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79"/>
  </p:notesMasterIdLst>
  <p:sldIdLst>
    <p:sldId id="256" r:id="rId3"/>
    <p:sldId id="257" r:id="rId4"/>
    <p:sldId id="281" r:id="rId5"/>
    <p:sldId id="427" r:id="rId6"/>
    <p:sldId id="428" r:id="rId7"/>
    <p:sldId id="433" r:id="rId8"/>
    <p:sldId id="429" r:id="rId9"/>
    <p:sldId id="430" r:id="rId10"/>
    <p:sldId id="431" r:id="rId11"/>
    <p:sldId id="432" r:id="rId12"/>
    <p:sldId id="434" r:id="rId13"/>
    <p:sldId id="435" r:id="rId14"/>
    <p:sldId id="436" r:id="rId15"/>
    <p:sldId id="437" r:id="rId16"/>
    <p:sldId id="438" r:id="rId17"/>
    <p:sldId id="439" r:id="rId18"/>
    <p:sldId id="440" r:id="rId19"/>
    <p:sldId id="441" r:id="rId20"/>
    <p:sldId id="442" r:id="rId21"/>
    <p:sldId id="426" r:id="rId22"/>
    <p:sldId id="456" r:id="rId23"/>
    <p:sldId id="444" r:id="rId24"/>
    <p:sldId id="443" r:id="rId25"/>
    <p:sldId id="445" r:id="rId26"/>
    <p:sldId id="459" r:id="rId27"/>
    <p:sldId id="460" r:id="rId28"/>
    <p:sldId id="461" r:id="rId29"/>
    <p:sldId id="421" r:id="rId30"/>
    <p:sldId id="458" r:id="rId31"/>
    <p:sldId id="457" r:id="rId32"/>
    <p:sldId id="446" r:id="rId33"/>
    <p:sldId id="447" r:id="rId34"/>
    <p:sldId id="448" r:id="rId35"/>
    <p:sldId id="422" r:id="rId36"/>
    <p:sldId id="455" r:id="rId37"/>
    <p:sldId id="454" r:id="rId38"/>
    <p:sldId id="469" r:id="rId39"/>
    <p:sldId id="470" r:id="rId40"/>
    <p:sldId id="462" r:id="rId41"/>
    <p:sldId id="471" r:id="rId42"/>
    <p:sldId id="463" r:id="rId43"/>
    <p:sldId id="464" r:id="rId44"/>
    <p:sldId id="465" r:id="rId45"/>
    <p:sldId id="466" r:id="rId46"/>
    <p:sldId id="423" r:id="rId47"/>
    <p:sldId id="467" r:id="rId48"/>
    <p:sldId id="468" r:id="rId49"/>
    <p:sldId id="488" r:id="rId50"/>
    <p:sldId id="489" r:id="rId51"/>
    <p:sldId id="490" r:id="rId52"/>
    <p:sldId id="487" r:id="rId53"/>
    <p:sldId id="491" r:id="rId54"/>
    <p:sldId id="450" r:id="rId55"/>
    <p:sldId id="472" r:id="rId56"/>
    <p:sldId id="473" r:id="rId57"/>
    <p:sldId id="474" r:id="rId58"/>
    <p:sldId id="476" r:id="rId59"/>
    <p:sldId id="475" r:id="rId60"/>
    <p:sldId id="477" r:id="rId61"/>
    <p:sldId id="478" r:id="rId62"/>
    <p:sldId id="479" r:id="rId63"/>
    <p:sldId id="480" r:id="rId64"/>
    <p:sldId id="481" r:id="rId65"/>
    <p:sldId id="482" r:id="rId66"/>
    <p:sldId id="483" r:id="rId67"/>
    <p:sldId id="484" r:id="rId68"/>
    <p:sldId id="485" r:id="rId69"/>
    <p:sldId id="486" r:id="rId70"/>
    <p:sldId id="451" r:id="rId71"/>
    <p:sldId id="492" r:id="rId72"/>
    <p:sldId id="493" r:id="rId73"/>
    <p:sldId id="494" r:id="rId74"/>
    <p:sldId id="495" r:id="rId75"/>
    <p:sldId id="424" r:id="rId76"/>
    <p:sldId id="341" r:id="rId77"/>
    <p:sldId id="420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CC00FF"/>
    <a:srgbClr val="FFC5C5"/>
    <a:srgbClr val="FF33CC"/>
    <a:srgbClr val="3333FF"/>
    <a:srgbClr val="FFBDBD"/>
    <a:srgbClr val="B7B7FF"/>
    <a:srgbClr val="FF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2" autoAdjust="0"/>
    <p:restoredTop sz="75149" autoAdjust="0"/>
  </p:normalViewPr>
  <p:slideViewPr>
    <p:cSldViewPr>
      <p:cViewPr varScale="1">
        <p:scale>
          <a:sx n="111" d="100"/>
          <a:sy n="111" d="100"/>
        </p:scale>
        <p:origin x="3184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FF21E-EC4D-402C-A8B9-667E4032678C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33E84-6385-41D0-8ED3-74655242C4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3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aseline="0" dirty="0" smtClean="0"/>
              <a:t>slides of this Big Data </a:t>
            </a:r>
            <a:r>
              <a:rPr lang="en-US" dirty="0" smtClean="0"/>
              <a:t>course</a:t>
            </a:r>
            <a:r>
              <a:rPr lang="en-US" baseline="0" dirty="0" smtClean="0"/>
              <a:t> used some public slides/materials on the Web. I would like to acknowledge these resources, and please let me know if I failed to cite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400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591E87BC-B75B-420F-98DE-C19EACD1DA0D}" type="slidenum">
              <a:rPr lang="en-GB" smtClean="0"/>
              <a:pPr defTabSz="911482"/>
              <a:t>38</a:t>
            </a:fld>
            <a:endParaRPr lang="en-GB" smtClean="0"/>
          </a:p>
        </p:txBody>
      </p:sp>
      <p:sp>
        <p:nvSpPr>
          <p:cNvPr id="111619" name="Text Box 1"/>
          <p:cNvSpPr txBox="1">
            <a:spLocks noChangeArrowheads="1"/>
          </p:cNvSpPr>
          <p:nvPr/>
        </p:nvSpPr>
        <p:spPr bwMode="auto">
          <a:xfrm>
            <a:off x="1143000" y="686405"/>
            <a:ext cx="4572000" cy="3427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3" rIns="91428" bIns="45713" anchor="ctr"/>
          <a:lstStyle/>
          <a:p>
            <a:endParaRPr lang="en-US"/>
          </a:p>
        </p:txBody>
      </p:sp>
      <p:sp>
        <p:nvSpPr>
          <p:cNvPr id="111620" name="Rectangle 2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4050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0CB03AEF-385D-486F-8443-582D3770FCA0}" type="slidenum">
              <a:rPr lang="en-GB" smtClean="0"/>
              <a:pPr defTabSz="911482"/>
              <a:t>40</a:t>
            </a:fld>
            <a:endParaRPr lang="en-GB" smtClean="0"/>
          </a:p>
        </p:txBody>
      </p:sp>
      <p:sp>
        <p:nvSpPr>
          <p:cNvPr id="112643" name="Text Box 1"/>
          <p:cNvSpPr txBox="1">
            <a:spLocks noChangeArrowheads="1"/>
          </p:cNvSpPr>
          <p:nvPr/>
        </p:nvSpPr>
        <p:spPr bwMode="auto">
          <a:xfrm>
            <a:off x="1143000" y="686405"/>
            <a:ext cx="4572000" cy="3427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3" rIns="91428" bIns="45713" anchor="ctr"/>
          <a:lstStyle/>
          <a:p>
            <a:endParaRPr lang="en-US"/>
          </a:p>
        </p:txBody>
      </p:sp>
      <p:sp>
        <p:nvSpPr>
          <p:cNvPr id="112644" name="Rectangle 2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6919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https://www.lynda.com/Hadoop-tutorials/Introducing-Hadoop/191942/369541-4.html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17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Oozie</a:t>
            </a:r>
            <a:r>
              <a:rPr lang="en-US" dirty="0" smtClean="0"/>
              <a:t>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workflow or coordination of jobs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Pig: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scripting language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Hive: HQL or the SQL-like query language that is used to query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Hbase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YARN: Yet Another Resource Negotiator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(Map Reduce Version Two)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47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4A63F802-E59E-4480-AB12-5A0E8FB09767}" type="slidenum">
              <a:rPr lang="en-GB" smtClean="0"/>
              <a:pPr defTabSz="911482"/>
              <a:t>55</a:t>
            </a:fld>
            <a:endParaRPr lang="en-GB" smtClean="0"/>
          </a:p>
        </p:txBody>
      </p:sp>
      <p:sp>
        <p:nvSpPr>
          <p:cNvPr id="113667" name="Text Box 1"/>
          <p:cNvSpPr txBox="1">
            <a:spLocks noChangeArrowheads="1"/>
          </p:cNvSpPr>
          <p:nvPr/>
        </p:nvSpPr>
        <p:spPr bwMode="auto">
          <a:xfrm>
            <a:off x="1143000" y="686405"/>
            <a:ext cx="4572000" cy="3427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3" rIns="91428" bIns="45713" anchor="ctr"/>
          <a:lstStyle/>
          <a:p>
            <a:endParaRPr lang="en-US"/>
          </a:p>
        </p:txBody>
      </p:sp>
      <p:sp>
        <p:nvSpPr>
          <p:cNvPr id="113668" name="Rectangle 2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97656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5879619" indent="-3544715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1755C09-8E0A-40B6-8A25-188ABBB9A511}" type="slidenum">
              <a:rPr lang="en-US" sz="1200">
                <a:solidFill>
                  <a:prstClr val="black"/>
                </a:solidFill>
              </a:rPr>
              <a:pPr/>
              <a:t>56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4579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70412" cy="3429000"/>
          </a:xfrm>
          <a:ln/>
        </p:spPr>
      </p:sp>
      <p:sp>
        <p:nvSpPr>
          <p:cNvPr id="24580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5805" cy="4032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43492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579A913F-144C-4EC5-868B-DC0A768C4373}" type="slidenum">
              <a:rPr lang="en-GB" smtClean="0"/>
              <a:pPr defTabSz="911482"/>
              <a:t>60</a:t>
            </a:fld>
            <a:endParaRPr lang="en-GB" smtClean="0"/>
          </a:p>
        </p:txBody>
      </p:sp>
      <p:sp>
        <p:nvSpPr>
          <p:cNvPr id="115715" name="Text Box 1"/>
          <p:cNvSpPr txBox="1">
            <a:spLocks noChangeArrowheads="1"/>
          </p:cNvSpPr>
          <p:nvPr/>
        </p:nvSpPr>
        <p:spPr bwMode="auto">
          <a:xfrm>
            <a:off x="1143000" y="686405"/>
            <a:ext cx="4572000" cy="3427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3" rIns="91428" bIns="45713" anchor="ctr"/>
          <a:lstStyle/>
          <a:p>
            <a:endParaRPr lang="en-US"/>
          </a:p>
        </p:txBody>
      </p:sp>
      <p:sp>
        <p:nvSpPr>
          <p:cNvPr id="115716" name="Rectangle 2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1147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https://www.lynda.com/Amazon-Web-Services-tutorials/Welcome/383048/435232-4.html?srchtrk=index%3a1%0alinktypeid%3a2%0aq%3aamazon+web+services%0apage%3a1%0as%3arelevance%0asa%3atrue%0aproducttypeid%3a2</a:t>
            </a:r>
          </a:p>
          <a:p>
            <a:endParaRPr lang="en-US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www.cse.buffalo.edu/~bina/cse487/fall2010/AWSOct18.ppt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09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grid.hust.edu.cn/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xhshi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/course/files/talk-MapReduce.ppt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From Jimmy Lin’s slides (at UMD) http://www.cs.kent.edu/~jin/BigData/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https://research.google.com/archive/mapreduce-osdi04-slides/index.html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9261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053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53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16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2CF7154E-FE2C-4094-9169-5F6DACF2D87A}" type="slidenum">
              <a:rPr lang="en-US" smtClean="0"/>
              <a:pPr defTabSz="911482"/>
              <a:t>11</a:t>
            </a:fld>
            <a:endParaRPr lang="en-US" smtClean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143000" y="686405"/>
            <a:ext cx="4572000" cy="3427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529" tIns="44765" rIns="89529" bIns="4476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55723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E0E3AECE-B484-4CCE-BBA3-71147881B3B6}" type="slidenum">
              <a:rPr lang="en-US" smtClean="0"/>
              <a:pPr defTabSz="911482"/>
              <a:t>12</a:t>
            </a:fld>
            <a:endParaRPr lang="en-US" smtClean="0"/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1143000" y="686405"/>
            <a:ext cx="4572000" cy="3427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529" tIns="44765" rIns="89529" bIns="44765" anchor="ctr"/>
          <a:lstStyle/>
          <a:p>
            <a:endParaRPr lang="en-US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8083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4EE3B3EE-3CD6-4E0D-BD42-34D565D868CA}" type="slidenum">
              <a:rPr lang="en-US" smtClean="0"/>
              <a:pPr defTabSz="911482"/>
              <a:t>14</a:t>
            </a:fld>
            <a:endParaRPr lang="en-US" smtClean="0"/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1143000" y="686405"/>
            <a:ext cx="4572000" cy="3427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529" tIns="44765" rIns="89529" bIns="44765" anchor="ctr"/>
          <a:lstStyle/>
          <a:p>
            <a:endParaRPr lang="en-US"/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39358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9FCBC24-00BC-8F4A-933C-C292B0295708}" type="slidenum">
              <a:rPr lang="en-US"/>
              <a:pPr eaLnBrk="1" hangingPunct="1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55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58099E-2FB3-4AE7-8B19-9FB9B614AB2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41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5C193-50C7-4EAC-8F23-9605DDFD994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96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556F6-CC10-40A0-BEBD-D1C8D9DD325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423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60D0F-BF1A-4516-AC34-96BE46428ED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0563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598613"/>
            <a:ext cx="8226425" cy="449738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36DC83A5-0AF8-48A5-8355-DDDABE8AA4B8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8165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E78-C6D1-4E81-8680-F1E672D35B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4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E78-C6D1-4E81-8680-F1E672D35B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633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E78-C6D1-4E81-8680-F1E672D35B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24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E78-C6D1-4E81-8680-F1E672D35B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39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E78-C6D1-4E81-8680-F1E672D35B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10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E78-C6D1-4E81-8680-F1E672D35B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506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83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E78-C6D1-4E81-8680-F1E672D35B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66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E78-C6D1-4E81-8680-F1E672D35B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111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E78-C6D1-4E81-8680-F1E672D35B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95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E78-C6D1-4E81-8680-F1E672D35B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7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E78-C6D1-4E81-8680-F1E672D35B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924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300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4143C-3574-47BD-8AAD-34B80097BC1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1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2F5DA-90B2-4D51-8478-A1F31B98EE3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7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67985-D365-4D14-9DC2-77325BD78F0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68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8B9242D8-F8DF-4750-9687-EDC89A7B49D5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67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84647EE-E56E-4E99-887D-FE3F26565484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692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CD282-BBD1-4B81-8DF8-E0A19C24518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0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320C7-C108-4F81-8E78-3DAD5C57427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7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8C0897-8DF3-409E-A4A0-CAF434E18AE0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2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5" r:id="rId12"/>
    <p:sldLayoutId id="214748368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ea typeface="+mn-ea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37E78-C6D1-4E81-8680-F1E672D35B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19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research.google.com/archive/mapreduce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nt.edu/" TargetMode="External"/><Relationship Id="rId2" Type="http://schemas.openxmlformats.org/officeDocument/2006/relationships/hyperlink" Target="https://www.lynda.com/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www-users.cs.umn.edu/~eldawy/publications/ICDE15_industrial_522.pdf" TargetMode="External"/><Relationship Id="rId7" Type="http://schemas.openxmlformats.org/officeDocument/2006/relationships/hyperlink" Target="https://www.lynda.com/" TargetMode="External"/><Relationship Id="rId2" Type="http://schemas.openxmlformats.org/officeDocument/2006/relationships/hyperlink" Target="https://static.googleusercontent.com/media/research.google.com/en/archive/mapreduce-osdi04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dn.cs50.net/2014/fall/seminars/aws/aws.pdf" TargetMode="External"/><Relationship Id="rId5" Type="http://schemas.openxmlformats.org/officeDocument/2006/relationships/hyperlink" Target="http://javaarm.com/file/apache/Hadoop/books/Hadoop-The.Definitive.Guide_4.edition_a_Tom.White_April-2015.pdf" TargetMode="External"/><Relationship Id="rId4" Type="http://schemas.openxmlformats.org/officeDocument/2006/relationships/hyperlink" Target="http://www.nowpublishers.com/article/DownloadSummary/DBS-054" TargetMode="Externa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0"/>
            <a:ext cx="7848600" cy="1752600"/>
          </a:xfrm>
        </p:spPr>
        <p:txBody>
          <a:bodyPr>
            <a:noAutofit/>
          </a:bodyPr>
          <a:lstStyle/>
          <a:p>
            <a:r>
              <a:rPr lang="en-US" sz="48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CS 49995 &amp; CS </a:t>
            </a:r>
            <a:r>
              <a:rPr lang="en-US" sz="4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63016 </a:t>
            </a:r>
            <a:br>
              <a:rPr lang="en-US" sz="4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4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ST: Big Data Analytics</a:t>
            </a:r>
            <a:endParaRPr lang="en-US" sz="48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6440" y="4312920"/>
            <a:ext cx="6385560" cy="208788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Xiang 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Lian</a:t>
            </a:r>
          </a:p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Computer Science</a:t>
            </a:r>
          </a:p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Kent 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University</a:t>
            </a:r>
          </a:p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alt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xlian@kent.edu </a:t>
            </a:r>
          </a:p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Homepage: </a:t>
            </a:r>
            <a:r>
              <a:rPr lang="en-US" alt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://www.cs.kent.edu/~xlian/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996440" y="3246120"/>
            <a:ext cx="718566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r>
              <a:rPr lang="en-US" sz="4000" kern="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Chapter 4: MapReduce</a:t>
            </a:r>
            <a:endParaRPr lang="en-US" sz="4000" kern="0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98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Distributed Word Count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76200" y="2580324"/>
            <a:ext cx="1295400" cy="2514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28600" y="3158245"/>
            <a:ext cx="91599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very 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big</a:t>
            </a:r>
          </a:p>
          <a:p>
            <a:pPr algn="ctr"/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data</a:t>
            </a:r>
          </a:p>
        </p:txBody>
      </p:sp>
      <p:grpSp>
        <p:nvGrpSpPr>
          <p:cNvPr id="78853" name="Group 5"/>
          <p:cNvGrpSpPr>
            <a:grpSpLocks/>
          </p:cNvGrpSpPr>
          <p:nvPr/>
        </p:nvGrpSpPr>
        <p:grpSpPr bwMode="auto">
          <a:xfrm>
            <a:off x="1417743" y="2631378"/>
            <a:ext cx="1932305" cy="2539746"/>
            <a:chOff x="1038" y="1524"/>
            <a:chExt cx="1074" cy="1212"/>
          </a:xfrm>
        </p:grpSpPr>
        <p:sp>
          <p:nvSpPr>
            <p:cNvPr id="8226" name="Rectangle 6"/>
            <p:cNvSpPr>
              <a:spLocks noChangeArrowheads="1"/>
            </p:cNvSpPr>
            <p:nvPr/>
          </p:nvSpPr>
          <p:spPr bwMode="auto">
            <a:xfrm>
              <a:off x="1392" y="1536"/>
              <a:ext cx="720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27" name="Rectangle 7"/>
            <p:cNvSpPr>
              <a:spLocks noChangeArrowheads="1"/>
            </p:cNvSpPr>
            <p:nvPr/>
          </p:nvSpPr>
          <p:spPr bwMode="auto">
            <a:xfrm>
              <a:off x="1392" y="1776"/>
              <a:ext cx="720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28" name="Rectangle 8"/>
            <p:cNvSpPr>
              <a:spLocks noChangeArrowheads="1"/>
            </p:cNvSpPr>
            <p:nvPr/>
          </p:nvSpPr>
          <p:spPr bwMode="auto">
            <a:xfrm>
              <a:off x="1392" y="2016"/>
              <a:ext cx="720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29" name="Rectangle 9"/>
            <p:cNvSpPr>
              <a:spLocks noChangeArrowheads="1"/>
            </p:cNvSpPr>
            <p:nvPr/>
          </p:nvSpPr>
          <p:spPr bwMode="auto">
            <a:xfrm>
              <a:off x="1392" y="2544"/>
              <a:ext cx="720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30" name="Line 10"/>
            <p:cNvSpPr>
              <a:spLocks noChangeShapeType="1"/>
            </p:cNvSpPr>
            <p:nvPr/>
          </p:nvSpPr>
          <p:spPr bwMode="auto">
            <a:xfrm>
              <a:off x="1749" y="2304"/>
              <a:ext cx="1" cy="14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31" name="Line 11"/>
            <p:cNvSpPr>
              <a:spLocks noChangeShapeType="1"/>
            </p:cNvSpPr>
            <p:nvPr/>
          </p:nvSpPr>
          <p:spPr bwMode="auto">
            <a:xfrm flipV="1">
              <a:off x="1038" y="2062"/>
              <a:ext cx="286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32" name="Text Box 12"/>
            <p:cNvSpPr txBox="1">
              <a:spLocks noChangeArrowheads="1"/>
            </p:cNvSpPr>
            <p:nvPr/>
          </p:nvSpPr>
          <p:spPr bwMode="auto">
            <a:xfrm>
              <a:off x="1435" y="1524"/>
              <a:ext cx="643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2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Split data</a:t>
              </a:r>
            </a:p>
          </p:txBody>
        </p:sp>
        <p:sp>
          <p:nvSpPr>
            <p:cNvPr id="8233" name="Text Box 13"/>
            <p:cNvSpPr txBox="1">
              <a:spLocks noChangeArrowheads="1"/>
            </p:cNvSpPr>
            <p:nvPr/>
          </p:nvSpPr>
          <p:spPr bwMode="auto">
            <a:xfrm>
              <a:off x="1435" y="1764"/>
              <a:ext cx="643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2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Split data</a:t>
              </a:r>
            </a:p>
          </p:txBody>
        </p:sp>
        <p:sp>
          <p:nvSpPr>
            <p:cNvPr id="8234" name="Text Box 14"/>
            <p:cNvSpPr txBox="1">
              <a:spLocks noChangeArrowheads="1"/>
            </p:cNvSpPr>
            <p:nvPr/>
          </p:nvSpPr>
          <p:spPr bwMode="auto">
            <a:xfrm>
              <a:off x="1439" y="1998"/>
              <a:ext cx="643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2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Split data</a:t>
              </a:r>
            </a:p>
          </p:txBody>
        </p:sp>
        <p:sp>
          <p:nvSpPr>
            <p:cNvPr id="8235" name="Text Box 15"/>
            <p:cNvSpPr txBox="1">
              <a:spLocks noChangeArrowheads="1"/>
            </p:cNvSpPr>
            <p:nvPr/>
          </p:nvSpPr>
          <p:spPr bwMode="auto">
            <a:xfrm>
              <a:off x="1435" y="2523"/>
              <a:ext cx="643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2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Split data</a:t>
              </a:r>
            </a:p>
          </p:txBody>
        </p:sp>
      </p:grpSp>
      <p:grpSp>
        <p:nvGrpSpPr>
          <p:cNvPr id="78864" name="Group 16"/>
          <p:cNvGrpSpPr>
            <a:grpSpLocks/>
          </p:cNvGrpSpPr>
          <p:nvPr/>
        </p:nvGrpSpPr>
        <p:grpSpPr bwMode="auto">
          <a:xfrm>
            <a:off x="3350048" y="2629281"/>
            <a:ext cx="3195320" cy="2552319"/>
            <a:chOff x="2160" y="1518"/>
            <a:chExt cx="1776" cy="1218"/>
          </a:xfrm>
        </p:grpSpPr>
        <p:sp>
          <p:nvSpPr>
            <p:cNvPr id="8205" name="Text Box 17"/>
            <p:cNvSpPr txBox="1">
              <a:spLocks noChangeArrowheads="1"/>
            </p:cNvSpPr>
            <p:nvPr/>
          </p:nvSpPr>
          <p:spPr bwMode="auto">
            <a:xfrm>
              <a:off x="2416" y="1529"/>
              <a:ext cx="482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count</a:t>
              </a:r>
            </a:p>
          </p:txBody>
        </p:sp>
        <p:sp>
          <p:nvSpPr>
            <p:cNvPr id="8206" name="Text Box 18"/>
            <p:cNvSpPr txBox="1">
              <a:spLocks noChangeArrowheads="1"/>
            </p:cNvSpPr>
            <p:nvPr/>
          </p:nvSpPr>
          <p:spPr bwMode="auto">
            <a:xfrm>
              <a:off x="2416" y="1747"/>
              <a:ext cx="482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count</a:t>
              </a:r>
            </a:p>
          </p:txBody>
        </p:sp>
        <p:sp>
          <p:nvSpPr>
            <p:cNvPr id="8207" name="Text Box 19"/>
            <p:cNvSpPr txBox="1">
              <a:spLocks noChangeArrowheads="1"/>
            </p:cNvSpPr>
            <p:nvPr/>
          </p:nvSpPr>
          <p:spPr bwMode="auto">
            <a:xfrm>
              <a:off x="2416" y="2002"/>
              <a:ext cx="482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count</a:t>
              </a:r>
            </a:p>
          </p:txBody>
        </p:sp>
        <p:sp>
          <p:nvSpPr>
            <p:cNvPr id="8208" name="Text Box 20"/>
            <p:cNvSpPr txBox="1">
              <a:spLocks noChangeArrowheads="1"/>
            </p:cNvSpPr>
            <p:nvPr/>
          </p:nvSpPr>
          <p:spPr bwMode="auto">
            <a:xfrm>
              <a:off x="2416" y="2511"/>
              <a:ext cx="482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count</a:t>
              </a:r>
            </a:p>
          </p:txBody>
        </p:sp>
        <p:sp>
          <p:nvSpPr>
            <p:cNvPr id="8209" name="Rectangle 21"/>
            <p:cNvSpPr>
              <a:spLocks noChangeArrowheads="1"/>
            </p:cNvSpPr>
            <p:nvPr/>
          </p:nvSpPr>
          <p:spPr bwMode="auto">
            <a:xfrm>
              <a:off x="3216" y="1536"/>
              <a:ext cx="720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10" name="Rectangle 22"/>
            <p:cNvSpPr>
              <a:spLocks noChangeArrowheads="1"/>
            </p:cNvSpPr>
            <p:nvPr/>
          </p:nvSpPr>
          <p:spPr bwMode="auto">
            <a:xfrm>
              <a:off x="3216" y="1776"/>
              <a:ext cx="720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11" name="Rectangle 23"/>
            <p:cNvSpPr>
              <a:spLocks noChangeArrowheads="1"/>
            </p:cNvSpPr>
            <p:nvPr/>
          </p:nvSpPr>
          <p:spPr bwMode="auto">
            <a:xfrm>
              <a:off x="3216" y="2016"/>
              <a:ext cx="720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12" name="Rectangle 24"/>
            <p:cNvSpPr>
              <a:spLocks noChangeArrowheads="1"/>
            </p:cNvSpPr>
            <p:nvPr/>
          </p:nvSpPr>
          <p:spPr bwMode="auto">
            <a:xfrm>
              <a:off x="3216" y="2544"/>
              <a:ext cx="720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13" name="Line 25"/>
            <p:cNvSpPr>
              <a:spLocks noChangeShapeType="1"/>
            </p:cNvSpPr>
            <p:nvPr/>
          </p:nvSpPr>
          <p:spPr bwMode="auto">
            <a:xfrm>
              <a:off x="3573" y="2304"/>
              <a:ext cx="1" cy="14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14" name="Line 26"/>
            <p:cNvSpPr>
              <a:spLocks noChangeShapeType="1"/>
            </p:cNvSpPr>
            <p:nvPr/>
          </p:nvSpPr>
          <p:spPr bwMode="auto">
            <a:xfrm>
              <a:off x="2160" y="1632"/>
              <a:ext cx="2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15" name="Line 27"/>
            <p:cNvSpPr>
              <a:spLocks noChangeShapeType="1"/>
            </p:cNvSpPr>
            <p:nvPr/>
          </p:nvSpPr>
          <p:spPr bwMode="auto">
            <a:xfrm>
              <a:off x="2160" y="1872"/>
              <a:ext cx="2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16" name="Line 28"/>
            <p:cNvSpPr>
              <a:spLocks noChangeShapeType="1"/>
            </p:cNvSpPr>
            <p:nvPr/>
          </p:nvSpPr>
          <p:spPr bwMode="auto">
            <a:xfrm>
              <a:off x="2160" y="2112"/>
              <a:ext cx="2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17" name="Line 29"/>
            <p:cNvSpPr>
              <a:spLocks noChangeShapeType="1"/>
            </p:cNvSpPr>
            <p:nvPr/>
          </p:nvSpPr>
          <p:spPr bwMode="auto">
            <a:xfrm>
              <a:off x="2160" y="2640"/>
              <a:ext cx="2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18" name="Line 30"/>
            <p:cNvSpPr>
              <a:spLocks noChangeShapeType="1"/>
            </p:cNvSpPr>
            <p:nvPr/>
          </p:nvSpPr>
          <p:spPr bwMode="auto">
            <a:xfrm>
              <a:off x="2880" y="1629"/>
              <a:ext cx="2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19" name="Line 31"/>
            <p:cNvSpPr>
              <a:spLocks noChangeShapeType="1"/>
            </p:cNvSpPr>
            <p:nvPr/>
          </p:nvSpPr>
          <p:spPr bwMode="auto">
            <a:xfrm>
              <a:off x="2880" y="1869"/>
              <a:ext cx="2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20" name="Line 32"/>
            <p:cNvSpPr>
              <a:spLocks noChangeShapeType="1"/>
            </p:cNvSpPr>
            <p:nvPr/>
          </p:nvSpPr>
          <p:spPr bwMode="auto">
            <a:xfrm>
              <a:off x="2880" y="2109"/>
              <a:ext cx="2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21" name="Line 33"/>
            <p:cNvSpPr>
              <a:spLocks noChangeShapeType="1"/>
            </p:cNvSpPr>
            <p:nvPr/>
          </p:nvSpPr>
          <p:spPr bwMode="auto">
            <a:xfrm>
              <a:off x="2880" y="2637"/>
              <a:ext cx="2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22" name="Text Box 34"/>
            <p:cNvSpPr txBox="1">
              <a:spLocks noChangeArrowheads="1"/>
            </p:cNvSpPr>
            <p:nvPr/>
          </p:nvSpPr>
          <p:spPr bwMode="auto">
            <a:xfrm>
              <a:off x="3340" y="1518"/>
              <a:ext cx="419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2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count</a:t>
              </a:r>
            </a:p>
          </p:txBody>
        </p:sp>
        <p:sp>
          <p:nvSpPr>
            <p:cNvPr id="8223" name="Text Box 35"/>
            <p:cNvSpPr txBox="1">
              <a:spLocks noChangeArrowheads="1"/>
            </p:cNvSpPr>
            <p:nvPr/>
          </p:nvSpPr>
          <p:spPr bwMode="auto">
            <a:xfrm>
              <a:off x="3340" y="1767"/>
              <a:ext cx="419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2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count</a:t>
              </a:r>
            </a:p>
          </p:txBody>
        </p:sp>
        <p:sp>
          <p:nvSpPr>
            <p:cNvPr id="8224" name="Text Box 36"/>
            <p:cNvSpPr txBox="1">
              <a:spLocks noChangeArrowheads="1"/>
            </p:cNvSpPr>
            <p:nvPr/>
          </p:nvSpPr>
          <p:spPr bwMode="auto">
            <a:xfrm>
              <a:off x="3346" y="1998"/>
              <a:ext cx="419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2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count</a:t>
              </a:r>
            </a:p>
          </p:txBody>
        </p:sp>
        <p:sp>
          <p:nvSpPr>
            <p:cNvPr id="8225" name="Text Box 37"/>
            <p:cNvSpPr txBox="1">
              <a:spLocks noChangeArrowheads="1"/>
            </p:cNvSpPr>
            <p:nvPr/>
          </p:nvSpPr>
          <p:spPr bwMode="auto">
            <a:xfrm>
              <a:off x="3364" y="2532"/>
              <a:ext cx="419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2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count</a:t>
              </a:r>
            </a:p>
          </p:txBody>
        </p:sp>
      </p:grpSp>
      <p:grpSp>
        <p:nvGrpSpPr>
          <p:cNvPr id="78886" name="Group 38"/>
          <p:cNvGrpSpPr>
            <a:grpSpLocks/>
          </p:cNvGrpSpPr>
          <p:nvPr/>
        </p:nvGrpSpPr>
        <p:grpSpPr bwMode="auto">
          <a:xfrm>
            <a:off x="6599607" y="3423343"/>
            <a:ext cx="2459461" cy="905256"/>
            <a:chOff x="3968" y="1874"/>
            <a:chExt cx="1367" cy="432"/>
          </a:xfrm>
        </p:grpSpPr>
        <p:sp>
          <p:nvSpPr>
            <p:cNvPr id="8200" name="Text Box 39"/>
            <p:cNvSpPr txBox="1">
              <a:spLocks noChangeArrowheads="1"/>
            </p:cNvSpPr>
            <p:nvPr/>
          </p:nvSpPr>
          <p:spPr bwMode="auto">
            <a:xfrm>
              <a:off x="4094" y="1958"/>
              <a:ext cx="526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merge</a:t>
              </a:r>
            </a:p>
          </p:txBody>
        </p:sp>
        <p:sp>
          <p:nvSpPr>
            <p:cNvPr id="8201" name="Line 40"/>
            <p:cNvSpPr>
              <a:spLocks noChangeShapeType="1"/>
            </p:cNvSpPr>
            <p:nvPr/>
          </p:nvSpPr>
          <p:spPr bwMode="auto">
            <a:xfrm>
              <a:off x="3968" y="2082"/>
              <a:ext cx="144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02" name="Line 41"/>
            <p:cNvSpPr>
              <a:spLocks noChangeShapeType="1"/>
            </p:cNvSpPr>
            <p:nvPr/>
          </p:nvSpPr>
          <p:spPr bwMode="auto">
            <a:xfrm>
              <a:off x="4561" y="2082"/>
              <a:ext cx="144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03" name="Rectangle 42"/>
            <p:cNvSpPr>
              <a:spLocks noChangeArrowheads="1"/>
            </p:cNvSpPr>
            <p:nvPr/>
          </p:nvSpPr>
          <p:spPr bwMode="auto">
            <a:xfrm>
              <a:off x="4722" y="1874"/>
              <a:ext cx="613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04" name="Text Box 43"/>
            <p:cNvSpPr txBox="1">
              <a:spLocks noChangeArrowheads="1"/>
            </p:cNvSpPr>
            <p:nvPr/>
          </p:nvSpPr>
          <p:spPr bwMode="auto">
            <a:xfrm>
              <a:off x="4736" y="1935"/>
              <a:ext cx="561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merged</a:t>
              </a:r>
            </a:p>
            <a:p>
              <a:pPr algn="ctr"/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count</a:t>
              </a:r>
            </a:p>
          </p:txBody>
        </p:sp>
      </p:grpSp>
      <p:sp>
        <p:nvSpPr>
          <p:cNvPr id="44" name="Rectangle 43"/>
          <p:cNvSpPr/>
          <p:nvPr/>
        </p:nvSpPr>
        <p:spPr>
          <a:xfrm>
            <a:off x="381000" y="1172360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i="1" u="sng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Word count</a:t>
            </a:r>
            <a:r>
              <a:rPr lang="en-US" sz="2800" i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is to count the number of words in documents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20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Parallelization Challenges</a:t>
            </a:r>
          </a:p>
        </p:txBody>
      </p:sp>
      <p:sp>
        <p:nvSpPr>
          <p:cNvPr id="41987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do we assign work units to workers?</a:t>
            </a:r>
          </a:p>
          <a:p>
            <a:pPr algn="just" eaLnBrk="1" hangingPunct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if we have more work units than workers?</a:t>
            </a:r>
          </a:p>
          <a:p>
            <a:pPr algn="just" eaLnBrk="1" hangingPunct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if workers need to share partial results?</a:t>
            </a:r>
          </a:p>
          <a:p>
            <a:pPr algn="just" eaLnBrk="1" hangingPunct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do we aggregate partial results?</a:t>
            </a:r>
          </a:p>
          <a:p>
            <a:pPr algn="just" eaLnBrk="1" hangingPunct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do we know all the workers have finished?</a:t>
            </a:r>
          </a:p>
          <a:p>
            <a:pPr algn="just" eaLnBrk="1" hangingPunct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if workers die?</a:t>
            </a:r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730969" y="6172200"/>
            <a:ext cx="66800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common theme of all of these problems?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307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 Theme?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48235" y="1440050"/>
            <a:ext cx="8229600" cy="4530725"/>
          </a:xfrm>
        </p:spPr>
        <p:txBody>
          <a:bodyPr/>
          <a:lstStyle/>
          <a:p>
            <a:pPr algn="just" eaLnBrk="1" hangingPunct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Parallelization problems arise from:</a:t>
            </a:r>
          </a:p>
          <a:p>
            <a:pPr lvl="1" algn="just" eaLnBrk="1" hangingPunct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between workers (e.g., to exchange state)</a:t>
            </a:r>
          </a:p>
          <a:p>
            <a:pPr lvl="1" algn="just" eaLnBrk="1" hangingPunct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 to shared resources (e.g., data)</a:t>
            </a:r>
          </a:p>
          <a:p>
            <a:pPr algn="just" eaLnBrk="1" hangingPunct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Thus, we need a synchronization mechanism</a:t>
            </a:r>
          </a:p>
          <a:p>
            <a:pPr lvl="1" algn="just" eaLnBrk="1" hangingPunct="1"/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658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deadlo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0" y="6611938"/>
            <a:ext cx="2362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000" b="0"/>
              <a:t>Source: Ricardo Guimarães Herrmann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647EE-E56E-4E99-887D-FE3F26565484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6176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Managing Multiple Workers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 because</a:t>
            </a:r>
          </a:p>
          <a:p>
            <a:pPr lvl="1" eaLnBrk="1" hangingPunct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don’t know the order in which workers run</a:t>
            </a:r>
          </a:p>
          <a:p>
            <a:pPr lvl="1" eaLnBrk="1" hangingPunct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don’t know when workers interrupt each other</a:t>
            </a:r>
          </a:p>
          <a:p>
            <a:pPr lvl="1" eaLnBrk="1" hangingPunct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don’t know the order in which workers access shared data</a:t>
            </a:r>
          </a:p>
          <a:p>
            <a:pPr eaLnBrk="1" hangingPunct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Thus, we need:</a:t>
            </a:r>
          </a:p>
          <a:p>
            <a:pPr lvl="1" eaLnBrk="1" hangingPunct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Semaphores (lock, unlock)</a:t>
            </a:r>
          </a:p>
          <a:p>
            <a:pPr lvl="1" eaLnBrk="1" hangingPunct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Conditional variables (wait, notify, broadcast)</a:t>
            </a:r>
          </a:p>
          <a:p>
            <a:pPr lvl="1" eaLnBrk="1" hangingPunct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Barriers</a:t>
            </a:r>
          </a:p>
          <a:p>
            <a:pPr eaLnBrk="1" hangingPunct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Still, lots of problems:</a:t>
            </a:r>
          </a:p>
          <a:p>
            <a:pPr lvl="1" eaLnBrk="1" hangingPunct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Deadlock,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livelock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race conditions...</a:t>
            </a:r>
          </a:p>
          <a:p>
            <a:pPr lvl="1" eaLnBrk="1" hangingPunct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Dining philosophers, sleeping barbers, cigarette smokers...</a:t>
            </a:r>
          </a:p>
          <a:p>
            <a:pPr eaLnBrk="1" hangingPunct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Moral of the story: be careful!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7431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2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Tools</a:t>
            </a:r>
            <a:endParaRPr lang="en-US" sz="4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Programming models</a:t>
            </a:r>
          </a:p>
          <a:p>
            <a:pPr lvl="1" algn="just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Shared memory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pthreads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 passing (MPI)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Patterns</a:t>
            </a:r>
          </a:p>
          <a:p>
            <a:pPr lvl="1" algn="just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Master-slaves</a:t>
            </a:r>
          </a:p>
          <a:p>
            <a:pPr lvl="1" algn="just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Producer-consumer flows</a:t>
            </a:r>
          </a:p>
          <a:p>
            <a:pPr lvl="1" algn="just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Shared work queues</a:t>
            </a:r>
          </a:p>
          <a:p>
            <a:pPr lv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7134225" y="1265238"/>
            <a:ext cx="1428016" cy="1630352"/>
            <a:chOff x="2667000" y="1524000"/>
            <a:chExt cx="1965776" cy="2243274"/>
          </a:xfrm>
        </p:grpSpPr>
        <p:cxnSp>
          <p:nvCxnSpPr>
            <p:cNvPr id="5" name="Straight Arrow Connector 4"/>
            <p:cNvCxnSpPr>
              <a:cxnSpLocks noChangeShapeType="1"/>
            </p:cNvCxnSpPr>
            <p:nvPr/>
          </p:nvCxnSpPr>
          <p:spPr bwMode="auto">
            <a:xfrm rot="5400000">
              <a:off x="2134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6" name="TextBox 9"/>
            <p:cNvSpPr txBox="1">
              <a:spLocks noChangeArrowheads="1"/>
            </p:cNvSpPr>
            <p:nvPr/>
          </p:nvSpPr>
          <p:spPr bwMode="auto">
            <a:xfrm>
              <a:off x="2682875" y="1524000"/>
              <a:ext cx="1695156" cy="381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Message Passing</a:t>
              </a:r>
            </a:p>
          </p:txBody>
        </p:sp>
        <p:sp>
          <p:nvSpPr>
            <p:cNvPr id="7" name="TextBox 10"/>
            <p:cNvSpPr txBox="1">
              <a:spLocks noChangeArrowheads="1"/>
            </p:cNvSpPr>
            <p:nvPr/>
          </p:nvSpPr>
          <p:spPr bwMode="auto">
            <a:xfrm>
              <a:off x="2667000" y="3386139"/>
              <a:ext cx="441774" cy="381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cxnSp>
          <p:nvCxnSpPr>
            <p:cNvPr id="8" name="Straight Arrow Connector 11"/>
            <p:cNvCxnSpPr>
              <a:cxnSpLocks noChangeShapeType="1"/>
            </p:cNvCxnSpPr>
            <p:nvPr/>
          </p:nvCxnSpPr>
          <p:spPr bwMode="auto">
            <a:xfrm rot="5400000">
              <a:off x="2515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9" name="TextBox 12"/>
            <p:cNvSpPr txBox="1">
              <a:spLocks noChangeArrowheads="1"/>
            </p:cNvSpPr>
            <p:nvPr/>
          </p:nvSpPr>
          <p:spPr bwMode="auto">
            <a:xfrm>
              <a:off x="3048000" y="3386139"/>
              <a:ext cx="441774" cy="381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cxnSp>
          <p:nvCxnSpPr>
            <p:cNvPr id="10" name="Straight Arrow Connector 13"/>
            <p:cNvCxnSpPr>
              <a:cxnSpLocks noChangeShapeType="1"/>
            </p:cNvCxnSpPr>
            <p:nvPr/>
          </p:nvCxnSpPr>
          <p:spPr bwMode="auto">
            <a:xfrm rot="5400000">
              <a:off x="2896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11" name="TextBox 14"/>
            <p:cNvSpPr txBox="1">
              <a:spLocks noChangeArrowheads="1"/>
            </p:cNvSpPr>
            <p:nvPr/>
          </p:nvSpPr>
          <p:spPr bwMode="auto">
            <a:xfrm>
              <a:off x="3428999" y="3386139"/>
              <a:ext cx="441774" cy="381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12" name="Straight Arrow Connector 15"/>
            <p:cNvCxnSpPr>
              <a:cxnSpLocks noChangeShapeType="1"/>
            </p:cNvCxnSpPr>
            <p:nvPr/>
          </p:nvCxnSpPr>
          <p:spPr bwMode="auto">
            <a:xfrm rot="5400000">
              <a:off x="3277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13" name="TextBox 16"/>
            <p:cNvSpPr txBox="1">
              <a:spLocks noChangeArrowheads="1"/>
            </p:cNvSpPr>
            <p:nvPr/>
          </p:nvSpPr>
          <p:spPr bwMode="auto">
            <a:xfrm>
              <a:off x="3810001" y="3386139"/>
              <a:ext cx="441774" cy="381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cxnSp>
          <p:nvCxnSpPr>
            <p:cNvPr id="14" name="Straight Arrow Connector 17"/>
            <p:cNvCxnSpPr>
              <a:cxnSpLocks noChangeShapeType="1"/>
            </p:cNvCxnSpPr>
            <p:nvPr/>
          </p:nvCxnSpPr>
          <p:spPr bwMode="auto">
            <a:xfrm rot="5400000">
              <a:off x="3658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15" name="TextBox 18"/>
            <p:cNvSpPr txBox="1">
              <a:spLocks noChangeArrowheads="1"/>
            </p:cNvSpPr>
            <p:nvPr/>
          </p:nvSpPr>
          <p:spPr bwMode="auto">
            <a:xfrm>
              <a:off x="4191002" y="3386139"/>
              <a:ext cx="441774" cy="381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2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6" name="Straight Arrow Connector 43"/>
            <p:cNvCxnSpPr>
              <a:cxnSpLocks noChangeShapeType="1"/>
            </p:cNvCxnSpPr>
            <p:nvPr/>
          </p:nvCxnSpPr>
          <p:spPr bwMode="auto">
            <a:xfrm>
              <a:off x="2835275" y="1981200"/>
              <a:ext cx="381000" cy="762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48"/>
            <p:cNvCxnSpPr>
              <a:cxnSpLocks noChangeShapeType="1"/>
            </p:cNvCxnSpPr>
            <p:nvPr/>
          </p:nvCxnSpPr>
          <p:spPr bwMode="auto">
            <a:xfrm rot="10800000" flipV="1">
              <a:off x="3216275" y="2057400"/>
              <a:ext cx="1143000" cy="2286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58"/>
            <p:cNvCxnSpPr>
              <a:cxnSpLocks noChangeShapeType="1"/>
            </p:cNvCxnSpPr>
            <p:nvPr/>
          </p:nvCxnSpPr>
          <p:spPr bwMode="auto">
            <a:xfrm>
              <a:off x="3597275" y="2362200"/>
              <a:ext cx="381000" cy="762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59"/>
            <p:cNvCxnSpPr>
              <a:cxnSpLocks noChangeShapeType="1"/>
            </p:cNvCxnSpPr>
            <p:nvPr/>
          </p:nvCxnSpPr>
          <p:spPr bwMode="auto">
            <a:xfrm flipH="1">
              <a:off x="3978275" y="2590800"/>
              <a:ext cx="381000" cy="762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60"/>
            <p:cNvCxnSpPr>
              <a:cxnSpLocks noChangeShapeType="1"/>
            </p:cNvCxnSpPr>
            <p:nvPr/>
          </p:nvCxnSpPr>
          <p:spPr bwMode="auto">
            <a:xfrm rot="10800000" flipV="1">
              <a:off x="3597275" y="2819400"/>
              <a:ext cx="762000" cy="1524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62"/>
            <p:cNvCxnSpPr>
              <a:cxnSpLocks noChangeShapeType="1"/>
            </p:cNvCxnSpPr>
            <p:nvPr/>
          </p:nvCxnSpPr>
          <p:spPr bwMode="auto">
            <a:xfrm rot="10800000" flipH="1" flipV="1">
              <a:off x="2835275" y="2438400"/>
              <a:ext cx="762000" cy="1524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63"/>
            <p:cNvCxnSpPr>
              <a:cxnSpLocks noChangeShapeType="1"/>
            </p:cNvCxnSpPr>
            <p:nvPr/>
          </p:nvCxnSpPr>
          <p:spPr bwMode="auto">
            <a:xfrm flipH="1">
              <a:off x="2835275" y="2667000"/>
              <a:ext cx="381000" cy="762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64"/>
            <p:cNvCxnSpPr>
              <a:cxnSpLocks noChangeShapeType="1"/>
            </p:cNvCxnSpPr>
            <p:nvPr/>
          </p:nvCxnSpPr>
          <p:spPr bwMode="auto">
            <a:xfrm rot="10800000" flipH="1" flipV="1">
              <a:off x="2835275" y="2971800"/>
              <a:ext cx="762000" cy="1524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42"/>
          <p:cNvGrpSpPr>
            <a:grpSpLocks/>
          </p:cNvGrpSpPr>
          <p:nvPr/>
        </p:nvGrpSpPr>
        <p:grpSpPr bwMode="auto">
          <a:xfrm>
            <a:off x="4800600" y="1265238"/>
            <a:ext cx="2005012" cy="1630352"/>
            <a:chOff x="5181600" y="1524000"/>
            <a:chExt cx="2759075" cy="2243274"/>
          </a:xfrm>
        </p:grpSpPr>
        <p:cxnSp>
          <p:nvCxnSpPr>
            <p:cNvPr id="25" name="Straight Arrow Connector 30"/>
            <p:cNvCxnSpPr>
              <a:cxnSpLocks noChangeShapeType="1"/>
            </p:cNvCxnSpPr>
            <p:nvPr/>
          </p:nvCxnSpPr>
          <p:spPr bwMode="auto">
            <a:xfrm rot="5400000">
              <a:off x="4648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26" name="TextBox 31"/>
            <p:cNvSpPr txBox="1">
              <a:spLocks noChangeArrowheads="1"/>
            </p:cNvSpPr>
            <p:nvPr/>
          </p:nvSpPr>
          <p:spPr bwMode="auto">
            <a:xfrm>
              <a:off x="5273675" y="1524000"/>
              <a:ext cx="1626171" cy="381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Shared Memory</a:t>
              </a:r>
            </a:p>
          </p:txBody>
        </p:sp>
        <p:sp>
          <p:nvSpPr>
            <p:cNvPr id="27" name="TextBox 32"/>
            <p:cNvSpPr txBox="1">
              <a:spLocks noChangeArrowheads="1"/>
            </p:cNvSpPr>
            <p:nvPr/>
          </p:nvSpPr>
          <p:spPr bwMode="auto">
            <a:xfrm>
              <a:off x="5181600" y="3386139"/>
              <a:ext cx="441617" cy="381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cxnSp>
          <p:nvCxnSpPr>
            <p:cNvPr id="28" name="Straight Arrow Connector 33"/>
            <p:cNvCxnSpPr>
              <a:cxnSpLocks noChangeShapeType="1"/>
            </p:cNvCxnSpPr>
            <p:nvPr/>
          </p:nvCxnSpPr>
          <p:spPr bwMode="auto">
            <a:xfrm rot="5400000">
              <a:off x="5029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29" name="TextBox 34"/>
            <p:cNvSpPr txBox="1">
              <a:spLocks noChangeArrowheads="1"/>
            </p:cNvSpPr>
            <p:nvPr/>
          </p:nvSpPr>
          <p:spPr bwMode="auto">
            <a:xfrm>
              <a:off x="5562601" y="3386139"/>
              <a:ext cx="441617" cy="381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cxnSp>
          <p:nvCxnSpPr>
            <p:cNvPr id="30" name="Straight Arrow Connector 35"/>
            <p:cNvCxnSpPr>
              <a:cxnSpLocks noChangeShapeType="1"/>
            </p:cNvCxnSpPr>
            <p:nvPr/>
          </p:nvCxnSpPr>
          <p:spPr bwMode="auto">
            <a:xfrm rot="5400000">
              <a:off x="5410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31" name="TextBox 36"/>
            <p:cNvSpPr txBox="1">
              <a:spLocks noChangeArrowheads="1"/>
            </p:cNvSpPr>
            <p:nvPr/>
          </p:nvSpPr>
          <p:spPr bwMode="auto">
            <a:xfrm>
              <a:off x="5943601" y="3386139"/>
              <a:ext cx="441617" cy="381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32" name="Straight Arrow Connector 37"/>
            <p:cNvCxnSpPr>
              <a:cxnSpLocks noChangeShapeType="1"/>
            </p:cNvCxnSpPr>
            <p:nvPr/>
          </p:nvCxnSpPr>
          <p:spPr bwMode="auto">
            <a:xfrm rot="5400000">
              <a:off x="5791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33" name="TextBox 38"/>
            <p:cNvSpPr txBox="1">
              <a:spLocks noChangeArrowheads="1"/>
            </p:cNvSpPr>
            <p:nvPr/>
          </p:nvSpPr>
          <p:spPr bwMode="auto">
            <a:xfrm>
              <a:off x="6324599" y="3386139"/>
              <a:ext cx="441617" cy="381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cxnSp>
          <p:nvCxnSpPr>
            <p:cNvPr id="34" name="Straight Arrow Connector 39"/>
            <p:cNvCxnSpPr>
              <a:cxnSpLocks noChangeShapeType="1"/>
            </p:cNvCxnSpPr>
            <p:nvPr/>
          </p:nvCxnSpPr>
          <p:spPr bwMode="auto">
            <a:xfrm rot="5400000">
              <a:off x="6172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35" name="TextBox 40"/>
            <p:cNvSpPr txBox="1">
              <a:spLocks noChangeArrowheads="1"/>
            </p:cNvSpPr>
            <p:nvPr/>
          </p:nvSpPr>
          <p:spPr bwMode="auto">
            <a:xfrm>
              <a:off x="6705599" y="3386139"/>
              <a:ext cx="441617" cy="381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6" name="Rectangle 41"/>
            <p:cNvSpPr>
              <a:spLocks noChangeArrowheads="1"/>
            </p:cNvSpPr>
            <p:nvPr/>
          </p:nvSpPr>
          <p:spPr bwMode="auto">
            <a:xfrm>
              <a:off x="7331075" y="1905000"/>
              <a:ext cx="609600" cy="1524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7" name="Straight Arrow Connector 65"/>
            <p:cNvCxnSpPr>
              <a:cxnSpLocks noChangeShapeType="1"/>
            </p:cNvCxnSpPr>
            <p:nvPr/>
          </p:nvCxnSpPr>
          <p:spPr bwMode="auto">
            <a:xfrm>
              <a:off x="5349875" y="2133600"/>
              <a:ext cx="19812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67"/>
            <p:cNvCxnSpPr>
              <a:cxnSpLocks noChangeShapeType="1"/>
            </p:cNvCxnSpPr>
            <p:nvPr/>
          </p:nvCxnSpPr>
          <p:spPr bwMode="auto">
            <a:xfrm>
              <a:off x="6111875" y="2286000"/>
              <a:ext cx="1219200" cy="1588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cxnSp>
          <p:nvCxnSpPr>
            <p:cNvPr id="39" name="Straight Arrow Connector 69"/>
            <p:cNvCxnSpPr>
              <a:cxnSpLocks noChangeShapeType="1"/>
            </p:cNvCxnSpPr>
            <p:nvPr/>
          </p:nvCxnSpPr>
          <p:spPr bwMode="auto">
            <a:xfrm rot="10800000">
              <a:off x="5730875" y="2438400"/>
              <a:ext cx="16002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71"/>
            <p:cNvCxnSpPr>
              <a:cxnSpLocks noChangeShapeType="1"/>
            </p:cNvCxnSpPr>
            <p:nvPr/>
          </p:nvCxnSpPr>
          <p:spPr bwMode="auto">
            <a:xfrm rot="10800000">
              <a:off x="6492875" y="2667000"/>
              <a:ext cx="8382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74"/>
            <p:cNvCxnSpPr>
              <a:cxnSpLocks noChangeShapeType="1"/>
            </p:cNvCxnSpPr>
            <p:nvPr/>
          </p:nvCxnSpPr>
          <p:spPr bwMode="auto">
            <a:xfrm rot="10800000" flipH="1">
              <a:off x="6492875" y="2817813"/>
              <a:ext cx="838200" cy="1587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76"/>
            <p:cNvCxnSpPr>
              <a:cxnSpLocks noChangeShapeType="1"/>
            </p:cNvCxnSpPr>
            <p:nvPr/>
          </p:nvCxnSpPr>
          <p:spPr bwMode="auto">
            <a:xfrm flipH="1">
              <a:off x="5349875" y="2971800"/>
              <a:ext cx="19812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77"/>
            <p:cNvSpPr txBox="1">
              <a:spLocks noChangeArrowheads="1"/>
            </p:cNvSpPr>
            <p:nvPr/>
          </p:nvSpPr>
          <p:spPr bwMode="auto">
            <a:xfrm rot="-5400000">
              <a:off x="6856413" y="2476425"/>
              <a:ext cx="152400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solidFill>
                    <a:srgbClr val="EEECE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Memory</a:t>
              </a: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1295400" y="5017328"/>
            <a:ext cx="1471246" cy="1459672"/>
            <a:chOff x="1271954" y="4419600"/>
            <a:chExt cx="1471246" cy="1459672"/>
          </a:xfrm>
        </p:grpSpPr>
        <p:sp>
          <p:nvSpPr>
            <p:cNvPr id="59" name="AutoShape 4"/>
            <p:cNvSpPr>
              <a:spLocks noChangeArrowheads="1"/>
            </p:cNvSpPr>
            <p:nvPr/>
          </p:nvSpPr>
          <p:spPr bwMode="auto">
            <a:xfrm>
              <a:off x="1271954" y="53340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AutoShape 8"/>
            <p:cNvSpPr>
              <a:spLocks noChangeArrowheads="1"/>
            </p:cNvSpPr>
            <p:nvPr/>
          </p:nvSpPr>
          <p:spPr bwMode="auto">
            <a:xfrm>
              <a:off x="1828800" y="4648200"/>
              <a:ext cx="381000" cy="353786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 Box 14"/>
            <p:cNvSpPr txBox="1">
              <a:spLocks noChangeArrowheads="1"/>
            </p:cNvSpPr>
            <p:nvPr/>
          </p:nvSpPr>
          <p:spPr bwMode="auto">
            <a:xfrm>
              <a:off x="1676400" y="4419600"/>
              <a:ext cx="6858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algn="ctr" defTabSz="45720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kern="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master</a:t>
              </a:r>
            </a:p>
          </p:txBody>
        </p:sp>
        <p:sp>
          <p:nvSpPr>
            <p:cNvPr id="134" name="AutoShape 4"/>
            <p:cNvSpPr>
              <a:spLocks noChangeArrowheads="1"/>
            </p:cNvSpPr>
            <p:nvPr/>
          </p:nvSpPr>
          <p:spPr bwMode="auto">
            <a:xfrm>
              <a:off x="1652954" y="53340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AutoShape 4"/>
            <p:cNvSpPr>
              <a:spLocks noChangeArrowheads="1"/>
            </p:cNvSpPr>
            <p:nvPr/>
          </p:nvSpPr>
          <p:spPr bwMode="auto">
            <a:xfrm>
              <a:off x="2033954" y="53340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AutoShape 4"/>
            <p:cNvSpPr>
              <a:spLocks noChangeArrowheads="1"/>
            </p:cNvSpPr>
            <p:nvPr/>
          </p:nvSpPr>
          <p:spPr bwMode="auto">
            <a:xfrm>
              <a:off x="2414954" y="53340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9" name="Straight Arrow Connector 128"/>
            <p:cNvCxnSpPr>
              <a:stCxn id="63" idx="2"/>
              <a:endCxn id="59" idx="0"/>
            </p:cNvCxnSpPr>
            <p:nvPr/>
          </p:nvCxnSpPr>
          <p:spPr bwMode="auto">
            <a:xfrm rot="5400000">
              <a:off x="1561682" y="4876382"/>
              <a:ext cx="332014" cy="583223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63" idx="2"/>
              <a:endCxn id="134" idx="0"/>
            </p:cNvCxnSpPr>
            <p:nvPr/>
          </p:nvCxnSpPr>
          <p:spPr bwMode="auto">
            <a:xfrm rot="5400000">
              <a:off x="1752182" y="5066882"/>
              <a:ext cx="332014" cy="202223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stCxn id="63" idx="2"/>
              <a:endCxn id="135" idx="0"/>
            </p:cNvCxnSpPr>
            <p:nvPr/>
          </p:nvCxnSpPr>
          <p:spPr bwMode="auto">
            <a:xfrm rot="16200000" flipH="1">
              <a:off x="1942681" y="5078604"/>
              <a:ext cx="332014" cy="178777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stCxn id="63" idx="2"/>
              <a:endCxn id="136" idx="0"/>
            </p:cNvCxnSpPr>
            <p:nvPr/>
          </p:nvCxnSpPr>
          <p:spPr bwMode="auto">
            <a:xfrm rot="16200000" flipH="1">
              <a:off x="2133181" y="4888104"/>
              <a:ext cx="332014" cy="559777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8" name="Text Box 14"/>
            <p:cNvSpPr txBox="1">
              <a:spLocks noChangeArrowheads="1"/>
            </p:cNvSpPr>
            <p:nvPr/>
          </p:nvSpPr>
          <p:spPr bwMode="auto">
            <a:xfrm>
              <a:off x="1676400" y="5638800"/>
              <a:ext cx="6858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algn="ctr" defTabSz="45720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kern="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slaves</a:t>
              </a:r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3223846" y="4864928"/>
            <a:ext cx="2743200" cy="1916872"/>
            <a:chOff x="3276600" y="4267200"/>
            <a:chExt cx="2743200" cy="1916872"/>
          </a:xfrm>
        </p:grpSpPr>
        <p:sp>
          <p:nvSpPr>
            <p:cNvPr id="149" name="AutoShape 8"/>
            <p:cNvSpPr>
              <a:spLocks noChangeArrowheads="1"/>
            </p:cNvSpPr>
            <p:nvPr/>
          </p:nvSpPr>
          <p:spPr bwMode="auto">
            <a:xfrm>
              <a:off x="3686908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" name="AutoShape 4"/>
            <p:cNvSpPr>
              <a:spLocks noChangeArrowheads="1"/>
            </p:cNvSpPr>
            <p:nvPr/>
          </p:nvSpPr>
          <p:spPr bwMode="auto">
            <a:xfrm>
              <a:off x="4296508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1" name="Straight Arrow Connector 150"/>
            <p:cNvCxnSpPr>
              <a:stCxn id="149" idx="3"/>
              <a:endCxn id="150" idx="1"/>
            </p:cNvCxnSpPr>
            <p:nvPr/>
          </p:nvCxnSpPr>
          <p:spPr bwMode="auto">
            <a:xfrm>
              <a:off x="4015154" y="4648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8" name="AutoShape 8"/>
            <p:cNvSpPr>
              <a:spLocks noChangeArrowheads="1"/>
            </p:cNvSpPr>
            <p:nvPr/>
          </p:nvSpPr>
          <p:spPr bwMode="auto">
            <a:xfrm>
              <a:off x="3686908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" name="AutoShape 4"/>
            <p:cNvSpPr>
              <a:spLocks noChangeArrowheads="1"/>
            </p:cNvSpPr>
            <p:nvPr/>
          </p:nvSpPr>
          <p:spPr bwMode="auto">
            <a:xfrm>
              <a:off x="4296508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0" name="Straight Arrow Connector 159"/>
            <p:cNvCxnSpPr>
              <a:stCxn id="158" idx="3"/>
              <a:endCxn id="159" idx="1"/>
            </p:cNvCxnSpPr>
            <p:nvPr/>
          </p:nvCxnSpPr>
          <p:spPr bwMode="auto">
            <a:xfrm>
              <a:off x="4015154" y="5029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1" name="AutoShape 8"/>
            <p:cNvSpPr>
              <a:spLocks noChangeArrowheads="1"/>
            </p:cNvSpPr>
            <p:nvPr/>
          </p:nvSpPr>
          <p:spPr bwMode="auto">
            <a:xfrm>
              <a:off x="3686908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" name="AutoShape 4"/>
            <p:cNvSpPr>
              <a:spLocks noChangeArrowheads="1"/>
            </p:cNvSpPr>
            <p:nvPr/>
          </p:nvSpPr>
          <p:spPr bwMode="auto">
            <a:xfrm>
              <a:off x="4296508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3" name="Straight Arrow Connector 162"/>
            <p:cNvCxnSpPr>
              <a:stCxn id="161" idx="3"/>
              <a:endCxn id="162" idx="1"/>
            </p:cNvCxnSpPr>
            <p:nvPr/>
          </p:nvCxnSpPr>
          <p:spPr bwMode="auto">
            <a:xfrm>
              <a:off x="4015154" y="5410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4" name="AutoShape 8"/>
            <p:cNvSpPr>
              <a:spLocks noChangeArrowheads="1"/>
            </p:cNvSpPr>
            <p:nvPr/>
          </p:nvSpPr>
          <p:spPr bwMode="auto">
            <a:xfrm>
              <a:off x="3686908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" name="AutoShape 4"/>
            <p:cNvSpPr>
              <a:spLocks noChangeArrowheads="1"/>
            </p:cNvSpPr>
            <p:nvPr/>
          </p:nvSpPr>
          <p:spPr bwMode="auto">
            <a:xfrm>
              <a:off x="4296508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6" name="Straight Arrow Connector 165"/>
            <p:cNvCxnSpPr>
              <a:stCxn id="164" idx="3"/>
              <a:endCxn id="165" idx="1"/>
            </p:cNvCxnSpPr>
            <p:nvPr/>
          </p:nvCxnSpPr>
          <p:spPr bwMode="auto">
            <a:xfrm>
              <a:off x="4015154" y="5791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7" name="AutoShape 8"/>
            <p:cNvSpPr>
              <a:spLocks noChangeArrowheads="1"/>
            </p:cNvSpPr>
            <p:nvPr/>
          </p:nvSpPr>
          <p:spPr bwMode="auto">
            <a:xfrm>
              <a:off x="4624754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" name="AutoShape 4"/>
            <p:cNvSpPr>
              <a:spLocks noChangeArrowheads="1"/>
            </p:cNvSpPr>
            <p:nvPr/>
          </p:nvSpPr>
          <p:spPr bwMode="auto">
            <a:xfrm>
              <a:off x="5234354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9" name="Straight Arrow Connector 168"/>
            <p:cNvCxnSpPr>
              <a:stCxn id="167" idx="3"/>
              <a:endCxn id="168" idx="1"/>
            </p:cNvCxnSpPr>
            <p:nvPr/>
          </p:nvCxnSpPr>
          <p:spPr bwMode="auto">
            <a:xfrm>
              <a:off x="4953000" y="4648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0" name="AutoShape 8"/>
            <p:cNvSpPr>
              <a:spLocks noChangeArrowheads="1"/>
            </p:cNvSpPr>
            <p:nvPr/>
          </p:nvSpPr>
          <p:spPr bwMode="auto">
            <a:xfrm>
              <a:off x="4624754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" name="AutoShape 4"/>
            <p:cNvSpPr>
              <a:spLocks noChangeArrowheads="1"/>
            </p:cNvSpPr>
            <p:nvPr/>
          </p:nvSpPr>
          <p:spPr bwMode="auto">
            <a:xfrm>
              <a:off x="5234354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2" name="Straight Arrow Connector 171"/>
            <p:cNvCxnSpPr>
              <a:stCxn id="170" idx="3"/>
              <a:endCxn id="171" idx="1"/>
            </p:cNvCxnSpPr>
            <p:nvPr/>
          </p:nvCxnSpPr>
          <p:spPr bwMode="auto">
            <a:xfrm>
              <a:off x="4953000" y="5029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3" name="AutoShape 8"/>
            <p:cNvSpPr>
              <a:spLocks noChangeArrowheads="1"/>
            </p:cNvSpPr>
            <p:nvPr/>
          </p:nvSpPr>
          <p:spPr bwMode="auto">
            <a:xfrm>
              <a:off x="4624754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" name="AutoShape 4"/>
            <p:cNvSpPr>
              <a:spLocks noChangeArrowheads="1"/>
            </p:cNvSpPr>
            <p:nvPr/>
          </p:nvSpPr>
          <p:spPr bwMode="auto">
            <a:xfrm>
              <a:off x="5234354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5" name="Straight Arrow Connector 174"/>
            <p:cNvCxnSpPr>
              <a:stCxn id="173" idx="3"/>
              <a:endCxn id="174" idx="1"/>
            </p:cNvCxnSpPr>
            <p:nvPr/>
          </p:nvCxnSpPr>
          <p:spPr bwMode="auto">
            <a:xfrm>
              <a:off x="4953000" y="5410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6" name="AutoShape 8"/>
            <p:cNvSpPr>
              <a:spLocks noChangeArrowheads="1"/>
            </p:cNvSpPr>
            <p:nvPr/>
          </p:nvSpPr>
          <p:spPr bwMode="auto">
            <a:xfrm>
              <a:off x="4624754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7" name="AutoShape 4"/>
            <p:cNvSpPr>
              <a:spLocks noChangeArrowheads="1"/>
            </p:cNvSpPr>
            <p:nvPr/>
          </p:nvSpPr>
          <p:spPr bwMode="auto">
            <a:xfrm>
              <a:off x="5234354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8" name="Straight Arrow Connector 177"/>
            <p:cNvCxnSpPr>
              <a:stCxn id="176" idx="3"/>
              <a:endCxn id="177" idx="1"/>
            </p:cNvCxnSpPr>
            <p:nvPr/>
          </p:nvCxnSpPr>
          <p:spPr bwMode="auto">
            <a:xfrm>
              <a:off x="4953000" y="5791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9" name="Text Box 14"/>
            <p:cNvSpPr txBox="1">
              <a:spLocks noChangeArrowheads="1"/>
            </p:cNvSpPr>
            <p:nvPr/>
          </p:nvSpPr>
          <p:spPr bwMode="auto">
            <a:xfrm>
              <a:off x="3276600" y="4267200"/>
              <a:ext cx="9144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algn="ctr" defTabSz="45720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kern="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producer</a:t>
              </a:r>
            </a:p>
          </p:txBody>
        </p:sp>
        <p:sp>
          <p:nvSpPr>
            <p:cNvPr id="180" name="Text Box 14"/>
            <p:cNvSpPr txBox="1">
              <a:spLocks noChangeArrowheads="1"/>
            </p:cNvSpPr>
            <p:nvPr/>
          </p:nvSpPr>
          <p:spPr bwMode="auto">
            <a:xfrm>
              <a:off x="3962400" y="4267200"/>
              <a:ext cx="9906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algn="ctr" defTabSz="45720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kern="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consumer</a:t>
              </a:r>
            </a:p>
          </p:txBody>
        </p:sp>
        <p:sp>
          <p:nvSpPr>
            <p:cNvPr id="181" name="Text Box 14"/>
            <p:cNvSpPr txBox="1">
              <a:spLocks noChangeArrowheads="1"/>
            </p:cNvSpPr>
            <p:nvPr/>
          </p:nvSpPr>
          <p:spPr bwMode="auto">
            <a:xfrm>
              <a:off x="4343400" y="5943600"/>
              <a:ext cx="9144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algn="ctr" defTabSz="45720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kern="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producer</a:t>
              </a:r>
            </a:p>
          </p:txBody>
        </p:sp>
        <p:sp>
          <p:nvSpPr>
            <p:cNvPr id="182" name="Text Box 14"/>
            <p:cNvSpPr txBox="1">
              <a:spLocks noChangeArrowheads="1"/>
            </p:cNvSpPr>
            <p:nvPr/>
          </p:nvSpPr>
          <p:spPr bwMode="auto">
            <a:xfrm>
              <a:off x="5029200" y="5943600"/>
              <a:ext cx="9906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algn="ctr" defTabSz="45720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kern="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consumer</a:t>
              </a:r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6271846" y="5093528"/>
            <a:ext cx="2133600" cy="1447800"/>
            <a:chOff x="6248400" y="4495800"/>
            <a:chExt cx="2133600" cy="1447800"/>
          </a:xfrm>
        </p:grpSpPr>
        <p:sp>
          <p:nvSpPr>
            <p:cNvPr id="184" name="AutoShape 4"/>
            <p:cNvSpPr>
              <a:spLocks noChangeArrowheads="1"/>
            </p:cNvSpPr>
            <p:nvPr/>
          </p:nvSpPr>
          <p:spPr bwMode="auto">
            <a:xfrm>
              <a:off x="8053754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6" name="AutoShape 4"/>
            <p:cNvSpPr>
              <a:spLocks noChangeArrowheads="1"/>
            </p:cNvSpPr>
            <p:nvPr/>
          </p:nvSpPr>
          <p:spPr bwMode="auto">
            <a:xfrm>
              <a:off x="8053754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8" name="AutoShape 4"/>
            <p:cNvSpPr>
              <a:spLocks noChangeArrowheads="1"/>
            </p:cNvSpPr>
            <p:nvPr/>
          </p:nvSpPr>
          <p:spPr bwMode="auto">
            <a:xfrm>
              <a:off x="8053754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0" name="AutoShape 4"/>
            <p:cNvSpPr>
              <a:spLocks noChangeArrowheads="1"/>
            </p:cNvSpPr>
            <p:nvPr/>
          </p:nvSpPr>
          <p:spPr bwMode="auto">
            <a:xfrm>
              <a:off x="8053754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1" name="AutoShape 4"/>
            <p:cNvSpPr>
              <a:spLocks noChangeArrowheads="1"/>
            </p:cNvSpPr>
            <p:nvPr/>
          </p:nvSpPr>
          <p:spPr bwMode="auto">
            <a:xfrm>
              <a:off x="6910754" y="5105400"/>
              <a:ext cx="175846" cy="2286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2" name="AutoShape 4"/>
            <p:cNvSpPr>
              <a:spLocks noChangeArrowheads="1"/>
            </p:cNvSpPr>
            <p:nvPr/>
          </p:nvSpPr>
          <p:spPr bwMode="auto">
            <a:xfrm>
              <a:off x="7086600" y="5105400"/>
              <a:ext cx="175846" cy="2286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3" name="AutoShape 4"/>
            <p:cNvSpPr>
              <a:spLocks noChangeArrowheads="1"/>
            </p:cNvSpPr>
            <p:nvPr/>
          </p:nvSpPr>
          <p:spPr bwMode="auto">
            <a:xfrm>
              <a:off x="7239000" y="5105400"/>
              <a:ext cx="175846" cy="2286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" name="AutoShape 4"/>
            <p:cNvSpPr>
              <a:spLocks noChangeArrowheads="1"/>
            </p:cNvSpPr>
            <p:nvPr/>
          </p:nvSpPr>
          <p:spPr bwMode="auto">
            <a:xfrm>
              <a:off x="7391400" y="5105400"/>
              <a:ext cx="175846" cy="2286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" name="AutoShape 4"/>
            <p:cNvSpPr>
              <a:spLocks noChangeArrowheads="1"/>
            </p:cNvSpPr>
            <p:nvPr/>
          </p:nvSpPr>
          <p:spPr bwMode="auto">
            <a:xfrm>
              <a:off x="7543800" y="5105400"/>
              <a:ext cx="175846" cy="2286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6" name="Straight Arrow Connector 195"/>
            <p:cNvCxnSpPr>
              <a:stCxn id="183" idx="3"/>
              <a:endCxn id="191" idx="1"/>
            </p:cNvCxnSpPr>
            <p:nvPr/>
          </p:nvCxnSpPr>
          <p:spPr bwMode="auto">
            <a:xfrm>
              <a:off x="6576646" y="4648200"/>
              <a:ext cx="334108" cy="571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>
              <a:stCxn id="189" idx="3"/>
              <a:endCxn id="191" idx="1"/>
            </p:cNvCxnSpPr>
            <p:nvPr/>
          </p:nvCxnSpPr>
          <p:spPr bwMode="auto">
            <a:xfrm flipV="1">
              <a:off x="6576646" y="5219700"/>
              <a:ext cx="334108" cy="571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>
              <a:stCxn id="185" idx="3"/>
              <a:endCxn id="191" idx="1"/>
            </p:cNvCxnSpPr>
            <p:nvPr/>
          </p:nvCxnSpPr>
          <p:spPr bwMode="auto">
            <a:xfrm>
              <a:off x="6576646" y="5029200"/>
              <a:ext cx="334108" cy="190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Straight Arrow Connector 204"/>
            <p:cNvCxnSpPr>
              <a:endCxn id="191" idx="1"/>
            </p:cNvCxnSpPr>
            <p:nvPr/>
          </p:nvCxnSpPr>
          <p:spPr bwMode="auto">
            <a:xfrm flipV="1">
              <a:off x="6553200" y="5219700"/>
              <a:ext cx="357554" cy="190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3" name="AutoShape 8"/>
            <p:cNvSpPr>
              <a:spLocks noChangeArrowheads="1"/>
            </p:cNvSpPr>
            <p:nvPr/>
          </p:nvSpPr>
          <p:spPr bwMode="auto">
            <a:xfrm>
              <a:off x="6248400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5" name="AutoShape 8"/>
            <p:cNvSpPr>
              <a:spLocks noChangeArrowheads="1"/>
            </p:cNvSpPr>
            <p:nvPr/>
          </p:nvSpPr>
          <p:spPr bwMode="auto">
            <a:xfrm>
              <a:off x="6248400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7" name="AutoShape 8"/>
            <p:cNvSpPr>
              <a:spLocks noChangeArrowheads="1"/>
            </p:cNvSpPr>
            <p:nvPr/>
          </p:nvSpPr>
          <p:spPr bwMode="auto">
            <a:xfrm>
              <a:off x="6248400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9" name="AutoShape 8"/>
            <p:cNvSpPr>
              <a:spLocks noChangeArrowheads="1"/>
            </p:cNvSpPr>
            <p:nvPr/>
          </p:nvSpPr>
          <p:spPr bwMode="auto">
            <a:xfrm>
              <a:off x="6248400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kern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4" name="Straight Arrow Connector 213"/>
            <p:cNvCxnSpPr>
              <a:stCxn id="195" idx="3"/>
              <a:endCxn id="184" idx="1"/>
            </p:cNvCxnSpPr>
            <p:nvPr/>
          </p:nvCxnSpPr>
          <p:spPr bwMode="auto">
            <a:xfrm flipV="1">
              <a:off x="7719646" y="4648200"/>
              <a:ext cx="334108" cy="571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7" name="Straight Arrow Connector 216"/>
            <p:cNvCxnSpPr>
              <a:stCxn id="195" idx="3"/>
              <a:endCxn id="186" idx="1"/>
            </p:cNvCxnSpPr>
            <p:nvPr/>
          </p:nvCxnSpPr>
          <p:spPr bwMode="auto">
            <a:xfrm flipV="1">
              <a:off x="7719646" y="5029200"/>
              <a:ext cx="334108" cy="190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Straight Arrow Connector 219"/>
            <p:cNvCxnSpPr>
              <a:stCxn id="195" idx="3"/>
              <a:endCxn id="188" idx="1"/>
            </p:cNvCxnSpPr>
            <p:nvPr/>
          </p:nvCxnSpPr>
          <p:spPr bwMode="auto">
            <a:xfrm>
              <a:off x="7719646" y="5219700"/>
              <a:ext cx="334108" cy="190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Straight Arrow Connector 222"/>
            <p:cNvCxnSpPr>
              <a:stCxn id="195" idx="3"/>
              <a:endCxn id="190" idx="1"/>
            </p:cNvCxnSpPr>
            <p:nvPr/>
          </p:nvCxnSpPr>
          <p:spPr bwMode="auto">
            <a:xfrm>
              <a:off x="7719646" y="5219700"/>
              <a:ext cx="334108" cy="571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6" name="Text Box 14"/>
            <p:cNvSpPr txBox="1">
              <a:spLocks noChangeArrowheads="1"/>
            </p:cNvSpPr>
            <p:nvPr/>
          </p:nvSpPr>
          <p:spPr bwMode="auto">
            <a:xfrm>
              <a:off x="6781800" y="5334000"/>
              <a:ext cx="9906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algn="ctr" defTabSz="45720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kern="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work queue</a:t>
              </a:r>
            </a:p>
          </p:txBody>
        </p:sp>
      </p:grpSp>
      <p:sp>
        <p:nvSpPr>
          <p:cNvPr id="224" name="Slide Number Placeholder 2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E78-C6D1-4E81-8680-F1E672D35B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32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2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Concurrency Challenge!</a:t>
            </a:r>
            <a:endParaRPr lang="en-US" sz="4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sz="35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Concurrency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difficult to reason about</a:t>
            </a:r>
          </a:p>
          <a:p>
            <a:pPr algn="just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Concurrency is even more difficult to reason about</a:t>
            </a:r>
          </a:p>
          <a:p>
            <a:pPr lvl="1" algn="just">
              <a:buClr>
                <a:srgbClr val="00660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scale of datacenters (even across datacenters)</a:t>
            </a:r>
          </a:p>
          <a:p>
            <a:pPr lvl="1" algn="just">
              <a:buClr>
                <a:srgbClr val="00660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presence of failures</a:t>
            </a:r>
          </a:p>
          <a:p>
            <a:pPr lvl="1" algn="just">
              <a:buClr>
                <a:srgbClr val="00660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terms of multiple interacting services</a:t>
            </a:r>
          </a:p>
          <a:p>
            <a:pPr algn="just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to mention debugging…</a:t>
            </a:r>
          </a:p>
          <a:p>
            <a:pPr algn="just" eaLnBrk="1" hangingPunct="1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reality:</a:t>
            </a:r>
          </a:p>
          <a:p>
            <a:pPr lvl="1" algn="just">
              <a:buClr>
                <a:srgbClr val="006600"/>
              </a:buCl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Lots of one-off solutions, custom code</a:t>
            </a:r>
          </a:p>
          <a:p>
            <a:pPr lvl="1" algn="just">
              <a:buClr>
                <a:srgbClr val="006600"/>
              </a:buCl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you own dedicated library, then program with it</a:t>
            </a:r>
          </a:p>
          <a:p>
            <a:pPr lvl="1" algn="just">
              <a:buClr>
                <a:srgbClr val="006600"/>
              </a:buCl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Burden on the programmer to explicitly manage everything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E78-C6D1-4E81-8680-F1E672D35B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7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What's the Point?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It's all about the right level of abstraction</a:t>
            </a:r>
          </a:p>
          <a:p>
            <a:pPr lvl="1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von Neumann architecture has served us well, but is no longer appropriate for the multi-core/cluster environment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Hide system-level details from the developers</a:t>
            </a:r>
          </a:p>
          <a:p>
            <a:pPr lvl="1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more race conditions, lock contention, etc.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Separating the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Developer specifies the computation that needs to be performed</a:t>
            </a:r>
          </a:p>
          <a:p>
            <a:pPr lvl="1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Execution framework (“runtime”) handles actual execution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Ideas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Scale "out", not "up"</a:t>
            </a:r>
          </a:p>
          <a:p>
            <a:pPr lvl="1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Limits of SMP and large shared-memory machines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Move processing to the data</a:t>
            </a:r>
          </a:p>
          <a:p>
            <a:pPr lvl="1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Cluster have limited bandwidth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 data sequentially, avoid random access</a:t>
            </a:r>
          </a:p>
          <a:p>
            <a:pPr lvl="1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Seeks are expensive, disk throughput is reasonable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Seamless scalability</a:t>
            </a:r>
          </a:p>
          <a:p>
            <a:pPr lvl="1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mythical man-month to the tradable machine-hour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78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Datacenter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Computer!</a:t>
            </a:r>
            <a:endParaRPr lang="en-US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3" descr="Picture 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295400"/>
            <a:ext cx="763111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6596390"/>
            <a:ext cx="7072770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accent3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from http://wiki.apache.org/hadoop-data/attachments/HadoopPresentations/attachments/aw-apachecon-eu-2009.pdf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2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</a:rPr>
              <a:t>Objectives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 eaLnBrk="1" hangingPunct="1"/>
            <a:r>
              <a:rPr lang="en-US" altLang="zh-CN" sz="3200" dirty="0" smtClean="0">
                <a:latin typeface="Times New Roman" pitchFamily="18" charset="0"/>
              </a:rPr>
              <a:t>In this chapter, you will:</a:t>
            </a:r>
          </a:p>
          <a:p>
            <a:pPr lvl="1" algn="just" eaLnBrk="1" hangingPunct="1"/>
            <a:r>
              <a:rPr lang="en-US" altLang="zh-CN" sz="2800" dirty="0" smtClean="0">
                <a:latin typeface="Times New Roman" pitchFamily="18" charset="0"/>
              </a:rPr>
              <a:t>Learn the background of MapReduce</a:t>
            </a:r>
          </a:p>
          <a:p>
            <a:pPr lvl="1" algn="just" eaLnBrk="1" hangingPunct="1"/>
            <a:r>
              <a:rPr lang="en-US" altLang="zh-CN" sz="2800" dirty="0" smtClean="0">
                <a:latin typeface="Times New Roman" pitchFamily="18" charset="0"/>
              </a:rPr>
              <a:t>Understand the MapReduce programming model</a:t>
            </a:r>
          </a:p>
          <a:p>
            <a:pPr lvl="1" algn="just" eaLnBrk="1" hangingPunct="1"/>
            <a:r>
              <a:rPr lang="en-US" altLang="zh-CN" sz="2800" dirty="0" smtClean="0">
                <a:latin typeface="Times New Roman" pitchFamily="18" charset="0"/>
              </a:rPr>
              <a:t>Know the properties of MapReduce</a:t>
            </a:r>
          </a:p>
          <a:p>
            <a:pPr lvl="1" algn="just" eaLnBrk="1" hangingPunct="1"/>
            <a:r>
              <a:rPr lang="en-US" altLang="zh-CN" sz="2800" dirty="0" smtClean="0">
                <a:latin typeface="Times New Roman" pitchFamily="18" charset="0"/>
              </a:rPr>
              <a:t>Get familiar with the idea of MapReduce with a "Hello world!" example</a:t>
            </a:r>
          </a:p>
          <a:p>
            <a:pPr lvl="1" algn="just" eaLnBrk="1" hangingPunct="1"/>
            <a:r>
              <a:rPr lang="en-US" altLang="zh-CN" sz="2800" dirty="0" smtClean="0">
                <a:latin typeface="Times New Roman" pitchFamily="18" charset="0"/>
              </a:rPr>
              <a:t>Get to know big data platforms</a:t>
            </a:r>
          </a:p>
          <a:p>
            <a:pPr lvl="2" algn="just" eaLnBrk="1" hangingPunct="1"/>
            <a:r>
              <a:rPr lang="en-US" altLang="zh-CN" sz="2400" dirty="0" smtClean="0">
                <a:latin typeface="Times New Roman" pitchFamily="18" charset="0"/>
              </a:rPr>
              <a:t>Google File Systems</a:t>
            </a:r>
          </a:p>
          <a:p>
            <a:pPr lvl="2" algn="just" eaLnBrk="1" hangingPunct="1"/>
            <a:r>
              <a:rPr lang="en-US" altLang="zh-CN" sz="2400" dirty="0" smtClean="0">
                <a:latin typeface="Times New Roman" pitchFamily="18" charset="0"/>
              </a:rPr>
              <a:t>Hadoop</a:t>
            </a:r>
          </a:p>
          <a:p>
            <a:pPr lvl="2" algn="just" eaLnBrk="1" hangingPunct="1"/>
            <a:r>
              <a:rPr lang="en-US" altLang="zh-CN" sz="2400" dirty="0" smtClean="0">
                <a:latin typeface="Times New Roman" pitchFamily="18" charset="0"/>
              </a:rPr>
              <a:t>Amazon Web Service (AWS)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35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What is MapReduce?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Origin from Google [OSDI’04]</a:t>
            </a:r>
          </a:p>
          <a:p>
            <a:pPr lvl="1" algn="just" eaLnBrk="1" hangingPunct="1">
              <a:defRPr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J. Dean and S. </a:t>
            </a:r>
            <a:r>
              <a:rPr lang="en-US" altLang="zh-CN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Ghemawat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MapReduce: Simplified Data Processing on Large Clusters. In </a:t>
            </a:r>
            <a:r>
              <a:rPr lang="en-US" altLang="zh-CN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OSDI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2004. </a:t>
            </a:r>
            <a:endParaRPr lang="en-US" altLang="zh-CN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hlinkClick r:id="rId2"/>
              </a:rPr>
              <a:t>research.google.com/archive/mapreduce.html</a:t>
            </a:r>
            <a:endParaRPr lang="en-US" altLang="zh-CN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 simple programming model </a:t>
            </a:r>
          </a:p>
          <a:p>
            <a:pPr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 large-scale data processing</a:t>
            </a:r>
          </a:p>
          <a:p>
            <a:pPr lvl="1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Exploits a large set of commodity computers</a:t>
            </a:r>
          </a:p>
          <a:p>
            <a:pPr lvl="1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Executes process in a distributed manner</a:t>
            </a:r>
          </a:p>
          <a:p>
            <a:pPr lvl="1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Offers high availability</a:t>
            </a:r>
          </a:p>
          <a:p>
            <a:pPr eaLnBrk="1" hangingPunct="1">
              <a:defRPr/>
            </a:pPr>
            <a:endParaRPr lang="zh-CN" altLang="en-US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20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Scale Data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tasks: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lots of data to produce other data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Want to use hundreds or thousands of CPUs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but this needs to be easy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MapReduce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parallelization and distribution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Fault-tolerance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I/O scheduling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Status and monitoring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66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Typical Large-Data Problem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Iterate over a large number of records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 something of interest from each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Shuffle and sort intermediate results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Aggregate intermediate results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final output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914400" y="4426803"/>
            <a:ext cx="746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idea: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a functional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abstraction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these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operations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816188">
            <a:off x="278321" y="1391385"/>
            <a:ext cx="8418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-811533">
            <a:off x="6444530" y="2729480"/>
            <a:ext cx="12586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0" y="6611938"/>
            <a:ext cx="3124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(Dean </a:t>
            </a:r>
            <a:r>
              <a:rPr lang="en-US" sz="1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000" b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Ghemawat</a:t>
            </a:r>
            <a:r>
              <a:rPr lang="en-US" sz="10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OSDI </a:t>
            </a:r>
            <a:r>
              <a:rPr lang="en-US" sz="1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1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Map+Reduce</a:t>
            </a:r>
            <a:endParaRPr lang="en-US" altLang="zh-CN" dirty="0" smtClean="0">
              <a:solidFill>
                <a:srgbClr val="0066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751013"/>
            <a:ext cx="4037012" cy="4497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zh-CN" altLang="en-US" sz="280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zh-CN" altLang="en-US" sz="280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zh-CN" altLang="en-US" sz="280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zh-CN" altLang="en-US" sz="280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zh-CN" altLang="en-US" sz="280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8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Map: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sz="24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Accepts </a:t>
            </a:r>
            <a:r>
              <a:rPr lang="en-US" altLang="zh-CN" sz="2400" i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input</a:t>
            </a:r>
            <a:r>
              <a:rPr lang="en-US" altLang="zh-CN" sz="24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key/value pair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sz="24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Emits </a:t>
            </a:r>
            <a:r>
              <a:rPr lang="en-US" altLang="zh-CN" sz="2400" i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intermediate</a:t>
            </a:r>
            <a:r>
              <a:rPr lang="en-US" altLang="zh-CN" sz="24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key/value pair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zh-CN" altLang="en-US" sz="280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5025" y="1751013"/>
            <a:ext cx="4037013" cy="4497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zh-CN" altLang="en-US" sz="280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zh-CN" altLang="en-US" sz="280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zh-CN" altLang="en-US" sz="280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zh-CN" altLang="en-US" sz="280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zh-CN" altLang="en-US" sz="280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8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Reduce 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sz="24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Accepts </a:t>
            </a:r>
            <a:r>
              <a:rPr lang="en-US" altLang="zh-CN" sz="2400" i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intermediate</a:t>
            </a:r>
            <a:r>
              <a:rPr lang="en-US" altLang="zh-CN" sz="24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key/value* pair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sz="24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Emits </a:t>
            </a:r>
            <a:r>
              <a:rPr lang="en-US" altLang="zh-CN" sz="2400" i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output</a:t>
            </a:r>
            <a:r>
              <a:rPr lang="en-US" altLang="zh-CN" sz="24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key/value pair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81000" y="1752600"/>
            <a:ext cx="1143000" cy="1905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209800" y="1752600"/>
            <a:ext cx="11430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209800" y="2133600"/>
            <a:ext cx="11430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2209800" y="2514600"/>
            <a:ext cx="11430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209800" y="3352800"/>
            <a:ext cx="11430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2776538" y="2971800"/>
            <a:ext cx="1587" cy="2286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5105400" y="1752600"/>
            <a:ext cx="11430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5105400" y="2133600"/>
            <a:ext cx="11430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5105400" y="2514600"/>
            <a:ext cx="11430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5105400" y="3352800"/>
            <a:ext cx="11430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5672138" y="2971800"/>
            <a:ext cx="1587" cy="2286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1647825" y="2590800"/>
            <a:ext cx="4572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3429000" y="1905000"/>
            <a:ext cx="4572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3429000" y="2286000"/>
            <a:ext cx="4572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3429000" y="2667000"/>
            <a:ext cx="4572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3429000" y="3505200"/>
            <a:ext cx="4572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4572000" y="1900238"/>
            <a:ext cx="4572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4572000" y="2281238"/>
            <a:ext cx="4572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4572000" y="2662238"/>
            <a:ext cx="4572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4572000" y="3500438"/>
            <a:ext cx="4572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6324600" y="2619375"/>
            <a:ext cx="3048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7267575" y="2619375"/>
            <a:ext cx="3048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3" name="Rectangle 27"/>
          <p:cNvSpPr>
            <a:spLocks noChangeArrowheads="1"/>
          </p:cNvSpPr>
          <p:nvPr/>
        </p:nvSpPr>
        <p:spPr bwMode="auto">
          <a:xfrm>
            <a:off x="7620000" y="1752600"/>
            <a:ext cx="1143000" cy="1905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4" name="Rectangle 28"/>
          <p:cNvSpPr>
            <a:spLocks noChangeArrowheads="1"/>
          </p:cNvSpPr>
          <p:nvPr/>
        </p:nvSpPr>
        <p:spPr bwMode="auto">
          <a:xfrm>
            <a:off x="1981200" y="1524000"/>
            <a:ext cx="5410200" cy="2438400"/>
          </a:xfrm>
          <a:prstGeom prst="rect">
            <a:avLst/>
          </a:prstGeom>
          <a:solidFill>
            <a:schemeClr val="accent1">
              <a:alpha val="6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3914775" y="1752600"/>
            <a:ext cx="609600" cy="1905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6629400" y="1752600"/>
            <a:ext cx="609600" cy="1905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7" name="Text Box 31"/>
          <p:cNvSpPr txBox="1">
            <a:spLocks noChangeArrowheads="1"/>
          </p:cNvSpPr>
          <p:nvPr/>
        </p:nvSpPr>
        <p:spPr bwMode="auto">
          <a:xfrm>
            <a:off x="544414" y="2181225"/>
            <a:ext cx="80823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400" dirty="0" smtClean="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very </a:t>
            </a:r>
            <a:endParaRPr lang="en-US" altLang="zh-CN" sz="2400" dirty="0">
              <a:solidFill>
                <a:srgbClr val="0066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big</a:t>
            </a:r>
          </a:p>
          <a:p>
            <a:pPr algn="ctr"/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data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7676269" y="2422525"/>
            <a:ext cx="970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40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Result</a:t>
            </a:r>
          </a:p>
        </p:txBody>
      </p:sp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3991998" y="2133600"/>
            <a:ext cx="41229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000" dirty="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</a:p>
          <a:p>
            <a:pPr algn="ctr"/>
            <a:r>
              <a:rPr lang="en-US" altLang="zh-CN" sz="2000" dirty="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</a:p>
          <a:p>
            <a:pPr algn="ctr"/>
            <a:r>
              <a:rPr lang="en-US" altLang="zh-CN" sz="2000" dirty="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6740956" y="1736725"/>
            <a:ext cx="37061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00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</a:t>
            </a:r>
          </a:p>
          <a:p>
            <a:pPr algn="ctr"/>
            <a:r>
              <a:rPr lang="en-US" altLang="zh-CN" sz="200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</a:t>
            </a:r>
          </a:p>
          <a:p>
            <a:pPr algn="ctr"/>
            <a:r>
              <a:rPr lang="en-US" altLang="zh-CN" sz="200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</a:p>
          <a:p>
            <a:pPr algn="ctr"/>
            <a:r>
              <a:rPr lang="en-US" altLang="zh-CN" sz="200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</a:t>
            </a:r>
          </a:p>
          <a:p>
            <a:pPr algn="ctr"/>
            <a:r>
              <a:rPr lang="en-US" altLang="zh-CN" sz="200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</a:p>
          <a:p>
            <a:pPr algn="ctr"/>
            <a:r>
              <a:rPr lang="en-US" altLang="zh-CN" sz="200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</a:t>
            </a:r>
          </a:p>
        </p:txBody>
      </p:sp>
      <p:grpSp>
        <p:nvGrpSpPr>
          <p:cNvPr id="79907" name="Group 35"/>
          <p:cNvGrpSpPr>
            <a:grpSpLocks/>
          </p:cNvGrpSpPr>
          <p:nvPr/>
        </p:nvGrpSpPr>
        <p:grpSpPr bwMode="auto">
          <a:xfrm>
            <a:off x="4854575" y="1981200"/>
            <a:ext cx="1635125" cy="1447800"/>
            <a:chOff x="3058" y="1248"/>
            <a:chExt cx="1030" cy="912"/>
          </a:xfrm>
        </p:grpSpPr>
        <p:sp>
          <p:nvSpPr>
            <p:cNvPr id="9252" name="Rectangle 36"/>
            <p:cNvSpPr>
              <a:spLocks noChangeArrowheads="1"/>
            </p:cNvSpPr>
            <p:nvPr/>
          </p:nvSpPr>
          <p:spPr bwMode="auto">
            <a:xfrm>
              <a:off x="3072" y="1248"/>
              <a:ext cx="960" cy="9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53" name="Text Box 37"/>
            <p:cNvSpPr txBox="1">
              <a:spLocks noChangeArrowheads="1"/>
            </p:cNvSpPr>
            <p:nvPr/>
          </p:nvSpPr>
          <p:spPr bwMode="auto">
            <a:xfrm>
              <a:off x="3058" y="1440"/>
              <a:ext cx="103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2400">
                  <a:solidFill>
                    <a:srgbClr val="0066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Partitioning</a:t>
              </a:r>
            </a:p>
            <a:p>
              <a:pPr algn="ctr"/>
              <a:r>
                <a:rPr lang="en-US" altLang="zh-CN" sz="2400">
                  <a:solidFill>
                    <a:srgbClr val="0066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Function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2F5DA-90B2-4D51-8478-A1F31B98EE34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57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  <p:bldP spid="7987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MapReduce – A Programming Model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Output of MapReduce</a:t>
            </a:r>
          </a:p>
          <a:p>
            <a:pPr lvl="1" algn="just">
              <a:lnSpc>
                <a:spcPct val="9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set of key/value pairs</a:t>
            </a:r>
          </a:p>
          <a:p>
            <a:pPr algn="just">
              <a:lnSpc>
                <a:spcPct val="9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Programmers specify two functions: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(k, v) → [(k’, v’)]</a:t>
            </a:r>
          </a:p>
          <a:p>
            <a:pPr lvl="1" algn="just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Processes input key/value pair</a:t>
            </a:r>
          </a:p>
          <a:p>
            <a:pPr lvl="1" algn="just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Produces set of intermediate pairs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(k’, [v’]) → [(k’, v’)]</a:t>
            </a:r>
          </a:p>
          <a:p>
            <a:pPr lvl="1" algn="just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Combines all intermediate values for a particular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(i.e.,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values with the same key are sent to the same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reducer)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Produces a set of merged output values (usually just one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01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Execution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2487" y="1168400"/>
            <a:ext cx="743902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4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Parallel Execution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1066800"/>
            <a:ext cx="7324725" cy="494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1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228600"/>
            <a:ext cx="8728983" cy="595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9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MapReduce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cxnSp>
        <p:nvCxnSpPr>
          <p:cNvPr id="251" name="Straight Arrow Connector 250"/>
          <p:cNvCxnSpPr>
            <a:cxnSpLocks noChangeShapeType="1"/>
          </p:cNvCxnSpPr>
          <p:nvPr/>
        </p:nvCxnSpPr>
        <p:spPr bwMode="auto">
          <a:xfrm flipV="1">
            <a:off x="2597580" y="2898888"/>
            <a:ext cx="417" cy="145939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52" name="Straight Arrow Connector 251"/>
          <p:cNvCxnSpPr>
            <a:cxnSpLocks noChangeShapeType="1"/>
          </p:cNvCxnSpPr>
          <p:nvPr/>
        </p:nvCxnSpPr>
        <p:spPr bwMode="auto">
          <a:xfrm flipV="1">
            <a:off x="3891392" y="2896451"/>
            <a:ext cx="208" cy="1467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53" name="Straight Arrow Connector 252"/>
          <p:cNvCxnSpPr>
            <a:cxnSpLocks noChangeShapeType="1"/>
          </p:cNvCxnSpPr>
          <p:nvPr/>
        </p:nvCxnSpPr>
        <p:spPr bwMode="auto">
          <a:xfrm flipV="1">
            <a:off x="5186792" y="2896451"/>
            <a:ext cx="208" cy="1467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54" name="Straight Arrow Connector 253"/>
          <p:cNvCxnSpPr>
            <a:cxnSpLocks noChangeShapeType="1"/>
          </p:cNvCxnSpPr>
          <p:nvPr/>
        </p:nvCxnSpPr>
        <p:spPr bwMode="auto">
          <a:xfrm flipV="1">
            <a:off x="6558392" y="2896451"/>
            <a:ext cx="208" cy="1467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55" name="Straight Arrow Connector 254"/>
          <p:cNvCxnSpPr>
            <a:cxnSpLocks noChangeShapeType="1"/>
          </p:cNvCxnSpPr>
          <p:nvPr/>
        </p:nvCxnSpPr>
        <p:spPr bwMode="auto">
          <a:xfrm rot="5400000">
            <a:off x="2971007" y="4604545"/>
            <a:ext cx="533400" cy="1587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56" name="Straight Arrow Connector 255"/>
          <p:cNvCxnSpPr>
            <a:cxnSpLocks noChangeShapeType="1"/>
          </p:cNvCxnSpPr>
          <p:nvPr/>
        </p:nvCxnSpPr>
        <p:spPr bwMode="auto">
          <a:xfrm rot="5400000">
            <a:off x="3101975" y="5648327"/>
            <a:ext cx="274637" cy="15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57" name="Straight Arrow Connector 256"/>
          <p:cNvCxnSpPr>
            <a:cxnSpLocks noChangeShapeType="1"/>
          </p:cNvCxnSpPr>
          <p:nvPr/>
        </p:nvCxnSpPr>
        <p:spPr bwMode="auto">
          <a:xfrm rot="5400000">
            <a:off x="4343401" y="4603751"/>
            <a:ext cx="533400" cy="3175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58" name="Straight Arrow Connector 257"/>
          <p:cNvCxnSpPr>
            <a:cxnSpLocks noChangeShapeType="1"/>
          </p:cNvCxnSpPr>
          <p:nvPr/>
        </p:nvCxnSpPr>
        <p:spPr bwMode="auto">
          <a:xfrm rot="5400000">
            <a:off x="4473575" y="5648327"/>
            <a:ext cx="274637" cy="15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59" name="Straight Arrow Connector 258"/>
          <p:cNvCxnSpPr>
            <a:cxnSpLocks noChangeShapeType="1"/>
          </p:cNvCxnSpPr>
          <p:nvPr/>
        </p:nvCxnSpPr>
        <p:spPr bwMode="auto">
          <a:xfrm rot="5400000">
            <a:off x="5638007" y="4604545"/>
            <a:ext cx="533400" cy="1587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60" name="Straight Arrow Connector 259"/>
          <p:cNvCxnSpPr>
            <a:cxnSpLocks noChangeShapeType="1"/>
          </p:cNvCxnSpPr>
          <p:nvPr/>
        </p:nvCxnSpPr>
        <p:spPr bwMode="auto">
          <a:xfrm rot="5400000">
            <a:off x="5768975" y="5648327"/>
            <a:ext cx="274637" cy="15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61" name="Rectangle 7"/>
          <p:cNvSpPr>
            <a:spLocks noChangeArrowheads="1"/>
          </p:cNvSpPr>
          <p:nvPr/>
        </p:nvSpPr>
        <p:spPr bwMode="auto">
          <a:xfrm>
            <a:off x="6139290" y="2107817"/>
            <a:ext cx="948281" cy="935422"/>
          </a:xfrm>
          <a:prstGeom prst="rect">
            <a:avLst/>
          </a:prstGeom>
          <a:solidFill>
            <a:srgbClr val="FFCC99"/>
          </a:solidFill>
          <a:ln w="25400" cap="flat" cmpd="sng" algn="ctr">
            <a:solidFill>
              <a:srgbClr val="FFCC99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</a:p>
        </p:txBody>
      </p:sp>
      <p:cxnSp>
        <p:nvCxnSpPr>
          <p:cNvPr id="262" name="Straight Arrow Connector 27"/>
          <p:cNvCxnSpPr>
            <a:cxnSpLocks noChangeShapeType="1"/>
            <a:endCxn id="261" idx="0"/>
          </p:cNvCxnSpPr>
          <p:nvPr/>
        </p:nvCxnSpPr>
        <p:spPr bwMode="auto">
          <a:xfrm>
            <a:off x="6215605" y="1709942"/>
            <a:ext cx="397826" cy="397875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63" name="Rectangle 4"/>
          <p:cNvSpPr>
            <a:spLocks noChangeArrowheads="1"/>
          </p:cNvSpPr>
          <p:nvPr/>
        </p:nvSpPr>
        <p:spPr bwMode="auto">
          <a:xfrm>
            <a:off x="2176890" y="2107817"/>
            <a:ext cx="948281" cy="935422"/>
          </a:xfrm>
          <a:prstGeom prst="rect">
            <a:avLst/>
          </a:prstGeom>
          <a:solidFill>
            <a:srgbClr val="FFCC99"/>
          </a:solidFill>
          <a:ln w="25400" cap="flat" cmpd="sng" algn="ctr">
            <a:solidFill>
              <a:srgbClr val="FFCC99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</a:p>
        </p:txBody>
      </p:sp>
      <p:cxnSp>
        <p:nvCxnSpPr>
          <p:cNvPr id="264" name="Straight Arrow Connector 20"/>
          <p:cNvCxnSpPr>
            <a:cxnSpLocks noChangeShapeType="1"/>
            <a:endCxn id="263" idx="0"/>
          </p:cNvCxnSpPr>
          <p:nvPr/>
        </p:nvCxnSpPr>
        <p:spPr bwMode="auto">
          <a:xfrm flipH="1">
            <a:off x="2651031" y="1719918"/>
            <a:ext cx="706528" cy="387899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65" name="Rectangle 5"/>
          <p:cNvSpPr>
            <a:spLocks noChangeArrowheads="1"/>
          </p:cNvSpPr>
          <p:nvPr/>
        </p:nvSpPr>
        <p:spPr bwMode="auto">
          <a:xfrm>
            <a:off x="3472290" y="2107817"/>
            <a:ext cx="948281" cy="935422"/>
          </a:xfrm>
          <a:prstGeom prst="rect">
            <a:avLst/>
          </a:prstGeom>
          <a:solidFill>
            <a:srgbClr val="FFCC99"/>
          </a:solidFill>
          <a:ln w="25400" cap="flat" cmpd="sng" algn="ctr">
            <a:solidFill>
              <a:srgbClr val="FFCC99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</a:p>
        </p:txBody>
      </p:sp>
      <p:cxnSp>
        <p:nvCxnSpPr>
          <p:cNvPr id="266" name="Straight Arrow Connector 22"/>
          <p:cNvCxnSpPr>
            <a:cxnSpLocks noChangeShapeType="1"/>
            <a:endCxn id="265" idx="0"/>
          </p:cNvCxnSpPr>
          <p:nvPr/>
        </p:nvCxnSpPr>
        <p:spPr bwMode="auto">
          <a:xfrm flipH="1">
            <a:off x="3946431" y="1719918"/>
            <a:ext cx="80998" cy="387899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67" name="Rectangle 6"/>
          <p:cNvSpPr>
            <a:spLocks noChangeArrowheads="1"/>
          </p:cNvSpPr>
          <p:nvPr/>
        </p:nvSpPr>
        <p:spPr bwMode="auto">
          <a:xfrm>
            <a:off x="4767690" y="2107817"/>
            <a:ext cx="948281" cy="935422"/>
          </a:xfrm>
          <a:prstGeom prst="rect">
            <a:avLst/>
          </a:prstGeom>
          <a:solidFill>
            <a:srgbClr val="FFCC99"/>
          </a:solidFill>
          <a:ln w="25400" cap="flat" cmpd="sng" algn="ctr">
            <a:solidFill>
              <a:srgbClr val="FFCC99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</a:p>
        </p:txBody>
      </p:sp>
      <p:cxnSp>
        <p:nvCxnSpPr>
          <p:cNvPr id="268" name="Straight Arrow Connector 28"/>
          <p:cNvCxnSpPr>
            <a:cxnSpLocks noChangeShapeType="1"/>
            <a:endCxn id="267" idx="0"/>
          </p:cNvCxnSpPr>
          <p:nvPr/>
        </p:nvCxnSpPr>
        <p:spPr bwMode="auto">
          <a:xfrm>
            <a:off x="5227147" y="1719918"/>
            <a:ext cx="14684" cy="387899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69" name="Rectangle 268"/>
          <p:cNvSpPr>
            <a:spLocks noChangeArrowheads="1"/>
          </p:cNvSpPr>
          <p:nvPr/>
        </p:nvSpPr>
        <p:spPr bwMode="auto">
          <a:xfrm>
            <a:off x="1905000" y="3652839"/>
            <a:ext cx="5486400" cy="304800"/>
          </a:xfrm>
          <a:prstGeom prst="rect">
            <a:avLst/>
          </a:prstGeom>
          <a:solidFill>
            <a:srgbClr val="99CCFF"/>
          </a:solidFill>
          <a:ln w="25400" cap="flat" cmpd="sng" algn="ctr">
            <a:solidFill>
              <a:srgbClr val="99CCFF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Shuffle and Sort: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aggregate values by keys</a:t>
            </a:r>
          </a:p>
        </p:txBody>
      </p:sp>
      <p:sp>
        <p:nvSpPr>
          <p:cNvPr id="270" name="Rectangle 269"/>
          <p:cNvSpPr>
            <a:spLocks noChangeArrowheads="1"/>
          </p:cNvSpPr>
          <p:nvPr/>
        </p:nvSpPr>
        <p:spPr bwMode="auto">
          <a:xfrm>
            <a:off x="2819400" y="4872039"/>
            <a:ext cx="838200" cy="609600"/>
          </a:xfrm>
          <a:prstGeom prst="rect">
            <a:avLst/>
          </a:prstGeom>
          <a:solidFill>
            <a:srgbClr val="CCFF99"/>
          </a:solidFill>
          <a:ln w="25400" cap="flat" cmpd="sng" algn="ctr">
            <a:solidFill>
              <a:srgbClr val="CCFF99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reduce</a:t>
            </a:r>
          </a:p>
        </p:txBody>
      </p:sp>
      <p:sp>
        <p:nvSpPr>
          <p:cNvPr id="271" name="Rectangle 270"/>
          <p:cNvSpPr>
            <a:spLocks noChangeArrowheads="1"/>
          </p:cNvSpPr>
          <p:nvPr/>
        </p:nvSpPr>
        <p:spPr bwMode="auto">
          <a:xfrm>
            <a:off x="4191000" y="4872039"/>
            <a:ext cx="838200" cy="609600"/>
          </a:xfrm>
          <a:prstGeom prst="rect">
            <a:avLst/>
          </a:prstGeom>
          <a:solidFill>
            <a:srgbClr val="CCFF99"/>
          </a:solidFill>
          <a:ln w="25400" cap="flat" cmpd="sng" algn="ctr">
            <a:solidFill>
              <a:srgbClr val="CCFF99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reduce</a:t>
            </a:r>
          </a:p>
        </p:txBody>
      </p:sp>
      <p:sp>
        <p:nvSpPr>
          <p:cNvPr id="272" name="Rectangle 271"/>
          <p:cNvSpPr>
            <a:spLocks noChangeArrowheads="1"/>
          </p:cNvSpPr>
          <p:nvPr/>
        </p:nvSpPr>
        <p:spPr bwMode="auto">
          <a:xfrm>
            <a:off x="5486400" y="4872039"/>
            <a:ext cx="838200" cy="609600"/>
          </a:xfrm>
          <a:prstGeom prst="rect">
            <a:avLst/>
          </a:prstGeom>
          <a:solidFill>
            <a:srgbClr val="CCFF99"/>
          </a:solidFill>
          <a:ln w="25400" cap="flat" cmpd="sng" algn="ctr">
            <a:solidFill>
              <a:srgbClr val="CCFF99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reduce</a:t>
            </a:r>
          </a:p>
        </p:txBody>
      </p:sp>
      <p:grpSp>
        <p:nvGrpSpPr>
          <p:cNvPr id="273" name="Group 272"/>
          <p:cNvGrpSpPr/>
          <p:nvPr/>
        </p:nvGrpSpPr>
        <p:grpSpPr>
          <a:xfrm>
            <a:off x="2848404" y="1219200"/>
            <a:ext cx="3631831" cy="386831"/>
            <a:chOff x="3033713" y="1219200"/>
            <a:chExt cx="3210232" cy="252092"/>
          </a:xfrm>
        </p:grpSpPr>
        <p:sp>
          <p:nvSpPr>
            <p:cNvPr id="274" name="Rectangle 56"/>
            <p:cNvSpPr>
              <a:spLocks noChangeArrowheads="1"/>
            </p:cNvSpPr>
            <p:nvPr/>
          </p:nvSpPr>
          <p:spPr bwMode="auto">
            <a:xfrm>
              <a:off x="3079069" y="1243331"/>
              <a:ext cx="22858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5" name="Rectangle 102"/>
            <p:cNvSpPr>
              <a:spLocks noChangeArrowheads="1"/>
            </p:cNvSpPr>
            <p:nvPr/>
          </p:nvSpPr>
          <p:spPr bwMode="auto">
            <a:xfrm>
              <a:off x="3612430" y="1243331"/>
              <a:ext cx="22858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Rectangle 109"/>
            <p:cNvSpPr>
              <a:spLocks noChangeArrowheads="1"/>
            </p:cNvSpPr>
            <p:nvPr/>
          </p:nvSpPr>
          <p:spPr bwMode="auto">
            <a:xfrm>
              <a:off x="4145792" y="1243331"/>
              <a:ext cx="22858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Rectangle 116"/>
            <p:cNvSpPr>
              <a:spLocks noChangeArrowheads="1"/>
            </p:cNvSpPr>
            <p:nvPr/>
          </p:nvSpPr>
          <p:spPr bwMode="auto">
            <a:xfrm>
              <a:off x="4679154" y="1243331"/>
              <a:ext cx="22858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8" name="Rectangle 123"/>
            <p:cNvSpPr>
              <a:spLocks noChangeArrowheads="1"/>
            </p:cNvSpPr>
            <p:nvPr/>
          </p:nvSpPr>
          <p:spPr bwMode="auto">
            <a:xfrm>
              <a:off x="5212515" y="1243331"/>
              <a:ext cx="22858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9" name="Rectangle 130"/>
            <p:cNvSpPr>
              <a:spLocks noChangeArrowheads="1"/>
            </p:cNvSpPr>
            <p:nvPr/>
          </p:nvSpPr>
          <p:spPr bwMode="auto">
            <a:xfrm>
              <a:off x="5745877" y="1243331"/>
              <a:ext cx="22858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0" name="TextBox 57"/>
            <p:cNvSpPr txBox="1">
              <a:spLocks noChangeArrowheads="1"/>
            </p:cNvSpPr>
            <p:nvPr/>
          </p:nvSpPr>
          <p:spPr bwMode="auto">
            <a:xfrm>
              <a:off x="3033713" y="1219200"/>
              <a:ext cx="314840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kumimoji="0" lang="en-US" sz="16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1" name="TextBox 103"/>
            <p:cNvSpPr txBox="1">
              <a:spLocks noChangeArrowheads="1"/>
            </p:cNvSpPr>
            <p:nvPr/>
          </p:nvSpPr>
          <p:spPr bwMode="auto">
            <a:xfrm>
              <a:off x="3567075" y="1219200"/>
              <a:ext cx="314840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kumimoji="0" lang="en-US" sz="16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2" name="TextBox 110"/>
            <p:cNvSpPr txBox="1">
              <a:spLocks noChangeArrowheads="1"/>
            </p:cNvSpPr>
            <p:nvPr/>
          </p:nvSpPr>
          <p:spPr bwMode="auto">
            <a:xfrm>
              <a:off x="4100436" y="1219200"/>
              <a:ext cx="314840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kumimoji="0" lang="en-US" sz="16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3" name="TextBox 117"/>
            <p:cNvSpPr txBox="1">
              <a:spLocks noChangeArrowheads="1"/>
            </p:cNvSpPr>
            <p:nvPr/>
          </p:nvSpPr>
          <p:spPr bwMode="auto">
            <a:xfrm>
              <a:off x="4633798" y="1219200"/>
              <a:ext cx="314840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kumimoji="0" lang="en-US" sz="16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4" name="TextBox 124"/>
            <p:cNvSpPr txBox="1">
              <a:spLocks noChangeArrowheads="1"/>
            </p:cNvSpPr>
            <p:nvPr/>
          </p:nvSpPr>
          <p:spPr bwMode="auto">
            <a:xfrm>
              <a:off x="5167160" y="1219200"/>
              <a:ext cx="314840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kumimoji="0" lang="en-US" sz="16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5" name="TextBox 131"/>
            <p:cNvSpPr txBox="1">
              <a:spLocks noChangeArrowheads="1"/>
            </p:cNvSpPr>
            <p:nvPr/>
          </p:nvSpPr>
          <p:spPr bwMode="auto">
            <a:xfrm>
              <a:off x="5700521" y="1219200"/>
              <a:ext cx="314840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kumimoji="0" lang="en-US" sz="16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Rectangle 58"/>
            <p:cNvSpPr>
              <a:spLocks noChangeArrowheads="1"/>
            </p:cNvSpPr>
            <p:nvPr/>
          </p:nvSpPr>
          <p:spPr bwMode="auto">
            <a:xfrm>
              <a:off x="3307652" y="1243331"/>
              <a:ext cx="22858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TextBox 59"/>
            <p:cNvSpPr txBox="1">
              <a:spLocks noChangeArrowheads="1"/>
            </p:cNvSpPr>
            <p:nvPr/>
          </p:nvSpPr>
          <p:spPr bwMode="auto">
            <a:xfrm>
              <a:off x="3262297" y="1219200"/>
              <a:ext cx="314840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kumimoji="0" lang="en-US" sz="16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8" name="Rectangle 100"/>
            <p:cNvSpPr>
              <a:spLocks noChangeArrowheads="1"/>
            </p:cNvSpPr>
            <p:nvPr/>
          </p:nvSpPr>
          <p:spPr bwMode="auto">
            <a:xfrm>
              <a:off x="3841014" y="1243331"/>
              <a:ext cx="22858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9" name="TextBox 101"/>
            <p:cNvSpPr txBox="1">
              <a:spLocks noChangeArrowheads="1"/>
            </p:cNvSpPr>
            <p:nvPr/>
          </p:nvSpPr>
          <p:spPr bwMode="auto">
            <a:xfrm>
              <a:off x="3795658" y="1219200"/>
              <a:ext cx="314840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kumimoji="0" lang="en-US" sz="16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0" name="Rectangle 107"/>
            <p:cNvSpPr>
              <a:spLocks noChangeArrowheads="1"/>
            </p:cNvSpPr>
            <p:nvPr/>
          </p:nvSpPr>
          <p:spPr bwMode="auto">
            <a:xfrm>
              <a:off x="4374376" y="1243331"/>
              <a:ext cx="22858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1" name="TextBox 108"/>
            <p:cNvSpPr txBox="1">
              <a:spLocks noChangeArrowheads="1"/>
            </p:cNvSpPr>
            <p:nvPr/>
          </p:nvSpPr>
          <p:spPr bwMode="auto">
            <a:xfrm>
              <a:off x="4329020" y="1219200"/>
              <a:ext cx="314840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kumimoji="0" lang="en-US" sz="16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2" name="Rectangle 114"/>
            <p:cNvSpPr>
              <a:spLocks noChangeArrowheads="1"/>
            </p:cNvSpPr>
            <p:nvPr/>
          </p:nvSpPr>
          <p:spPr bwMode="auto">
            <a:xfrm>
              <a:off x="4907737" y="1243331"/>
              <a:ext cx="22858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3" name="TextBox 115"/>
            <p:cNvSpPr txBox="1">
              <a:spLocks noChangeArrowheads="1"/>
            </p:cNvSpPr>
            <p:nvPr/>
          </p:nvSpPr>
          <p:spPr bwMode="auto">
            <a:xfrm>
              <a:off x="4862382" y="1219200"/>
              <a:ext cx="314840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kumimoji="0" lang="en-US" sz="16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Rectangle 121"/>
            <p:cNvSpPr>
              <a:spLocks noChangeArrowheads="1"/>
            </p:cNvSpPr>
            <p:nvPr/>
          </p:nvSpPr>
          <p:spPr bwMode="auto">
            <a:xfrm>
              <a:off x="5441099" y="1243331"/>
              <a:ext cx="22858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5" name="TextBox 122"/>
            <p:cNvSpPr txBox="1">
              <a:spLocks noChangeArrowheads="1"/>
            </p:cNvSpPr>
            <p:nvPr/>
          </p:nvSpPr>
          <p:spPr bwMode="auto">
            <a:xfrm>
              <a:off x="5395743" y="1219200"/>
              <a:ext cx="314840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kumimoji="0" lang="en-US" sz="16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6" name="Rectangle 128"/>
            <p:cNvSpPr>
              <a:spLocks noChangeArrowheads="1"/>
            </p:cNvSpPr>
            <p:nvPr/>
          </p:nvSpPr>
          <p:spPr bwMode="auto">
            <a:xfrm>
              <a:off x="5974461" y="1243331"/>
              <a:ext cx="22858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" name="TextBox 129"/>
            <p:cNvSpPr txBox="1">
              <a:spLocks noChangeArrowheads="1"/>
            </p:cNvSpPr>
            <p:nvPr/>
          </p:nvSpPr>
          <p:spPr bwMode="auto">
            <a:xfrm>
              <a:off x="5929105" y="1219200"/>
              <a:ext cx="314840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kumimoji="0" lang="en-US" sz="16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8" name="Group 297"/>
          <p:cNvGrpSpPr/>
          <p:nvPr/>
        </p:nvGrpSpPr>
        <p:grpSpPr>
          <a:xfrm>
            <a:off x="2112218" y="3200397"/>
            <a:ext cx="1098420" cy="386831"/>
            <a:chOff x="2296190" y="3200400"/>
            <a:chExt cx="970911" cy="252092"/>
          </a:xfrm>
        </p:grpSpPr>
        <p:sp>
          <p:nvSpPr>
            <p:cNvPr id="299" name="Rectangle 144"/>
            <p:cNvSpPr>
              <a:spLocks noChangeArrowheads="1"/>
            </p:cNvSpPr>
            <p:nvPr/>
          </p:nvSpPr>
          <p:spPr bwMode="auto">
            <a:xfrm>
              <a:off x="2794665" y="3224531"/>
              <a:ext cx="22871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0" name="TextBox 145"/>
            <p:cNvSpPr txBox="1">
              <a:spLocks noChangeArrowheads="1"/>
            </p:cNvSpPr>
            <p:nvPr/>
          </p:nvSpPr>
          <p:spPr bwMode="auto">
            <a:xfrm>
              <a:off x="2792400" y="3200400"/>
              <a:ext cx="253912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Rectangle 137"/>
            <p:cNvSpPr>
              <a:spLocks noChangeArrowheads="1"/>
            </p:cNvSpPr>
            <p:nvPr/>
          </p:nvSpPr>
          <p:spPr bwMode="auto">
            <a:xfrm>
              <a:off x="2296190" y="3224531"/>
              <a:ext cx="22871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2" name="TextBox 138"/>
            <p:cNvSpPr txBox="1">
              <a:spLocks noChangeArrowheads="1"/>
            </p:cNvSpPr>
            <p:nvPr/>
          </p:nvSpPr>
          <p:spPr bwMode="auto">
            <a:xfrm>
              <a:off x="2298883" y="3200400"/>
              <a:ext cx="243994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3" name="Rectangle 135"/>
            <p:cNvSpPr>
              <a:spLocks noChangeArrowheads="1"/>
            </p:cNvSpPr>
            <p:nvPr/>
          </p:nvSpPr>
          <p:spPr bwMode="auto">
            <a:xfrm>
              <a:off x="2524904" y="3224531"/>
              <a:ext cx="22871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4" name="TextBox 136"/>
            <p:cNvSpPr txBox="1">
              <a:spLocks noChangeArrowheads="1"/>
            </p:cNvSpPr>
            <p:nvPr/>
          </p:nvSpPr>
          <p:spPr bwMode="auto">
            <a:xfrm>
              <a:off x="2514714" y="3200400"/>
              <a:ext cx="253912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5" name="Rectangle 142"/>
            <p:cNvSpPr>
              <a:spLocks noChangeArrowheads="1"/>
            </p:cNvSpPr>
            <p:nvPr/>
          </p:nvSpPr>
          <p:spPr bwMode="auto">
            <a:xfrm>
              <a:off x="3023379" y="3224531"/>
              <a:ext cx="22871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6" name="TextBox 143"/>
            <p:cNvSpPr txBox="1">
              <a:spLocks noChangeArrowheads="1"/>
            </p:cNvSpPr>
            <p:nvPr/>
          </p:nvSpPr>
          <p:spPr bwMode="auto">
            <a:xfrm>
              <a:off x="3013189" y="3200400"/>
              <a:ext cx="253912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7" name="Group 306"/>
          <p:cNvGrpSpPr/>
          <p:nvPr/>
        </p:nvGrpSpPr>
        <p:grpSpPr>
          <a:xfrm>
            <a:off x="3407617" y="3200397"/>
            <a:ext cx="1098420" cy="386831"/>
            <a:chOff x="3591590" y="3200400"/>
            <a:chExt cx="970911" cy="252092"/>
          </a:xfrm>
        </p:grpSpPr>
        <p:sp>
          <p:nvSpPr>
            <p:cNvPr id="308" name="Rectangle 151"/>
            <p:cNvSpPr>
              <a:spLocks noChangeArrowheads="1"/>
            </p:cNvSpPr>
            <p:nvPr/>
          </p:nvSpPr>
          <p:spPr bwMode="auto">
            <a:xfrm>
              <a:off x="3591590" y="3224531"/>
              <a:ext cx="22871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" name="Rectangle 158"/>
            <p:cNvSpPr>
              <a:spLocks noChangeArrowheads="1"/>
            </p:cNvSpPr>
            <p:nvPr/>
          </p:nvSpPr>
          <p:spPr bwMode="auto">
            <a:xfrm>
              <a:off x="4090065" y="3224531"/>
              <a:ext cx="22871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0" name="TextBox 152"/>
            <p:cNvSpPr txBox="1">
              <a:spLocks noChangeArrowheads="1"/>
            </p:cNvSpPr>
            <p:nvPr/>
          </p:nvSpPr>
          <p:spPr bwMode="auto">
            <a:xfrm>
              <a:off x="3594283" y="3200400"/>
              <a:ext cx="243994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1" name="TextBox 159"/>
            <p:cNvSpPr txBox="1">
              <a:spLocks noChangeArrowheads="1"/>
            </p:cNvSpPr>
            <p:nvPr/>
          </p:nvSpPr>
          <p:spPr bwMode="auto">
            <a:xfrm>
              <a:off x="4092758" y="3200400"/>
              <a:ext cx="243994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2" name="Rectangle 149"/>
            <p:cNvSpPr>
              <a:spLocks noChangeArrowheads="1"/>
            </p:cNvSpPr>
            <p:nvPr/>
          </p:nvSpPr>
          <p:spPr bwMode="auto">
            <a:xfrm>
              <a:off x="3820304" y="3224531"/>
              <a:ext cx="22871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3" name="TextBox 150"/>
            <p:cNvSpPr txBox="1">
              <a:spLocks noChangeArrowheads="1"/>
            </p:cNvSpPr>
            <p:nvPr/>
          </p:nvSpPr>
          <p:spPr bwMode="auto">
            <a:xfrm>
              <a:off x="3810114" y="3200400"/>
              <a:ext cx="253912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4" name="Rectangle 156"/>
            <p:cNvSpPr>
              <a:spLocks noChangeArrowheads="1"/>
            </p:cNvSpPr>
            <p:nvPr/>
          </p:nvSpPr>
          <p:spPr bwMode="auto">
            <a:xfrm>
              <a:off x="4318779" y="3224531"/>
              <a:ext cx="22871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5" name="TextBox 157"/>
            <p:cNvSpPr txBox="1">
              <a:spLocks noChangeArrowheads="1"/>
            </p:cNvSpPr>
            <p:nvPr/>
          </p:nvSpPr>
          <p:spPr bwMode="auto">
            <a:xfrm>
              <a:off x="4308589" y="3200400"/>
              <a:ext cx="253912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6" name="Group 315"/>
          <p:cNvGrpSpPr/>
          <p:nvPr/>
        </p:nvGrpSpPr>
        <p:grpSpPr>
          <a:xfrm>
            <a:off x="4703009" y="3200397"/>
            <a:ext cx="1091394" cy="386831"/>
            <a:chOff x="4886985" y="3200400"/>
            <a:chExt cx="964701" cy="252092"/>
          </a:xfrm>
        </p:grpSpPr>
        <p:sp>
          <p:nvSpPr>
            <p:cNvPr id="317" name="Rectangle 165"/>
            <p:cNvSpPr>
              <a:spLocks noChangeArrowheads="1"/>
            </p:cNvSpPr>
            <p:nvPr/>
          </p:nvSpPr>
          <p:spPr bwMode="auto">
            <a:xfrm>
              <a:off x="4886985" y="3224531"/>
              <a:ext cx="228600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8" name="Rectangle 172"/>
            <p:cNvSpPr>
              <a:spLocks noChangeArrowheads="1"/>
            </p:cNvSpPr>
            <p:nvPr/>
          </p:nvSpPr>
          <p:spPr bwMode="auto">
            <a:xfrm>
              <a:off x="5379359" y="3224531"/>
              <a:ext cx="228600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9" name="TextBox 166"/>
            <p:cNvSpPr txBox="1">
              <a:spLocks noChangeArrowheads="1"/>
            </p:cNvSpPr>
            <p:nvPr/>
          </p:nvSpPr>
          <p:spPr bwMode="auto">
            <a:xfrm>
              <a:off x="4889616" y="3200400"/>
              <a:ext cx="243994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0" name="TextBox 173"/>
            <p:cNvSpPr txBox="1">
              <a:spLocks noChangeArrowheads="1"/>
            </p:cNvSpPr>
            <p:nvPr/>
          </p:nvSpPr>
          <p:spPr bwMode="auto">
            <a:xfrm>
              <a:off x="5377982" y="3200400"/>
              <a:ext cx="243994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1" name="Rectangle 163"/>
            <p:cNvSpPr>
              <a:spLocks noChangeArrowheads="1"/>
            </p:cNvSpPr>
            <p:nvPr/>
          </p:nvSpPr>
          <p:spPr bwMode="auto">
            <a:xfrm>
              <a:off x="5115585" y="3224531"/>
              <a:ext cx="228600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2" name="TextBox 164"/>
            <p:cNvSpPr txBox="1">
              <a:spLocks noChangeArrowheads="1"/>
            </p:cNvSpPr>
            <p:nvPr/>
          </p:nvSpPr>
          <p:spPr bwMode="auto">
            <a:xfrm>
              <a:off x="5105400" y="3200400"/>
              <a:ext cx="253912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3" name="Rectangle 170"/>
            <p:cNvSpPr>
              <a:spLocks noChangeArrowheads="1"/>
            </p:cNvSpPr>
            <p:nvPr/>
          </p:nvSpPr>
          <p:spPr bwMode="auto">
            <a:xfrm>
              <a:off x="5607959" y="3224531"/>
              <a:ext cx="228600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4" name="TextBox 171"/>
            <p:cNvSpPr txBox="1">
              <a:spLocks noChangeArrowheads="1"/>
            </p:cNvSpPr>
            <p:nvPr/>
          </p:nvSpPr>
          <p:spPr bwMode="auto">
            <a:xfrm>
              <a:off x="5597774" y="3200400"/>
              <a:ext cx="253912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5" name="Group 324"/>
          <p:cNvGrpSpPr/>
          <p:nvPr/>
        </p:nvGrpSpPr>
        <p:grpSpPr>
          <a:xfrm>
            <a:off x="6071976" y="3200397"/>
            <a:ext cx="1094028" cy="386831"/>
            <a:chOff x="6256257" y="3200400"/>
            <a:chExt cx="967029" cy="252092"/>
          </a:xfrm>
        </p:grpSpPr>
        <p:sp>
          <p:nvSpPr>
            <p:cNvPr id="326" name="Rectangle 179"/>
            <p:cNvSpPr>
              <a:spLocks noChangeArrowheads="1"/>
            </p:cNvSpPr>
            <p:nvPr/>
          </p:nvSpPr>
          <p:spPr bwMode="auto">
            <a:xfrm>
              <a:off x="6258585" y="3224531"/>
              <a:ext cx="228600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7" name="Rectangle 186"/>
            <p:cNvSpPr>
              <a:spLocks noChangeArrowheads="1"/>
            </p:cNvSpPr>
            <p:nvPr/>
          </p:nvSpPr>
          <p:spPr bwMode="auto">
            <a:xfrm>
              <a:off x="6750959" y="3224531"/>
              <a:ext cx="228600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8" name="TextBox 180"/>
            <p:cNvSpPr txBox="1">
              <a:spLocks noChangeArrowheads="1"/>
            </p:cNvSpPr>
            <p:nvPr/>
          </p:nvSpPr>
          <p:spPr bwMode="auto">
            <a:xfrm>
              <a:off x="6256257" y="3200400"/>
              <a:ext cx="253912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9" name="TextBox 187"/>
            <p:cNvSpPr txBox="1">
              <a:spLocks noChangeArrowheads="1"/>
            </p:cNvSpPr>
            <p:nvPr/>
          </p:nvSpPr>
          <p:spPr bwMode="auto">
            <a:xfrm>
              <a:off x="6749582" y="3200400"/>
              <a:ext cx="243994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0" name="Rectangle 177"/>
            <p:cNvSpPr>
              <a:spLocks noChangeArrowheads="1"/>
            </p:cNvSpPr>
            <p:nvPr/>
          </p:nvSpPr>
          <p:spPr bwMode="auto">
            <a:xfrm>
              <a:off x="6487185" y="3224531"/>
              <a:ext cx="228600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1" name="TextBox 178"/>
            <p:cNvSpPr txBox="1">
              <a:spLocks noChangeArrowheads="1"/>
            </p:cNvSpPr>
            <p:nvPr/>
          </p:nvSpPr>
          <p:spPr bwMode="auto">
            <a:xfrm>
              <a:off x="6477000" y="3200400"/>
              <a:ext cx="253912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2" name="Rectangle 184"/>
            <p:cNvSpPr>
              <a:spLocks noChangeArrowheads="1"/>
            </p:cNvSpPr>
            <p:nvPr/>
          </p:nvSpPr>
          <p:spPr bwMode="auto">
            <a:xfrm>
              <a:off x="6979559" y="3224531"/>
              <a:ext cx="228600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3" name="TextBox 185"/>
            <p:cNvSpPr txBox="1">
              <a:spLocks noChangeArrowheads="1"/>
            </p:cNvSpPr>
            <p:nvPr/>
          </p:nvSpPr>
          <p:spPr bwMode="auto">
            <a:xfrm>
              <a:off x="6969374" y="3200400"/>
              <a:ext cx="253912" cy="220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4" name="Group 333"/>
          <p:cNvGrpSpPr/>
          <p:nvPr/>
        </p:nvGrpSpPr>
        <p:grpSpPr>
          <a:xfrm>
            <a:off x="3126646" y="3986214"/>
            <a:ext cx="805553" cy="307777"/>
            <a:chOff x="3202846" y="3838575"/>
            <a:chExt cx="805553" cy="307777"/>
          </a:xfrm>
        </p:grpSpPr>
        <p:sp>
          <p:nvSpPr>
            <p:cNvPr id="335" name="Rectangle 193"/>
            <p:cNvSpPr>
              <a:spLocks noChangeArrowheads="1"/>
            </p:cNvSpPr>
            <p:nvPr/>
          </p:nvSpPr>
          <p:spPr bwMode="auto">
            <a:xfrm>
              <a:off x="3210588" y="3862706"/>
              <a:ext cx="228671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6" name="TextBox 194"/>
            <p:cNvSpPr txBox="1">
              <a:spLocks noChangeArrowheads="1"/>
            </p:cNvSpPr>
            <p:nvPr/>
          </p:nvSpPr>
          <p:spPr bwMode="auto">
            <a:xfrm>
              <a:off x="3202846" y="3838575"/>
              <a:ext cx="26481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kumimoji="0" lang="en-US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7" name="Rectangle 191"/>
            <p:cNvSpPr>
              <a:spLocks noChangeArrowheads="1"/>
            </p:cNvSpPr>
            <p:nvPr/>
          </p:nvSpPr>
          <p:spPr bwMode="auto">
            <a:xfrm>
              <a:off x="3515483" y="3862706"/>
              <a:ext cx="228671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8" name="TextBox 192"/>
            <p:cNvSpPr txBox="1">
              <a:spLocks noChangeArrowheads="1"/>
            </p:cNvSpPr>
            <p:nvPr/>
          </p:nvSpPr>
          <p:spPr bwMode="auto">
            <a:xfrm>
              <a:off x="3505295" y="3838575"/>
              <a:ext cx="2744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0" lang="en-US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9" name="Rectangle 196"/>
            <p:cNvSpPr>
              <a:spLocks noChangeArrowheads="1"/>
            </p:cNvSpPr>
            <p:nvPr/>
          </p:nvSpPr>
          <p:spPr bwMode="auto">
            <a:xfrm>
              <a:off x="3744154" y="3862706"/>
              <a:ext cx="228671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0" name="TextBox 197"/>
            <p:cNvSpPr txBox="1">
              <a:spLocks noChangeArrowheads="1"/>
            </p:cNvSpPr>
            <p:nvPr/>
          </p:nvSpPr>
          <p:spPr bwMode="auto">
            <a:xfrm>
              <a:off x="3733965" y="3838575"/>
              <a:ext cx="2744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kumimoji="0" lang="en-US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1" name="Group 340"/>
          <p:cNvGrpSpPr/>
          <p:nvPr/>
        </p:nvGrpSpPr>
        <p:grpSpPr>
          <a:xfrm>
            <a:off x="4493438" y="3986214"/>
            <a:ext cx="810361" cy="307777"/>
            <a:chOff x="4569638" y="3838575"/>
            <a:chExt cx="810361" cy="307777"/>
          </a:xfrm>
        </p:grpSpPr>
        <p:sp>
          <p:nvSpPr>
            <p:cNvPr id="342" name="Rectangle 199"/>
            <p:cNvSpPr>
              <a:spLocks noChangeArrowheads="1"/>
            </p:cNvSpPr>
            <p:nvPr/>
          </p:nvSpPr>
          <p:spPr bwMode="auto">
            <a:xfrm>
              <a:off x="4582188" y="3862706"/>
              <a:ext cx="228671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3" name="TextBox 200"/>
            <p:cNvSpPr txBox="1">
              <a:spLocks noChangeArrowheads="1"/>
            </p:cNvSpPr>
            <p:nvPr/>
          </p:nvSpPr>
          <p:spPr bwMode="auto">
            <a:xfrm>
              <a:off x="4569638" y="3838575"/>
              <a:ext cx="27443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kumimoji="0" lang="en-US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4" name="Rectangle 202"/>
            <p:cNvSpPr>
              <a:spLocks noChangeArrowheads="1"/>
            </p:cNvSpPr>
            <p:nvPr/>
          </p:nvSpPr>
          <p:spPr bwMode="auto">
            <a:xfrm>
              <a:off x="4887083" y="3862706"/>
              <a:ext cx="228671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5" name="TextBox 203"/>
            <p:cNvSpPr txBox="1">
              <a:spLocks noChangeArrowheads="1"/>
            </p:cNvSpPr>
            <p:nvPr/>
          </p:nvSpPr>
          <p:spPr bwMode="auto">
            <a:xfrm>
              <a:off x="4876895" y="3838575"/>
              <a:ext cx="2744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en-US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6" name="Rectangle 205"/>
            <p:cNvSpPr>
              <a:spLocks noChangeArrowheads="1"/>
            </p:cNvSpPr>
            <p:nvPr/>
          </p:nvSpPr>
          <p:spPr bwMode="auto">
            <a:xfrm>
              <a:off x="5115754" y="3862706"/>
              <a:ext cx="228671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7" name="TextBox 206"/>
            <p:cNvSpPr txBox="1">
              <a:spLocks noChangeArrowheads="1"/>
            </p:cNvSpPr>
            <p:nvPr/>
          </p:nvSpPr>
          <p:spPr bwMode="auto">
            <a:xfrm>
              <a:off x="5105565" y="3838575"/>
              <a:ext cx="2744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kumimoji="0" lang="en-US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5793631" y="3986214"/>
            <a:ext cx="1262799" cy="307777"/>
            <a:chOff x="5869831" y="3838575"/>
            <a:chExt cx="1262799" cy="307777"/>
          </a:xfrm>
        </p:grpSpPr>
        <p:sp>
          <p:nvSpPr>
            <p:cNvPr id="349" name="Rectangle 208"/>
            <p:cNvSpPr>
              <a:spLocks noChangeArrowheads="1"/>
            </p:cNvSpPr>
            <p:nvPr/>
          </p:nvSpPr>
          <p:spPr bwMode="auto">
            <a:xfrm>
              <a:off x="5877587" y="3862706"/>
              <a:ext cx="228645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0" name="TextBox 209"/>
            <p:cNvSpPr txBox="1">
              <a:spLocks noChangeArrowheads="1"/>
            </p:cNvSpPr>
            <p:nvPr/>
          </p:nvSpPr>
          <p:spPr bwMode="auto">
            <a:xfrm>
              <a:off x="5869831" y="3838575"/>
              <a:ext cx="26481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kumimoji="0" lang="en-US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1" name="Rectangle 211"/>
            <p:cNvSpPr>
              <a:spLocks noChangeArrowheads="1"/>
            </p:cNvSpPr>
            <p:nvPr/>
          </p:nvSpPr>
          <p:spPr bwMode="auto">
            <a:xfrm>
              <a:off x="6182447" y="3862706"/>
              <a:ext cx="228645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2" name="TextBox 212"/>
            <p:cNvSpPr txBox="1">
              <a:spLocks noChangeArrowheads="1"/>
            </p:cNvSpPr>
            <p:nvPr/>
          </p:nvSpPr>
          <p:spPr bwMode="auto">
            <a:xfrm>
              <a:off x="6172260" y="3838575"/>
              <a:ext cx="2744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en-US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3" name="Rectangle 214"/>
            <p:cNvSpPr>
              <a:spLocks noChangeArrowheads="1"/>
            </p:cNvSpPr>
            <p:nvPr/>
          </p:nvSpPr>
          <p:spPr bwMode="auto">
            <a:xfrm>
              <a:off x="6411092" y="3862706"/>
              <a:ext cx="228645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4" name="TextBox 215"/>
            <p:cNvSpPr txBox="1">
              <a:spLocks noChangeArrowheads="1"/>
            </p:cNvSpPr>
            <p:nvPr/>
          </p:nvSpPr>
          <p:spPr bwMode="auto">
            <a:xfrm>
              <a:off x="6400905" y="3838575"/>
              <a:ext cx="2744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0" lang="en-US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5" name="Rectangle 217"/>
            <p:cNvSpPr>
              <a:spLocks noChangeArrowheads="1"/>
            </p:cNvSpPr>
            <p:nvPr/>
          </p:nvSpPr>
          <p:spPr bwMode="auto">
            <a:xfrm>
              <a:off x="6639738" y="3862706"/>
              <a:ext cx="228645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6" name="TextBox 218"/>
            <p:cNvSpPr txBox="1">
              <a:spLocks noChangeArrowheads="1"/>
            </p:cNvSpPr>
            <p:nvPr/>
          </p:nvSpPr>
          <p:spPr bwMode="auto">
            <a:xfrm>
              <a:off x="6629551" y="3838575"/>
              <a:ext cx="2744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kumimoji="0" lang="en-US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7" name="Rectangle 220"/>
            <p:cNvSpPr>
              <a:spLocks noChangeArrowheads="1"/>
            </p:cNvSpPr>
            <p:nvPr/>
          </p:nvSpPr>
          <p:spPr bwMode="auto">
            <a:xfrm>
              <a:off x="6868383" y="3862706"/>
              <a:ext cx="228645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" name="TextBox 221"/>
            <p:cNvSpPr txBox="1">
              <a:spLocks noChangeArrowheads="1"/>
            </p:cNvSpPr>
            <p:nvPr/>
          </p:nvSpPr>
          <p:spPr bwMode="auto">
            <a:xfrm>
              <a:off x="6858196" y="3838575"/>
              <a:ext cx="2744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kumimoji="0" lang="en-US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9" name="Group 358"/>
          <p:cNvGrpSpPr/>
          <p:nvPr/>
        </p:nvGrpSpPr>
        <p:grpSpPr>
          <a:xfrm>
            <a:off x="2971800" y="5815014"/>
            <a:ext cx="543014" cy="307777"/>
            <a:chOff x="3048000" y="5667375"/>
            <a:chExt cx="543014" cy="307777"/>
          </a:xfrm>
        </p:grpSpPr>
        <p:sp>
          <p:nvSpPr>
            <p:cNvPr id="360" name="Rectangle 148"/>
            <p:cNvSpPr>
              <a:spLocks noChangeArrowheads="1"/>
            </p:cNvSpPr>
            <p:nvPr/>
          </p:nvSpPr>
          <p:spPr bwMode="auto">
            <a:xfrm>
              <a:off x="3093340" y="5691506"/>
              <a:ext cx="22850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1" name="TextBox 155"/>
            <p:cNvSpPr txBox="1">
              <a:spLocks noChangeArrowheads="1"/>
            </p:cNvSpPr>
            <p:nvPr/>
          </p:nvSpPr>
          <p:spPr bwMode="auto">
            <a:xfrm>
              <a:off x="3048000" y="5667375"/>
              <a:ext cx="3032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kumimoji="0" lang="en-US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0" lang="en-US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2" name="Rectangle 162"/>
            <p:cNvSpPr>
              <a:spLocks noChangeArrowheads="1"/>
            </p:cNvSpPr>
            <p:nvPr/>
          </p:nvSpPr>
          <p:spPr bwMode="auto">
            <a:xfrm>
              <a:off x="3321844" y="5691506"/>
              <a:ext cx="22850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3" name="TextBox 167"/>
            <p:cNvSpPr txBox="1">
              <a:spLocks noChangeArrowheads="1"/>
            </p:cNvSpPr>
            <p:nvPr/>
          </p:nvSpPr>
          <p:spPr bwMode="auto">
            <a:xfrm>
              <a:off x="3276504" y="5667375"/>
              <a:ext cx="31451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kumimoji="0" lang="en-US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0" lang="en-US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4" name="Group 363"/>
          <p:cNvGrpSpPr/>
          <p:nvPr/>
        </p:nvGrpSpPr>
        <p:grpSpPr>
          <a:xfrm>
            <a:off x="4329113" y="5815014"/>
            <a:ext cx="543014" cy="307777"/>
            <a:chOff x="4405313" y="5667375"/>
            <a:chExt cx="543014" cy="307777"/>
          </a:xfrm>
        </p:grpSpPr>
        <p:sp>
          <p:nvSpPr>
            <p:cNvPr id="365" name="Rectangle 183"/>
            <p:cNvSpPr>
              <a:spLocks noChangeArrowheads="1"/>
            </p:cNvSpPr>
            <p:nvPr/>
          </p:nvSpPr>
          <p:spPr bwMode="auto">
            <a:xfrm>
              <a:off x="4450653" y="5691506"/>
              <a:ext cx="22850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6" name="TextBox 188"/>
            <p:cNvSpPr txBox="1">
              <a:spLocks noChangeArrowheads="1"/>
            </p:cNvSpPr>
            <p:nvPr/>
          </p:nvSpPr>
          <p:spPr bwMode="auto">
            <a:xfrm>
              <a:off x="4405313" y="5667375"/>
              <a:ext cx="3032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kumimoji="0" lang="en-US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en-US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7" name="Rectangle 189"/>
            <p:cNvSpPr>
              <a:spLocks noChangeArrowheads="1"/>
            </p:cNvSpPr>
            <p:nvPr/>
          </p:nvSpPr>
          <p:spPr bwMode="auto">
            <a:xfrm>
              <a:off x="4679157" y="5691506"/>
              <a:ext cx="22850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" name="TextBox 190"/>
            <p:cNvSpPr txBox="1">
              <a:spLocks noChangeArrowheads="1"/>
            </p:cNvSpPr>
            <p:nvPr/>
          </p:nvSpPr>
          <p:spPr bwMode="auto">
            <a:xfrm>
              <a:off x="4633817" y="5667375"/>
              <a:ext cx="31451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kumimoji="0" lang="en-US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en-US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9" name="Group 368"/>
          <p:cNvGrpSpPr/>
          <p:nvPr/>
        </p:nvGrpSpPr>
        <p:grpSpPr>
          <a:xfrm>
            <a:off x="5638800" y="5815014"/>
            <a:ext cx="543014" cy="307777"/>
            <a:chOff x="5715000" y="5667375"/>
            <a:chExt cx="543014" cy="307777"/>
          </a:xfrm>
        </p:grpSpPr>
        <p:sp>
          <p:nvSpPr>
            <p:cNvPr id="370" name="Rectangle 195"/>
            <p:cNvSpPr>
              <a:spLocks noChangeArrowheads="1"/>
            </p:cNvSpPr>
            <p:nvPr/>
          </p:nvSpPr>
          <p:spPr bwMode="auto">
            <a:xfrm>
              <a:off x="5760340" y="5691506"/>
              <a:ext cx="22850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1" name="TextBox 198"/>
            <p:cNvSpPr txBox="1">
              <a:spLocks noChangeArrowheads="1"/>
            </p:cNvSpPr>
            <p:nvPr/>
          </p:nvSpPr>
          <p:spPr bwMode="auto">
            <a:xfrm>
              <a:off x="5715000" y="5667375"/>
              <a:ext cx="3032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kumimoji="0" lang="en-US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0" lang="en-US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2" name="Rectangle 201"/>
            <p:cNvSpPr>
              <a:spLocks noChangeArrowheads="1"/>
            </p:cNvSpPr>
            <p:nvPr/>
          </p:nvSpPr>
          <p:spPr bwMode="auto">
            <a:xfrm>
              <a:off x="5988844" y="5691506"/>
              <a:ext cx="22850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3" name="TextBox 204"/>
            <p:cNvSpPr txBox="1">
              <a:spLocks noChangeArrowheads="1"/>
            </p:cNvSpPr>
            <p:nvPr/>
          </p:nvSpPr>
          <p:spPr bwMode="auto">
            <a:xfrm>
              <a:off x="5943504" y="5667375"/>
              <a:ext cx="31451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kumimoji="0" lang="en-US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0" lang="en-US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421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 animBg="1"/>
      <p:bldP spid="263" grpId="0" animBg="1"/>
      <p:bldP spid="265" grpId="0" animBg="1"/>
      <p:bldP spid="267" grpId="0" animBg="1"/>
      <p:bldP spid="269" grpId="0" animBg="1"/>
      <p:bldP spid="270" grpId="0" animBg="1"/>
      <p:bldP spid="271" grpId="0" animBg="1"/>
      <p:bldP spid="27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Word Count Execution</a:t>
            </a:r>
          </a:p>
        </p:txBody>
      </p:sp>
      <p:grpSp>
        <p:nvGrpSpPr>
          <p:cNvPr id="20483" name="Group 230"/>
          <p:cNvGrpSpPr>
            <a:grpSpLocks/>
          </p:cNvGrpSpPr>
          <p:nvPr/>
        </p:nvGrpSpPr>
        <p:grpSpPr bwMode="auto">
          <a:xfrm>
            <a:off x="268790" y="1943222"/>
            <a:ext cx="8418010" cy="4686178"/>
            <a:chOff x="268790" y="2096867"/>
            <a:chExt cx="8418010" cy="4532533"/>
          </a:xfrm>
        </p:grpSpPr>
        <p:sp>
          <p:nvSpPr>
            <p:cNvPr id="128" name="Folded Corner 127"/>
            <p:cNvSpPr>
              <a:spLocks noChangeArrowheads="1"/>
            </p:cNvSpPr>
            <p:nvPr/>
          </p:nvSpPr>
          <p:spPr bwMode="auto">
            <a:xfrm rot="10800000">
              <a:off x="381000" y="2133600"/>
              <a:ext cx="1143000" cy="4495800"/>
            </a:xfrm>
            <a:prstGeom prst="foldedCorner">
              <a:avLst>
                <a:gd name="adj" fmla="val 16667"/>
              </a:avLst>
            </a:prstGeom>
            <a:gradFill rotWithShape="1">
              <a:gsLst>
                <a:gs pos="0">
                  <a:srgbClr val="A8A8EA"/>
                </a:gs>
                <a:gs pos="35001">
                  <a:srgbClr val="C3C3EF"/>
                </a:gs>
                <a:gs pos="100000">
                  <a:srgbClr val="E8E8FA"/>
                </a:gs>
              </a:gsLst>
              <a:lin ang="5400000"/>
            </a:gradFill>
            <a:ln w="9525">
              <a:solidFill>
                <a:srgbClr val="2F2F98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490" name="Straight Arrow Connector 454"/>
            <p:cNvCxnSpPr>
              <a:cxnSpLocks noChangeShapeType="1"/>
              <a:stCxn id="116" idx="2"/>
              <a:endCxn id="127" idx="1"/>
            </p:cNvCxnSpPr>
            <p:nvPr/>
          </p:nvCxnSpPr>
          <p:spPr bwMode="auto">
            <a:xfrm rot="10800000" flipH="1" flipV="1">
              <a:off x="1676400" y="2882899"/>
              <a:ext cx="609600" cy="516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0491" name="TextBox 108"/>
            <p:cNvSpPr txBox="1">
              <a:spLocks noChangeArrowheads="1"/>
            </p:cNvSpPr>
            <p:nvPr/>
          </p:nvSpPr>
          <p:spPr bwMode="auto">
            <a:xfrm>
              <a:off x="381000" y="2561771"/>
              <a:ext cx="1143000" cy="98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quick</a:t>
              </a:r>
            </a:p>
            <a:p>
              <a:pPr algn="ctr" eaLnBrk="1" hangingPunct="1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brown fox</a:t>
              </a:r>
            </a:p>
          </p:txBody>
        </p:sp>
        <p:sp>
          <p:nvSpPr>
            <p:cNvPr id="20492" name="TextBox 109"/>
            <p:cNvSpPr txBox="1">
              <a:spLocks noChangeArrowheads="1"/>
            </p:cNvSpPr>
            <p:nvPr/>
          </p:nvSpPr>
          <p:spPr bwMode="auto">
            <a:xfrm>
              <a:off x="289942" y="4083619"/>
              <a:ext cx="1265090" cy="684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fox ate</a:t>
              </a:r>
            </a:p>
            <a:p>
              <a:pPr algn="ctr" eaLnBrk="1" hangingPunct="1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mouse</a:t>
              </a:r>
            </a:p>
          </p:txBody>
        </p:sp>
        <p:sp>
          <p:nvSpPr>
            <p:cNvPr id="20493" name="TextBox 110"/>
            <p:cNvSpPr txBox="1">
              <a:spLocks noChangeArrowheads="1"/>
            </p:cNvSpPr>
            <p:nvPr/>
          </p:nvSpPr>
          <p:spPr bwMode="auto">
            <a:xfrm>
              <a:off x="268790" y="5558971"/>
              <a:ext cx="1332416" cy="684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how now</a:t>
              </a:r>
            </a:p>
            <a:p>
              <a:pPr algn="ctr" eaLnBrk="1" hangingPunct="1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brown cow</a:t>
              </a:r>
            </a:p>
          </p:txBody>
        </p:sp>
        <p:sp>
          <p:nvSpPr>
            <p:cNvPr id="116" name="Right Bracket 115"/>
            <p:cNvSpPr/>
            <p:nvPr/>
          </p:nvSpPr>
          <p:spPr>
            <a:xfrm>
              <a:off x="1524000" y="2133600"/>
              <a:ext cx="152400" cy="1498600"/>
            </a:xfrm>
            <a:prstGeom prst="rightBracket">
              <a:avLst/>
            </a:prstGeom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Right Bracket 119"/>
            <p:cNvSpPr/>
            <p:nvPr/>
          </p:nvSpPr>
          <p:spPr>
            <a:xfrm>
              <a:off x="1524000" y="3632200"/>
              <a:ext cx="152400" cy="1498600"/>
            </a:xfrm>
            <a:prstGeom prst="rightBracket">
              <a:avLst/>
            </a:prstGeom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Right Bracket 120"/>
            <p:cNvSpPr/>
            <p:nvPr/>
          </p:nvSpPr>
          <p:spPr>
            <a:xfrm>
              <a:off x="1524000" y="5130800"/>
              <a:ext cx="152400" cy="1498600"/>
            </a:xfrm>
            <a:prstGeom prst="rightBracket">
              <a:avLst/>
            </a:prstGeom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497" name="Straight Arrow Connector 124"/>
            <p:cNvCxnSpPr>
              <a:cxnSpLocks noChangeShapeType="1"/>
              <a:stCxn id="120" idx="2"/>
              <a:endCxn id="133" idx="1"/>
            </p:cNvCxnSpPr>
            <p:nvPr/>
          </p:nvCxnSpPr>
          <p:spPr bwMode="auto">
            <a:xfrm rot="10800000" flipH="1" flipV="1">
              <a:off x="1676400" y="4381500"/>
              <a:ext cx="609600" cy="414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7" name="Rounded Rectangle 126"/>
            <p:cNvSpPr>
              <a:spLocks noChangeArrowheads="1"/>
            </p:cNvSpPr>
            <p:nvPr/>
          </p:nvSpPr>
          <p:spPr bwMode="auto">
            <a:xfrm>
              <a:off x="2286000" y="2663128"/>
              <a:ext cx="838199" cy="440575"/>
            </a:xfrm>
            <a:prstGeom prst="roundRect">
              <a:avLst>
                <a:gd name="adj" fmla="val 16667"/>
              </a:avLst>
            </a:prstGeom>
            <a:solidFill>
              <a:srgbClr val="DAEDE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63500" dist="25401" dir="27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2000" b="1" dirty="0" smtClean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Map</a:t>
              </a:r>
              <a:endParaRPr lang="en-US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Rounded Rectangle 132"/>
            <p:cNvSpPr>
              <a:spLocks noChangeArrowheads="1"/>
            </p:cNvSpPr>
            <p:nvPr/>
          </p:nvSpPr>
          <p:spPr bwMode="auto">
            <a:xfrm>
              <a:off x="2286000" y="4161728"/>
              <a:ext cx="838199" cy="447824"/>
            </a:xfrm>
            <a:prstGeom prst="roundRect">
              <a:avLst>
                <a:gd name="adj" fmla="val 16667"/>
              </a:avLst>
            </a:prstGeom>
            <a:solidFill>
              <a:srgbClr val="DAEDE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63500" dist="25401" dir="27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Map</a:t>
              </a:r>
            </a:p>
          </p:txBody>
        </p:sp>
        <p:sp>
          <p:nvSpPr>
            <p:cNvPr id="135" name="Rounded Rectangle 134"/>
            <p:cNvSpPr>
              <a:spLocks noChangeArrowheads="1"/>
            </p:cNvSpPr>
            <p:nvPr/>
          </p:nvSpPr>
          <p:spPr bwMode="auto">
            <a:xfrm>
              <a:off x="2286000" y="5661359"/>
              <a:ext cx="838199" cy="443676"/>
            </a:xfrm>
            <a:prstGeom prst="roundRect">
              <a:avLst>
                <a:gd name="adj" fmla="val 16667"/>
              </a:avLst>
            </a:prstGeom>
            <a:solidFill>
              <a:srgbClr val="DAEDE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63500" dist="25401" dir="27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Map</a:t>
              </a:r>
            </a:p>
          </p:txBody>
        </p:sp>
        <p:cxnSp>
          <p:nvCxnSpPr>
            <p:cNvPr id="20501" name="Straight Arrow Connector 135"/>
            <p:cNvCxnSpPr>
              <a:cxnSpLocks noChangeShapeType="1"/>
              <a:stCxn id="121" idx="2"/>
              <a:endCxn id="135" idx="1"/>
            </p:cNvCxnSpPr>
            <p:nvPr/>
          </p:nvCxnSpPr>
          <p:spPr bwMode="auto">
            <a:xfrm rot="10800000" flipH="1" flipV="1">
              <a:off x="1676400" y="5880100"/>
              <a:ext cx="609600" cy="3097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4" name="Rounded Rectangle 153"/>
            <p:cNvSpPr>
              <a:spLocks noChangeArrowheads="1"/>
            </p:cNvSpPr>
            <p:nvPr/>
          </p:nvSpPr>
          <p:spPr bwMode="auto">
            <a:xfrm>
              <a:off x="5791200" y="3010627"/>
              <a:ext cx="1066800" cy="440575"/>
            </a:xfrm>
            <a:prstGeom prst="roundRect">
              <a:avLst>
                <a:gd name="adj" fmla="val 16667"/>
              </a:avLst>
            </a:prstGeom>
            <a:solidFill>
              <a:srgbClr val="D0EDC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63500" dist="25401" dir="27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Reduce</a:t>
              </a:r>
            </a:p>
          </p:txBody>
        </p:sp>
        <p:sp>
          <p:nvSpPr>
            <p:cNvPr id="155" name="Rounded Rectangle 154"/>
            <p:cNvSpPr>
              <a:spLocks noChangeArrowheads="1"/>
            </p:cNvSpPr>
            <p:nvPr/>
          </p:nvSpPr>
          <p:spPr bwMode="auto">
            <a:xfrm>
              <a:off x="5791200" y="5270431"/>
              <a:ext cx="1066800" cy="440575"/>
            </a:xfrm>
            <a:prstGeom prst="roundRect">
              <a:avLst>
                <a:gd name="adj" fmla="val 16667"/>
              </a:avLst>
            </a:prstGeom>
            <a:solidFill>
              <a:srgbClr val="D0EDC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63500" dist="25401" dir="27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Reduce</a:t>
              </a:r>
            </a:p>
          </p:txBody>
        </p:sp>
        <p:cxnSp>
          <p:nvCxnSpPr>
            <p:cNvPr id="20504" name="Straight Arrow Connector 155"/>
            <p:cNvCxnSpPr>
              <a:cxnSpLocks noChangeShapeType="1"/>
              <a:stCxn id="127" idx="3"/>
            </p:cNvCxnSpPr>
            <p:nvPr/>
          </p:nvCxnSpPr>
          <p:spPr bwMode="auto">
            <a:xfrm>
              <a:off x="3124199" y="2883416"/>
              <a:ext cx="2667001" cy="249251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505" name="Straight Arrow Connector 158"/>
            <p:cNvCxnSpPr>
              <a:cxnSpLocks noChangeShapeType="1"/>
              <a:stCxn id="127" idx="3"/>
            </p:cNvCxnSpPr>
            <p:nvPr/>
          </p:nvCxnSpPr>
          <p:spPr bwMode="auto">
            <a:xfrm>
              <a:off x="3124199" y="2883416"/>
              <a:ext cx="2667001" cy="246147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506" name="Straight Arrow Connector 161"/>
            <p:cNvCxnSpPr>
              <a:cxnSpLocks noChangeShapeType="1"/>
              <a:stCxn id="135" idx="3"/>
            </p:cNvCxnSpPr>
            <p:nvPr/>
          </p:nvCxnSpPr>
          <p:spPr bwMode="auto">
            <a:xfrm flipV="1">
              <a:off x="3124199" y="3346752"/>
              <a:ext cx="2667001" cy="2536445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507" name="Straight Arrow Connector 162"/>
            <p:cNvCxnSpPr>
              <a:cxnSpLocks noChangeShapeType="1"/>
              <a:stCxn id="133" idx="3"/>
              <a:endCxn id="155" idx="1"/>
            </p:cNvCxnSpPr>
            <p:nvPr/>
          </p:nvCxnSpPr>
          <p:spPr bwMode="auto">
            <a:xfrm>
              <a:off x="3124199" y="4385640"/>
              <a:ext cx="2667001" cy="1105079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508" name="Straight Arrow Connector 163"/>
            <p:cNvCxnSpPr>
              <a:cxnSpLocks noChangeShapeType="1"/>
              <a:stCxn id="133" idx="3"/>
              <a:endCxn id="154" idx="1"/>
            </p:cNvCxnSpPr>
            <p:nvPr/>
          </p:nvCxnSpPr>
          <p:spPr bwMode="auto">
            <a:xfrm flipV="1">
              <a:off x="3124199" y="3230915"/>
              <a:ext cx="2667001" cy="1154725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509" name="Straight Arrow Connector 164"/>
            <p:cNvCxnSpPr>
              <a:cxnSpLocks noChangeShapeType="1"/>
              <a:stCxn id="135" idx="3"/>
            </p:cNvCxnSpPr>
            <p:nvPr/>
          </p:nvCxnSpPr>
          <p:spPr bwMode="auto">
            <a:xfrm flipV="1">
              <a:off x="3124199" y="5630333"/>
              <a:ext cx="2667001" cy="252864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510" name="Straight Arrow Connector 182"/>
            <p:cNvCxnSpPr>
              <a:cxnSpLocks noChangeShapeType="1"/>
              <a:stCxn id="154" idx="3"/>
              <a:endCxn id="188" idx="2"/>
            </p:cNvCxnSpPr>
            <p:nvPr/>
          </p:nvCxnSpPr>
          <p:spPr bwMode="auto">
            <a:xfrm>
              <a:off x="6858000" y="3230915"/>
              <a:ext cx="533400" cy="8795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511" name="Straight Arrow Connector 183"/>
            <p:cNvCxnSpPr>
              <a:cxnSpLocks noChangeShapeType="1"/>
              <a:stCxn id="155" idx="3"/>
              <a:endCxn id="189" idx="2"/>
            </p:cNvCxnSpPr>
            <p:nvPr/>
          </p:nvCxnSpPr>
          <p:spPr bwMode="auto">
            <a:xfrm flipV="1">
              <a:off x="6858000" y="5487610"/>
              <a:ext cx="533400" cy="3109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85" name="Folded Corner 184"/>
            <p:cNvSpPr>
              <a:spLocks noChangeArrowheads="1"/>
            </p:cNvSpPr>
            <p:nvPr/>
          </p:nvSpPr>
          <p:spPr bwMode="auto">
            <a:xfrm rot="10800000">
              <a:off x="7543800" y="2133600"/>
              <a:ext cx="1143000" cy="4495800"/>
            </a:xfrm>
            <a:prstGeom prst="foldedCorner">
              <a:avLst>
                <a:gd name="adj" fmla="val 16667"/>
              </a:avLst>
            </a:prstGeom>
            <a:gradFill rotWithShape="1">
              <a:gsLst>
                <a:gs pos="0">
                  <a:srgbClr val="A8A8EA"/>
                </a:gs>
                <a:gs pos="35001">
                  <a:srgbClr val="C3C3EF"/>
                </a:gs>
                <a:gs pos="100000">
                  <a:srgbClr val="E8E8FA"/>
                </a:gs>
              </a:gsLst>
              <a:lin ang="5400000"/>
            </a:gradFill>
            <a:ln w="9525">
              <a:solidFill>
                <a:srgbClr val="2F2F98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13" name="TextBox 185"/>
            <p:cNvSpPr txBox="1">
              <a:spLocks noChangeArrowheads="1"/>
            </p:cNvSpPr>
            <p:nvPr/>
          </p:nvSpPr>
          <p:spPr bwMode="auto">
            <a:xfrm>
              <a:off x="7543799" y="2606875"/>
              <a:ext cx="1143000" cy="1577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brown, 2</a:t>
              </a:r>
            </a:p>
            <a:p>
              <a:pPr algn="ctr" eaLnBrk="1" hangingPunct="1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fox, 2</a:t>
              </a:r>
            </a:p>
            <a:p>
              <a:pPr algn="ctr" eaLnBrk="1" hangingPunct="1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how, 1</a:t>
              </a:r>
            </a:p>
            <a:p>
              <a:pPr algn="ctr" eaLnBrk="1" hangingPunct="1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now, 1</a:t>
              </a:r>
            </a:p>
            <a:p>
              <a:pPr algn="ctr" eaLnBrk="1" hangingPunct="1"/>
              <a:r>
                <a:rPr lang="en-US" sz="2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the, 3</a:t>
              </a:r>
            </a:p>
          </p:txBody>
        </p:sp>
        <p:sp>
          <p:nvSpPr>
            <p:cNvPr id="20514" name="TextBox 186"/>
            <p:cNvSpPr txBox="1">
              <a:spLocks noChangeArrowheads="1"/>
            </p:cNvSpPr>
            <p:nvPr/>
          </p:nvSpPr>
          <p:spPr bwMode="auto">
            <a:xfrm>
              <a:off x="7543799" y="4978320"/>
              <a:ext cx="1143000" cy="1280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ate, 1</a:t>
              </a:r>
            </a:p>
            <a:p>
              <a:pPr algn="ctr" eaLnBrk="1" hangingPunct="1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cow, 1</a:t>
              </a:r>
            </a:p>
            <a:p>
              <a:pPr algn="ctr" eaLnBrk="1" hangingPunct="1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mouse, 1</a:t>
              </a:r>
            </a:p>
            <a:p>
              <a:pPr algn="ctr" eaLnBrk="1" hangingPunct="1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quick, 1</a:t>
              </a:r>
            </a:p>
          </p:txBody>
        </p:sp>
        <p:sp>
          <p:nvSpPr>
            <p:cNvPr id="188" name="Right Bracket 187"/>
            <p:cNvSpPr/>
            <p:nvPr/>
          </p:nvSpPr>
          <p:spPr>
            <a:xfrm flipH="1">
              <a:off x="7391400" y="2133600"/>
              <a:ext cx="152400" cy="2212585"/>
            </a:xfrm>
            <a:prstGeom prst="rightBracket">
              <a:avLst/>
            </a:prstGeom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9" name="Right Bracket 188"/>
            <p:cNvSpPr/>
            <p:nvPr/>
          </p:nvSpPr>
          <p:spPr>
            <a:xfrm flipH="1">
              <a:off x="7391400" y="4346185"/>
              <a:ext cx="152400" cy="2283215"/>
            </a:xfrm>
            <a:prstGeom prst="rightBracket">
              <a:avLst/>
            </a:prstGeom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17" name="TextBox 205"/>
            <p:cNvSpPr txBox="1">
              <a:spLocks noChangeArrowheads="1"/>
            </p:cNvSpPr>
            <p:nvPr/>
          </p:nvSpPr>
          <p:spPr bwMode="auto">
            <a:xfrm>
              <a:off x="3173730" y="2096867"/>
              <a:ext cx="1005403" cy="893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the, 1</a:t>
              </a:r>
            </a:p>
            <a:p>
              <a:pPr algn="ctr" eaLnBrk="1" hangingPunct="1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brown, 1</a:t>
              </a:r>
            </a:p>
            <a:p>
              <a:pPr algn="ctr" eaLnBrk="1" hangingPunct="1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fox, 1</a:t>
              </a:r>
            </a:p>
          </p:txBody>
        </p:sp>
        <p:sp>
          <p:nvSpPr>
            <p:cNvPr id="20518" name="TextBox 206"/>
            <p:cNvSpPr txBox="1">
              <a:spLocks noChangeArrowheads="1"/>
            </p:cNvSpPr>
            <p:nvPr/>
          </p:nvSpPr>
          <p:spPr bwMode="auto">
            <a:xfrm>
              <a:off x="5094908" y="4461841"/>
              <a:ext cx="928460" cy="357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quick, 1</a:t>
              </a:r>
            </a:p>
          </p:txBody>
        </p:sp>
        <p:sp>
          <p:nvSpPr>
            <p:cNvPr id="20519" name="TextBox 208"/>
            <p:cNvSpPr txBox="1">
              <a:spLocks noChangeArrowheads="1"/>
            </p:cNvSpPr>
            <p:nvPr/>
          </p:nvSpPr>
          <p:spPr bwMode="auto">
            <a:xfrm>
              <a:off x="3010524" y="3388965"/>
              <a:ext cx="723275" cy="893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the, 1</a:t>
              </a:r>
            </a:p>
            <a:p>
              <a:pPr algn="ctr" eaLnBrk="1" hangingPunct="1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fox, 1</a:t>
              </a:r>
            </a:p>
            <a:p>
              <a:pPr algn="ctr" eaLnBrk="1" hangingPunct="1"/>
              <a:r>
                <a:rPr 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the, 1</a:t>
              </a:r>
            </a:p>
          </p:txBody>
        </p:sp>
        <p:sp>
          <p:nvSpPr>
            <p:cNvPr id="20520" name="TextBox 209"/>
            <p:cNvSpPr txBox="1">
              <a:spLocks noChangeArrowheads="1"/>
            </p:cNvSpPr>
            <p:nvPr/>
          </p:nvSpPr>
          <p:spPr bwMode="auto">
            <a:xfrm>
              <a:off x="2590801" y="4780192"/>
              <a:ext cx="1005403" cy="893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how, 1</a:t>
              </a:r>
            </a:p>
            <a:p>
              <a:pPr algn="ctr" eaLnBrk="1" hangingPunct="1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now, 1</a:t>
              </a:r>
            </a:p>
            <a:p>
              <a:pPr algn="ctr" eaLnBrk="1" hangingPunct="1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brown, 1</a:t>
              </a:r>
            </a:p>
          </p:txBody>
        </p:sp>
        <p:sp>
          <p:nvSpPr>
            <p:cNvPr id="20521" name="TextBox 210"/>
            <p:cNvSpPr txBox="1">
              <a:spLocks noChangeArrowheads="1"/>
            </p:cNvSpPr>
            <p:nvPr/>
          </p:nvSpPr>
          <p:spPr bwMode="auto">
            <a:xfrm>
              <a:off x="4080288" y="5027063"/>
              <a:ext cx="1018227" cy="625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ate, 1</a:t>
              </a:r>
            </a:p>
            <a:p>
              <a:pPr algn="ctr" eaLnBrk="1" hangingPunct="1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mouse, 1</a:t>
              </a:r>
            </a:p>
          </p:txBody>
        </p:sp>
        <p:sp>
          <p:nvSpPr>
            <p:cNvPr id="20522" name="TextBox 211"/>
            <p:cNvSpPr txBox="1">
              <a:spLocks noChangeArrowheads="1"/>
            </p:cNvSpPr>
            <p:nvPr/>
          </p:nvSpPr>
          <p:spPr bwMode="auto">
            <a:xfrm>
              <a:off x="4141698" y="5734824"/>
              <a:ext cx="785215" cy="357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cow, 1</a:t>
              </a:r>
            </a:p>
          </p:txBody>
        </p:sp>
      </p:grpSp>
      <p:sp>
        <p:nvSpPr>
          <p:cNvPr id="20484" name="TextBox 217"/>
          <p:cNvSpPr txBox="1">
            <a:spLocks noChangeArrowheads="1"/>
          </p:cNvSpPr>
          <p:nvPr/>
        </p:nvSpPr>
        <p:spPr bwMode="auto">
          <a:xfrm>
            <a:off x="609600" y="1219200"/>
            <a:ext cx="7360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</a:p>
        </p:txBody>
      </p:sp>
      <p:sp>
        <p:nvSpPr>
          <p:cNvPr id="20485" name="TextBox 218"/>
          <p:cNvSpPr txBox="1">
            <a:spLocks noChangeArrowheads="1"/>
          </p:cNvSpPr>
          <p:nvPr/>
        </p:nvSpPr>
        <p:spPr bwMode="auto">
          <a:xfrm>
            <a:off x="2362200" y="1219200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</a:p>
        </p:txBody>
      </p:sp>
      <p:sp>
        <p:nvSpPr>
          <p:cNvPr id="20486" name="TextBox 219"/>
          <p:cNvSpPr txBox="1">
            <a:spLocks noChangeArrowheads="1"/>
          </p:cNvSpPr>
          <p:nvPr/>
        </p:nvSpPr>
        <p:spPr bwMode="auto">
          <a:xfrm>
            <a:off x="3670300" y="1219200"/>
            <a:ext cx="16209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Shuffle &amp; Sort</a:t>
            </a:r>
          </a:p>
        </p:txBody>
      </p:sp>
      <p:sp>
        <p:nvSpPr>
          <p:cNvPr id="20487" name="TextBox 220"/>
          <p:cNvSpPr txBox="1">
            <a:spLocks noChangeArrowheads="1"/>
          </p:cNvSpPr>
          <p:nvPr/>
        </p:nvSpPr>
        <p:spPr bwMode="auto">
          <a:xfrm>
            <a:off x="5791200" y="1219200"/>
            <a:ext cx="9156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Reduce</a:t>
            </a:r>
          </a:p>
        </p:txBody>
      </p:sp>
      <p:sp>
        <p:nvSpPr>
          <p:cNvPr id="20488" name="TextBox 221"/>
          <p:cNvSpPr txBox="1">
            <a:spLocks noChangeArrowheads="1"/>
          </p:cNvSpPr>
          <p:nvPr/>
        </p:nvSpPr>
        <p:spPr bwMode="auto">
          <a:xfrm>
            <a:off x="7732713" y="1219200"/>
            <a:ext cx="9028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</a:rPr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 eaLnBrk="1" hangingPunct="1"/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Introduction</a:t>
            </a:r>
          </a:p>
          <a:p>
            <a:pPr algn="just" eaLnBrk="1" hangingPunct="1"/>
            <a:r>
              <a:rPr lang="en-US" altLang="zh-CN" sz="3200" dirty="0" smtClean="0">
                <a:latin typeface="Times New Roman" pitchFamily="18" charset="0"/>
              </a:rPr>
              <a:t>Challenges</a:t>
            </a:r>
          </a:p>
          <a:p>
            <a:pPr algn="just" eaLnBrk="1" hangingPunct="1"/>
            <a:r>
              <a:rPr lang="en-US" altLang="zh-CN" sz="3200" dirty="0" smtClean="0">
                <a:latin typeface="Times New Roman" pitchFamily="18" charset="0"/>
              </a:rPr>
              <a:t>Background of MapReduce</a:t>
            </a:r>
          </a:p>
          <a:p>
            <a:pPr algn="just" eaLnBrk="1" hangingPunct="1"/>
            <a:r>
              <a:rPr lang="en-US" altLang="zh-CN" sz="3200" dirty="0" smtClean="0">
                <a:latin typeface="Times New Roman" pitchFamily="18" charset="0"/>
              </a:rPr>
              <a:t>MapReduce</a:t>
            </a:r>
          </a:p>
          <a:p>
            <a:pPr algn="just" eaLnBrk="1" hangingPunct="1"/>
            <a:r>
              <a:rPr lang="en-US" altLang="zh-CN" sz="3200" dirty="0" smtClean="0">
                <a:latin typeface="Times New Roman" pitchFamily="18" charset="0"/>
              </a:rPr>
              <a:t>Characteristics of MapReduce</a:t>
            </a:r>
          </a:p>
          <a:p>
            <a:pPr algn="just" eaLnBrk="1" hangingPunct="1"/>
            <a:r>
              <a:rPr lang="en-US" altLang="zh-CN" sz="3200" dirty="0" smtClean="0">
                <a:latin typeface="Times New Roman" pitchFamily="18" charset="0"/>
              </a:rPr>
              <a:t>Google File Systems</a:t>
            </a:r>
          </a:p>
          <a:p>
            <a:pPr algn="just" eaLnBrk="1" hangingPunct="1"/>
            <a:r>
              <a:rPr lang="en-US" altLang="zh-CN" sz="3200" dirty="0" smtClean="0">
                <a:latin typeface="Times New Roman" pitchFamily="18" charset="0"/>
              </a:rPr>
              <a:t>Hadoop</a:t>
            </a:r>
          </a:p>
          <a:p>
            <a:pPr algn="just" eaLnBrk="1" hangingPunct="1"/>
            <a:r>
              <a:rPr lang="en-US" altLang="zh-CN" sz="3200" dirty="0" smtClean="0">
                <a:latin typeface="Times New Roman" pitchFamily="18" charset="0"/>
              </a:rPr>
              <a:t>Amazon Web Services</a:t>
            </a:r>
          </a:p>
          <a:p>
            <a:pPr algn="just" eaLnBrk="1" hangingPunct="1"/>
            <a:endParaRPr lang="en-US" altLang="zh-CN" sz="3200" dirty="0" smtClean="0">
              <a:latin typeface="Times New Roman" pitchFamily="18" charset="0"/>
            </a:endParaRPr>
          </a:p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  <a:p>
            <a:pPr algn="just" eaLnBrk="1" hangingPunct="1"/>
            <a:endParaRPr lang="en-US" altLang="zh-CN" sz="3200" dirty="0" smtClean="0"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5" name="Picture 5" descr="hadoop-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795291"/>
            <a:ext cx="297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5328691"/>
            <a:ext cx="2133600" cy="80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3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"Hello World" Example: Count Word Occurrences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String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input_key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String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input_value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//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input_key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document name</a:t>
            </a:r>
          </a:p>
          <a:p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//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input_value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document contents</a:t>
            </a:r>
          </a:p>
          <a:p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for each word w in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input_value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EmitIntermediate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"1");</a:t>
            </a:r>
          </a:p>
          <a:p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String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output_key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Iterator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intermediate_values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//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output_key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word</a:t>
            </a:r>
          </a:p>
          <a:p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//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output_values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list of counts</a:t>
            </a:r>
          </a:p>
          <a:p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result = 0;</a:t>
            </a:r>
          </a:p>
          <a:p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for each v in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intermediate_values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result 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+=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ParseInt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(v);</a:t>
            </a:r>
          </a:p>
          <a:p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Emit(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AsString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(result));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80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MapReduce 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Programming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(cont'd)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Programmers specify two functions:</a:t>
            </a:r>
          </a:p>
          <a:p>
            <a:pPr lvl="1" algn="just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(k, v) → [(k', 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)]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])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[(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)]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execution framework handles everything else…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33600" y="4950767"/>
            <a:ext cx="495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"everything else"?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78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MapReduce "Runtime"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Handles scheduling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Assigns workers to map and reduce tasks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Handles "data distribution"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Moves processes to data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Handles synchronization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Gathers, sorts, and shuffles intermediate data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Handles errors and faults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Detects worker failures and restarts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Everything happens on top of a distributed FS (later)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05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MapReduce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Programmers specify two functions:</a:t>
            </a:r>
          </a:p>
          <a:p>
            <a:pPr lvl="1" algn="just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(k, v) → [(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k', v')]</a:t>
            </a:r>
            <a:endParaRPr lang="en-US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k', 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v']) 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[(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k', v')]</a:t>
            </a:r>
            <a:endParaRPr lang="en-US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values with the same key are reduced together</a:t>
            </a: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execution framework handles everything else…</a:t>
            </a: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quite…usually, programmers also specify: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(k', number of partitions)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partition for k'</a:t>
            </a:r>
          </a:p>
          <a:p>
            <a:pPr lvl="1"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Often a simple hash of the key, e.g.,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hash(k')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 n</a:t>
            </a:r>
          </a:p>
          <a:p>
            <a:pPr lvl="1"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Divides up key space for parallel reduce operations</a:t>
            </a:r>
          </a:p>
          <a:p>
            <a:pPr lvl="1" algn="just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(k', [v']) → [(k', v")]</a:t>
            </a:r>
          </a:p>
          <a:p>
            <a:pPr lvl="1"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Mini-reducers that run in memory after the map phase</a:t>
            </a:r>
          </a:p>
          <a:p>
            <a:pPr lvl="1"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as an optimization to reduce network traffic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7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cxnSp>
        <p:nvCxnSpPr>
          <p:cNvPr id="357" name="Straight Arrow Connector 356"/>
          <p:cNvCxnSpPr>
            <a:cxnSpLocks noChangeShapeType="1"/>
          </p:cNvCxnSpPr>
          <p:nvPr/>
        </p:nvCxnSpPr>
        <p:spPr bwMode="auto">
          <a:xfrm rot="5400000">
            <a:off x="2644776" y="3213100"/>
            <a:ext cx="273050" cy="3175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58" name="Straight Arrow Connector 357"/>
          <p:cNvCxnSpPr>
            <a:cxnSpLocks noChangeShapeType="1"/>
          </p:cNvCxnSpPr>
          <p:nvPr/>
        </p:nvCxnSpPr>
        <p:spPr bwMode="auto">
          <a:xfrm rot="5400000">
            <a:off x="3938588" y="3213100"/>
            <a:ext cx="274638" cy="1587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59" name="Straight Arrow Connector 358"/>
          <p:cNvCxnSpPr>
            <a:cxnSpLocks noChangeShapeType="1"/>
          </p:cNvCxnSpPr>
          <p:nvPr/>
        </p:nvCxnSpPr>
        <p:spPr bwMode="auto">
          <a:xfrm rot="5400000">
            <a:off x="5233988" y="3213100"/>
            <a:ext cx="274638" cy="1587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60" name="Straight Arrow Connector 359"/>
          <p:cNvCxnSpPr>
            <a:cxnSpLocks noChangeShapeType="1"/>
          </p:cNvCxnSpPr>
          <p:nvPr/>
        </p:nvCxnSpPr>
        <p:spPr bwMode="auto">
          <a:xfrm rot="5400000">
            <a:off x="6605588" y="3213100"/>
            <a:ext cx="274638" cy="1587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61" name="Rectangle 7"/>
          <p:cNvSpPr>
            <a:spLocks noChangeArrowheads="1"/>
          </p:cNvSpPr>
          <p:nvPr/>
        </p:nvSpPr>
        <p:spPr bwMode="auto">
          <a:xfrm>
            <a:off x="6324600" y="2666999"/>
            <a:ext cx="838200" cy="409575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FF99CC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combine</a:t>
            </a:r>
          </a:p>
        </p:txBody>
      </p:sp>
      <p:sp>
        <p:nvSpPr>
          <p:cNvPr id="362" name="Rectangle 4"/>
          <p:cNvSpPr>
            <a:spLocks noChangeArrowheads="1"/>
          </p:cNvSpPr>
          <p:nvPr/>
        </p:nvSpPr>
        <p:spPr bwMode="auto">
          <a:xfrm>
            <a:off x="2362200" y="2666999"/>
            <a:ext cx="838200" cy="409575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FF99CC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combine</a:t>
            </a:r>
          </a:p>
        </p:txBody>
      </p:sp>
      <p:sp>
        <p:nvSpPr>
          <p:cNvPr id="363" name="Rectangle 5"/>
          <p:cNvSpPr>
            <a:spLocks noChangeArrowheads="1"/>
          </p:cNvSpPr>
          <p:nvPr/>
        </p:nvSpPr>
        <p:spPr bwMode="auto">
          <a:xfrm>
            <a:off x="3657600" y="2666999"/>
            <a:ext cx="838200" cy="409575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FF99CC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combine</a:t>
            </a:r>
          </a:p>
        </p:txBody>
      </p:sp>
      <p:sp>
        <p:nvSpPr>
          <p:cNvPr id="364" name="Rectangle 6"/>
          <p:cNvSpPr>
            <a:spLocks noChangeArrowheads="1"/>
          </p:cNvSpPr>
          <p:nvPr/>
        </p:nvSpPr>
        <p:spPr bwMode="auto">
          <a:xfrm>
            <a:off x="4953000" y="2666999"/>
            <a:ext cx="838200" cy="409575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FF99CC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combine</a:t>
            </a:r>
          </a:p>
        </p:txBody>
      </p:sp>
      <p:grpSp>
        <p:nvGrpSpPr>
          <p:cNvPr id="365" name="Group 364"/>
          <p:cNvGrpSpPr/>
          <p:nvPr/>
        </p:nvGrpSpPr>
        <p:grpSpPr>
          <a:xfrm>
            <a:off x="2286000" y="3381375"/>
            <a:ext cx="996950" cy="276225"/>
            <a:chOff x="2286000" y="3381375"/>
            <a:chExt cx="996950" cy="276225"/>
          </a:xfrm>
        </p:grpSpPr>
        <p:sp>
          <p:nvSpPr>
            <p:cNvPr id="366" name="Rectangle 144"/>
            <p:cNvSpPr>
              <a:spLocks noChangeArrowheads="1"/>
            </p:cNvSpPr>
            <p:nvPr/>
          </p:nvSpPr>
          <p:spPr bwMode="auto">
            <a:xfrm>
              <a:off x="2794665" y="3405506"/>
              <a:ext cx="22871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67" name="TextBox 145"/>
            <p:cNvSpPr txBox="1">
              <a:spLocks noChangeArrowheads="1"/>
            </p:cNvSpPr>
            <p:nvPr/>
          </p:nvSpPr>
          <p:spPr bwMode="auto">
            <a:xfrm>
              <a:off x="2784475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b</a:t>
              </a:r>
              <a:endPara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68" name="Rectangle 137"/>
            <p:cNvSpPr>
              <a:spLocks noChangeArrowheads="1"/>
            </p:cNvSpPr>
            <p:nvPr/>
          </p:nvSpPr>
          <p:spPr bwMode="auto">
            <a:xfrm>
              <a:off x="2296190" y="3405506"/>
              <a:ext cx="22871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69" name="TextBox 138"/>
            <p:cNvSpPr txBox="1">
              <a:spLocks noChangeArrowheads="1"/>
            </p:cNvSpPr>
            <p:nvPr/>
          </p:nvSpPr>
          <p:spPr bwMode="auto">
            <a:xfrm>
              <a:off x="2286000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a</a:t>
              </a:r>
              <a:endPara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70" name="Rectangle 135"/>
            <p:cNvSpPr>
              <a:spLocks noChangeArrowheads="1"/>
            </p:cNvSpPr>
            <p:nvPr/>
          </p:nvSpPr>
          <p:spPr bwMode="auto">
            <a:xfrm>
              <a:off x="2524904" y="3405506"/>
              <a:ext cx="22871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1" name="TextBox 136"/>
            <p:cNvSpPr txBox="1">
              <a:spLocks noChangeArrowheads="1"/>
            </p:cNvSpPr>
            <p:nvPr/>
          </p:nvSpPr>
          <p:spPr bwMode="auto">
            <a:xfrm>
              <a:off x="2514714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2" name="Rectangle 142"/>
            <p:cNvSpPr>
              <a:spLocks noChangeArrowheads="1"/>
            </p:cNvSpPr>
            <p:nvPr/>
          </p:nvSpPr>
          <p:spPr bwMode="auto">
            <a:xfrm>
              <a:off x="3023379" y="3405506"/>
              <a:ext cx="22871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3" name="TextBox 143"/>
            <p:cNvSpPr txBox="1">
              <a:spLocks noChangeArrowheads="1"/>
            </p:cNvSpPr>
            <p:nvPr/>
          </p:nvSpPr>
          <p:spPr bwMode="auto">
            <a:xfrm>
              <a:off x="3013189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74" name="Group 373"/>
          <p:cNvGrpSpPr/>
          <p:nvPr/>
        </p:nvGrpSpPr>
        <p:grpSpPr>
          <a:xfrm>
            <a:off x="3844925" y="3381375"/>
            <a:ext cx="498475" cy="276225"/>
            <a:chOff x="3844925" y="3381375"/>
            <a:chExt cx="498475" cy="276225"/>
          </a:xfrm>
        </p:grpSpPr>
        <p:sp>
          <p:nvSpPr>
            <p:cNvPr id="375" name="Rectangle 151"/>
            <p:cNvSpPr>
              <a:spLocks noChangeArrowheads="1"/>
            </p:cNvSpPr>
            <p:nvPr/>
          </p:nvSpPr>
          <p:spPr bwMode="auto">
            <a:xfrm>
              <a:off x="3855115" y="3405506"/>
              <a:ext cx="22871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76" name="TextBox 152"/>
            <p:cNvSpPr txBox="1">
              <a:spLocks noChangeArrowheads="1"/>
            </p:cNvSpPr>
            <p:nvPr/>
          </p:nvSpPr>
          <p:spPr bwMode="auto">
            <a:xfrm>
              <a:off x="3844925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77" name="Rectangle 149"/>
            <p:cNvSpPr>
              <a:spLocks noChangeArrowheads="1"/>
            </p:cNvSpPr>
            <p:nvPr/>
          </p:nvSpPr>
          <p:spPr bwMode="auto">
            <a:xfrm>
              <a:off x="4083829" y="3405506"/>
              <a:ext cx="22871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8" name="TextBox 150"/>
            <p:cNvSpPr txBox="1">
              <a:spLocks noChangeArrowheads="1"/>
            </p:cNvSpPr>
            <p:nvPr/>
          </p:nvSpPr>
          <p:spPr bwMode="auto">
            <a:xfrm>
              <a:off x="4073639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9</a:t>
              </a:r>
              <a:endPara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79" name="Group 378"/>
          <p:cNvGrpSpPr/>
          <p:nvPr/>
        </p:nvGrpSpPr>
        <p:grpSpPr>
          <a:xfrm>
            <a:off x="4876800" y="3381375"/>
            <a:ext cx="990600" cy="276225"/>
            <a:chOff x="4876800" y="3381375"/>
            <a:chExt cx="990600" cy="276225"/>
          </a:xfrm>
        </p:grpSpPr>
        <p:sp>
          <p:nvSpPr>
            <p:cNvPr id="380" name="Rectangle 165"/>
            <p:cNvSpPr>
              <a:spLocks noChangeArrowheads="1"/>
            </p:cNvSpPr>
            <p:nvPr/>
          </p:nvSpPr>
          <p:spPr bwMode="auto">
            <a:xfrm>
              <a:off x="4886985" y="3405506"/>
              <a:ext cx="228600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81" name="Rectangle 172"/>
            <p:cNvSpPr>
              <a:spLocks noChangeArrowheads="1"/>
            </p:cNvSpPr>
            <p:nvPr/>
          </p:nvSpPr>
          <p:spPr bwMode="auto">
            <a:xfrm>
              <a:off x="5379359" y="3405506"/>
              <a:ext cx="228600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82" name="TextBox 166"/>
            <p:cNvSpPr txBox="1">
              <a:spLocks noChangeArrowheads="1"/>
            </p:cNvSpPr>
            <p:nvPr/>
          </p:nvSpPr>
          <p:spPr bwMode="auto">
            <a:xfrm>
              <a:off x="48768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a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83" name="TextBox 173"/>
            <p:cNvSpPr txBox="1">
              <a:spLocks noChangeArrowheads="1"/>
            </p:cNvSpPr>
            <p:nvPr/>
          </p:nvSpPr>
          <p:spPr bwMode="auto">
            <a:xfrm>
              <a:off x="5369174" y="33813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84" name="Rectangle 163"/>
            <p:cNvSpPr>
              <a:spLocks noChangeArrowheads="1"/>
            </p:cNvSpPr>
            <p:nvPr/>
          </p:nvSpPr>
          <p:spPr bwMode="auto">
            <a:xfrm>
              <a:off x="5115585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5" name="TextBox 164"/>
            <p:cNvSpPr txBox="1">
              <a:spLocks noChangeArrowheads="1"/>
            </p:cNvSpPr>
            <p:nvPr/>
          </p:nvSpPr>
          <p:spPr bwMode="auto">
            <a:xfrm>
              <a:off x="51054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5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6" name="Rectangle 170"/>
            <p:cNvSpPr>
              <a:spLocks noChangeArrowheads="1"/>
            </p:cNvSpPr>
            <p:nvPr/>
          </p:nvSpPr>
          <p:spPr bwMode="auto">
            <a:xfrm>
              <a:off x="5607959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7" name="TextBox 171"/>
            <p:cNvSpPr txBox="1">
              <a:spLocks noChangeArrowheads="1"/>
            </p:cNvSpPr>
            <p:nvPr/>
          </p:nvSpPr>
          <p:spPr bwMode="auto">
            <a:xfrm>
              <a:off x="5597774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88" name="Group 387"/>
          <p:cNvGrpSpPr/>
          <p:nvPr/>
        </p:nvGrpSpPr>
        <p:grpSpPr>
          <a:xfrm>
            <a:off x="6248400" y="3381375"/>
            <a:ext cx="990600" cy="276225"/>
            <a:chOff x="6248400" y="3381375"/>
            <a:chExt cx="990600" cy="276225"/>
          </a:xfrm>
        </p:grpSpPr>
        <p:sp>
          <p:nvSpPr>
            <p:cNvPr id="389" name="Rectangle 179"/>
            <p:cNvSpPr>
              <a:spLocks noChangeArrowheads="1"/>
            </p:cNvSpPr>
            <p:nvPr/>
          </p:nvSpPr>
          <p:spPr bwMode="auto">
            <a:xfrm>
              <a:off x="6258585" y="3405506"/>
              <a:ext cx="228600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90" name="Rectangle 186"/>
            <p:cNvSpPr>
              <a:spLocks noChangeArrowheads="1"/>
            </p:cNvSpPr>
            <p:nvPr/>
          </p:nvSpPr>
          <p:spPr bwMode="auto">
            <a:xfrm>
              <a:off x="6750959" y="3405506"/>
              <a:ext cx="228600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91" name="TextBox 180"/>
            <p:cNvSpPr txBox="1">
              <a:spLocks noChangeArrowheads="1"/>
            </p:cNvSpPr>
            <p:nvPr/>
          </p:nvSpPr>
          <p:spPr bwMode="auto">
            <a:xfrm>
              <a:off x="62484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b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92" name="TextBox 187"/>
            <p:cNvSpPr txBox="1">
              <a:spLocks noChangeArrowheads="1"/>
            </p:cNvSpPr>
            <p:nvPr/>
          </p:nvSpPr>
          <p:spPr bwMode="auto">
            <a:xfrm>
              <a:off x="6740774" y="33813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93" name="Rectangle 177"/>
            <p:cNvSpPr>
              <a:spLocks noChangeArrowheads="1"/>
            </p:cNvSpPr>
            <p:nvPr/>
          </p:nvSpPr>
          <p:spPr bwMode="auto">
            <a:xfrm>
              <a:off x="6487185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4" name="TextBox 178"/>
            <p:cNvSpPr txBox="1">
              <a:spLocks noChangeArrowheads="1"/>
            </p:cNvSpPr>
            <p:nvPr/>
          </p:nvSpPr>
          <p:spPr bwMode="auto">
            <a:xfrm>
              <a:off x="64770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7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5" name="Rectangle 184"/>
            <p:cNvSpPr>
              <a:spLocks noChangeArrowheads="1"/>
            </p:cNvSpPr>
            <p:nvPr/>
          </p:nvSpPr>
          <p:spPr bwMode="auto">
            <a:xfrm>
              <a:off x="6979559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6" name="TextBox 185"/>
            <p:cNvSpPr txBox="1">
              <a:spLocks noChangeArrowheads="1"/>
            </p:cNvSpPr>
            <p:nvPr/>
          </p:nvSpPr>
          <p:spPr bwMode="auto">
            <a:xfrm>
              <a:off x="6969374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8</a:t>
              </a:r>
              <a:endPara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97" name="Rectangle 4"/>
          <p:cNvSpPr>
            <a:spLocks noChangeArrowheads="1"/>
          </p:cNvSpPr>
          <p:nvPr/>
        </p:nvSpPr>
        <p:spPr bwMode="auto">
          <a:xfrm>
            <a:off x="2286000" y="3733800"/>
            <a:ext cx="990600" cy="333375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rgbClr val="FFFF99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partition</a:t>
            </a:r>
          </a:p>
        </p:txBody>
      </p:sp>
      <p:sp>
        <p:nvSpPr>
          <p:cNvPr id="398" name="Rectangle 4"/>
          <p:cNvSpPr>
            <a:spLocks noChangeArrowheads="1"/>
          </p:cNvSpPr>
          <p:nvPr/>
        </p:nvSpPr>
        <p:spPr bwMode="auto">
          <a:xfrm>
            <a:off x="3581400" y="3733800"/>
            <a:ext cx="990600" cy="333375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rgbClr val="FFFF99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partition</a:t>
            </a:r>
          </a:p>
        </p:txBody>
      </p:sp>
      <p:sp>
        <p:nvSpPr>
          <p:cNvPr id="399" name="Rectangle 4"/>
          <p:cNvSpPr>
            <a:spLocks noChangeArrowheads="1"/>
          </p:cNvSpPr>
          <p:nvPr/>
        </p:nvSpPr>
        <p:spPr bwMode="auto">
          <a:xfrm>
            <a:off x="4876800" y="3733800"/>
            <a:ext cx="990600" cy="333375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rgbClr val="FFFF99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partition</a:t>
            </a:r>
          </a:p>
        </p:txBody>
      </p:sp>
      <p:sp>
        <p:nvSpPr>
          <p:cNvPr id="400" name="Rectangle 4"/>
          <p:cNvSpPr>
            <a:spLocks noChangeArrowheads="1"/>
          </p:cNvSpPr>
          <p:nvPr/>
        </p:nvSpPr>
        <p:spPr bwMode="auto">
          <a:xfrm>
            <a:off x="6248400" y="3733800"/>
            <a:ext cx="990600" cy="333375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rgbClr val="FFFF99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partition</a:t>
            </a:r>
          </a:p>
        </p:txBody>
      </p:sp>
      <p:cxnSp>
        <p:nvCxnSpPr>
          <p:cNvPr id="401" name="Straight Arrow Connector 400"/>
          <p:cNvCxnSpPr>
            <a:cxnSpLocks noChangeShapeType="1"/>
          </p:cNvCxnSpPr>
          <p:nvPr/>
        </p:nvCxnSpPr>
        <p:spPr bwMode="auto">
          <a:xfrm rot="5400000">
            <a:off x="2644776" y="2146300"/>
            <a:ext cx="273050" cy="3175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02" name="Straight Arrow Connector 401"/>
          <p:cNvCxnSpPr>
            <a:cxnSpLocks noChangeShapeType="1"/>
          </p:cNvCxnSpPr>
          <p:nvPr/>
        </p:nvCxnSpPr>
        <p:spPr bwMode="auto">
          <a:xfrm rot="5400000">
            <a:off x="3938588" y="2146300"/>
            <a:ext cx="274638" cy="1587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03" name="Straight Arrow Connector 402"/>
          <p:cNvCxnSpPr>
            <a:cxnSpLocks noChangeShapeType="1"/>
          </p:cNvCxnSpPr>
          <p:nvPr/>
        </p:nvCxnSpPr>
        <p:spPr bwMode="auto">
          <a:xfrm rot="5400000">
            <a:off x="5233988" y="2146300"/>
            <a:ext cx="274638" cy="1587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04" name="Straight Arrow Connector 403"/>
          <p:cNvCxnSpPr>
            <a:cxnSpLocks noChangeShapeType="1"/>
          </p:cNvCxnSpPr>
          <p:nvPr/>
        </p:nvCxnSpPr>
        <p:spPr bwMode="auto">
          <a:xfrm rot="5400000">
            <a:off x="6605588" y="2146300"/>
            <a:ext cx="274638" cy="1587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05" name="Rectangle 7"/>
          <p:cNvSpPr>
            <a:spLocks noChangeArrowheads="1"/>
          </p:cNvSpPr>
          <p:nvPr/>
        </p:nvSpPr>
        <p:spPr bwMode="auto">
          <a:xfrm>
            <a:off x="6324600" y="1400175"/>
            <a:ext cx="838200" cy="609600"/>
          </a:xfrm>
          <a:prstGeom prst="rect">
            <a:avLst/>
          </a:prstGeom>
          <a:solidFill>
            <a:srgbClr val="FFCC99"/>
          </a:solidFill>
          <a:ln w="25400" cap="flat" cmpd="sng" algn="ctr">
            <a:solidFill>
              <a:srgbClr val="FFCC99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map</a:t>
            </a:r>
          </a:p>
        </p:txBody>
      </p:sp>
      <p:cxnSp>
        <p:nvCxnSpPr>
          <p:cNvPr id="406" name="Straight Arrow Connector 27"/>
          <p:cNvCxnSpPr>
            <a:cxnSpLocks noChangeShapeType="1"/>
          </p:cNvCxnSpPr>
          <p:nvPr/>
        </p:nvCxnSpPr>
        <p:spPr bwMode="auto">
          <a:xfrm rot="16200000" flipH="1">
            <a:off x="6019800" y="714375"/>
            <a:ext cx="609600" cy="609600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07" name="Rectangle 4"/>
          <p:cNvSpPr>
            <a:spLocks noChangeArrowheads="1"/>
          </p:cNvSpPr>
          <p:nvPr/>
        </p:nvSpPr>
        <p:spPr bwMode="auto">
          <a:xfrm>
            <a:off x="2362200" y="1400175"/>
            <a:ext cx="838200" cy="609600"/>
          </a:xfrm>
          <a:prstGeom prst="rect">
            <a:avLst/>
          </a:prstGeom>
          <a:solidFill>
            <a:srgbClr val="FFCC99"/>
          </a:solidFill>
          <a:ln w="25400" cap="flat" cmpd="sng" algn="ctr">
            <a:solidFill>
              <a:srgbClr val="FFCC99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map</a:t>
            </a:r>
          </a:p>
        </p:txBody>
      </p:sp>
      <p:cxnSp>
        <p:nvCxnSpPr>
          <p:cNvPr id="408" name="Straight Arrow Connector 20"/>
          <p:cNvCxnSpPr>
            <a:cxnSpLocks noChangeShapeType="1"/>
          </p:cNvCxnSpPr>
          <p:nvPr/>
        </p:nvCxnSpPr>
        <p:spPr bwMode="auto">
          <a:xfrm rot="5400000">
            <a:off x="2819400" y="714375"/>
            <a:ext cx="609600" cy="609600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09" name="Rectangle 5"/>
          <p:cNvSpPr>
            <a:spLocks noChangeArrowheads="1"/>
          </p:cNvSpPr>
          <p:nvPr/>
        </p:nvSpPr>
        <p:spPr bwMode="auto">
          <a:xfrm>
            <a:off x="3657600" y="1400175"/>
            <a:ext cx="838200" cy="609600"/>
          </a:xfrm>
          <a:prstGeom prst="rect">
            <a:avLst/>
          </a:prstGeom>
          <a:solidFill>
            <a:srgbClr val="FFCC99"/>
          </a:solidFill>
          <a:ln w="25400" cap="flat" cmpd="sng" algn="ctr">
            <a:solidFill>
              <a:srgbClr val="FFCC99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map</a:t>
            </a:r>
          </a:p>
        </p:txBody>
      </p:sp>
      <p:cxnSp>
        <p:nvCxnSpPr>
          <p:cNvPr id="410" name="Straight Arrow Connector 22"/>
          <p:cNvCxnSpPr>
            <a:cxnSpLocks noChangeShapeType="1"/>
          </p:cNvCxnSpPr>
          <p:nvPr/>
        </p:nvCxnSpPr>
        <p:spPr bwMode="auto">
          <a:xfrm rot="5400000">
            <a:off x="3771900" y="981075"/>
            <a:ext cx="609600" cy="76200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11" name="Rectangle 6"/>
          <p:cNvSpPr>
            <a:spLocks noChangeArrowheads="1"/>
          </p:cNvSpPr>
          <p:nvPr/>
        </p:nvSpPr>
        <p:spPr bwMode="auto">
          <a:xfrm>
            <a:off x="4953000" y="1400175"/>
            <a:ext cx="838200" cy="609600"/>
          </a:xfrm>
          <a:prstGeom prst="rect">
            <a:avLst/>
          </a:prstGeom>
          <a:solidFill>
            <a:srgbClr val="FFCC99"/>
          </a:solidFill>
          <a:ln w="25400" cap="flat" cmpd="sng" algn="ctr">
            <a:solidFill>
              <a:srgbClr val="FFCC99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map</a:t>
            </a:r>
          </a:p>
        </p:txBody>
      </p:sp>
      <p:cxnSp>
        <p:nvCxnSpPr>
          <p:cNvPr id="412" name="Straight Arrow Connector 28"/>
          <p:cNvCxnSpPr>
            <a:cxnSpLocks noChangeShapeType="1"/>
          </p:cNvCxnSpPr>
          <p:nvPr/>
        </p:nvCxnSpPr>
        <p:spPr bwMode="auto">
          <a:xfrm rot="16200000" flipH="1">
            <a:off x="4991100" y="981075"/>
            <a:ext cx="609600" cy="76200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413" name="Group 412"/>
          <p:cNvGrpSpPr/>
          <p:nvPr/>
        </p:nvGrpSpPr>
        <p:grpSpPr>
          <a:xfrm>
            <a:off x="3033713" y="333375"/>
            <a:ext cx="3214687" cy="276225"/>
            <a:chOff x="3033713" y="333375"/>
            <a:chExt cx="3214687" cy="276225"/>
          </a:xfrm>
        </p:grpSpPr>
        <p:sp>
          <p:nvSpPr>
            <p:cNvPr id="414" name="Rectangle 56"/>
            <p:cNvSpPr>
              <a:spLocks noChangeArrowheads="1"/>
            </p:cNvSpPr>
            <p:nvPr/>
          </p:nvSpPr>
          <p:spPr bwMode="auto">
            <a:xfrm>
              <a:off x="3079069" y="357506"/>
              <a:ext cx="22858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15" name="Rectangle 102"/>
            <p:cNvSpPr>
              <a:spLocks noChangeArrowheads="1"/>
            </p:cNvSpPr>
            <p:nvPr/>
          </p:nvSpPr>
          <p:spPr bwMode="auto">
            <a:xfrm>
              <a:off x="3612430" y="357506"/>
              <a:ext cx="22858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16" name="Rectangle 109"/>
            <p:cNvSpPr>
              <a:spLocks noChangeArrowheads="1"/>
            </p:cNvSpPr>
            <p:nvPr/>
          </p:nvSpPr>
          <p:spPr bwMode="auto">
            <a:xfrm>
              <a:off x="4145792" y="357506"/>
              <a:ext cx="22858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17" name="Rectangle 116"/>
            <p:cNvSpPr>
              <a:spLocks noChangeArrowheads="1"/>
            </p:cNvSpPr>
            <p:nvPr/>
          </p:nvSpPr>
          <p:spPr bwMode="auto">
            <a:xfrm>
              <a:off x="4679154" y="357506"/>
              <a:ext cx="22858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18" name="Rectangle 123"/>
            <p:cNvSpPr>
              <a:spLocks noChangeArrowheads="1"/>
            </p:cNvSpPr>
            <p:nvPr/>
          </p:nvSpPr>
          <p:spPr bwMode="auto">
            <a:xfrm>
              <a:off x="5212515" y="357506"/>
              <a:ext cx="22858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19" name="Rectangle 130"/>
            <p:cNvSpPr>
              <a:spLocks noChangeArrowheads="1"/>
            </p:cNvSpPr>
            <p:nvPr/>
          </p:nvSpPr>
          <p:spPr bwMode="auto">
            <a:xfrm>
              <a:off x="5745877" y="357506"/>
              <a:ext cx="22858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20" name="TextBox 57"/>
            <p:cNvSpPr txBox="1">
              <a:spLocks noChangeArrowheads="1"/>
            </p:cNvSpPr>
            <p:nvPr/>
          </p:nvSpPr>
          <p:spPr bwMode="auto">
            <a:xfrm>
              <a:off x="3033713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k</a:t>
              </a:r>
              <a:r>
                <a:rPr kumimoji="0" lang="en-US" sz="12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</a:t>
              </a:r>
              <a:endPara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21" name="TextBox 103"/>
            <p:cNvSpPr txBox="1">
              <a:spLocks noChangeArrowheads="1"/>
            </p:cNvSpPr>
            <p:nvPr/>
          </p:nvSpPr>
          <p:spPr bwMode="auto">
            <a:xfrm>
              <a:off x="3567075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k</a:t>
              </a:r>
              <a:r>
                <a:rPr kumimoji="0" lang="en-US" sz="12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</a:t>
              </a:r>
              <a:endPara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22" name="TextBox 110"/>
            <p:cNvSpPr txBox="1">
              <a:spLocks noChangeArrowheads="1"/>
            </p:cNvSpPr>
            <p:nvPr/>
          </p:nvSpPr>
          <p:spPr bwMode="auto">
            <a:xfrm>
              <a:off x="4100436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k</a:t>
              </a:r>
              <a:r>
                <a:rPr kumimoji="0" lang="en-US" sz="12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23" name="TextBox 117"/>
            <p:cNvSpPr txBox="1">
              <a:spLocks noChangeArrowheads="1"/>
            </p:cNvSpPr>
            <p:nvPr/>
          </p:nvSpPr>
          <p:spPr bwMode="auto">
            <a:xfrm>
              <a:off x="4633798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k</a:t>
              </a:r>
              <a:r>
                <a:rPr kumimoji="0" lang="en-US" sz="12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24" name="TextBox 124"/>
            <p:cNvSpPr txBox="1">
              <a:spLocks noChangeArrowheads="1"/>
            </p:cNvSpPr>
            <p:nvPr/>
          </p:nvSpPr>
          <p:spPr bwMode="auto">
            <a:xfrm>
              <a:off x="5167160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k</a:t>
              </a:r>
              <a:r>
                <a:rPr kumimoji="0" lang="en-US" sz="12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25" name="TextBox 131"/>
            <p:cNvSpPr txBox="1">
              <a:spLocks noChangeArrowheads="1"/>
            </p:cNvSpPr>
            <p:nvPr/>
          </p:nvSpPr>
          <p:spPr bwMode="auto">
            <a:xfrm>
              <a:off x="5700521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k</a:t>
              </a:r>
              <a:r>
                <a:rPr kumimoji="0" lang="en-US" sz="12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26" name="Rectangle 58"/>
            <p:cNvSpPr>
              <a:spLocks noChangeArrowheads="1"/>
            </p:cNvSpPr>
            <p:nvPr/>
          </p:nvSpPr>
          <p:spPr bwMode="auto">
            <a:xfrm>
              <a:off x="3307652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27" name="TextBox 59"/>
            <p:cNvSpPr txBox="1">
              <a:spLocks noChangeArrowheads="1"/>
            </p:cNvSpPr>
            <p:nvPr/>
          </p:nvSpPr>
          <p:spPr bwMode="auto">
            <a:xfrm>
              <a:off x="3262297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v</a:t>
              </a:r>
              <a:r>
                <a:rPr kumimoji="0" lang="en-US" sz="12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</a:t>
              </a:r>
              <a:endPara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8" name="Rectangle 100"/>
            <p:cNvSpPr>
              <a:spLocks noChangeArrowheads="1"/>
            </p:cNvSpPr>
            <p:nvPr/>
          </p:nvSpPr>
          <p:spPr bwMode="auto">
            <a:xfrm>
              <a:off x="3841014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29" name="TextBox 101"/>
            <p:cNvSpPr txBox="1">
              <a:spLocks noChangeArrowheads="1"/>
            </p:cNvSpPr>
            <p:nvPr/>
          </p:nvSpPr>
          <p:spPr bwMode="auto">
            <a:xfrm>
              <a:off x="3795658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v</a:t>
              </a:r>
              <a:r>
                <a:rPr kumimoji="0" lang="en-US" sz="12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0" name="Rectangle 107"/>
            <p:cNvSpPr>
              <a:spLocks noChangeArrowheads="1"/>
            </p:cNvSpPr>
            <p:nvPr/>
          </p:nvSpPr>
          <p:spPr bwMode="auto">
            <a:xfrm>
              <a:off x="4374376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31" name="TextBox 108"/>
            <p:cNvSpPr txBox="1">
              <a:spLocks noChangeArrowheads="1"/>
            </p:cNvSpPr>
            <p:nvPr/>
          </p:nvSpPr>
          <p:spPr bwMode="auto">
            <a:xfrm>
              <a:off x="4329020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v</a:t>
              </a:r>
              <a:r>
                <a:rPr kumimoji="0" lang="en-US" sz="12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3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2" name="Rectangle 114"/>
            <p:cNvSpPr>
              <a:spLocks noChangeArrowheads="1"/>
            </p:cNvSpPr>
            <p:nvPr/>
          </p:nvSpPr>
          <p:spPr bwMode="auto">
            <a:xfrm>
              <a:off x="4907737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33" name="TextBox 115"/>
            <p:cNvSpPr txBox="1">
              <a:spLocks noChangeArrowheads="1"/>
            </p:cNvSpPr>
            <p:nvPr/>
          </p:nvSpPr>
          <p:spPr bwMode="auto">
            <a:xfrm>
              <a:off x="4862382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v</a:t>
              </a:r>
              <a:r>
                <a:rPr kumimoji="0" lang="en-US" sz="12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4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4" name="Rectangle 121"/>
            <p:cNvSpPr>
              <a:spLocks noChangeArrowheads="1"/>
            </p:cNvSpPr>
            <p:nvPr/>
          </p:nvSpPr>
          <p:spPr bwMode="auto">
            <a:xfrm>
              <a:off x="5441099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35" name="TextBox 122"/>
            <p:cNvSpPr txBox="1">
              <a:spLocks noChangeArrowheads="1"/>
            </p:cNvSpPr>
            <p:nvPr/>
          </p:nvSpPr>
          <p:spPr bwMode="auto">
            <a:xfrm>
              <a:off x="5395743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v</a:t>
              </a:r>
              <a:r>
                <a:rPr kumimoji="0" lang="en-US" sz="12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5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6" name="Rectangle 128"/>
            <p:cNvSpPr>
              <a:spLocks noChangeArrowheads="1"/>
            </p:cNvSpPr>
            <p:nvPr/>
          </p:nvSpPr>
          <p:spPr bwMode="auto">
            <a:xfrm>
              <a:off x="5974461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37" name="TextBox 129"/>
            <p:cNvSpPr txBox="1">
              <a:spLocks noChangeArrowheads="1"/>
            </p:cNvSpPr>
            <p:nvPr/>
          </p:nvSpPr>
          <p:spPr bwMode="auto">
            <a:xfrm>
              <a:off x="5929105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v</a:t>
              </a:r>
              <a:r>
                <a:rPr kumimoji="0" lang="en-US" sz="12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6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38" name="Group 437"/>
          <p:cNvGrpSpPr/>
          <p:nvPr/>
        </p:nvGrpSpPr>
        <p:grpSpPr>
          <a:xfrm>
            <a:off x="2286000" y="2314575"/>
            <a:ext cx="996950" cy="276225"/>
            <a:chOff x="2286000" y="2314575"/>
            <a:chExt cx="996950" cy="276225"/>
          </a:xfrm>
        </p:grpSpPr>
        <p:sp>
          <p:nvSpPr>
            <p:cNvPr id="439" name="Rectangle 144"/>
            <p:cNvSpPr>
              <a:spLocks noChangeArrowheads="1"/>
            </p:cNvSpPr>
            <p:nvPr/>
          </p:nvSpPr>
          <p:spPr bwMode="auto">
            <a:xfrm>
              <a:off x="2794665" y="2338706"/>
              <a:ext cx="22871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40" name="TextBox 145"/>
            <p:cNvSpPr txBox="1">
              <a:spLocks noChangeArrowheads="1"/>
            </p:cNvSpPr>
            <p:nvPr/>
          </p:nvSpPr>
          <p:spPr bwMode="auto">
            <a:xfrm>
              <a:off x="2784475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b</a:t>
              </a:r>
              <a:endPara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41" name="Rectangle 137"/>
            <p:cNvSpPr>
              <a:spLocks noChangeArrowheads="1"/>
            </p:cNvSpPr>
            <p:nvPr/>
          </p:nvSpPr>
          <p:spPr bwMode="auto">
            <a:xfrm>
              <a:off x="2296190" y="2338706"/>
              <a:ext cx="22871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42" name="TextBox 138"/>
            <p:cNvSpPr txBox="1">
              <a:spLocks noChangeArrowheads="1"/>
            </p:cNvSpPr>
            <p:nvPr/>
          </p:nvSpPr>
          <p:spPr bwMode="auto">
            <a:xfrm>
              <a:off x="2286000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a</a:t>
              </a:r>
              <a:endPara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43" name="Rectangle 135"/>
            <p:cNvSpPr>
              <a:spLocks noChangeArrowheads="1"/>
            </p:cNvSpPr>
            <p:nvPr/>
          </p:nvSpPr>
          <p:spPr bwMode="auto">
            <a:xfrm>
              <a:off x="2524904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4" name="TextBox 136"/>
            <p:cNvSpPr txBox="1">
              <a:spLocks noChangeArrowheads="1"/>
            </p:cNvSpPr>
            <p:nvPr/>
          </p:nvSpPr>
          <p:spPr bwMode="auto">
            <a:xfrm>
              <a:off x="2514714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</a:t>
              </a:r>
              <a:endPara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5" name="Rectangle 142"/>
            <p:cNvSpPr>
              <a:spLocks noChangeArrowheads="1"/>
            </p:cNvSpPr>
            <p:nvPr/>
          </p:nvSpPr>
          <p:spPr bwMode="auto">
            <a:xfrm>
              <a:off x="3023379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6" name="TextBox 143"/>
            <p:cNvSpPr txBox="1">
              <a:spLocks noChangeArrowheads="1"/>
            </p:cNvSpPr>
            <p:nvPr/>
          </p:nvSpPr>
          <p:spPr bwMode="auto">
            <a:xfrm>
              <a:off x="3013189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47" name="Group 446"/>
          <p:cNvGrpSpPr/>
          <p:nvPr/>
        </p:nvGrpSpPr>
        <p:grpSpPr>
          <a:xfrm>
            <a:off x="3581400" y="2314575"/>
            <a:ext cx="996950" cy="276225"/>
            <a:chOff x="3581400" y="2314575"/>
            <a:chExt cx="996950" cy="276225"/>
          </a:xfrm>
        </p:grpSpPr>
        <p:sp>
          <p:nvSpPr>
            <p:cNvPr id="448" name="Rectangle 151"/>
            <p:cNvSpPr>
              <a:spLocks noChangeArrowheads="1"/>
            </p:cNvSpPr>
            <p:nvPr/>
          </p:nvSpPr>
          <p:spPr bwMode="auto">
            <a:xfrm>
              <a:off x="3591590" y="2338706"/>
              <a:ext cx="22871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49" name="Rectangle 158"/>
            <p:cNvSpPr>
              <a:spLocks noChangeArrowheads="1"/>
            </p:cNvSpPr>
            <p:nvPr/>
          </p:nvSpPr>
          <p:spPr bwMode="auto">
            <a:xfrm>
              <a:off x="4090065" y="2338706"/>
              <a:ext cx="22871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50" name="TextBox 152"/>
            <p:cNvSpPr txBox="1">
              <a:spLocks noChangeArrowheads="1"/>
            </p:cNvSpPr>
            <p:nvPr/>
          </p:nvSpPr>
          <p:spPr bwMode="auto">
            <a:xfrm>
              <a:off x="3581400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51" name="TextBox 159"/>
            <p:cNvSpPr txBox="1">
              <a:spLocks noChangeArrowheads="1"/>
            </p:cNvSpPr>
            <p:nvPr/>
          </p:nvSpPr>
          <p:spPr bwMode="auto">
            <a:xfrm>
              <a:off x="4079875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52" name="Rectangle 149"/>
            <p:cNvSpPr>
              <a:spLocks noChangeArrowheads="1"/>
            </p:cNvSpPr>
            <p:nvPr/>
          </p:nvSpPr>
          <p:spPr bwMode="auto">
            <a:xfrm>
              <a:off x="3820304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3" name="TextBox 150"/>
            <p:cNvSpPr txBox="1">
              <a:spLocks noChangeArrowheads="1"/>
            </p:cNvSpPr>
            <p:nvPr/>
          </p:nvSpPr>
          <p:spPr bwMode="auto">
            <a:xfrm>
              <a:off x="3810114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3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4" name="Rectangle 156"/>
            <p:cNvSpPr>
              <a:spLocks noChangeArrowheads="1"/>
            </p:cNvSpPr>
            <p:nvPr/>
          </p:nvSpPr>
          <p:spPr bwMode="auto">
            <a:xfrm>
              <a:off x="4318779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5" name="TextBox 157"/>
            <p:cNvSpPr txBox="1">
              <a:spLocks noChangeArrowheads="1"/>
            </p:cNvSpPr>
            <p:nvPr/>
          </p:nvSpPr>
          <p:spPr bwMode="auto">
            <a:xfrm>
              <a:off x="4308589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6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56" name="Group 455"/>
          <p:cNvGrpSpPr/>
          <p:nvPr/>
        </p:nvGrpSpPr>
        <p:grpSpPr>
          <a:xfrm>
            <a:off x="4876800" y="2314575"/>
            <a:ext cx="990600" cy="276225"/>
            <a:chOff x="4876800" y="2314575"/>
            <a:chExt cx="990600" cy="276225"/>
          </a:xfrm>
        </p:grpSpPr>
        <p:sp>
          <p:nvSpPr>
            <p:cNvPr id="457" name="Rectangle 165"/>
            <p:cNvSpPr>
              <a:spLocks noChangeArrowheads="1"/>
            </p:cNvSpPr>
            <p:nvPr/>
          </p:nvSpPr>
          <p:spPr bwMode="auto">
            <a:xfrm>
              <a:off x="4886985" y="2338706"/>
              <a:ext cx="228600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58" name="Rectangle 172"/>
            <p:cNvSpPr>
              <a:spLocks noChangeArrowheads="1"/>
            </p:cNvSpPr>
            <p:nvPr/>
          </p:nvSpPr>
          <p:spPr bwMode="auto">
            <a:xfrm>
              <a:off x="5379359" y="2338706"/>
              <a:ext cx="228600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59" name="TextBox 166"/>
            <p:cNvSpPr txBox="1">
              <a:spLocks noChangeArrowheads="1"/>
            </p:cNvSpPr>
            <p:nvPr/>
          </p:nvSpPr>
          <p:spPr bwMode="auto">
            <a:xfrm>
              <a:off x="48768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a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60" name="TextBox 173"/>
            <p:cNvSpPr txBox="1">
              <a:spLocks noChangeArrowheads="1"/>
            </p:cNvSpPr>
            <p:nvPr/>
          </p:nvSpPr>
          <p:spPr bwMode="auto">
            <a:xfrm>
              <a:off x="5369174" y="23145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61" name="Rectangle 163"/>
            <p:cNvSpPr>
              <a:spLocks noChangeArrowheads="1"/>
            </p:cNvSpPr>
            <p:nvPr/>
          </p:nvSpPr>
          <p:spPr bwMode="auto">
            <a:xfrm>
              <a:off x="5115585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2" name="TextBox 164"/>
            <p:cNvSpPr txBox="1">
              <a:spLocks noChangeArrowheads="1"/>
            </p:cNvSpPr>
            <p:nvPr/>
          </p:nvSpPr>
          <p:spPr bwMode="auto">
            <a:xfrm>
              <a:off x="51054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5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3" name="Rectangle 170"/>
            <p:cNvSpPr>
              <a:spLocks noChangeArrowheads="1"/>
            </p:cNvSpPr>
            <p:nvPr/>
          </p:nvSpPr>
          <p:spPr bwMode="auto">
            <a:xfrm>
              <a:off x="5607959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4" name="TextBox 171"/>
            <p:cNvSpPr txBox="1">
              <a:spLocks noChangeArrowheads="1"/>
            </p:cNvSpPr>
            <p:nvPr/>
          </p:nvSpPr>
          <p:spPr bwMode="auto">
            <a:xfrm>
              <a:off x="5597774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65" name="Group 464"/>
          <p:cNvGrpSpPr/>
          <p:nvPr/>
        </p:nvGrpSpPr>
        <p:grpSpPr>
          <a:xfrm>
            <a:off x="6248400" y="2314575"/>
            <a:ext cx="990600" cy="276225"/>
            <a:chOff x="6248400" y="2314575"/>
            <a:chExt cx="990600" cy="276225"/>
          </a:xfrm>
        </p:grpSpPr>
        <p:sp>
          <p:nvSpPr>
            <p:cNvPr id="466" name="Rectangle 179"/>
            <p:cNvSpPr>
              <a:spLocks noChangeArrowheads="1"/>
            </p:cNvSpPr>
            <p:nvPr/>
          </p:nvSpPr>
          <p:spPr bwMode="auto">
            <a:xfrm>
              <a:off x="6258585" y="2338706"/>
              <a:ext cx="228600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67" name="Rectangle 186"/>
            <p:cNvSpPr>
              <a:spLocks noChangeArrowheads="1"/>
            </p:cNvSpPr>
            <p:nvPr/>
          </p:nvSpPr>
          <p:spPr bwMode="auto">
            <a:xfrm>
              <a:off x="6750959" y="2338706"/>
              <a:ext cx="228600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68" name="TextBox 180"/>
            <p:cNvSpPr txBox="1">
              <a:spLocks noChangeArrowheads="1"/>
            </p:cNvSpPr>
            <p:nvPr/>
          </p:nvSpPr>
          <p:spPr bwMode="auto">
            <a:xfrm>
              <a:off x="62484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b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69" name="TextBox 187"/>
            <p:cNvSpPr txBox="1">
              <a:spLocks noChangeArrowheads="1"/>
            </p:cNvSpPr>
            <p:nvPr/>
          </p:nvSpPr>
          <p:spPr bwMode="auto">
            <a:xfrm>
              <a:off x="6740774" y="23145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70" name="Rectangle 177"/>
            <p:cNvSpPr>
              <a:spLocks noChangeArrowheads="1"/>
            </p:cNvSpPr>
            <p:nvPr/>
          </p:nvSpPr>
          <p:spPr bwMode="auto">
            <a:xfrm>
              <a:off x="6487185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1" name="TextBox 178"/>
            <p:cNvSpPr txBox="1">
              <a:spLocks noChangeArrowheads="1"/>
            </p:cNvSpPr>
            <p:nvPr/>
          </p:nvSpPr>
          <p:spPr bwMode="auto">
            <a:xfrm>
              <a:off x="64770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7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2" name="Rectangle 184"/>
            <p:cNvSpPr>
              <a:spLocks noChangeArrowheads="1"/>
            </p:cNvSpPr>
            <p:nvPr/>
          </p:nvSpPr>
          <p:spPr bwMode="auto">
            <a:xfrm>
              <a:off x="6979559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3" name="TextBox 185"/>
            <p:cNvSpPr txBox="1">
              <a:spLocks noChangeArrowheads="1"/>
            </p:cNvSpPr>
            <p:nvPr/>
          </p:nvSpPr>
          <p:spPr bwMode="auto">
            <a:xfrm>
              <a:off x="6969374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8</a:t>
              </a:r>
              <a:endPara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474" name="Straight Arrow Connector 473"/>
          <p:cNvCxnSpPr>
            <a:cxnSpLocks noChangeShapeType="1"/>
          </p:cNvCxnSpPr>
          <p:nvPr/>
        </p:nvCxnSpPr>
        <p:spPr bwMode="auto">
          <a:xfrm rot="5400000">
            <a:off x="3047207" y="5066506"/>
            <a:ext cx="533400" cy="1587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75" name="Straight Arrow Connector 474"/>
          <p:cNvCxnSpPr>
            <a:cxnSpLocks noChangeShapeType="1"/>
          </p:cNvCxnSpPr>
          <p:nvPr/>
        </p:nvCxnSpPr>
        <p:spPr bwMode="auto">
          <a:xfrm rot="5400000">
            <a:off x="3178175" y="6110288"/>
            <a:ext cx="274637" cy="15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76" name="Straight Arrow Connector 475"/>
          <p:cNvCxnSpPr>
            <a:cxnSpLocks noChangeShapeType="1"/>
          </p:cNvCxnSpPr>
          <p:nvPr/>
        </p:nvCxnSpPr>
        <p:spPr bwMode="auto">
          <a:xfrm rot="5400000">
            <a:off x="4419601" y="5065712"/>
            <a:ext cx="533400" cy="3175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77" name="Straight Arrow Connector 476"/>
          <p:cNvCxnSpPr>
            <a:cxnSpLocks noChangeShapeType="1"/>
          </p:cNvCxnSpPr>
          <p:nvPr/>
        </p:nvCxnSpPr>
        <p:spPr bwMode="auto">
          <a:xfrm rot="5400000">
            <a:off x="4549775" y="6110288"/>
            <a:ext cx="274637" cy="15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78" name="Straight Arrow Connector 477"/>
          <p:cNvCxnSpPr>
            <a:cxnSpLocks noChangeShapeType="1"/>
          </p:cNvCxnSpPr>
          <p:nvPr/>
        </p:nvCxnSpPr>
        <p:spPr bwMode="auto">
          <a:xfrm rot="5400000">
            <a:off x="5714207" y="5066506"/>
            <a:ext cx="533400" cy="1587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79" name="Straight Arrow Connector 478"/>
          <p:cNvCxnSpPr>
            <a:cxnSpLocks noChangeShapeType="1"/>
          </p:cNvCxnSpPr>
          <p:nvPr/>
        </p:nvCxnSpPr>
        <p:spPr bwMode="auto">
          <a:xfrm rot="5400000">
            <a:off x="5845175" y="6110288"/>
            <a:ext cx="274637" cy="15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80" name="Rectangle 479"/>
          <p:cNvSpPr>
            <a:spLocks noChangeArrowheads="1"/>
          </p:cNvSpPr>
          <p:nvPr/>
        </p:nvSpPr>
        <p:spPr bwMode="auto">
          <a:xfrm>
            <a:off x="1981200" y="4114800"/>
            <a:ext cx="5486400" cy="304800"/>
          </a:xfrm>
          <a:prstGeom prst="rect">
            <a:avLst/>
          </a:prstGeom>
          <a:solidFill>
            <a:srgbClr val="99CCFF"/>
          </a:solidFill>
          <a:ln w="25400" cap="flat" cmpd="sng" algn="ctr">
            <a:solidFill>
              <a:srgbClr val="99CCFF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Shuffle and Sort: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aggregate values by keys</a:t>
            </a:r>
          </a:p>
        </p:txBody>
      </p:sp>
      <p:sp>
        <p:nvSpPr>
          <p:cNvPr id="481" name="Rectangle 480"/>
          <p:cNvSpPr>
            <a:spLocks noChangeArrowheads="1"/>
          </p:cNvSpPr>
          <p:nvPr/>
        </p:nvSpPr>
        <p:spPr bwMode="auto">
          <a:xfrm>
            <a:off x="2895600" y="5334000"/>
            <a:ext cx="838200" cy="609600"/>
          </a:xfrm>
          <a:prstGeom prst="rect">
            <a:avLst/>
          </a:prstGeom>
          <a:solidFill>
            <a:srgbClr val="CCFF99"/>
          </a:solidFill>
          <a:ln w="25400" cap="flat" cmpd="sng" algn="ctr">
            <a:solidFill>
              <a:srgbClr val="CCFF99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reduce</a:t>
            </a:r>
          </a:p>
        </p:txBody>
      </p:sp>
      <p:sp>
        <p:nvSpPr>
          <p:cNvPr id="482" name="Rectangle 481"/>
          <p:cNvSpPr>
            <a:spLocks noChangeArrowheads="1"/>
          </p:cNvSpPr>
          <p:nvPr/>
        </p:nvSpPr>
        <p:spPr bwMode="auto">
          <a:xfrm>
            <a:off x="4267200" y="5334000"/>
            <a:ext cx="838200" cy="609600"/>
          </a:xfrm>
          <a:prstGeom prst="rect">
            <a:avLst/>
          </a:prstGeom>
          <a:solidFill>
            <a:srgbClr val="CCFF99"/>
          </a:solidFill>
          <a:ln w="25400" cap="flat" cmpd="sng" algn="ctr">
            <a:solidFill>
              <a:srgbClr val="CCFF99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reduce</a:t>
            </a:r>
          </a:p>
        </p:txBody>
      </p:sp>
      <p:sp>
        <p:nvSpPr>
          <p:cNvPr id="483" name="Rectangle 482"/>
          <p:cNvSpPr>
            <a:spLocks noChangeArrowheads="1"/>
          </p:cNvSpPr>
          <p:nvPr/>
        </p:nvSpPr>
        <p:spPr bwMode="auto">
          <a:xfrm>
            <a:off x="5562600" y="5334000"/>
            <a:ext cx="838200" cy="609600"/>
          </a:xfrm>
          <a:prstGeom prst="rect">
            <a:avLst/>
          </a:prstGeom>
          <a:solidFill>
            <a:srgbClr val="CCFF99"/>
          </a:solidFill>
          <a:ln w="25400" cap="flat" cmpd="sng" algn="ctr">
            <a:solidFill>
              <a:srgbClr val="CCFF99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reduce</a:t>
            </a:r>
          </a:p>
        </p:txBody>
      </p:sp>
      <p:grpSp>
        <p:nvGrpSpPr>
          <p:cNvPr id="484" name="Group 483"/>
          <p:cNvGrpSpPr/>
          <p:nvPr/>
        </p:nvGrpSpPr>
        <p:grpSpPr>
          <a:xfrm>
            <a:off x="3200400" y="4448175"/>
            <a:ext cx="803275" cy="276225"/>
            <a:chOff x="3200400" y="4448175"/>
            <a:chExt cx="803275" cy="276225"/>
          </a:xfrm>
        </p:grpSpPr>
        <p:sp>
          <p:nvSpPr>
            <p:cNvPr id="485" name="Rectangle 193"/>
            <p:cNvSpPr>
              <a:spLocks noChangeArrowheads="1"/>
            </p:cNvSpPr>
            <p:nvPr/>
          </p:nvSpPr>
          <p:spPr bwMode="auto">
            <a:xfrm>
              <a:off x="3210588" y="4472306"/>
              <a:ext cx="228671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86" name="TextBox 194"/>
            <p:cNvSpPr txBox="1">
              <a:spLocks noChangeArrowheads="1"/>
            </p:cNvSpPr>
            <p:nvPr/>
          </p:nvSpPr>
          <p:spPr bwMode="auto">
            <a:xfrm>
              <a:off x="3200400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a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87" name="Rectangle 191"/>
            <p:cNvSpPr>
              <a:spLocks noChangeArrowheads="1"/>
            </p:cNvSpPr>
            <p:nvPr/>
          </p:nvSpPr>
          <p:spPr bwMode="auto">
            <a:xfrm>
              <a:off x="3515483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8" name="TextBox 192"/>
            <p:cNvSpPr txBox="1">
              <a:spLocks noChangeArrowheads="1"/>
            </p:cNvSpPr>
            <p:nvPr/>
          </p:nvSpPr>
          <p:spPr bwMode="auto">
            <a:xfrm>
              <a:off x="350529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9" name="Rectangle 196"/>
            <p:cNvSpPr>
              <a:spLocks noChangeArrowheads="1"/>
            </p:cNvSpPr>
            <p:nvPr/>
          </p:nvSpPr>
          <p:spPr bwMode="auto">
            <a:xfrm>
              <a:off x="3744154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0" name="TextBox 197"/>
            <p:cNvSpPr txBox="1">
              <a:spLocks noChangeArrowheads="1"/>
            </p:cNvSpPr>
            <p:nvPr/>
          </p:nvSpPr>
          <p:spPr bwMode="auto">
            <a:xfrm>
              <a:off x="373396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5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91" name="Group 490"/>
          <p:cNvGrpSpPr/>
          <p:nvPr/>
        </p:nvGrpSpPr>
        <p:grpSpPr>
          <a:xfrm>
            <a:off x="4572000" y="4448175"/>
            <a:ext cx="803275" cy="276225"/>
            <a:chOff x="4572000" y="4448175"/>
            <a:chExt cx="803275" cy="276225"/>
          </a:xfrm>
        </p:grpSpPr>
        <p:sp>
          <p:nvSpPr>
            <p:cNvPr id="492" name="Rectangle 199"/>
            <p:cNvSpPr>
              <a:spLocks noChangeArrowheads="1"/>
            </p:cNvSpPr>
            <p:nvPr/>
          </p:nvSpPr>
          <p:spPr bwMode="auto">
            <a:xfrm>
              <a:off x="4582188" y="4472306"/>
              <a:ext cx="228671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93" name="TextBox 200"/>
            <p:cNvSpPr txBox="1">
              <a:spLocks noChangeArrowheads="1"/>
            </p:cNvSpPr>
            <p:nvPr/>
          </p:nvSpPr>
          <p:spPr bwMode="auto">
            <a:xfrm>
              <a:off x="4572000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b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94" name="Rectangle 202"/>
            <p:cNvSpPr>
              <a:spLocks noChangeArrowheads="1"/>
            </p:cNvSpPr>
            <p:nvPr/>
          </p:nvSpPr>
          <p:spPr bwMode="auto">
            <a:xfrm>
              <a:off x="4887083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5" name="TextBox 203"/>
            <p:cNvSpPr txBox="1">
              <a:spLocks noChangeArrowheads="1"/>
            </p:cNvSpPr>
            <p:nvPr/>
          </p:nvSpPr>
          <p:spPr bwMode="auto">
            <a:xfrm>
              <a:off x="487689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6" name="Rectangle 205"/>
            <p:cNvSpPr>
              <a:spLocks noChangeArrowheads="1"/>
            </p:cNvSpPr>
            <p:nvPr/>
          </p:nvSpPr>
          <p:spPr bwMode="auto">
            <a:xfrm>
              <a:off x="5115754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7" name="TextBox 206"/>
            <p:cNvSpPr txBox="1">
              <a:spLocks noChangeArrowheads="1"/>
            </p:cNvSpPr>
            <p:nvPr/>
          </p:nvSpPr>
          <p:spPr bwMode="auto">
            <a:xfrm>
              <a:off x="510556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7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98" name="Group 497"/>
          <p:cNvGrpSpPr/>
          <p:nvPr/>
        </p:nvGrpSpPr>
        <p:grpSpPr>
          <a:xfrm>
            <a:off x="5867400" y="4448175"/>
            <a:ext cx="1031830" cy="276225"/>
            <a:chOff x="5867400" y="4448175"/>
            <a:chExt cx="1031830" cy="276225"/>
          </a:xfrm>
        </p:grpSpPr>
        <p:sp>
          <p:nvSpPr>
            <p:cNvPr id="499" name="Rectangle 208"/>
            <p:cNvSpPr>
              <a:spLocks noChangeArrowheads="1"/>
            </p:cNvSpPr>
            <p:nvPr/>
          </p:nvSpPr>
          <p:spPr bwMode="auto">
            <a:xfrm>
              <a:off x="5877587" y="4472306"/>
              <a:ext cx="228645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00" name="TextBox 209"/>
            <p:cNvSpPr txBox="1">
              <a:spLocks noChangeArrowheads="1"/>
            </p:cNvSpPr>
            <p:nvPr/>
          </p:nvSpPr>
          <p:spPr bwMode="auto">
            <a:xfrm>
              <a:off x="5867400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01" name="Rectangle 211"/>
            <p:cNvSpPr>
              <a:spLocks noChangeArrowheads="1"/>
            </p:cNvSpPr>
            <p:nvPr/>
          </p:nvSpPr>
          <p:spPr bwMode="auto">
            <a:xfrm>
              <a:off x="6182447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" name="TextBox 212"/>
            <p:cNvSpPr txBox="1">
              <a:spLocks noChangeArrowheads="1"/>
            </p:cNvSpPr>
            <p:nvPr/>
          </p:nvSpPr>
          <p:spPr bwMode="auto">
            <a:xfrm>
              <a:off x="6172260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3" name="Rectangle 214"/>
            <p:cNvSpPr>
              <a:spLocks noChangeArrowheads="1"/>
            </p:cNvSpPr>
            <p:nvPr/>
          </p:nvSpPr>
          <p:spPr bwMode="auto">
            <a:xfrm>
              <a:off x="6411092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4" name="TextBox 215"/>
            <p:cNvSpPr txBox="1">
              <a:spLocks noChangeArrowheads="1"/>
            </p:cNvSpPr>
            <p:nvPr/>
          </p:nvSpPr>
          <p:spPr bwMode="auto">
            <a:xfrm>
              <a:off x="6400905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9</a:t>
              </a:r>
              <a:endPara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5" name="Rectangle 217"/>
            <p:cNvSpPr>
              <a:spLocks noChangeArrowheads="1"/>
            </p:cNvSpPr>
            <p:nvPr/>
          </p:nvSpPr>
          <p:spPr bwMode="auto">
            <a:xfrm>
              <a:off x="6639738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6" name="TextBox 218"/>
            <p:cNvSpPr txBox="1">
              <a:spLocks noChangeArrowheads="1"/>
            </p:cNvSpPr>
            <p:nvPr/>
          </p:nvSpPr>
          <p:spPr bwMode="auto">
            <a:xfrm>
              <a:off x="6629551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8</a:t>
              </a:r>
              <a:endPara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7" name="Group 506"/>
          <p:cNvGrpSpPr/>
          <p:nvPr/>
        </p:nvGrpSpPr>
        <p:grpSpPr>
          <a:xfrm>
            <a:off x="3048000" y="6276975"/>
            <a:ext cx="547688" cy="276225"/>
            <a:chOff x="3048000" y="6276975"/>
            <a:chExt cx="547688" cy="276225"/>
          </a:xfrm>
        </p:grpSpPr>
        <p:sp>
          <p:nvSpPr>
            <p:cNvPr id="508" name="Rectangle 148"/>
            <p:cNvSpPr>
              <a:spLocks noChangeArrowheads="1"/>
            </p:cNvSpPr>
            <p:nvPr/>
          </p:nvSpPr>
          <p:spPr bwMode="auto">
            <a:xfrm>
              <a:off x="3093340" y="6301106"/>
              <a:ext cx="22850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09" name="TextBox 155"/>
            <p:cNvSpPr txBox="1">
              <a:spLocks noChangeArrowheads="1"/>
            </p:cNvSpPr>
            <p:nvPr/>
          </p:nvSpPr>
          <p:spPr bwMode="auto">
            <a:xfrm>
              <a:off x="3048000" y="6276975"/>
              <a:ext cx="29354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r</a:t>
              </a:r>
              <a:r>
                <a:rPr kumimoji="0" lang="en-US" sz="12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10" name="Rectangle 162"/>
            <p:cNvSpPr>
              <a:spLocks noChangeArrowheads="1"/>
            </p:cNvSpPr>
            <p:nvPr/>
          </p:nvSpPr>
          <p:spPr bwMode="auto">
            <a:xfrm>
              <a:off x="3321844" y="6301106"/>
              <a:ext cx="22850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1" name="TextBox 167"/>
            <p:cNvSpPr txBox="1">
              <a:spLocks noChangeArrowheads="1"/>
            </p:cNvSpPr>
            <p:nvPr/>
          </p:nvSpPr>
          <p:spPr bwMode="auto">
            <a:xfrm>
              <a:off x="3276504" y="6276975"/>
              <a:ext cx="319184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</a:t>
              </a:r>
              <a:r>
                <a:rPr kumimoji="0" lang="en-US" sz="12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12" name="Group 511"/>
          <p:cNvGrpSpPr/>
          <p:nvPr/>
        </p:nvGrpSpPr>
        <p:grpSpPr>
          <a:xfrm>
            <a:off x="4405313" y="6276975"/>
            <a:ext cx="547687" cy="276225"/>
            <a:chOff x="4405313" y="6276975"/>
            <a:chExt cx="547687" cy="276225"/>
          </a:xfrm>
        </p:grpSpPr>
        <p:sp>
          <p:nvSpPr>
            <p:cNvPr id="513" name="Rectangle 183"/>
            <p:cNvSpPr>
              <a:spLocks noChangeArrowheads="1"/>
            </p:cNvSpPr>
            <p:nvPr/>
          </p:nvSpPr>
          <p:spPr bwMode="auto">
            <a:xfrm>
              <a:off x="4450653" y="6301106"/>
              <a:ext cx="22850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14" name="TextBox 188"/>
            <p:cNvSpPr txBox="1">
              <a:spLocks noChangeArrowheads="1"/>
            </p:cNvSpPr>
            <p:nvPr/>
          </p:nvSpPr>
          <p:spPr bwMode="auto">
            <a:xfrm>
              <a:off x="4405313" y="6276975"/>
              <a:ext cx="29354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r</a:t>
              </a:r>
              <a:r>
                <a:rPr kumimoji="0" lang="en-US" sz="12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15" name="Rectangle 189"/>
            <p:cNvSpPr>
              <a:spLocks noChangeArrowheads="1"/>
            </p:cNvSpPr>
            <p:nvPr/>
          </p:nvSpPr>
          <p:spPr bwMode="auto">
            <a:xfrm>
              <a:off x="4679157" y="6301106"/>
              <a:ext cx="22850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6" name="TextBox 190"/>
            <p:cNvSpPr txBox="1">
              <a:spLocks noChangeArrowheads="1"/>
            </p:cNvSpPr>
            <p:nvPr/>
          </p:nvSpPr>
          <p:spPr bwMode="auto">
            <a:xfrm>
              <a:off x="4633817" y="6276975"/>
              <a:ext cx="31918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</a:t>
              </a:r>
              <a:r>
                <a:rPr kumimoji="0" lang="en-US" sz="12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17" name="Group 516"/>
          <p:cNvGrpSpPr/>
          <p:nvPr/>
        </p:nvGrpSpPr>
        <p:grpSpPr>
          <a:xfrm>
            <a:off x="5715000" y="6276975"/>
            <a:ext cx="547688" cy="276225"/>
            <a:chOff x="5715000" y="6276975"/>
            <a:chExt cx="547688" cy="276225"/>
          </a:xfrm>
        </p:grpSpPr>
        <p:sp>
          <p:nvSpPr>
            <p:cNvPr id="518" name="Rectangle 195"/>
            <p:cNvSpPr>
              <a:spLocks noChangeArrowheads="1"/>
            </p:cNvSpPr>
            <p:nvPr/>
          </p:nvSpPr>
          <p:spPr bwMode="auto">
            <a:xfrm>
              <a:off x="5760340" y="6301106"/>
              <a:ext cx="228504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19" name="TextBox 198"/>
            <p:cNvSpPr txBox="1">
              <a:spLocks noChangeArrowheads="1"/>
            </p:cNvSpPr>
            <p:nvPr/>
          </p:nvSpPr>
          <p:spPr bwMode="auto">
            <a:xfrm>
              <a:off x="5715000" y="6276975"/>
              <a:ext cx="29354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r</a:t>
              </a:r>
              <a:r>
                <a:rPr kumimoji="0" lang="en-US" sz="12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20" name="Rectangle 201"/>
            <p:cNvSpPr>
              <a:spLocks noChangeArrowheads="1"/>
            </p:cNvSpPr>
            <p:nvPr/>
          </p:nvSpPr>
          <p:spPr bwMode="auto">
            <a:xfrm>
              <a:off x="5988844" y="6301106"/>
              <a:ext cx="228504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1" name="TextBox 204"/>
            <p:cNvSpPr txBox="1">
              <a:spLocks noChangeArrowheads="1"/>
            </p:cNvSpPr>
            <p:nvPr/>
          </p:nvSpPr>
          <p:spPr bwMode="auto">
            <a:xfrm>
              <a:off x="5943504" y="6276975"/>
              <a:ext cx="319184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</a:t>
              </a:r>
              <a:r>
                <a:rPr kumimoji="0" lang="en-US" sz="12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3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22" name="Group 521"/>
          <p:cNvGrpSpPr/>
          <p:nvPr/>
        </p:nvGrpSpPr>
        <p:grpSpPr>
          <a:xfrm>
            <a:off x="5867400" y="4448175"/>
            <a:ext cx="1260475" cy="276225"/>
            <a:chOff x="5867400" y="4448175"/>
            <a:chExt cx="1260475" cy="276225"/>
          </a:xfrm>
        </p:grpSpPr>
        <p:sp>
          <p:nvSpPr>
            <p:cNvPr id="523" name="Rectangle 208"/>
            <p:cNvSpPr>
              <a:spLocks noChangeArrowheads="1"/>
            </p:cNvSpPr>
            <p:nvPr/>
          </p:nvSpPr>
          <p:spPr bwMode="auto">
            <a:xfrm>
              <a:off x="5877587" y="4472306"/>
              <a:ext cx="228645" cy="22796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24" name="TextBox 209"/>
            <p:cNvSpPr txBox="1">
              <a:spLocks noChangeArrowheads="1"/>
            </p:cNvSpPr>
            <p:nvPr/>
          </p:nvSpPr>
          <p:spPr bwMode="auto">
            <a:xfrm>
              <a:off x="5867400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25" name="Rectangle 211"/>
            <p:cNvSpPr>
              <a:spLocks noChangeArrowheads="1"/>
            </p:cNvSpPr>
            <p:nvPr/>
          </p:nvSpPr>
          <p:spPr bwMode="auto">
            <a:xfrm>
              <a:off x="6182447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6" name="TextBox 212"/>
            <p:cNvSpPr txBox="1">
              <a:spLocks noChangeArrowheads="1"/>
            </p:cNvSpPr>
            <p:nvPr/>
          </p:nvSpPr>
          <p:spPr bwMode="auto">
            <a:xfrm>
              <a:off x="6172260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endParaRPr kumimoji="0" lang="en-US" sz="16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7" name="Rectangle 214"/>
            <p:cNvSpPr>
              <a:spLocks noChangeArrowheads="1"/>
            </p:cNvSpPr>
            <p:nvPr/>
          </p:nvSpPr>
          <p:spPr bwMode="auto">
            <a:xfrm>
              <a:off x="6411092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8" name="TextBox 215"/>
            <p:cNvSpPr txBox="1">
              <a:spLocks noChangeArrowheads="1"/>
            </p:cNvSpPr>
            <p:nvPr/>
          </p:nvSpPr>
          <p:spPr bwMode="auto">
            <a:xfrm>
              <a:off x="6400905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3</a:t>
              </a:r>
              <a:endPara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9" name="Rectangle 217"/>
            <p:cNvSpPr>
              <a:spLocks noChangeArrowheads="1"/>
            </p:cNvSpPr>
            <p:nvPr/>
          </p:nvSpPr>
          <p:spPr bwMode="auto">
            <a:xfrm>
              <a:off x="6639738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0" name="TextBox 218"/>
            <p:cNvSpPr txBox="1">
              <a:spLocks noChangeArrowheads="1"/>
            </p:cNvSpPr>
            <p:nvPr/>
          </p:nvSpPr>
          <p:spPr bwMode="auto">
            <a:xfrm>
              <a:off x="6629551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6</a:t>
              </a:r>
              <a:endPara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1" name="Rectangle 220"/>
            <p:cNvSpPr>
              <a:spLocks noChangeArrowheads="1"/>
            </p:cNvSpPr>
            <p:nvPr/>
          </p:nvSpPr>
          <p:spPr bwMode="auto">
            <a:xfrm>
              <a:off x="6868383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" name="TextBox 221"/>
            <p:cNvSpPr txBox="1">
              <a:spLocks noChangeArrowheads="1"/>
            </p:cNvSpPr>
            <p:nvPr/>
          </p:nvSpPr>
          <p:spPr bwMode="auto">
            <a:xfrm>
              <a:off x="6858196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8</a:t>
              </a:r>
              <a:endPara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803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" grpId="0" animBg="1"/>
      <p:bldP spid="362" grpId="0" animBg="1"/>
      <p:bldP spid="363" grpId="0" animBg="1"/>
      <p:bldP spid="364" grpId="0" animBg="1"/>
      <p:bldP spid="397" grpId="0" animBg="1"/>
      <p:bldP spid="398" grpId="0" animBg="1"/>
      <p:bldP spid="399" grpId="0" animBg="1"/>
      <p:bldP spid="400" grpId="0" animBg="1"/>
      <p:bldP spid="405" grpId="0" animBg="1"/>
      <p:bldP spid="407" grpId="0" animBg="1"/>
      <p:bldP spid="409" grpId="0" animBg="1"/>
      <p:bldP spid="411" grpId="0" animBg="1"/>
      <p:bldP spid="480" grpId="0" animBg="1"/>
      <p:bldP spid="481" grpId="0" animBg="1"/>
      <p:bldP spid="482" grpId="0" animBg="1"/>
      <p:bldP spid="48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File System (GFS)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5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Architecture Overview</a:t>
            </a:r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4191000" y="1447800"/>
            <a:ext cx="1295400" cy="609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Job tracker</a:t>
            </a: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1676400" y="3733800"/>
            <a:ext cx="1371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Task tracker</a:t>
            </a:r>
          </a:p>
        </p:txBody>
      </p:sp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4191000" y="3733800"/>
            <a:ext cx="1295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Task tracker</a:t>
            </a:r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6781800" y="3733800"/>
            <a:ext cx="1295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Task tracker</a:t>
            </a:r>
          </a:p>
        </p:txBody>
      </p:sp>
      <p:sp>
        <p:nvSpPr>
          <p:cNvPr id="11271" name="Rectangle 10"/>
          <p:cNvSpPr>
            <a:spLocks noChangeArrowheads="1"/>
          </p:cNvSpPr>
          <p:nvPr/>
        </p:nvSpPr>
        <p:spPr bwMode="auto">
          <a:xfrm>
            <a:off x="4038600" y="1143000"/>
            <a:ext cx="3124200" cy="13716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2" name="Rectangle 11"/>
          <p:cNvSpPr>
            <a:spLocks noChangeArrowheads="1"/>
          </p:cNvSpPr>
          <p:nvPr/>
        </p:nvSpPr>
        <p:spPr bwMode="auto">
          <a:xfrm>
            <a:off x="1447800" y="3505200"/>
            <a:ext cx="1828800" cy="26670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Rectangle 12"/>
          <p:cNvSpPr>
            <a:spLocks noChangeArrowheads="1"/>
          </p:cNvSpPr>
          <p:nvPr/>
        </p:nvSpPr>
        <p:spPr bwMode="auto">
          <a:xfrm>
            <a:off x="3886200" y="3505200"/>
            <a:ext cx="1828800" cy="26670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4" name="Rectangle 13"/>
          <p:cNvSpPr>
            <a:spLocks noChangeArrowheads="1"/>
          </p:cNvSpPr>
          <p:nvPr/>
        </p:nvSpPr>
        <p:spPr bwMode="auto">
          <a:xfrm>
            <a:off x="6553200" y="3505200"/>
            <a:ext cx="1828800" cy="26670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5" name="Text Box 14"/>
          <p:cNvSpPr txBox="1">
            <a:spLocks noChangeArrowheads="1"/>
          </p:cNvSpPr>
          <p:nvPr/>
        </p:nvSpPr>
        <p:spPr bwMode="auto">
          <a:xfrm>
            <a:off x="6080125" y="722313"/>
            <a:ext cx="14574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Master node</a:t>
            </a:r>
          </a:p>
        </p:txBody>
      </p:sp>
      <p:sp>
        <p:nvSpPr>
          <p:cNvPr id="11276" name="Text Box 15"/>
          <p:cNvSpPr txBox="1">
            <a:spLocks noChangeArrowheads="1"/>
          </p:cNvSpPr>
          <p:nvPr/>
        </p:nvSpPr>
        <p:spPr bwMode="auto">
          <a:xfrm>
            <a:off x="1676400" y="3124200"/>
            <a:ext cx="15087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Slave node 1</a:t>
            </a:r>
          </a:p>
        </p:txBody>
      </p:sp>
      <p:sp>
        <p:nvSpPr>
          <p:cNvPr id="11277" name="Text Box 16"/>
          <p:cNvSpPr txBox="1">
            <a:spLocks noChangeArrowheads="1"/>
          </p:cNvSpPr>
          <p:nvPr/>
        </p:nvSpPr>
        <p:spPr bwMode="auto">
          <a:xfrm>
            <a:off x="4191000" y="3062288"/>
            <a:ext cx="15087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Slave node 2</a:t>
            </a:r>
          </a:p>
        </p:txBody>
      </p:sp>
      <p:sp>
        <p:nvSpPr>
          <p:cNvPr id="11278" name="Text Box 17"/>
          <p:cNvSpPr txBox="1">
            <a:spLocks noChangeArrowheads="1"/>
          </p:cNvSpPr>
          <p:nvPr/>
        </p:nvSpPr>
        <p:spPr bwMode="auto">
          <a:xfrm>
            <a:off x="6858000" y="3048000"/>
            <a:ext cx="15664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Slave node N</a:t>
            </a:r>
          </a:p>
        </p:txBody>
      </p:sp>
      <p:sp>
        <p:nvSpPr>
          <p:cNvPr id="11279" name="Line 19"/>
          <p:cNvSpPr>
            <a:spLocks noChangeShapeType="1"/>
          </p:cNvSpPr>
          <p:nvPr/>
        </p:nvSpPr>
        <p:spPr bwMode="auto">
          <a:xfrm>
            <a:off x="2286000" y="4343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0" name="AutoShape 20"/>
          <p:cNvSpPr>
            <a:spLocks noChangeArrowheads="1"/>
          </p:cNvSpPr>
          <p:nvPr/>
        </p:nvSpPr>
        <p:spPr bwMode="auto">
          <a:xfrm>
            <a:off x="1828800" y="4876800"/>
            <a:ext cx="990600" cy="609600"/>
          </a:xfrm>
          <a:prstGeom prst="foldedCorner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zh-CN" sz="2000" b="1">
              <a:solidFill>
                <a:srgbClr val="FA1D06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281" name="AutoShape 22"/>
          <p:cNvSpPr>
            <a:spLocks noChangeArrowheads="1"/>
          </p:cNvSpPr>
          <p:nvPr/>
        </p:nvSpPr>
        <p:spPr bwMode="auto">
          <a:xfrm>
            <a:off x="1981200" y="5029200"/>
            <a:ext cx="990600" cy="609600"/>
          </a:xfrm>
          <a:prstGeom prst="foldedCorner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zh-CN" sz="20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282" name="AutoShape 23"/>
          <p:cNvSpPr>
            <a:spLocks noChangeArrowheads="1"/>
          </p:cNvSpPr>
          <p:nvPr/>
        </p:nvSpPr>
        <p:spPr bwMode="auto">
          <a:xfrm>
            <a:off x="2133600" y="5181600"/>
            <a:ext cx="990600" cy="609600"/>
          </a:xfrm>
          <a:prstGeom prst="foldedCorner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zh-CN" sz="20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283" name="Text Box 24"/>
          <p:cNvSpPr txBox="1">
            <a:spLocks noChangeArrowheads="1"/>
          </p:cNvSpPr>
          <p:nvPr/>
        </p:nvSpPr>
        <p:spPr bwMode="auto">
          <a:xfrm>
            <a:off x="1828800" y="5751513"/>
            <a:ext cx="11387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000" b="1">
                <a:solidFill>
                  <a:srgbClr val="FA1D0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Workers</a:t>
            </a:r>
          </a:p>
        </p:txBody>
      </p:sp>
      <p:graphicFrame>
        <p:nvGraphicFramePr>
          <p:cNvPr id="11284" name="Object 3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4893666"/>
              </p:ext>
            </p:extLst>
          </p:nvPr>
        </p:nvGraphicFramePr>
        <p:xfrm>
          <a:off x="1311275" y="1639888"/>
          <a:ext cx="4143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" name="Visio" r:id="rId3" imgW="413918" imgH="534010" progId="Visio.Drawing.11">
                  <p:embed/>
                </p:oleObj>
              </mc:Choice>
              <mc:Fallback>
                <p:oleObj name="Visio" r:id="rId3" imgW="413918" imgH="53401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75" y="1639888"/>
                        <a:ext cx="4143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5" name="Text Box 27"/>
          <p:cNvSpPr txBox="1">
            <a:spLocks noChangeArrowheads="1"/>
          </p:cNvSpPr>
          <p:nvPr/>
        </p:nvSpPr>
        <p:spPr bwMode="auto">
          <a:xfrm>
            <a:off x="1219200" y="1219200"/>
            <a:ext cx="6110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user</a:t>
            </a:r>
          </a:p>
        </p:txBody>
      </p:sp>
      <p:sp>
        <p:nvSpPr>
          <p:cNvPr id="11286" name="Line 28"/>
          <p:cNvSpPr>
            <a:spLocks noChangeShapeType="1"/>
          </p:cNvSpPr>
          <p:nvPr/>
        </p:nvSpPr>
        <p:spPr bwMode="auto">
          <a:xfrm>
            <a:off x="1905000" y="19050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7" name="Line 29"/>
          <p:cNvSpPr>
            <a:spLocks noChangeShapeType="1"/>
          </p:cNvSpPr>
          <p:nvPr/>
        </p:nvSpPr>
        <p:spPr bwMode="auto">
          <a:xfrm flipH="1">
            <a:off x="2743200" y="2057400"/>
            <a:ext cx="1905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8" name="Line 30"/>
          <p:cNvSpPr>
            <a:spLocks noChangeShapeType="1"/>
          </p:cNvSpPr>
          <p:nvPr/>
        </p:nvSpPr>
        <p:spPr bwMode="auto">
          <a:xfrm>
            <a:off x="4876800" y="20574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9" name="Line 31"/>
          <p:cNvSpPr>
            <a:spLocks noChangeShapeType="1"/>
          </p:cNvSpPr>
          <p:nvPr/>
        </p:nvSpPr>
        <p:spPr bwMode="auto">
          <a:xfrm>
            <a:off x="5181600" y="2057400"/>
            <a:ext cx="1981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90" name="AutoShape 32"/>
          <p:cNvSpPr>
            <a:spLocks noChangeArrowheads="1"/>
          </p:cNvSpPr>
          <p:nvPr/>
        </p:nvSpPr>
        <p:spPr bwMode="auto">
          <a:xfrm>
            <a:off x="4267200" y="4876800"/>
            <a:ext cx="990600" cy="609600"/>
          </a:xfrm>
          <a:prstGeom prst="foldedCorner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zh-CN" sz="2000" b="1">
              <a:solidFill>
                <a:srgbClr val="FA1D06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291" name="AutoShape 33"/>
          <p:cNvSpPr>
            <a:spLocks noChangeArrowheads="1"/>
          </p:cNvSpPr>
          <p:nvPr/>
        </p:nvSpPr>
        <p:spPr bwMode="auto">
          <a:xfrm>
            <a:off x="4419600" y="5029200"/>
            <a:ext cx="990600" cy="609600"/>
          </a:xfrm>
          <a:prstGeom prst="foldedCorner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zh-CN" sz="20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292" name="AutoShape 34"/>
          <p:cNvSpPr>
            <a:spLocks noChangeArrowheads="1"/>
          </p:cNvSpPr>
          <p:nvPr/>
        </p:nvSpPr>
        <p:spPr bwMode="auto">
          <a:xfrm>
            <a:off x="4572000" y="5181600"/>
            <a:ext cx="990600" cy="609600"/>
          </a:xfrm>
          <a:prstGeom prst="foldedCorner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zh-CN" sz="20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293" name="Text Box 35"/>
          <p:cNvSpPr txBox="1">
            <a:spLocks noChangeArrowheads="1"/>
          </p:cNvSpPr>
          <p:nvPr/>
        </p:nvSpPr>
        <p:spPr bwMode="auto">
          <a:xfrm>
            <a:off x="4267200" y="5751513"/>
            <a:ext cx="11387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000" b="1">
                <a:solidFill>
                  <a:srgbClr val="FA1D0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Workers</a:t>
            </a:r>
          </a:p>
        </p:txBody>
      </p:sp>
      <p:sp>
        <p:nvSpPr>
          <p:cNvPr id="11294" name="Line 36"/>
          <p:cNvSpPr>
            <a:spLocks noChangeShapeType="1"/>
          </p:cNvSpPr>
          <p:nvPr/>
        </p:nvSpPr>
        <p:spPr bwMode="auto">
          <a:xfrm>
            <a:off x="4800600" y="4343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95" name="AutoShape 37"/>
          <p:cNvSpPr>
            <a:spLocks noChangeArrowheads="1"/>
          </p:cNvSpPr>
          <p:nvPr/>
        </p:nvSpPr>
        <p:spPr bwMode="auto">
          <a:xfrm>
            <a:off x="6858000" y="4876800"/>
            <a:ext cx="990600" cy="609600"/>
          </a:xfrm>
          <a:prstGeom prst="foldedCorner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zh-CN" sz="2000" b="1">
              <a:solidFill>
                <a:srgbClr val="FA1D06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296" name="AutoShape 38"/>
          <p:cNvSpPr>
            <a:spLocks noChangeArrowheads="1"/>
          </p:cNvSpPr>
          <p:nvPr/>
        </p:nvSpPr>
        <p:spPr bwMode="auto">
          <a:xfrm>
            <a:off x="7010400" y="5029200"/>
            <a:ext cx="990600" cy="609600"/>
          </a:xfrm>
          <a:prstGeom prst="foldedCorner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zh-CN" sz="20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297" name="AutoShape 39"/>
          <p:cNvSpPr>
            <a:spLocks noChangeArrowheads="1"/>
          </p:cNvSpPr>
          <p:nvPr/>
        </p:nvSpPr>
        <p:spPr bwMode="auto">
          <a:xfrm>
            <a:off x="7162800" y="5181600"/>
            <a:ext cx="990600" cy="609600"/>
          </a:xfrm>
          <a:prstGeom prst="foldedCorner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zh-CN" sz="20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298" name="Text Box 40"/>
          <p:cNvSpPr txBox="1">
            <a:spLocks noChangeArrowheads="1"/>
          </p:cNvSpPr>
          <p:nvPr/>
        </p:nvSpPr>
        <p:spPr bwMode="auto">
          <a:xfrm>
            <a:off x="6858000" y="5751513"/>
            <a:ext cx="11387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000" b="1">
                <a:solidFill>
                  <a:srgbClr val="FA1D0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Workers</a:t>
            </a:r>
          </a:p>
        </p:txBody>
      </p:sp>
      <p:sp>
        <p:nvSpPr>
          <p:cNvPr id="11299" name="Line 41"/>
          <p:cNvSpPr>
            <a:spLocks noChangeShapeType="1"/>
          </p:cNvSpPr>
          <p:nvPr/>
        </p:nvSpPr>
        <p:spPr bwMode="auto">
          <a:xfrm>
            <a:off x="7391400" y="4343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Distributed File System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Don't move data to workers … move workers to the data!</a:t>
            </a:r>
          </a:p>
          <a:p>
            <a:pPr lvl="1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Store data on the local disks of nodes in the cluster</a:t>
            </a:r>
          </a:p>
          <a:p>
            <a:pPr lvl="1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 up the workers on the node that has the data local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Why?</a:t>
            </a:r>
          </a:p>
          <a:p>
            <a:pPr lvl="1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enough RAM to hold all the data in memory</a:t>
            </a:r>
          </a:p>
          <a:p>
            <a:pPr lvl="1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Disk access is slow, but disk throughput is reasonable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distributed file system is the answer</a:t>
            </a:r>
          </a:p>
          <a:p>
            <a:pPr lvl="1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GFS (Google File System) for Google’s MapReduce</a:t>
            </a:r>
          </a:p>
          <a:p>
            <a:pPr lvl="1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HDFS (Hadoop Distributed File System) for Hadoop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95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GFS: Assumptions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Commodity hardware over "exotic" hardware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Scale "out", not "up"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component failure rates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Inexpensive commodity components fail all the time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"Modest" number of huge files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Multi-gigabyte files are common, if not encouraged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Files are write-once, mostly appended to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Perhaps concurrently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streaming reads over random access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sustained throughput over low latency</a:t>
            </a:r>
          </a:p>
        </p:txBody>
      </p:sp>
      <p:sp>
        <p:nvSpPr>
          <p:cNvPr id="33796" name="Text Box 16"/>
          <p:cNvSpPr txBox="1">
            <a:spLocks noChangeArrowheads="1"/>
          </p:cNvSpPr>
          <p:nvPr/>
        </p:nvSpPr>
        <p:spPr bwMode="auto">
          <a:xfrm>
            <a:off x="0" y="6611779"/>
            <a:ext cx="74834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GFS slides adapted from material by </a:t>
            </a:r>
            <a:r>
              <a:rPr lang="da-DK" sz="10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(Ghemawat et al., SOSP 2003)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3509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GFS: Underlying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torage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ystem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Goal</a:t>
            </a:r>
          </a:p>
          <a:p>
            <a:pPr lvl="1" eaLnBrk="1" hangingPunct="1"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lobal view</a:t>
            </a:r>
          </a:p>
          <a:p>
            <a:pPr lvl="1" eaLnBrk="1" hangingPunct="1"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ake huge files available in the face of node failures</a:t>
            </a:r>
          </a:p>
          <a:p>
            <a:pPr eaLnBrk="1" hangingPunct="1">
              <a:defRPr/>
            </a:pP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Master node (meta server)</a:t>
            </a:r>
          </a:p>
          <a:p>
            <a:pPr lvl="1" eaLnBrk="1" hangingPunct="1"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Centralized, index all chunks on data servers</a:t>
            </a:r>
          </a:p>
          <a:p>
            <a:pPr eaLnBrk="1" hangingPunct="1">
              <a:defRPr/>
            </a:pP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Chunk server (data server)</a:t>
            </a:r>
          </a:p>
          <a:p>
            <a:pPr lvl="1" eaLnBrk="1" hangingPunct="1"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File is split into contiguous chunks, typically 16-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64MB</a:t>
            </a:r>
            <a:endParaRPr lang="en-US" altLang="zh-CN" sz="24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Each chunk replicated (usually 2x or </a:t>
            </a:r>
            <a:r>
              <a:rPr lang="en-US" altLang="zh-CN" sz="2400" dirty="0" smtClean="0">
                <a:solidFill>
                  <a:srgbClr val="FA1D0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3x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lvl="2" eaLnBrk="1" hangingPunct="1">
              <a:defRPr/>
            </a:pP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Try to keep replicas in different racks</a:t>
            </a:r>
          </a:p>
          <a:p>
            <a:pPr eaLnBrk="1" hangingPunct="1">
              <a:defRPr/>
            </a:pPr>
            <a:endParaRPr lang="en-US" altLang="zh-CN" sz="28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75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Introduction</a:t>
            </a:r>
            <a:endParaRPr lang="zh-CN" altLang="en-US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just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Lots of demands for large-scale data processing</a:t>
            </a:r>
          </a:p>
          <a:p>
            <a:pPr lvl="1" algn="just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Big spatial data</a:t>
            </a:r>
          </a:p>
          <a:p>
            <a:pPr lvl="1" algn="just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Big Web data</a:t>
            </a:r>
          </a:p>
          <a:p>
            <a:pPr lvl="1" algn="just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Big stream data</a:t>
            </a:r>
          </a:p>
          <a:p>
            <a:pPr lvl="1" algn="just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Big graph data</a:t>
            </a:r>
          </a:p>
          <a:p>
            <a:pPr lvl="1" algn="just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…</a:t>
            </a:r>
          </a:p>
          <a:p>
            <a:pPr algn="just" eaLnBrk="1" hangingPunct="1">
              <a:defRPr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Applications</a:t>
            </a:r>
          </a:p>
          <a:p>
            <a:pPr lvl="1" algn="just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Location-based services</a:t>
            </a:r>
          </a:p>
          <a:p>
            <a:pPr lvl="1" algn="just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Semantic Web</a:t>
            </a:r>
          </a:p>
          <a:p>
            <a:pPr lvl="1" algn="just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Social media studies</a:t>
            </a:r>
          </a:p>
          <a:p>
            <a:pPr lvl="1" algn="just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Transportation systems</a:t>
            </a:r>
          </a:p>
          <a:p>
            <a:pPr lvl="1" algn="just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Sensor data analysis</a:t>
            </a:r>
          </a:p>
          <a:p>
            <a:pPr lvl="1" algn="just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7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GFS: Design Decisions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Files stored as chunks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Fixed size (64MB)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Reliability through replication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chunk replicated across </a:t>
            </a:r>
            <a:r>
              <a:rPr lang="en-GB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3+ chunk servers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master to coordinate access, keep metadata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 centralized management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data caching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Little benefit due to large datasets, streaming reads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Simplify the API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Push some of the issues onto the client (e.g., data layout)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9600" y="6313487"/>
            <a:ext cx="49391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HDFS = GFS clone (same basic ideas)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169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GFS Architecture</a:t>
            </a: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4427538" y="2667000"/>
            <a:ext cx="2428875" cy="357188"/>
          </a:xfrm>
          <a:prstGeom prst="line">
            <a:avLst/>
          </a:prstGeom>
          <a:noFill/>
          <a:ln w="28575">
            <a:solidFill>
              <a:srgbClr val="343434"/>
            </a:solidFill>
            <a:prstDash val="sysDash"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H="1">
            <a:off x="1385888" y="2881313"/>
            <a:ext cx="2327275" cy="1119187"/>
          </a:xfrm>
          <a:prstGeom prst="line">
            <a:avLst/>
          </a:prstGeom>
          <a:noFill/>
          <a:ln w="28575">
            <a:solidFill>
              <a:srgbClr val="343434"/>
            </a:solidFill>
            <a:prstDash val="sysDash"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H="1">
            <a:off x="2986088" y="2881313"/>
            <a:ext cx="727075" cy="1119187"/>
          </a:xfrm>
          <a:prstGeom prst="line">
            <a:avLst/>
          </a:prstGeom>
          <a:noFill/>
          <a:ln w="28575">
            <a:solidFill>
              <a:srgbClr val="343434"/>
            </a:solidFill>
            <a:prstDash val="sysDash"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318" name="Group 16"/>
          <p:cNvGrpSpPr>
            <a:grpSpLocks/>
          </p:cNvGrpSpPr>
          <p:nvPr/>
        </p:nvGrpSpPr>
        <p:grpSpPr bwMode="auto">
          <a:xfrm>
            <a:off x="2912999" y="2346325"/>
            <a:ext cx="1678114" cy="534988"/>
            <a:chOff x="2061" y="1011"/>
            <a:chExt cx="920" cy="237"/>
          </a:xfrm>
        </p:grpSpPr>
        <p:sp>
          <p:nvSpPr>
            <p:cNvPr id="21" name="AutoShape 17"/>
            <p:cNvSpPr>
              <a:spLocks noChangeArrowheads="1"/>
            </p:cNvSpPr>
            <p:nvPr/>
          </p:nvSpPr>
          <p:spPr bwMode="auto">
            <a:xfrm>
              <a:off x="2072" y="1011"/>
              <a:ext cx="896" cy="237"/>
            </a:xfrm>
            <a:prstGeom prst="roundRect">
              <a:avLst>
                <a:gd name="adj" fmla="val 421"/>
              </a:avLst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de-DE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AutoShape 18"/>
            <p:cNvSpPr>
              <a:spLocks noChangeArrowheads="1"/>
            </p:cNvSpPr>
            <p:nvPr/>
          </p:nvSpPr>
          <p:spPr bwMode="auto">
            <a:xfrm>
              <a:off x="2061" y="1027"/>
              <a:ext cx="920" cy="205"/>
            </a:xfrm>
            <a:prstGeom prst="roundRect">
              <a:avLst>
                <a:gd name="adj" fmla="val 421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GFS Master</a:t>
              </a:r>
            </a:p>
          </p:txBody>
        </p:sp>
      </p:grpSp>
      <p:grpSp>
        <p:nvGrpSpPr>
          <p:cNvPr id="13319" name="Group 22"/>
          <p:cNvGrpSpPr>
            <a:grpSpLocks/>
          </p:cNvGrpSpPr>
          <p:nvPr/>
        </p:nvGrpSpPr>
        <p:grpSpPr bwMode="auto">
          <a:xfrm>
            <a:off x="550863" y="4076704"/>
            <a:ext cx="522287" cy="419101"/>
            <a:chOff x="528" y="2160"/>
            <a:chExt cx="329" cy="264"/>
          </a:xfrm>
        </p:grpSpPr>
        <p:sp>
          <p:nvSpPr>
            <p:cNvPr id="27" name="AutoShape 23"/>
            <p:cNvSpPr>
              <a:spLocks noChangeArrowheads="1"/>
            </p:cNvSpPr>
            <p:nvPr/>
          </p:nvSpPr>
          <p:spPr bwMode="auto">
            <a:xfrm>
              <a:off x="528" y="2160"/>
              <a:ext cx="329" cy="248"/>
            </a:xfrm>
            <a:prstGeom prst="roundRect">
              <a:avLst>
                <a:gd name="adj" fmla="val 403"/>
              </a:avLst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de-DE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AutoShape 24"/>
            <p:cNvSpPr>
              <a:spLocks noChangeArrowheads="1"/>
            </p:cNvSpPr>
            <p:nvPr/>
          </p:nvSpPr>
          <p:spPr bwMode="auto">
            <a:xfrm>
              <a:off x="533" y="2160"/>
              <a:ext cx="276" cy="264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2000">
                  <a:solidFill>
                    <a:srgbClr val="7D7D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GB" sz="2000" baseline="-25000">
                  <a:solidFill>
                    <a:srgbClr val="7D7D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13320" name="Group 25"/>
          <p:cNvGrpSpPr>
            <a:grpSpLocks/>
          </p:cNvGrpSpPr>
          <p:nvPr/>
        </p:nvGrpSpPr>
        <p:grpSpPr bwMode="auto">
          <a:xfrm>
            <a:off x="1160463" y="4071934"/>
            <a:ext cx="554037" cy="419099"/>
            <a:chOff x="912" y="2157"/>
            <a:chExt cx="349" cy="264"/>
          </a:xfrm>
        </p:grpSpPr>
        <p:sp>
          <p:nvSpPr>
            <p:cNvPr id="30" name="AutoShape 26"/>
            <p:cNvSpPr>
              <a:spLocks noChangeArrowheads="1"/>
            </p:cNvSpPr>
            <p:nvPr/>
          </p:nvSpPr>
          <p:spPr bwMode="auto">
            <a:xfrm>
              <a:off x="912" y="2157"/>
              <a:ext cx="349" cy="248"/>
            </a:xfrm>
            <a:prstGeom prst="roundRect">
              <a:avLst>
                <a:gd name="adj" fmla="val 403"/>
              </a:avLst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de-DE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AutoShape 27"/>
            <p:cNvSpPr>
              <a:spLocks noChangeArrowheads="1"/>
            </p:cNvSpPr>
            <p:nvPr/>
          </p:nvSpPr>
          <p:spPr bwMode="auto">
            <a:xfrm>
              <a:off x="918" y="2157"/>
              <a:ext cx="276" cy="264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2000">
                  <a:solidFill>
                    <a:srgbClr val="7D7D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GB" sz="2000" baseline="-25000">
                  <a:solidFill>
                    <a:srgbClr val="7D7D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3321" name="Group 28"/>
          <p:cNvGrpSpPr>
            <a:grpSpLocks/>
          </p:cNvGrpSpPr>
          <p:nvPr/>
        </p:nvGrpSpPr>
        <p:grpSpPr bwMode="auto">
          <a:xfrm>
            <a:off x="1160463" y="4613280"/>
            <a:ext cx="533400" cy="419101"/>
            <a:chOff x="912" y="2498"/>
            <a:chExt cx="336" cy="264"/>
          </a:xfrm>
        </p:grpSpPr>
        <p:sp>
          <p:nvSpPr>
            <p:cNvPr id="33" name="AutoShape 29"/>
            <p:cNvSpPr>
              <a:spLocks noChangeArrowheads="1"/>
            </p:cNvSpPr>
            <p:nvPr/>
          </p:nvSpPr>
          <p:spPr bwMode="auto">
            <a:xfrm>
              <a:off x="912" y="2498"/>
              <a:ext cx="336" cy="248"/>
            </a:xfrm>
            <a:prstGeom prst="roundRect">
              <a:avLst>
                <a:gd name="adj" fmla="val 403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de-DE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30"/>
            <p:cNvSpPr txBox="1">
              <a:spLocks noChangeArrowheads="1"/>
            </p:cNvSpPr>
            <p:nvPr/>
          </p:nvSpPr>
          <p:spPr bwMode="auto">
            <a:xfrm>
              <a:off x="912" y="2498"/>
              <a:ext cx="336" cy="2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6408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2000">
                  <a:solidFill>
                    <a:srgbClr val="7D7D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GB" sz="2000" baseline="-25000">
                  <a:solidFill>
                    <a:srgbClr val="7D7D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3322" name="Group 31"/>
          <p:cNvGrpSpPr>
            <a:grpSpLocks/>
          </p:cNvGrpSpPr>
          <p:nvPr/>
        </p:nvGrpSpPr>
        <p:grpSpPr bwMode="auto">
          <a:xfrm>
            <a:off x="550863" y="4610105"/>
            <a:ext cx="522287" cy="419101"/>
            <a:chOff x="528" y="2496"/>
            <a:chExt cx="329" cy="264"/>
          </a:xfrm>
        </p:grpSpPr>
        <p:sp>
          <p:nvSpPr>
            <p:cNvPr id="36" name="AutoShape 32"/>
            <p:cNvSpPr>
              <a:spLocks noChangeArrowheads="1"/>
            </p:cNvSpPr>
            <p:nvPr/>
          </p:nvSpPr>
          <p:spPr bwMode="auto">
            <a:xfrm>
              <a:off x="528" y="2496"/>
              <a:ext cx="329" cy="248"/>
            </a:xfrm>
            <a:prstGeom prst="roundRect">
              <a:avLst>
                <a:gd name="adj" fmla="val 403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de-DE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AutoShape 33"/>
            <p:cNvSpPr>
              <a:spLocks noChangeArrowheads="1"/>
            </p:cNvSpPr>
            <p:nvPr/>
          </p:nvSpPr>
          <p:spPr bwMode="auto">
            <a:xfrm>
              <a:off x="533" y="2496"/>
              <a:ext cx="276" cy="264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2000" dirty="0">
                  <a:solidFill>
                    <a:srgbClr val="7D7D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GB" sz="2000" baseline="-25000" dirty="0">
                  <a:solidFill>
                    <a:srgbClr val="7D7D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38" name="AutoShape 34"/>
          <p:cNvSpPr>
            <a:spLocks noChangeArrowheads="1"/>
          </p:cNvSpPr>
          <p:nvPr/>
        </p:nvSpPr>
        <p:spPr bwMode="auto">
          <a:xfrm>
            <a:off x="450850" y="4000500"/>
            <a:ext cx="1319213" cy="1069975"/>
          </a:xfrm>
          <a:prstGeom prst="roundRect">
            <a:avLst>
              <a:gd name="adj" fmla="val 148"/>
            </a:avLst>
          </a:prstGeom>
          <a:noFill/>
          <a:ln w="28440">
            <a:solidFill>
              <a:srgbClr val="009999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4" name="AutoShape 35"/>
          <p:cNvSpPr>
            <a:spLocks noChangeArrowheads="1"/>
          </p:cNvSpPr>
          <p:nvPr/>
        </p:nvSpPr>
        <p:spPr bwMode="auto">
          <a:xfrm rot="-5400000">
            <a:off x="964909" y="4597648"/>
            <a:ext cx="489534" cy="1596528"/>
          </a:xfrm>
          <a:prstGeom prst="roundRect">
            <a:avLst>
              <a:gd name="adj" fmla="val 37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Clr>
                <a:srgbClr val="009999"/>
              </a:buClr>
              <a:buSzTx/>
              <a:buFont typeface="TradeGothic" pitchFamily="32" charset="0"/>
              <a:buNone/>
            </a:pPr>
            <a:r>
              <a:rPr lang="en-GB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Chunkserver</a:t>
            </a:r>
            <a:r>
              <a:rPr lang="en-GB" altLang="en-US" sz="200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grpSp>
        <p:nvGrpSpPr>
          <p:cNvPr id="13325" name="Group 36"/>
          <p:cNvGrpSpPr>
            <a:grpSpLocks/>
          </p:cNvGrpSpPr>
          <p:nvPr/>
        </p:nvGrpSpPr>
        <p:grpSpPr bwMode="auto">
          <a:xfrm>
            <a:off x="4632325" y="4084634"/>
            <a:ext cx="550863" cy="419099"/>
            <a:chOff x="3099" y="2165"/>
            <a:chExt cx="347" cy="264"/>
          </a:xfrm>
        </p:grpSpPr>
        <p:sp>
          <p:nvSpPr>
            <p:cNvPr id="41" name="AutoShape 37"/>
            <p:cNvSpPr>
              <a:spLocks noChangeArrowheads="1"/>
            </p:cNvSpPr>
            <p:nvPr/>
          </p:nvSpPr>
          <p:spPr bwMode="auto">
            <a:xfrm>
              <a:off x="3099" y="2165"/>
              <a:ext cx="347" cy="248"/>
            </a:xfrm>
            <a:prstGeom prst="roundRect">
              <a:avLst>
                <a:gd name="adj" fmla="val 403"/>
              </a:avLst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de-DE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AutoShape 38"/>
            <p:cNvSpPr>
              <a:spLocks noChangeArrowheads="1"/>
            </p:cNvSpPr>
            <p:nvPr/>
          </p:nvSpPr>
          <p:spPr bwMode="auto">
            <a:xfrm>
              <a:off x="3105" y="2165"/>
              <a:ext cx="276" cy="264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2000">
                  <a:solidFill>
                    <a:srgbClr val="7D7D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GB" sz="2000" baseline="-25000">
                  <a:solidFill>
                    <a:srgbClr val="7D7D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13326" name="Group 39"/>
          <p:cNvGrpSpPr>
            <a:grpSpLocks/>
          </p:cNvGrpSpPr>
          <p:nvPr/>
        </p:nvGrpSpPr>
        <p:grpSpPr bwMode="auto">
          <a:xfrm>
            <a:off x="5248275" y="4084634"/>
            <a:ext cx="560388" cy="419099"/>
            <a:chOff x="3487" y="2165"/>
            <a:chExt cx="353" cy="264"/>
          </a:xfrm>
        </p:grpSpPr>
        <p:sp>
          <p:nvSpPr>
            <p:cNvPr id="44" name="AutoShape 40"/>
            <p:cNvSpPr>
              <a:spLocks noChangeArrowheads="1"/>
            </p:cNvSpPr>
            <p:nvPr/>
          </p:nvSpPr>
          <p:spPr bwMode="auto">
            <a:xfrm>
              <a:off x="3487" y="2165"/>
              <a:ext cx="353" cy="248"/>
            </a:xfrm>
            <a:prstGeom prst="roundRect">
              <a:avLst>
                <a:gd name="adj" fmla="val 403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de-DE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AutoShape 41"/>
            <p:cNvSpPr>
              <a:spLocks noChangeArrowheads="1"/>
            </p:cNvSpPr>
            <p:nvPr/>
          </p:nvSpPr>
          <p:spPr bwMode="auto">
            <a:xfrm>
              <a:off x="3493" y="2165"/>
              <a:ext cx="276" cy="264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2000">
                  <a:solidFill>
                    <a:srgbClr val="7D7D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GB" sz="2000" baseline="-25000">
                  <a:solidFill>
                    <a:srgbClr val="7D7D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46" name="AutoShape 42"/>
          <p:cNvSpPr>
            <a:spLocks noChangeArrowheads="1"/>
          </p:cNvSpPr>
          <p:nvPr/>
        </p:nvSpPr>
        <p:spPr bwMode="auto">
          <a:xfrm>
            <a:off x="4532313" y="4000500"/>
            <a:ext cx="1319212" cy="1069975"/>
          </a:xfrm>
          <a:prstGeom prst="roundRect">
            <a:avLst>
              <a:gd name="adj" fmla="val 148"/>
            </a:avLst>
          </a:prstGeom>
          <a:noFill/>
          <a:ln w="28440">
            <a:solidFill>
              <a:srgbClr val="009999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8" name="AutoShape 43"/>
          <p:cNvSpPr>
            <a:spLocks noChangeArrowheads="1"/>
          </p:cNvSpPr>
          <p:nvPr/>
        </p:nvSpPr>
        <p:spPr bwMode="auto">
          <a:xfrm rot="-5400000">
            <a:off x="5067802" y="4557683"/>
            <a:ext cx="489534" cy="1654236"/>
          </a:xfrm>
          <a:prstGeom prst="roundRect">
            <a:avLst>
              <a:gd name="adj" fmla="val 37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Chunkserver</a:t>
            </a:r>
            <a:r>
              <a:rPr lang="en-GB" altLang="en-US" sz="200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grpSp>
        <p:nvGrpSpPr>
          <p:cNvPr id="13329" name="Group 44"/>
          <p:cNvGrpSpPr>
            <a:grpSpLocks/>
          </p:cNvGrpSpPr>
          <p:nvPr/>
        </p:nvGrpSpPr>
        <p:grpSpPr bwMode="auto">
          <a:xfrm>
            <a:off x="2989263" y="4076704"/>
            <a:ext cx="522287" cy="419101"/>
            <a:chOff x="2064" y="2160"/>
            <a:chExt cx="329" cy="264"/>
          </a:xfrm>
        </p:grpSpPr>
        <p:sp>
          <p:nvSpPr>
            <p:cNvPr id="49" name="AutoShape 45"/>
            <p:cNvSpPr>
              <a:spLocks noChangeArrowheads="1"/>
            </p:cNvSpPr>
            <p:nvPr/>
          </p:nvSpPr>
          <p:spPr bwMode="auto">
            <a:xfrm>
              <a:off x="2064" y="2160"/>
              <a:ext cx="329" cy="248"/>
            </a:xfrm>
            <a:prstGeom prst="roundRect">
              <a:avLst>
                <a:gd name="adj" fmla="val 403"/>
              </a:avLst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de-DE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AutoShape 46"/>
            <p:cNvSpPr>
              <a:spLocks noChangeArrowheads="1"/>
            </p:cNvSpPr>
            <p:nvPr/>
          </p:nvSpPr>
          <p:spPr bwMode="auto">
            <a:xfrm>
              <a:off x="2069" y="2160"/>
              <a:ext cx="276" cy="264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2000">
                  <a:solidFill>
                    <a:srgbClr val="7D7D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GB" sz="2000" baseline="-25000">
                  <a:solidFill>
                    <a:srgbClr val="7D7D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3330" name="Group 47"/>
          <p:cNvGrpSpPr>
            <a:grpSpLocks/>
          </p:cNvGrpSpPr>
          <p:nvPr/>
        </p:nvGrpSpPr>
        <p:grpSpPr bwMode="auto">
          <a:xfrm>
            <a:off x="2989263" y="4613280"/>
            <a:ext cx="533400" cy="419101"/>
            <a:chOff x="2064" y="2498"/>
            <a:chExt cx="336" cy="264"/>
          </a:xfrm>
        </p:grpSpPr>
        <p:sp>
          <p:nvSpPr>
            <p:cNvPr id="52" name="AutoShape 48"/>
            <p:cNvSpPr>
              <a:spLocks noChangeArrowheads="1"/>
            </p:cNvSpPr>
            <p:nvPr/>
          </p:nvSpPr>
          <p:spPr bwMode="auto">
            <a:xfrm>
              <a:off x="2064" y="2498"/>
              <a:ext cx="336" cy="248"/>
            </a:xfrm>
            <a:prstGeom prst="roundRect">
              <a:avLst>
                <a:gd name="adj" fmla="val 403"/>
              </a:avLst>
            </a:prstGeom>
            <a:solidFill>
              <a:srgbClr val="00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de-DE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Text Box 49"/>
            <p:cNvSpPr txBox="1">
              <a:spLocks noChangeArrowheads="1"/>
            </p:cNvSpPr>
            <p:nvPr/>
          </p:nvSpPr>
          <p:spPr bwMode="auto">
            <a:xfrm>
              <a:off x="2064" y="2498"/>
              <a:ext cx="336" cy="2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6408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2000">
                  <a:solidFill>
                    <a:srgbClr val="7D7D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GB" sz="2000" baseline="-25000">
                  <a:solidFill>
                    <a:srgbClr val="7D7D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13331" name="Group 50"/>
          <p:cNvGrpSpPr>
            <a:grpSpLocks/>
          </p:cNvGrpSpPr>
          <p:nvPr/>
        </p:nvGrpSpPr>
        <p:grpSpPr bwMode="auto">
          <a:xfrm>
            <a:off x="2379663" y="4618033"/>
            <a:ext cx="522287" cy="419099"/>
            <a:chOff x="1680" y="2501"/>
            <a:chExt cx="329" cy="264"/>
          </a:xfrm>
        </p:grpSpPr>
        <p:sp>
          <p:nvSpPr>
            <p:cNvPr id="55" name="AutoShape 51"/>
            <p:cNvSpPr>
              <a:spLocks noChangeArrowheads="1"/>
            </p:cNvSpPr>
            <p:nvPr/>
          </p:nvSpPr>
          <p:spPr bwMode="auto">
            <a:xfrm>
              <a:off x="1680" y="2501"/>
              <a:ext cx="329" cy="248"/>
            </a:xfrm>
            <a:prstGeom prst="roundRect">
              <a:avLst>
                <a:gd name="adj" fmla="val 403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de-DE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AutoShape 52"/>
            <p:cNvSpPr>
              <a:spLocks noChangeArrowheads="1"/>
            </p:cNvSpPr>
            <p:nvPr/>
          </p:nvSpPr>
          <p:spPr bwMode="auto">
            <a:xfrm>
              <a:off x="1685" y="2501"/>
              <a:ext cx="276" cy="264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2000">
                  <a:solidFill>
                    <a:srgbClr val="7D7D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GB" sz="2000" baseline="-25000">
                  <a:solidFill>
                    <a:srgbClr val="7D7D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7" name="AutoShape 53"/>
          <p:cNvSpPr>
            <a:spLocks noChangeArrowheads="1"/>
          </p:cNvSpPr>
          <p:nvPr/>
        </p:nvSpPr>
        <p:spPr bwMode="auto">
          <a:xfrm>
            <a:off x="2279650" y="4000500"/>
            <a:ext cx="1319213" cy="1069975"/>
          </a:xfrm>
          <a:prstGeom prst="roundRect">
            <a:avLst>
              <a:gd name="adj" fmla="val 148"/>
            </a:avLst>
          </a:prstGeom>
          <a:noFill/>
          <a:ln w="28440">
            <a:solidFill>
              <a:srgbClr val="009999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33" name="AutoShape 54"/>
          <p:cNvSpPr>
            <a:spLocks noChangeArrowheads="1"/>
          </p:cNvSpPr>
          <p:nvPr/>
        </p:nvSpPr>
        <p:spPr bwMode="auto">
          <a:xfrm rot="-5400000">
            <a:off x="2796884" y="4588123"/>
            <a:ext cx="489534" cy="1596528"/>
          </a:xfrm>
          <a:prstGeom prst="roundRect">
            <a:avLst>
              <a:gd name="adj" fmla="val 37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Chunkserver 2</a:t>
            </a:r>
          </a:p>
        </p:txBody>
      </p:sp>
      <p:sp>
        <p:nvSpPr>
          <p:cNvPr id="59" name="AutoShape 55"/>
          <p:cNvSpPr>
            <a:spLocks noChangeArrowheads="1"/>
          </p:cNvSpPr>
          <p:nvPr/>
        </p:nvSpPr>
        <p:spPr bwMode="auto">
          <a:xfrm>
            <a:off x="3827463" y="4348163"/>
            <a:ext cx="643423" cy="648512"/>
          </a:xfrm>
          <a:prstGeom prst="roundRect">
            <a:avLst>
              <a:gd name="adj" fmla="val 245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>
                <a:solidFill>
                  <a:srgbClr val="7D7D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61" name="Line 57"/>
          <p:cNvSpPr>
            <a:spLocks noChangeShapeType="1"/>
          </p:cNvSpPr>
          <p:nvPr/>
        </p:nvSpPr>
        <p:spPr bwMode="auto">
          <a:xfrm flipH="1">
            <a:off x="5195888" y="3024188"/>
            <a:ext cx="1660525" cy="976312"/>
          </a:xfrm>
          <a:prstGeom prst="line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336" name="Group 60"/>
          <p:cNvGrpSpPr>
            <a:grpSpLocks/>
          </p:cNvGrpSpPr>
          <p:nvPr/>
        </p:nvGrpSpPr>
        <p:grpSpPr bwMode="auto">
          <a:xfrm>
            <a:off x="5275263" y="4610105"/>
            <a:ext cx="533400" cy="419101"/>
            <a:chOff x="3504" y="2496"/>
            <a:chExt cx="336" cy="264"/>
          </a:xfrm>
        </p:grpSpPr>
        <p:sp>
          <p:nvSpPr>
            <p:cNvPr id="63" name="AutoShape 61"/>
            <p:cNvSpPr>
              <a:spLocks noChangeArrowheads="1"/>
            </p:cNvSpPr>
            <p:nvPr/>
          </p:nvSpPr>
          <p:spPr bwMode="auto">
            <a:xfrm>
              <a:off x="3504" y="2496"/>
              <a:ext cx="336" cy="248"/>
            </a:xfrm>
            <a:prstGeom prst="roundRect">
              <a:avLst>
                <a:gd name="adj" fmla="val 403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de-DE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 Box 62"/>
            <p:cNvSpPr txBox="1">
              <a:spLocks noChangeArrowheads="1"/>
            </p:cNvSpPr>
            <p:nvPr/>
          </p:nvSpPr>
          <p:spPr bwMode="auto">
            <a:xfrm>
              <a:off x="3504" y="2496"/>
              <a:ext cx="336" cy="2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6408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2000">
                  <a:solidFill>
                    <a:srgbClr val="7D7D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GB" sz="2000" baseline="-25000">
                  <a:solidFill>
                    <a:srgbClr val="7D7D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3713163" y="2881313"/>
            <a:ext cx="1500187" cy="1143000"/>
          </a:xfrm>
          <a:prstGeom prst="line">
            <a:avLst/>
          </a:prstGeom>
          <a:noFill/>
          <a:ln w="28575">
            <a:solidFill>
              <a:srgbClr val="343434"/>
            </a:solidFill>
            <a:prstDash val="sysDash"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338" name="Group 65"/>
          <p:cNvGrpSpPr>
            <a:grpSpLocks/>
          </p:cNvGrpSpPr>
          <p:nvPr/>
        </p:nvGrpSpPr>
        <p:grpSpPr bwMode="auto">
          <a:xfrm>
            <a:off x="6856413" y="2738438"/>
            <a:ext cx="1143000" cy="571500"/>
            <a:chOff x="6936601" y="1728771"/>
            <a:chExt cx="914400" cy="379413"/>
          </a:xfrm>
        </p:grpSpPr>
        <p:sp>
          <p:nvSpPr>
            <p:cNvPr id="13339" name="Freeform 2"/>
            <p:cNvSpPr>
              <a:spLocks noChangeArrowheads="1"/>
            </p:cNvSpPr>
            <p:nvPr/>
          </p:nvSpPr>
          <p:spPr bwMode="auto">
            <a:xfrm>
              <a:off x="6936601" y="1728771"/>
              <a:ext cx="914400" cy="379413"/>
            </a:xfrm>
            <a:custGeom>
              <a:avLst/>
              <a:gdLst>
                <a:gd name="T0" fmla="*/ 0 w 2123"/>
                <a:gd name="T1" fmla="*/ 0 h 1056"/>
                <a:gd name="T2" fmla="*/ 0 w 2123"/>
                <a:gd name="T3" fmla="*/ 379054 h 1056"/>
                <a:gd name="T4" fmla="*/ 913969 w 2123"/>
                <a:gd name="T5" fmla="*/ 379054 h 1056"/>
                <a:gd name="T6" fmla="*/ 913969 w 2123"/>
                <a:gd name="T7" fmla="*/ 0 h 1056"/>
                <a:gd name="T8" fmla="*/ 0 w 2123"/>
                <a:gd name="T9" fmla="*/ 0 h 10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3"/>
                <a:gd name="T16" fmla="*/ 0 h 1056"/>
                <a:gd name="T17" fmla="*/ 2123 w 2123"/>
                <a:gd name="T18" fmla="*/ 1056 h 10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3" h="1056">
                  <a:moveTo>
                    <a:pt x="0" y="0"/>
                  </a:moveTo>
                  <a:lnTo>
                    <a:pt x="0" y="1055"/>
                  </a:lnTo>
                  <a:lnTo>
                    <a:pt x="2122" y="1055"/>
                  </a:lnTo>
                  <a:lnTo>
                    <a:pt x="2122" y="0"/>
                  </a:lnTo>
                  <a:lnTo>
                    <a:pt x="0" y="0"/>
                  </a:lnTo>
                </a:path>
              </a:pathLst>
            </a:custGeom>
            <a:solidFill>
              <a:srgbClr val="99CC00"/>
            </a:solidFill>
            <a:ln w="9360">
              <a:solidFill>
                <a:srgbClr val="3F44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AutoShape 4"/>
            <p:cNvSpPr>
              <a:spLocks noChangeArrowheads="1"/>
            </p:cNvSpPr>
            <p:nvPr/>
          </p:nvSpPr>
          <p:spPr bwMode="auto">
            <a:xfrm>
              <a:off x="7108051" y="1823624"/>
              <a:ext cx="600164" cy="187303"/>
            </a:xfrm>
            <a:prstGeom prst="roundRect">
              <a:avLst>
                <a:gd name="adj" fmla="val 565"/>
              </a:avLst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ts val="2175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Client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8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Functions in the Model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Map</a:t>
            </a:r>
          </a:p>
          <a:p>
            <a:pPr lvl="1" algn="just" eaLnBrk="1" hangingPunct="1">
              <a:lnSpc>
                <a:spcPct val="97000"/>
              </a:lnSpc>
              <a:defRPr/>
            </a:pPr>
            <a:r>
              <a:rPr lang="en-GB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Process a key/value pair to generate intermediate key/value pairs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Reduce</a:t>
            </a:r>
          </a:p>
          <a:p>
            <a:pPr lvl="1" algn="just" eaLnBrk="1" hangingPunct="1">
              <a:lnSpc>
                <a:spcPct val="97000"/>
              </a:lnSpc>
              <a:defRPr/>
            </a:pPr>
            <a:r>
              <a:rPr lang="en-GB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Merge all intermediate values associated with the same key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Partition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By default : 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hash(key) mod R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Well balanced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03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Fault Tolerance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CN" sz="32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Fault tolerance handled via re-execution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Worker failure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Heartbeat, </a:t>
            </a:r>
            <a:r>
              <a:rPr lang="en-GB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Workers are periodically pinged by master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GB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NO response = failed worker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If the processor of a worker fails, the tasks of that worker are reassigned to another worker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Master failure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GB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Master writes periodic checkpoints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Another master can be started from the last </a:t>
            </a:r>
            <a:r>
              <a:rPr lang="en-US" altLang="zh-CN" sz="240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checkpointed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state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If eventually the master dies, the job will be aborted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6172200"/>
            <a:ext cx="7772400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Robust: lost 1600 of 1800 machines once, but finished fine 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Fault Tolerance (cont'd)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Refinement: Redundant Execution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GB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problem of “stragglers” (s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low workers)</a:t>
            </a:r>
            <a:endParaRPr lang="en-GB" altLang="zh-CN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2" algn="just" eaLnBrk="1" hangingPunct="1">
              <a:lnSpc>
                <a:spcPct val="90000"/>
              </a:lnSpc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Other jobs consuming resources on machine</a:t>
            </a:r>
          </a:p>
          <a:p>
            <a:pPr lvl="2" algn="just" eaLnBrk="1" hangingPunct="1">
              <a:lnSpc>
                <a:spcPct val="90000"/>
              </a:lnSpc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Bad disks with soft errors transfer data very slowly</a:t>
            </a:r>
          </a:p>
          <a:p>
            <a:pPr lvl="2" algn="just" eaLnBrk="1" hangingPunct="1">
              <a:lnSpc>
                <a:spcPct val="90000"/>
              </a:lnSpc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Weird things: processor caches disabled (!!)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GB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When the computation is almost done, reschedule in-progress tasks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GB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Whenever either the primary or the backup execution finishes, mark it as completed</a:t>
            </a:r>
          </a:p>
          <a:p>
            <a:pPr lvl="2" algn="just" eaLnBrk="1" hangingPunct="1">
              <a:lnSpc>
                <a:spcPct val="90000"/>
              </a:lnSpc>
              <a:defRPr/>
            </a:pPr>
            <a:endParaRPr lang="en-US" altLang="zh-CN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172200"/>
            <a:ext cx="7772400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Effect: Dramatically shortens job completion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85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Usage: MapReduce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Jobs Run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August 2004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jobs	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29,423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job completion time	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634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secs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days used	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79,186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days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data read	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3,288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TB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Intermediate data produced	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758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TB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 data written	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193 TB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worker machines per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job    157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worker deaths per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job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1.2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map tasks per job	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3,351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reduce tasks per job	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55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Unique map implementations	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395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Unique reduce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implementations       269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Unique map/reduce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combinations    426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9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MapReduce Model is Widely Applicable</a:t>
            </a:r>
            <a:endParaRPr lang="zh-CN" altLang="en-US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524000"/>
            <a:ext cx="7545387" cy="44973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MapReduce Programs in Google Source Tree</a:t>
            </a:r>
            <a:endParaRPr lang="zh-CN" altLang="en-US" sz="28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6628" name="Picture 4" descr="index-auto-0005-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81200"/>
            <a:ext cx="4267200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7373" name="Group 9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39163459"/>
              </p:ext>
            </p:extLst>
          </p:nvPr>
        </p:nvGraphicFramePr>
        <p:xfrm>
          <a:off x="304800" y="5029200"/>
          <a:ext cx="8839200" cy="1585128"/>
        </p:xfrm>
        <a:graphic>
          <a:graphicData uri="http://schemas.openxmlformats.org/drawingml/2006/table">
            <a:tbl>
              <a:tblPr/>
              <a:tblGrid>
                <a:gridCol w="2419350"/>
                <a:gridCol w="398463"/>
                <a:gridCol w="2349500"/>
                <a:gridCol w="400050"/>
                <a:gridCol w="3271837"/>
              </a:tblGrid>
              <a:tr h="3811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distributed grep</a:t>
                      </a:r>
                    </a:p>
                  </a:txBody>
                  <a:tcPr marT="45741" marB="45741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41" marB="45741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distributed sort </a:t>
                      </a:r>
                    </a:p>
                  </a:txBody>
                  <a:tcPr marT="45741" marB="45741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41" marB="45741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web link-graph reversal </a:t>
                      </a:r>
                    </a:p>
                  </a:txBody>
                  <a:tcPr marT="45741" marB="45741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term-vector / host</a:t>
                      </a:r>
                    </a:p>
                  </a:txBody>
                  <a:tcPr marT="45741" marB="4574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41" marB="457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web access log stats </a:t>
                      </a:r>
                    </a:p>
                  </a:txBody>
                  <a:tcPr marT="45741" marB="457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41" marB="457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inverted index construction </a:t>
                      </a:r>
                    </a:p>
                  </a:txBody>
                  <a:tcPr marT="45741" marB="4574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document clustering </a:t>
                      </a:r>
                    </a:p>
                  </a:txBody>
                  <a:tcPr marT="45741" marB="4574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41" marB="457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machine learning </a:t>
                      </a:r>
                    </a:p>
                  </a:txBody>
                  <a:tcPr marT="45741" marB="457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41" marB="457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statistical machine translation </a:t>
                      </a:r>
                    </a:p>
                  </a:txBody>
                  <a:tcPr marT="45741" marB="4574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... </a:t>
                      </a:r>
                    </a:p>
                  </a:txBody>
                  <a:tcPr marT="45741" marB="4574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41" marB="457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... </a:t>
                      </a:r>
                    </a:p>
                  </a:txBody>
                  <a:tcPr marT="45741" marB="457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41" marB="457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...</a:t>
                      </a:r>
                    </a:p>
                  </a:txBody>
                  <a:tcPr marT="45741" marB="4574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50" name="Text Box 94"/>
          <p:cNvSpPr txBox="1">
            <a:spLocks noChangeArrowheads="1"/>
          </p:cNvSpPr>
          <p:nvPr/>
        </p:nvSpPr>
        <p:spPr bwMode="auto">
          <a:xfrm>
            <a:off x="152400" y="4463153"/>
            <a:ext cx="27655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400" b="1" i="1" dirty="0">
                <a:solidFill>
                  <a:srgbClr val="CC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Examples as follows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60D0F-BF1A-4516-AC34-96BE46428EDA}" type="slidenum">
              <a:rPr lang="zh-CN" altLang="en-US" smtClean="0"/>
              <a:pPr>
                <a:defRPr/>
              </a:pPr>
              <a:t>46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273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Applications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String Match, such as </a:t>
            </a:r>
            <a:r>
              <a:rPr lang="en-US" altLang="zh-CN" i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grep</a:t>
            </a:r>
          </a:p>
          <a:p>
            <a:pPr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Inverted index</a:t>
            </a:r>
          </a:p>
          <a:p>
            <a:pPr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Count URL access frequency</a:t>
            </a:r>
          </a:p>
          <a:p>
            <a:pPr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Lots of examples in data mining</a:t>
            </a:r>
          </a:p>
          <a:p>
            <a:pPr lvl="1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Mining frequent </a:t>
            </a:r>
            <a:r>
              <a:rPr lang="en-US" altLang="zh-CN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itemsets</a:t>
            </a:r>
            <a:endParaRPr lang="en-US" altLang="zh-CN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Clustering</a:t>
            </a:r>
          </a:p>
          <a:p>
            <a:pPr lvl="1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…</a:t>
            </a:r>
          </a:p>
          <a:p>
            <a:pPr eaLnBrk="1" hangingPunct="1">
              <a:defRPr/>
            </a:pPr>
            <a:endParaRPr lang="en-US" altLang="zh-CN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31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Detailed Example: Word </a:t>
            </a:r>
            <a:r>
              <a:rPr lang="en-US" altLang="zh-CN" sz="4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Count (</a:t>
            </a:r>
            <a:r>
              <a:rPr lang="en-US" altLang="zh-CN" sz="4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1)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Map</a:t>
            </a:r>
          </a:p>
        </p:txBody>
      </p:sp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56900"/>
            <a:ext cx="5359576" cy="54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21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Detailed Example: Word </a:t>
            </a:r>
            <a:r>
              <a:rPr lang="en-US" altLang="zh-CN" sz="4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Count (</a:t>
            </a:r>
            <a:r>
              <a:rPr lang="en-US" altLang="zh-CN" sz="4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2)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Reduce</a:t>
            </a:r>
          </a:p>
        </p:txBody>
      </p:sp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36059"/>
            <a:ext cx="6046704" cy="415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6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Typical Big Data Problems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7244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Iterate over a large number of records 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 something of interest from each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Shuffle and sort intermediate results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Aggregate intermediate results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final output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42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Detailed Example: Word </a:t>
            </a:r>
            <a:r>
              <a:rPr lang="en-US" altLang="zh-CN" sz="4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Count (</a:t>
            </a:r>
            <a:r>
              <a:rPr lang="en-US" altLang="zh-CN" sz="4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3)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371600"/>
            <a:ext cx="8226425" cy="4497388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main 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9" y="1945341"/>
            <a:ext cx="4238626" cy="464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40" y="1976716"/>
            <a:ext cx="5082416" cy="320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70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Apache Hadoop?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components plus projects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Open-source data storage</a:t>
            </a:r>
          </a:p>
          <a:p>
            <a:pPr lvl="2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HDFS (Hadoop Distributed File System)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 API</a:t>
            </a:r>
          </a:p>
          <a:p>
            <a:pPr lvl="2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MapReduce</a:t>
            </a:r>
          </a:p>
          <a:p>
            <a:pPr lvl="2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Written in Java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Projects/libraries</a:t>
            </a:r>
          </a:p>
          <a:p>
            <a:pPr lvl="2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HBase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Hive, Pig, etc.</a:t>
            </a:r>
          </a:p>
          <a:p>
            <a:pPr lvl="2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5" name="Picture 5" descr="hadoop-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248" y="3657600"/>
            <a:ext cx="3595904" cy="84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73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Google MapReduce vs.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Apache 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Hadoop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6564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3496961"/>
              </p:ext>
            </p:extLst>
          </p:nvPr>
        </p:nvGraphicFramePr>
        <p:xfrm>
          <a:off x="455613" y="1598613"/>
          <a:ext cx="8226425" cy="4497388"/>
        </p:xfrm>
        <a:graphic>
          <a:graphicData uri="http://schemas.openxmlformats.org/drawingml/2006/table">
            <a:tbl>
              <a:tblPr/>
              <a:tblGrid>
                <a:gridCol w="4113212"/>
                <a:gridCol w="4113213"/>
              </a:tblGrid>
              <a:tr h="590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Google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Yahoo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MapReduce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Hadoop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0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HDFS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8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Bigtable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HBase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Chubby lock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(nothing yet… but planned)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36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Hadoop Ecosystem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2400" y="1091080"/>
            <a:ext cx="8840571" cy="3709520"/>
            <a:chOff x="152400" y="990600"/>
            <a:chExt cx="8840571" cy="370952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400" y="990600"/>
              <a:ext cx="8840571" cy="37095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Rectangle 5"/>
            <p:cNvSpPr/>
            <p:nvPr/>
          </p:nvSpPr>
          <p:spPr>
            <a:xfrm>
              <a:off x="2667686" y="2209800"/>
              <a:ext cx="990600" cy="1143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658286" y="2209800"/>
              <a:ext cx="990600" cy="1143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58286" y="3352800"/>
              <a:ext cx="4191000" cy="70531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658286" y="4058118"/>
              <a:ext cx="4191000" cy="64200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011086" y="2209800"/>
              <a:ext cx="838200" cy="1143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849285" y="2209800"/>
              <a:ext cx="1143685" cy="24903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188259" y="4871714"/>
            <a:ext cx="85654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Oozie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workflow or coordination of jobs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Pig: a scripting language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Hive: HQL or the SQL-like query language that is used to query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Hbase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YARN: Yet Another Resource Negotiator (Map Reduce Version Two)</a:t>
            </a:r>
          </a:p>
        </p:txBody>
      </p:sp>
    </p:spTree>
    <p:extLst>
      <p:ext uri="{BB962C8B-B14F-4D97-AF65-F5344CB8AC3E}">
        <p14:creationId xmlns:p14="http://schemas.microsoft.com/office/powerpoint/2010/main" val="41677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GFS to HDFS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Terminology differences: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GFS master = Hadoop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namenode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GFS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chunkservers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Hadoop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datanodes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 differences: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HDFS performance is (likely) slower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9600" y="5655813"/>
            <a:ext cx="69573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most part, we'll use the Hadoop terminology…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19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0329" y="1417638"/>
            <a:ext cx="8534400" cy="4648200"/>
            <a:chOff x="1188720" y="1828800"/>
            <a:chExt cx="6977842" cy="3476164"/>
          </a:xfrm>
        </p:grpSpPr>
        <p:sp>
          <p:nvSpPr>
            <p:cNvPr id="113" name="Rectangle 6"/>
            <p:cNvSpPr>
              <a:spLocks noChangeArrowheads="1"/>
            </p:cNvSpPr>
            <p:nvPr/>
          </p:nvSpPr>
          <p:spPr bwMode="auto">
            <a:xfrm>
              <a:off x="1188720" y="2133600"/>
              <a:ext cx="1097280" cy="6096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4" name="Straight Arrow Connector 53"/>
            <p:cNvCxnSpPr>
              <a:cxnSpLocks noChangeShapeType="1"/>
            </p:cNvCxnSpPr>
            <p:nvPr/>
          </p:nvCxnSpPr>
          <p:spPr bwMode="auto">
            <a:xfrm>
              <a:off x="2286000" y="2514600"/>
              <a:ext cx="2057400" cy="1588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5" name="Straight Arrow Connector 55"/>
            <p:cNvCxnSpPr>
              <a:cxnSpLocks noChangeShapeType="1"/>
            </p:cNvCxnSpPr>
            <p:nvPr/>
          </p:nvCxnSpPr>
          <p:spPr bwMode="auto">
            <a:xfrm rot="10800000">
              <a:off x="2286000" y="2667000"/>
              <a:ext cx="2057400" cy="1588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</p:cxnSp>
        <p:sp>
          <p:nvSpPr>
            <p:cNvPr id="116" name="TextBox 58"/>
            <p:cNvSpPr txBox="1">
              <a:spLocks noChangeArrowheads="1"/>
            </p:cNvSpPr>
            <p:nvPr/>
          </p:nvSpPr>
          <p:spPr bwMode="auto">
            <a:xfrm>
              <a:off x="2496535" y="2209800"/>
              <a:ext cx="1801709" cy="308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(file name, </a:t>
              </a:r>
              <a:r>
                <a:rPr lang="en-U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block id)</a:t>
              </a:r>
              <a:endParaRPr lang="en-US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TextBox 59"/>
            <p:cNvSpPr txBox="1">
              <a:spLocks noChangeArrowheads="1"/>
            </p:cNvSpPr>
            <p:nvPr/>
          </p:nvSpPr>
          <p:spPr bwMode="auto">
            <a:xfrm>
              <a:off x="2344135" y="2664023"/>
              <a:ext cx="2192414" cy="308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(block id, block location)</a:t>
              </a:r>
              <a:endParaRPr lang="en-US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TextBox 69"/>
            <p:cNvSpPr txBox="1">
              <a:spLocks noChangeArrowheads="1"/>
            </p:cNvSpPr>
            <p:nvPr/>
          </p:nvSpPr>
          <p:spPr bwMode="auto">
            <a:xfrm>
              <a:off x="4686300" y="3581400"/>
              <a:ext cx="2080785" cy="308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instructions </a:t>
              </a:r>
              <a:r>
                <a: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 </a:t>
              </a:r>
              <a:r>
                <a:rPr lang="en-U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datanode</a:t>
              </a:r>
              <a:endParaRPr lang="en-US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TextBox 70"/>
            <p:cNvSpPr txBox="1">
              <a:spLocks noChangeArrowheads="1"/>
            </p:cNvSpPr>
            <p:nvPr/>
          </p:nvSpPr>
          <p:spPr bwMode="auto">
            <a:xfrm>
              <a:off x="5589589" y="3962400"/>
              <a:ext cx="1304955" cy="308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datanode state</a:t>
              </a:r>
              <a:endParaRPr lang="en-US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0" name="Straight Arrow Connector 71"/>
            <p:cNvCxnSpPr>
              <a:cxnSpLocks noChangeShapeType="1"/>
            </p:cNvCxnSpPr>
            <p:nvPr/>
          </p:nvCxnSpPr>
          <p:spPr bwMode="auto">
            <a:xfrm>
              <a:off x="1981200" y="4343400"/>
              <a:ext cx="2362200" cy="1588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</p:cxnSp>
        <p:sp>
          <p:nvSpPr>
            <p:cNvPr id="121" name="TextBox 72"/>
            <p:cNvSpPr txBox="1">
              <a:spLocks noChangeArrowheads="1"/>
            </p:cNvSpPr>
            <p:nvPr/>
          </p:nvSpPr>
          <p:spPr bwMode="auto">
            <a:xfrm>
              <a:off x="2362200" y="4038600"/>
              <a:ext cx="1891014" cy="308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(block id, </a:t>
              </a:r>
              <a:r>
                <a: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byte range)</a:t>
              </a:r>
            </a:p>
          </p:txBody>
        </p:sp>
        <p:cxnSp>
          <p:nvCxnSpPr>
            <p:cNvPr id="122" name="Straight Arrow Connector 73"/>
            <p:cNvCxnSpPr>
              <a:cxnSpLocks noChangeShapeType="1"/>
            </p:cNvCxnSpPr>
            <p:nvPr/>
          </p:nvCxnSpPr>
          <p:spPr bwMode="auto">
            <a:xfrm rot="5400000" flipH="1" flipV="1">
              <a:off x="1181894" y="3542506"/>
              <a:ext cx="1600200" cy="1588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</p:cxnSp>
        <p:cxnSp>
          <p:nvCxnSpPr>
            <p:cNvPr id="123" name="Shape 79"/>
            <p:cNvCxnSpPr>
              <a:cxnSpLocks noChangeShapeType="1"/>
            </p:cNvCxnSpPr>
            <p:nvPr/>
          </p:nvCxnSpPr>
          <p:spPr bwMode="auto">
            <a:xfrm rot="10800000">
              <a:off x="1524000" y="2743200"/>
              <a:ext cx="2819400" cy="1752600"/>
            </a:xfrm>
            <a:prstGeom prst="bentConnector2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/>
              <a:tailEnd type="triangl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124" name="TextBox 84"/>
            <p:cNvSpPr txBox="1">
              <a:spLocks noChangeArrowheads="1"/>
            </p:cNvSpPr>
            <p:nvPr/>
          </p:nvSpPr>
          <p:spPr bwMode="auto">
            <a:xfrm>
              <a:off x="2729141" y="4495800"/>
              <a:ext cx="992392" cy="308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block data</a:t>
              </a:r>
              <a:endParaRPr lang="en-US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Rectangle 6"/>
            <p:cNvSpPr>
              <a:spLocks noChangeArrowheads="1"/>
            </p:cNvSpPr>
            <p:nvPr/>
          </p:nvSpPr>
          <p:spPr bwMode="auto">
            <a:xfrm>
              <a:off x="4343400" y="1828800"/>
              <a:ext cx="3124200" cy="17526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Rectangle 4"/>
            <p:cNvSpPr>
              <a:spLocks noChangeArrowheads="1"/>
            </p:cNvSpPr>
            <p:nvPr/>
          </p:nvSpPr>
          <p:spPr bwMode="auto">
            <a:xfrm>
              <a:off x="4343400" y="1828800"/>
              <a:ext cx="3124200" cy="304800"/>
            </a:xfrm>
            <a:prstGeom prst="rect">
              <a:avLst/>
            </a:prstGeom>
            <a:solidFill>
              <a:sysClr val="windowText" lastClr="000000"/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HDFS namenode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4343400" y="3581400"/>
              <a:ext cx="1689562" cy="1723564"/>
              <a:chOff x="1828800" y="4572000"/>
              <a:chExt cx="1689562" cy="1723564"/>
            </a:xfrm>
          </p:grpSpPr>
          <p:grpSp>
            <p:nvGrpSpPr>
              <p:cNvPr id="128" name="Group 80"/>
              <p:cNvGrpSpPr/>
              <p:nvPr/>
            </p:nvGrpSpPr>
            <p:grpSpPr>
              <a:xfrm>
                <a:off x="1828800" y="5257800"/>
                <a:ext cx="1689562" cy="1037764"/>
                <a:chOff x="1828800" y="5257800"/>
                <a:chExt cx="1689562" cy="1037764"/>
              </a:xfrm>
            </p:grpSpPr>
            <p:sp>
              <p:nvSpPr>
                <p:cNvPr id="131" name="Rectangle 6"/>
                <p:cNvSpPr>
                  <a:spLocks noChangeArrowheads="1"/>
                </p:cNvSpPr>
                <p:nvPr/>
              </p:nvSpPr>
              <p:spPr bwMode="auto">
                <a:xfrm>
                  <a:off x="1828800" y="5257800"/>
                  <a:ext cx="1676400" cy="609600"/>
                </a:xfrm>
                <a:prstGeom prst="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2" name="Rectangle 4"/>
                <p:cNvSpPr>
                  <a:spLocks noChangeArrowheads="1"/>
                </p:cNvSpPr>
                <p:nvPr/>
              </p:nvSpPr>
              <p:spPr bwMode="auto">
                <a:xfrm>
                  <a:off x="1828800" y="5257800"/>
                  <a:ext cx="1676400" cy="304800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HDFS datanode</a:t>
                  </a:r>
                  <a:endPara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3" name="Rectangle 35"/>
                <p:cNvSpPr>
                  <a:spLocks noChangeArrowheads="1"/>
                </p:cNvSpPr>
                <p:nvPr/>
              </p:nvSpPr>
              <p:spPr bwMode="auto">
                <a:xfrm>
                  <a:off x="1828800" y="5562600"/>
                  <a:ext cx="1676400" cy="304800"/>
                </a:xfrm>
                <a:prstGeom prst="rect">
                  <a:avLst/>
                </a:prstGeom>
                <a:noFill/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Linux file system</a:t>
                  </a:r>
                </a:p>
              </p:txBody>
            </p:sp>
            <p:sp>
              <p:nvSpPr>
                <p:cNvPr id="134" name="Flowchart: Magnetic Disk 36"/>
                <p:cNvSpPr>
                  <a:spLocks noChangeArrowheads="1"/>
                </p:cNvSpPr>
                <p:nvPr/>
              </p:nvSpPr>
              <p:spPr bwMode="auto">
                <a:xfrm>
                  <a:off x="2099102" y="5943601"/>
                  <a:ext cx="304800" cy="304800"/>
                </a:xfrm>
                <a:prstGeom prst="flowChartMagneticDisk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5" name="Flowchart: Magnetic Disk 37"/>
                <p:cNvSpPr>
                  <a:spLocks noChangeArrowheads="1"/>
                </p:cNvSpPr>
                <p:nvPr/>
              </p:nvSpPr>
              <p:spPr bwMode="auto">
                <a:xfrm>
                  <a:off x="2632502" y="5943601"/>
                  <a:ext cx="304800" cy="304800"/>
                </a:xfrm>
                <a:prstGeom prst="flowChartMagneticDisk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36" name="Straight Connector 3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832403" y="5981701"/>
                  <a:ext cx="228600" cy="3175"/>
                </a:xfrm>
                <a:prstGeom prst="line">
                  <a:avLst/>
                </a:prstGeom>
                <a:noFill/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7" name="Straight Connector 39"/>
                <p:cNvCxnSpPr>
                  <a:cxnSpLocks noChangeShapeType="1"/>
                  <a:endCxn id="134" idx="2"/>
                </p:cNvCxnSpPr>
                <p:nvPr/>
              </p:nvCxnSpPr>
              <p:spPr bwMode="auto">
                <a:xfrm>
                  <a:off x="1946702" y="6096001"/>
                  <a:ext cx="152400" cy="1588"/>
                </a:xfrm>
                <a:prstGeom prst="line">
                  <a:avLst/>
                </a:prstGeom>
                <a:noFill/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8" name="Straight Connector 4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365803" y="5980113"/>
                  <a:ext cx="228600" cy="3175"/>
                </a:xfrm>
                <a:prstGeom prst="line">
                  <a:avLst/>
                </a:prstGeom>
                <a:noFill/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9" name="Straight Connector 41"/>
                <p:cNvCxnSpPr>
                  <a:cxnSpLocks noChangeShapeType="1"/>
                </p:cNvCxnSpPr>
                <p:nvPr/>
              </p:nvCxnSpPr>
              <p:spPr bwMode="auto">
                <a:xfrm>
                  <a:off x="2480102" y="6094414"/>
                  <a:ext cx="152400" cy="3175"/>
                </a:xfrm>
                <a:prstGeom prst="line">
                  <a:avLst/>
                </a:prstGeom>
                <a:noFill/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140" name="TextBox 42"/>
                <p:cNvSpPr txBox="1">
                  <a:spLocks noChangeArrowheads="1"/>
                </p:cNvSpPr>
                <p:nvPr/>
              </p:nvSpPr>
              <p:spPr bwMode="auto">
                <a:xfrm>
                  <a:off x="3089702" y="5910264"/>
                  <a:ext cx="428660" cy="385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…</a:t>
                  </a:r>
                </a:p>
              </p:txBody>
            </p:sp>
          </p:grpSp>
          <p:cxnSp>
            <p:nvCxnSpPr>
              <p:cNvPr id="129" name="Straight Arrow Connector 60"/>
              <p:cNvCxnSpPr>
                <a:cxnSpLocks noChangeShapeType="1"/>
              </p:cNvCxnSpPr>
              <p:nvPr/>
            </p:nvCxnSpPr>
            <p:spPr bwMode="auto">
              <a:xfrm rot="5400000">
                <a:off x="1866106" y="4914106"/>
                <a:ext cx="685800" cy="1587"/>
              </a:xfrm>
              <a:prstGeom prst="straightConnector1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30" name="Straight Arrow Connector 6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713706" y="4914106"/>
                <a:ext cx="685800" cy="1587"/>
              </a:xfrm>
              <a:prstGeom prst="straightConnector1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141" name="Group 140"/>
            <p:cNvGrpSpPr/>
            <p:nvPr/>
          </p:nvGrpSpPr>
          <p:grpSpPr>
            <a:xfrm>
              <a:off x="6477000" y="3581400"/>
              <a:ext cx="1689562" cy="1723564"/>
              <a:chOff x="1828800" y="4572000"/>
              <a:chExt cx="1689562" cy="1723564"/>
            </a:xfrm>
          </p:grpSpPr>
          <p:grpSp>
            <p:nvGrpSpPr>
              <p:cNvPr id="142" name="Group 80"/>
              <p:cNvGrpSpPr/>
              <p:nvPr/>
            </p:nvGrpSpPr>
            <p:grpSpPr>
              <a:xfrm>
                <a:off x="1828800" y="5257800"/>
                <a:ext cx="1689562" cy="1037764"/>
                <a:chOff x="1828800" y="5257800"/>
                <a:chExt cx="1689562" cy="1037764"/>
              </a:xfrm>
            </p:grpSpPr>
            <p:sp>
              <p:nvSpPr>
                <p:cNvPr id="145" name="Rectangle 6"/>
                <p:cNvSpPr>
                  <a:spLocks noChangeArrowheads="1"/>
                </p:cNvSpPr>
                <p:nvPr/>
              </p:nvSpPr>
              <p:spPr bwMode="auto">
                <a:xfrm>
                  <a:off x="1828800" y="5257800"/>
                  <a:ext cx="1676400" cy="609600"/>
                </a:xfrm>
                <a:prstGeom prst="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4"/>
                <p:cNvSpPr>
                  <a:spLocks noChangeArrowheads="1"/>
                </p:cNvSpPr>
                <p:nvPr/>
              </p:nvSpPr>
              <p:spPr bwMode="auto">
                <a:xfrm>
                  <a:off x="1828800" y="5257800"/>
                  <a:ext cx="1676400" cy="304800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HDFS datanode</a:t>
                  </a:r>
                  <a:endPara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35"/>
                <p:cNvSpPr>
                  <a:spLocks noChangeArrowheads="1"/>
                </p:cNvSpPr>
                <p:nvPr/>
              </p:nvSpPr>
              <p:spPr bwMode="auto">
                <a:xfrm>
                  <a:off x="1828800" y="5562600"/>
                  <a:ext cx="1676400" cy="304800"/>
                </a:xfrm>
                <a:prstGeom prst="rect">
                  <a:avLst/>
                </a:prstGeom>
                <a:noFill/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Linux file system</a:t>
                  </a:r>
                </a:p>
              </p:txBody>
            </p:sp>
            <p:sp>
              <p:nvSpPr>
                <p:cNvPr id="148" name="Flowchart: Magnetic Disk 36"/>
                <p:cNvSpPr>
                  <a:spLocks noChangeArrowheads="1"/>
                </p:cNvSpPr>
                <p:nvPr/>
              </p:nvSpPr>
              <p:spPr bwMode="auto">
                <a:xfrm>
                  <a:off x="2099102" y="5943601"/>
                  <a:ext cx="304800" cy="304800"/>
                </a:xfrm>
                <a:prstGeom prst="flowChartMagneticDisk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9" name="Flowchart: Magnetic Disk 37"/>
                <p:cNvSpPr>
                  <a:spLocks noChangeArrowheads="1"/>
                </p:cNvSpPr>
                <p:nvPr/>
              </p:nvSpPr>
              <p:spPr bwMode="auto">
                <a:xfrm>
                  <a:off x="2632502" y="5943601"/>
                  <a:ext cx="304800" cy="304800"/>
                </a:xfrm>
                <a:prstGeom prst="flowChartMagneticDisk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50" name="Straight Connector 3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832403" y="5981701"/>
                  <a:ext cx="228600" cy="3175"/>
                </a:xfrm>
                <a:prstGeom prst="line">
                  <a:avLst/>
                </a:prstGeom>
                <a:noFill/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1" name="Straight Connector 39"/>
                <p:cNvCxnSpPr>
                  <a:cxnSpLocks noChangeShapeType="1"/>
                  <a:endCxn id="148" idx="2"/>
                </p:cNvCxnSpPr>
                <p:nvPr/>
              </p:nvCxnSpPr>
              <p:spPr bwMode="auto">
                <a:xfrm>
                  <a:off x="1946702" y="6096001"/>
                  <a:ext cx="152400" cy="1588"/>
                </a:xfrm>
                <a:prstGeom prst="line">
                  <a:avLst/>
                </a:prstGeom>
                <a:noFill/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2" name="Straight Connector 4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365803" y="5980113"/>
                  <a:ext cx="228600" cy="3175"/>
                </a:xfrm>
                <a:prstGeom prst="line">
                  <a:avLst/>
                </a:prstGeom>
                <a:noFill/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3" name="Straight Connector 41"/>
                <p:cNvCxnSpPr>
                  <a:cxnSpLocks noChangeShapeType="1"/>
                </p:cNvCxnSpPr>
                <p:nvPr/>
              </p:nvCxnSpPr>
              <p:spPr bwMode="auto">
                <a:xfrm>
                  <a:off x="2480102" y="6094414"/>
                  <a:ext cx="152400" cy="3175"/>
                </a:xfrm>
                <a:prstGeom prst="line">
                  <a:avLst/>
                </a:prstGeom>
                <a:noFill/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154" name="TextBox 42"/>
                <p:cNvSpPr txBox="1">
                  <a:spLocks noChangeArrowheads="1"/>
                </p:cNvSpPr>
                <p:nvPr/>
              </p:nvSpPr>
              <p:spPr bwMode="auto">
                <a:xfrm>
                  <a:off x="3089702" y="5910264"/>
                  <a:ext cx="428660" cy="385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…</a:t>
                  </a:r>
                </a:p>
              </p:txBody>
            </p:sp>
          </p:grpSp>
          <p:cxnSp>
            <p:nvCxnSpPr>
              <p:cNvPr id="143" name="Straight Arrow Connector 60"/>
              <p:cNvCxnSpPr>
                <a:cxnSpLocks noChangeShapeType="1"/>
              </p:cNvCxnSpPr>
              <p:nvPr/>
            </p:nvCxnSpPr>
            <p:spPr bwMode="auto">
              <a:xfrm rot="5400000">
                <a:off x="1866106" y="4914106"/>
                <a:ext cx="685800" cy="1587"/>
              </a:xfrm>
              <a:prstGeom prst="straightConnector1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44" name="Straight Arrow Connector 6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713706" y="4914106"/>
                <a:ext cx="685800" cy="1587"/>
              </a:xfrm>
              <a:prstGeom prst="straightConnector1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155" name="TextBox 9"/>
            <p:cNvSpPr txBox="1">
              <a:spLocks noChangeArrowheads="1"/>
            </p:cNvSpPr>
            <p:nvPr/>
          </p:nvSpPr>
          <p:spPr bwMode="auto">
            <a:xfrm>
              <a:off x="4648200" y="2359025"/>
              <a:ext cx="1405423" cy="308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File namespace</a:t>
              </a:r>
              <a:endPara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" name="TextBox 10"/>
            <p:cNvSpPr txBox="1">
              <a:spLocks noChangeArrowheads="1"/>
            </p:cNvSpPr>
            <p:nvPr/>
          </p:nvSpPr>
          <p:spPr bwMode="auto">
            <a:xfrm>
              <a:off x="6276975" y="2162175"/>
              <a:ext cx="797039" cy="308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US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foo</a:t>
              </a:r>
              <a:r>
                <a: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/bar</a:t>
              </a:r>
              <a:endPara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7" name="Straight Connector 11"/>
            <p:cNvCxnSpPr>
              <a:cxnSpLocks noChangeShapeType="1"/>
            </p:cNvCxnSpPr>
            <p:nvPr/>
          </p:nvCxnSpPr>
          <p:spPr bwMode="auto">
            <a:xfrm rot="5400000">
              <a:off x="4949826" y="2640012"/>
              <a:ext cx="411162" cy="404813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58" name="Straight Connector 12"/>
            <p:cNvCxnSpPr>
              <a:cxnSpLocks noChangeShapeType="1"/>
            </p:cNvCxnSpPr>
            <p:nvPr/>
          </p:nvCxnSpPr>
          <p:spPr bwMode="auto">
            <a:xfrm rot="16200000" flipH="1">
              <a:off x="5362576" y="2625725"/>
              <a:ext cx="258762" cy="280987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59" name="Straight Connector 13"/>
            <p:cNvCxnSpPr>
              <a:cxnSpLocks noChangeShapeType="1"/>
            </p:cNvCxnSpPr>
            <p:nvPr/>
          </p:nvCxnSpPr>
          <p:spPr bwMode="auto">
            <a:xfrm rot="16200000" flipH="1">
              <a:off x="5295900" y="3238500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60" name="Straight Connector 14"/>
            <p:cNvCxnSpPr>
              <a:cxnSpLocks noChangeShapeType="1"/>
            </p:cNvCxnSpPr>
            <p:nvPr/>
          </p:nvCxnSpPr>
          <p:spPr bwMode="auto">
            <a:xfrm rot="10800000" flipV="1">
              <a:off x="5181600" y="3124200"/>
              <a:ext cx="228600" cy="2286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61" name="Straight Connector 15"/>
            <p:cNvCxnSpPr>
              <a:cxnSpLocks noChangeShapeType="1"/>
            </p:cNvCxnSpPr>
            <p:nvPr/>
          </p:nvCxnSpPr>
          <p:spPr bwMode="auto">
            <a:xfrm rot="16200000" flipH="1">
              <a:off x="5241925" y="2755900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62" name="Straight Connector 16"/>
            <p:cNvCxnSpPr>
              <a:cxnSpLocks noChangeShapeType="1"/>
            </p:cNvCxnSpPr>
            <p:nvPr/>
          </p:nvCxnSpPr>
          <p:spPr bwMode="auto">
            <a:xfrm rot="16200000" flipH="1">
              <a:off x="5032375" y="2979738"/>
              <a:ext cx="2286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63" name="Rectangle 21"/>
            <p:cNvSpPr>
              <a:spLocks noChangeArrowheads="1"/>
            </p:cNvSpPr>
            <p:nvPr/>
          </p:nvSpPr>
          <p:spPr bwMode="auto">
            <a:xfrm>
              <a:off x="6400800" y="2438400"/>
              <a:ext cx="838200" cy="2286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block 3df2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4" name="Straight Connector 26"/>
            <p:cNvCxnSpPr>
              <a:cxnSpLocks noChangeShapeType="1"/>
            </p:cNvCxnSpPr>
            <p:nvPr/>
          </p:nvCxnSpPr>
          <p:spPr bwMode="auto">
            <a:xfrm>
              <a:off x="5141913" y="2865438"/>
              <a:ext cx="533400" cy="487362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65" name="Shape 29"/>
            <p:cNvCxnSpPr>
              <a:cxnSpLocks noChangeShapeType="1"/>
              <a:endCxn id="156" idx="1"/>
            </p:cNvCxnSpPr>
            <p:nvPr/>
          </p:nvCxnSpPr>
          <p:spPr bwMode="auto">
            <a:xfrm rot="5400000" flipH="1" flipV="1">
              <a:off x="5482496" y="2520225"/>
              <a:ext cx="998408" cy="590549"/>
            </a:xfrm>
            <a:prstGeom prst="curvedConnector2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triangle" w="sm" len="sm"/>
            </a:ln>
          </p:spPr>
        </p:cxnSp>
        <p:sp>
          <p:nvSpPr>
            <p:cNvPr id="166" name="Rectangle 4"/>
            <p:cNvSpPr>
              <a:spLocks noChangeArrowheads="1"/>
            </p:cNvSpPr>
            <p:nvPr/>
          </p:nvSpPr>
          <p:spPr bwMode="auto">
            <a:xfrm>
              <a:off x="1188720" y="2133600"/>
              <a:ext cx="1097280" cy="304800"/>
            </a:xfrm>
            <a:prstGeom prst="rect">
              <a:avLst/>
            </a:prstGeom>
            <a:solidFill>
              <a:sysClr val="windowText" lastClr="000000"/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Application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" name="Rectangle 35"/>
            <p:cNvSpPr>
              <a:spLocks noChangeArrowheads="1"/>
            </p:cNvSpPr>
            <p:nvPr/>
          </p:nvSpPr>
          <p:spPr bwMode="auto">
            <a:xfrm>
              <a:off x="1188720" y="2438400"/>
              <a:ext cx="1097280" cy="304800"/>
            </a:xfrm>
            <a:prstGeom prst="rect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HDFS Client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" name="Rectangle 21"/>
            <p:cNvSpPr>
              <a:spLocks noChangeArrowheads="1"/>
            </p:cNvSpPr>
            <p:nvPr/>
          </p:nvSpPr>
          <p:spPr bwMode="auto">
            <a:xfrm>
              <a:off x="6400800" y="2667000"/>
              <a:ext cx="838200" cy="2286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" name="Rectangle 21"/>
            <p:cNvSpPr>
              <a:spLocks noChangeArrowheads="1"/>
            </p:cNvSpPr>
            <p:nvPr/>
          </p:nvSpPr>
          <p:spPr bwMode="auto">
            <a:xfrm>
              <a:off x="6400800" y="2895600"/>
              <a:ext cx="838200" cy="2286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" name="Rectangle 21"/>
            <p:cNvSpPr>
              <a:spLocks noChangeArrowheads="1"/>
            </p:cNvSpPr>
            <p:nvPr/>
          </p:nvSpPr>
          <p:spPr bwMode="auto">
            <a:xfrm>
              <a:off x="6400800" y="3124200"/>
              <a:ext cx="838200" cy="2286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1" name="Title 17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HDFS Working Flow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242D8-F8DF-4750-9687-EDC89A7B49D5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9532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3884612" y="2149475"/>
            <a:ext cx="1302505" cy="620712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1639" tIns="42452" rIns="81639" bIns="42452" anchor="ctr" anchorCtr="1"/>
          <a:lstStyle/>
          <a:p>
            <a:pPr algn="ctr" defTabSz="828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</a:t>
            </a:r>
          </a:p>
          <a:p>
            <a:pPr algn="ctr" defTabSz="828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NameNode</a:t>
            </a:r>
            <a:endParaRPr lang="en-GB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449263" y="2533735"/>
            <a:ext cx="914400" cy="590465"/>
          </a:xfrm>
          <a:prstGeom prst="ellipse">
            <a:avLst/>
          </a:prstGeom>
          <a:solidFill>
            <a:srgbClr val="FF66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1639" tIns="42452" rIns="81639" bIns="42452"/>
          <a:lstStyle/>
          <a:p>
            <a:pPr algn="ctr" defTabSz="6524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>
                <a:tab pos="657225" algn="l"/>
              </a:tabLst>
            </a:pPr>
            <a:r>
              <a:rPr lang="en-GB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Client</a:t>
            </a:r>
            <a:endParaRPr lang="en-GB" sz="6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3434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52578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4799013" y="38862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6627813" y="38862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61722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5713413" y="38862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34290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3884613" y="38862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5" name="AutoShape 13"/>
          <p:cNvSpPr>
            <a:spLocks/>
          </p:cNvSpPr>
          <p:nvPr/>
        </p:nvSpPr>
        <p:spPr bwMode="auto">
          <a:xfrm rot="16200000" flipV="1">
            <a:off x="4917281" y="2782095"/>
            <a:ext cx="534988" cy="4267200"/>
          </a:xfrm>
          <a:prstGeom prst="leftBrace">
            <a:avLst>
              <a:gd name="adj1" fmla="val 66469"/>
              <a:gd name="adj2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2970213" y="38862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 anchor="ctr"/>
          <a:lstStyle>
            <a:lvl1pPr defTabSz="652463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652463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HDFS Architecture</a:t>
            </a: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8229600" y="457200"/>
            <a:ext cx="457200" cy="5257800"/>
          </a:xfrm>
          <a:prstGeom prst="rect">
            <a:avLst/>
          </a:prstGeom>
          <a:solidFill>
            <a:srgbClr val="E6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9" name="AutoShape 17"/>
          <p:cNvSpPr>
            <a:spLocks noChangeArrowheads="1"/>
          </p:cNvSpPr>
          <p:nvPr/>
        </p:nvSpPr>
        <p:spPr bwMode="auto">
          <a:xfrm>
            <a:off x="3976687" y="1092283"/>
            <a:ext cx="1079501" cy="550863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1639" tIns="42452" rIns="81639" bIns="42452" anchor="ctr" anchorCtr="1"/>
          <a:lstStyle/>
          <a:p>
            <a:pPr defTabSz="828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NameNode</a:t>
            </a:r>
            <a:endParaRPr lang="en-GB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70" name="AutoShape 18"/>
          <p:cNvSpPr>
            <a:spLocks noChangeArrowheads="1"/>
          </p:cNvSpPr>
          <p:nvPr/>
        </p:nvSpPr>
        <p:spPr bwMode="auto">
          <a:xfrm>
            <a:off x="5056188" y="1187450"/>
            <a:ext cx="3192462" cy="254000"/>
          </a:xfrm>
          <a:prstGeom prst="leftRightArrow">
            <a:avLst>
              <a:gd name="adj1" fmla="val 50000"/>
              <a:gd name="adj2" fmla="val 289137"/>
            </a:avLst>
          </a:prstGeom>
          <a:solidFill>
            <a:srgbClr val="E6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8229600" y="2230438"/>
            <a:ext cx="1809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43434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52578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48006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6627813" y="38862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61722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57150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34290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38862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29718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43434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52578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48006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86" name="Rectangle 34"/>
          <p:cNvSpPr>
            <a:spLocks noChangeArrowheads="1"/>
          </p:cNvSpPr>
          <p:nvPr/>
        </p:nvSpPr>
        <p:spPr bwMode="auto">
          <a:xfrm>
            <a:off x="6627813" y="38862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87" name="Rectangle 35"/>
          <p:cNvSpPr>
            <a:spLocks noChangeArrowheads="1"/>
          </p:cNvSpPr>
          <p:nvPr/>
        </p:nvSpPr>
        <p:spPr bwMode="auto">
          <a:xfrm>
            <a:off x="61722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88" name="Rectangle 36"/>
          <p:cNvSpPr>
            <a:spLocks noChangeArrowheads="1"/>
          </p:cNvSpPr>
          <p:nvPr/>
        </p:nvSpPr>
        <p:spPr bwMode="auto">
          <a:xfrm>
            <a:off x="57150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89" name="Rectangle 37"/>
          <p:cNvSpPr>
            <a:spLocks noChangeArrowheads="1"/>
          </p:cNvSpPr>
          <p:nvPr/>
        </p:nvSpPr>
        <p:spPr bwMode="auto">
          <a:xfrm>
            <a:off x="34290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90" name="Rectangle 38"/>
          <p:cNvSpPr>
            <a:spLocks noChangeArrowheads="1"/>
          </p:cNvSpPr>
          <p:nvPr/>
        </p:nvSpPr>
        <p:spPr bwMode="auto">
          <a:xfrm>
            <a:off x="38862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91" name="Rectangle 39"/>
          <p:cNvSpPr>
            <a:spLocks noChangeArrowheads="1"/>
          </p:cNvSpPr>
          <p:nvPr/>
        </p:nvSpPr>
        <p:spPr bwMode="auto">
          <a:xfrm>
            <a:off x="29718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92" name="Rectangle 40"/>
          <p:cNvSpPr>
            <a:spLocks noChangeArrowheads="1"/>
          </p:cNvSpPr>
          <p:nvPr/>
        </p:nvSpPr>
        <p:spPr bwMode="auto">
          <a:xfrm>
            <a:off x="43434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93" name="Rectangle 41"/>
          <p:cNvSpPr>
            <a:spLocks noChangeArrowheads="1"/>
          </p:cNvSpPr>
          <p:nvPr/>
        </p:nvSpPr>
        <p:spPr bwMode="auto">
          <a:xfrm>
            <a:off x="52578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94" name="Rectangle 42"/>
          <p:cNvSpPr>
            <a:spLocks noChangeArrowheads="1"/>
          </p:cNvSpPr>
          <p:nvPr/>
        </p:nvSpPr>
        <p:spPr bwMode="auto">
          <a:xfrm>
            <a:off x="48006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95" name="Rectangle 43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96" name="Rectangle 44"/>
          <p:cNvSpPr>
            <a:spLocks noChangeArrowheads="1"/>
          </p:cNvSpPr>
          <p:nvPr/>
        </p:nvSpPr>
        <p:spPr bwMode="auto">
          <a:xfrm>
            <a:off x="6627813" y="38862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97" name="Rectangle 45"/>
          <p:cNvSpPr>
            <a:spLocks noChangeArrowheads="1"/>
          </p:cNvSpPr>
          <p:nvPr/>
        </p:nvSpPr>
        <p:spPr bwMode="auto">
          <a:xfrm>
            <a:off x="61722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98" name="Rectangle 46"/>
          <p:cNvSpPr>
            <a:spLocks noChangeArrowheads="1"/>
          </p:cNvSpPr>
          <p:nvPr/>
        </p:nvSpPr>
        <p:spPr bwMode="auto">
          <a:xfrm>
            <a:off x="57150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99" name="Rectangle 47"/>
          <p:cNvSpPr>
            <a:spLocks noChangeArrowheads="1"/>
          </p:cNvSpPr>
          <p:nvPr/>
        </p:nvSpPr>
        <p:spPr bwMode="auto">
          <a:xfrm>
            <a:off x="34290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00" name="Rectangle 48"/>
          <p:cNvSpPr>
            <a:spLocks noChangeArrowheads="1"/>
          </p:cNvSpPr>
          <p:nvPr/>
        </p:nvSpPr>
        <p:spPr bwMode="auto">
          <a:xfrm>
            <a:off x="38862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01" name="Rectangle 49"/>
          <p:cNvSpPr>
            <a:spLocks noChangeArrowheads="1"/>
          </p:cNvSpPr>
          <p:nvPr/>
        </p:nvSpPr>
        <p:spPr bwMode="auto">
          <a:xfrm>
            <a:off x="29718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02" name="Rectangle 50"/>
          <p:cNvSpPr>
            <a:spLocks noChangeArrowheads="1"/>
          </p:cNvSpPr>
          <p:nvPr/>
        </p:nvSpPr>
        <p:spPr bwMode="auto">
          <a:xfrm>
            <a:off x="4343400" y="34290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03" name="Rectangle 51"/>
          <p:cNvSpPr>
            <a:spLocks noChangeArrowheads="1"/>
          </p:cNvSpPr>
          <p:nvPr/>
        </p:nvSpPr>
        <p:spPr bwMode="auto">
          <a:xfrm>
            <a:off x="5257800" y="34290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04" name="Rectangle 52"/>
          <p:cNvSpPr>
            <a:spLocks noChangeArrowheads="1"/>
          </p:cNvSpPr>
          <p:nvPr/>
        </p:nvSpPr>
        <p:spPr bwMode="auto">
          <a:xfrm>
            <a:off x="4799013" y="34290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05" name="Rectangle 53"/>
          <p:cNvSpPr>
            <a:spLocks noChangeArrowheads="1"/>
          </p:cNvSpPr>
          <p:nvPr/>
        </p:nvSpPr>
        <p:spPr bwMode="auto">
          <a:xfrm>
            <a:off x="7086600" y="34290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06" name="Rectangle 54"/>
          <p:cNvSpPr>
            <a:spLocks noChangeArrowheads="1"/>
          </p:cNvSpPr>
          <p:nvPr/>
        </p:nvSpPr>
        <p:spPr bwMode="auto">
          <a:xfrm>
            <a:off x="6627813" y="34290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07" name="Rectangle 55"/>
          <p:cNvSpPr>
            <a:spLocks noChangeArrowheads="1"/>
          </p:cNvSpPr>
          <p:nvPr/>
        </p:nvSpPr>
        <p:spPr bwMode="auto">
          <a:xfrm>
            <a:off x="6172200" y="34290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08" name="Rectangle 56"/>
          <p:cNvSpPr>
            <a:spLocks noChangeArrowheads="1"/>
          </p:cNvSpPr>
          <p:nvPr/>
        </p:nvSpPr>
        <p:spPr bwMode="auto">
          <a:xfrm>
            <a:off x="5713413" y="34290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09" name="Rectangle 57"/>
          <p:cNvSpPr>
            <a:spLocks noChangeArrowheads="1"/>
          </p:cNvSpPr>
          <p:nvPr/>
        </p:nvSpPr>
        <p:spPr bwMode="auto">
          <a:xfrm>
            <a:off x="3429000" y="34290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10" name="Rectangle 58"/>
          <p:cNvSpPr>
            <a:spLocks noChangeArrowheads="1"/>
          </p:cNvSpPr>
          <p:nvPr/>
        </p:nvSpPr>
        <p:spPr bwMode="auto">
          <a:xfrm>
            <a:off x="3884613" y="34290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11" name="Rectangle 59"/>
          <p:cNvSpPr>
            <a:spLocks noChangeArrowheads="1"/>
          </p:cNvSpPr>
          <p:nvPr/>
        </p:nvSpPr>
        <p:spPr bwMode="auto">
          <a:xfrm>
            <a:off x="2970213" y="34290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12" name="Rectangle 60"/>
          <p:cNvSpPr>
            <a:spLocks noChangeArrowheads="1"/>
          </p:cNvSpPr>
          <p:nvPr/>
        </p:nvSpPr>
        <p:spPr bwMode="auto">
          <a:xfrm>
            <a:off x="4343400" y="2971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13" name="Rectangle 61"/>
          <p:cNvSpPr>
            <a:spLocks noChangeArrowheads="1"/>
          </p:cNvSpPr>
          <p:nvPr/>
        </p:nvSpPr>
        <p:spPr bwMode="auto">
          <a:xfrm>
            <a:off x="5257800" y="2971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14" name="Rectangle 62"/>
          <p:cNvSpPr>
            <a:spLocks noChangeArrowheads="1"/>
          </p:cNvSpPr>
          <p:nvPr/>
        </p:nvSpPr>
        <p:spPr bwMode="auto">
          <a:xfrm>
            <a:off x="4799013" y="2971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15" name="Rectangle 63"/>
          <p:cNvSpPr>
            <a:spLocks noChangeArrowheads="1"/>
          </p:cNvSpPr>
          <p:nvPr/>
        </p:nvSpPr>
        <p:spPr bwMode="auto">
          <a:xfrm>
            <a:off x="7085013" y="2971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16" name="Rectangle 64"/>
          <p:cNvSpPr>
            <a:spLocks noChangeArrowheads="1"/>
          </p:cNvSpPr>
          <p:nvPr/>
        </p:nvSpPr>
        <p:spPr bwMode="auto">
          <a:xfrm>
            <a:off x="6627813" y="2971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17" name="Rectangle 65"/>
          <p:cNvSpPr>
            <a:spLocks noChangeArrowheads="1"/>
          </p:cNvSpPr>
          <p:nvPr/>
        </p:nvSpPr>
        <p:spPr bwMode="auto">
          <a:xfrm>
            <a:off x="6172200" y="2971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18" name="Rectangle 66"/>
          <p:cNvSpPr>
            <a:spLocks noChangeArrowheads="1"/>
          </p:cNvSpPr>
          <p:nvPr/>
        </p:nvSpPr>
        <p:spPr bwMode="auto">
          <a:xfrm>
            <a:off x="5713413" y="2971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19" name="Rectangle 67"/>
          <p:cNvSpPr>
            <a:spLocks noChangeArrowheads="1"/>
          </p:cNvSpPr>
          <p:nvPr/>
        </p:nvSpPr>
        <p:spPr bwMode="auto">
          <a:xfrm>
            <a:off x="3429000" y="2971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20" name="Rectangle 68"/>
          <p:cNvSpPr>
            <a:spLocks noChangeArrowheads="1"/>
          </p:cNvSpPr>
          <p:nvPr/>
        </p:nvSpPr>
        <p:spPr bwMode="auto">
          <a:xfrm>
            <a:off x="3884613" y="2971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21" name="Rectangle 69"/>
          <p:cNvSpPr>
            <a:spLocks noChangeArrowheads="1"/>
          </p:cNvSpPr>
          <p:nvPr/>
        </p:nvSpPr>
        <p:spPr bwMode="auto">
          <a:xfrm>
            <a:off x="2970213" y="2971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22" name="Rectangle 70"/>
          <p:cNvSpPr>
            <a:spLocks noChangeArrowheads="1"/>
          </p:cNvSpPr>
          <p:nvPr/>
        </p:nvSpPr>
        <p:spPr bwMode="auto">
          <a:xfrm>
            <a:off x="43434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23" name="Rectangle 71"/>
          <p:cNvSpPr>
            <a:spLocks noChangeArrowheads="1"/>
          </p:cNvSpPr>
          <p:nvPr/>
        </p:nvSpPr>
        <p:spPr bwMode="auto">
          <a:xfrm>
            <a:off x="52578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24" name="Rectangle 72"/>
          <p:cNvSpPr>
            <a:spLocks noChangeArrowheads="1"/>
          </p:cNvSpPr>
          <p:nvPr/>
        </p:nvSpPr>
        <p:spPr bwMode="auto">
          <a:xfrm>
            <a:off x="47990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25" name="Rectangle 73"/>
          <p:cNvSpPr>
            <a:spLocks noChangeArrowheads="1"/>
          </p:cNvSpPr>
          <p:nvPr/>
        </p:nvSpPr>
        <p:spPr bwMode="auto">
          <a:xfrm>
            <a:off x="70866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26" name="Rectangle 74"/>
          <p:cNvSpPr>
            <a:spLocks noChangeArrowheads="1"/>
          </p:cNvSpPr>
          <p:nvPr/>
        </p:nvSpPr>
        <p:spPr bwMode="auto">
          <a:xfrm>
            <a:off x="66278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27" name="Rectangle 75"/>
          <p:cNvSpPr>
            <a:spLocks noChangeArrowheads="1"/>
          </p:cNvSpPr>
          <p:nvPr/>
        </p:nvSpPr>
        <p:spPr bwMode="auto">
          <a:xfrm>
            <a:off x="61722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28" name="Rectangle 76"/>
          <p:cNvSpPr>
            <a:spLocks noChangeArrowheads="1"/>
          </p:cNvSpPr>
          <p:nvPr/>
        </p:nvSpPr>
        <p:spPr bwMode="auto">
          <a:xfrm>
            <a:off x="57134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29" name="Rectangle 77"/>
          <p:cNvSpPr>
            <a:spLocks noChangeArrowheads="1"/>
          </p:cNvSpPr>
          <p:nvPr/>
        </p:nvSpPr>
        <p:spPr bwMode="auto">
          <a:xfrm>
            <a:off x="34290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30" name="Rectangle 78"/>
          <p:cNvSpPr>
            <a:spLocks noChangeArrowheads="1"/>
          </p:cNvSpPr>
          <p:nvPr/>
        </p:nvSpPr>
        <p:spPr bwMode="auto">
          <a:xfrm>
            <a:off x="38846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31" name="Rectangle 79"/>
          <p:cNvSpPr>
            <a:spLocks noChangeArrowheads="1"/>
          </p:cNvSpPr>
          <p:nvPr/>
        </p:nvSpPr>
        <p:spPr bwMode="auto">
          <a:xfrm>
            <a:off x="29702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32" name="Rectangle 80"/>
          <p:cNvSpPr>
            <a:spLocks noChangeArrowheads="1"/>
          </p:cNvSpPr>
          <p:nvPr/>
        </p:nvSpPr>
        <p:spPr bwMode="auto">
          <a:xfrm>
            <a:off x="43434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33" name="Rectangle 81"/>
          <p:cNvSpPr>
            <a:spLocks noChangeArrowheads="1"/>
          </p:cNvSpPr>
          <p:nvPr/>
        </p:nvSpPr>
        <p:spPr bwMode="auto">
          <a:xfrm>
            <a:off x="52578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34" name="Rectangle 82"/>
          <p:cNvSpPr>
            <a:spLocks noChangeArrowheads="1"/>
          </p:cNvSpPr>
          <p:nvPr/>
        </p:nvSpPr>
        <p:spPr bwMode="auto">
          <a:xfrm>
            <a:off x="47990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35" name="Rectangle 83"/>
          <p:cNvSpPr>
            <a:spLocks noChangeArrowheads="1"/>
          </p:cNvSpPr>
          <p:nvPr/>
        </p:nvSpPr>
        <p:spPr bwMode="auto">
          <a:xfrm>
            <a:off x="70866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36" name="Rectangle 84"/>
          <p:cNvSpPr>
            <a:spLocks noChangeArrowheads="1"/>
          </p:cNvSpPr>
          <p:nvPr/>
        </p:nvSpPr>
        <p:spPr bwMode="auto">
          <a:xfrm>
            <a:off x="66278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37" name="Rectangle 85"/>
          <p:cNvSpPr>
            <a:spLocks noChangeArrowheads="1"/>
          </p:cNvSpPr>
          <p:nvPr/>
        </p:nvSpPr>
        <p:spPr bwMode="auto">
          <a:xfrm>
            <a:off x="61722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38" name="Rectangle 86"/>
          <p:cNvSpPr>
            <a:spLocks noChangeArrowheads="1"/>
          </p:cNvSpPr>
          <p:nvPr/>
        </p:nvSpPr>
        <p:spPr bwMode="auto">
          <a:xfrm>
            <a:off x="57134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39" name="Rectangle 87"/>
          <p:cNvSpPr>
            <a:spLocks noChangeArrowheads="1"/>
          </p:cNvSpPr>
          <p:nvPr/>
        </p:nvSpPr>
        <p:spPr bwMode="auto">
          <a:xfrm>
            <a:off x="34290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40" name="Rectangle 88"/>
          <p:cNvSpPr>
            <a:spLocks noChangeArrowheads="1"/>
          </p:cNvSpPr>
          <p:nvPr/>
        </p:nvSpPr>
        <p:spPr bwMode="auto">
          <a:xfrm>
            <a:off x="38846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41" name="Rectangle 89"/>
          <p:cNvSpPr>
            <a:spLocks noChangeArrowheads="1"/>
          </p:cNvSpPr>
          <p:nvPr/>
        </p:nvSpPr>
        <p:spPr bwMode="auto">
          <a:xfrm>
            <a:off x="29702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42" name="Rectangle 90"/>
          <p:cNvSpPr>
            <a:spLocks noChangeArrowheads="1"/>
          </p:cNvSpPr>
          <p:nvPr/>
        </p:nvSpPr>
        <p:spPr bwMode="auto">
          <a:xfrm>
            <a:off x="43434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43" name="Rectangle 91"/>
          <p:cNvSpPr>
            <a:spLocks noChangeArrowheads="1"/>
          </p:cNvSpPr>
          <p:nvPr/>
        </p:nvSpPr>
        <p:spPr bwMode="auto">
          <a:xfrm>
            <a:off x="52578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44" name="Rectangle 92"/>
          <p:cNvSpPr>
            <a:spLocks noChangeArrowheads="1"/>
          </p:cNvSpPr>
          <p:nvPr/>
        </p:nvSpPr>
        <p:spPr bwMode="auto">
          <a:xfrm>
            <a:off x="47990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45" name="Rectangle 93"/>
          <p:cNvSpPr>
            <a:spLocks noChangeArrowheads="1"/>
          </p:cNvSpPr>
          <p:nvPr/>
        </p:nvSpPr>
        <p:spPr bwMode="auto">
          <a:xfrm>
            <a:off x="70866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46" name="Rectangle 94"/>
          <p:cNvSpPr>
            <a:spLocks noChangeArrowheads="1"/>
          </p:cNvSpPr>
          <p:nvPr/>
        </p:nvSpPr>
        <p:spPr bwMode="auto">
          <a:xfrm>
            <a:off x="66278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47" name="Rectangle 95"/>
          <p:cNvSpPr>
            <a:spLocks noChangeArrowheads="1"/>
          </p:cNvSpPr>
          <p:nvPr/>
        </p:nvSpPr>
        <p:spPr bwMode="auto">
          <a:xfrm>
            <a:off x="61722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48" name="Rectangle 96"/>
          <p:cNvSpPr>
            <a:spLocks noChangeArrowheads="1"/>
          </p:cNvSpPr>
          <p:nvPr/>
        </p:nvSpPr>
        <p:spPr bwMode="auto">
          <a:xfrm>
            <a:off x="57134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49" name="Rectangle 97"/>
          <p:cNvSpPr>
            <a:spLocks noChangeArrowheads="1"/>
          </p:cNvSpPr>
          <p:nvPr/>
        </p:nvSpPr>
        <p:spPr bwMode="auto">
          <a:xfrm>
            <a:off x="34290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50" name="Rectangle 98"/>
          <p:cNvSpPr>
            <a:spLocks noChangeArrowheads="1"/>
          </p:cNvSpPr>
          <p:nvPr/>
        </p:nvSpPr>
        <p:spPr bwMode="auto">
          <a:xfrm>
            <a:off x="38846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51" name="Rectangle 99"/>
          <p:cNvSpPr>
            <a:spLocks noChangeArrowheads="1"/>
          </p:cNvSpPr>
          <p:nvPr/>
        </p:nvSpPr>
        <p:spPr bwMode="auto">
          <a:xfrm>
            <a:off x="29702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52" name="Rectangle 100"/>
          <p:cNvSpPr>
            <a:spLocks noChangeArrowheads="1"/>
          </p:cNvSpPr>
          <p:nvPr/>
        </p:nvSpPr>
        <p:spPr bwMode="auto">
          <a:xfrm>
            <a:off x="43434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53" name="Rectangle 101"/>
          <p:cNvSpPr>
            <a:spLocks noChangeArrowheads="1"/>
          </p:cNvSpPr>
          <p:nvPr/>
        </p:nvSpPr>
        <p:spPr bwMode="auto">
          <a:xfrm>
            <a:off x="52578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54" name="Rectangle 102"/>
          <p:cNvSpPr>
            <a:spLocks noChangeArrowheads="1"/>
          </p:cNvSpPr>
          <p:nvPr/>
        </p:nvSpPr>
        <p:spPr bwMode="auto">
          <a:xfrm>
            <a:off x="47990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55" name="Rectangle 103"/>
          <p:cNvSpPr>
            <a:spLocks noChangeArrowheads="1"/>
          </p:cNvSpPr>
          <p:nvPr/>
        </p:nvSpPr>
        <p:spPr bwMode="auto">
          <a:xfrm>
            <a:off x="7085013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56" name="Rectangle 104"/>
          <p:cNvSpPr>
            <a:spLocks noChangeArrowheads="1"/>
          </p:cNvSpPr>
          <p:nvPr/>
        </p:nvSpPr>
        <p:spPr bwMode="auto">
          <a:xfrm>
            <a:off x="66278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57" name="Rectangle 105"/>
          <p:cNvSpPr>
            <a:spLocks noChangeArrowheads="1"/>
          </p:cNvSpPr>
          <p:nvPr/>
        </p:nvSpPr>
        <p:spPr bwMode="auto">
          <a:xfrm>
            <a:off x="61722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58" name="Rectangle 106"/>
          <p:cNvSpPr>
            <a:spLocks noChangeArrowheads="1"/>
          </p:cNvSpPr>
          <p:nvPr/>
        </p:nvSpPr>
        <p:spPr bwMode="auto">
          <a:xfrm>
            <a:off x="57134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59" name="Rectangle 107"/>
          <p:cNvSpPr>
            <a:spLocks noChangeArrowheads="1"/>
          </p:cNvSpPr>
          <p:nvPr/>
        </p:nvSpPr>
        <p:spPr bwMode="auto">
          <a:xfrm>
            <a:off x="34290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60" name="Rectangle 108"/>
          <p:cNvSpPr>
            <a:spLocks noChangeArrowheads="1"/>
          </p:cNvSpPr>
          <p:nvPr/>
        </p:nvSpPr>
        <p:spPr bwMode="auto">
          <a:xfrm>
            <a:off x="38846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61" name="Rectangle 109"/>
          <p:cNvSpPr>
            <a:spLocks noChangeArrowheads="1"/>
          </p:cNvSpPr>
          <p:nvPr/>
        </p:nvSpPr>
        <p:spPr bwMode="auto">
          <a:xfrm>
            <a:off x="29702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62" name="Rectangle 110"/>
          <p:cNvSpPr>
            <a:spLocks noChangeArrowheads="1"/>
          </p:cNvSpPr>
          <p:nvPr/>
        </p:nvSpPr>
        <p:spPr bwMode="auto">
          <a:xfrm>
            <a:off x="43434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63" name="Rectangle 111"/>
          <p:cNvSpPr>
            <a:spLocks noChangeArrowheads="1"/>
          </p:cNvSpPr>
          <p:nvPr/>
        </p:nvSpPr>
        <p:spPr bwMode="auto">
          <a:xfrm>
            <a:off x="52578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64" name="Rectangle 112"/>
          <p:cNvSpPr>
            <a:spLocks noChangeArrowheads="1"/>
          </p:cNvSpPr>
          <p:nvPr/>
        </p:nvSpPr>
        <p:spPr bwMode="auto">
          <a:xfrm>
            <a:off x="47990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65" name="Rectangle 113"/>
          <p:cNvSpPr>
            <a:spLocks noChangeArrowheads="1"/>
          </p:cNvSpPr>
          <p:nvPr/>
        </p:nvSpPr>
        <p:spPr bwMode="auto">
          <a:xfrm>
            <a:off x="70866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66" name="Rectangle 114"/>
          <p:cNvSpPr>
            <a:spLocks noChangeArrowheads="1"/>
          </p:cNvSpPr>
          <p:nvPr/>
        </p:nvSpPr>
        <p:spPr bwMode="auto">
          <a:xfrm>
            <a:off x="66278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67" name="Rectangle 115"/>
          <p:cNvSpPr>
            <a:spLocks noChangeArrowheads="1"/>
          </p:cNvSpPr>
          <p:nvPr/>
        </p:nvSpPr>
        <p:spPr bwMode="auto">
          <a:xfrm>
            <a:off x="61722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68" name="Rectangle 116"/>
          <p:cNvSpPr>
            <a:spLocks noChangeArrowheads="1"/>
          </p:cNvSpPr>
          <p:nvPr/>
        </p:nvSpPr>
        <p:spPr bwMode="auto">
          <a:xfrm>
            <a:off x="57134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69" name="Rectangle 117"/>
          <p:cNvSpPr>
            <a:spLocks noChangeArrowheads="1"/>
          </p:cNvSpPr>
          <p:nvPr/>
        </p:nvSpPr>
        <p:spPr bwMode="auto">
          <a:xfrm>
            <a:off x="34290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70" name="Rectangle 118"/>
          <p:cNvSpPr>
            <a:spLocks noChangeArrowheads="1"/>
          </p:cNvSpPr>
          <p:nvPr/>
        </p:nvSpPr>
        <p:spPr bwMode="auto">
          <a:xfrm>
            <a:off x="38846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71" name="Rectangle 119"/>
          <p:cNvSpPr>
            <a:spLocks noChangeArrowheads="1"/>
          </p:cNvSpPr>
          <p:nvPr/>
        </p:nvSpPr>
        <p:spPr bwMode="auto">
          <a:xfrm>
            <a:off x="29702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72" name="Rectangle 120"/>
          <p:cNvSpPr>
            <a:spLocks noChangeArrowheads="1"/>
          </p:cNvSpPr>
          <p:nvPr/>
        </p:nvSpPr>
        <p:spPr bwMode="auto">
          <a:xfrm>
            <a:off x="43434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73" name="Rectangle 121"/>
          <p:cNvSpPr>
            <a:spLocks noChangeArrowheads="1"/>
          </p:cNvSpPr>
          <p:nvPr/>
        </p:nvSpPr>
        <p:spPr bwMode="auto">
          <a:xfrm>
            <a:off x="52578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74" name="Rectangle 122"/>
          <p:cNvSpPr>
            <a:spLocks noChangeArrowheads="1"/>
          </p:cNvSpPr>
          <p:nvPr/>
        </p:nvSpPr>
        <p:spPr bwMode="auto">
          <a:xfrm>
            <a:off x="47990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75" name="Rectangle 123"/>
          <p:cNvSpPr>
            <a:spLocks noChangeArrowheads="1"/>
          </p:cNvSpPr>
          <p:nvPr/>
        </p:nvSpPr>
        <p:spPr bwMode="auto">
          <a:xfrm>
            <a:off x="70866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76" name="Rectangle 124"/>
          <p:cNvSpPr>
            <a:spLocks noChangeArrowheads="1"/>
          </p:cNvSpPr>
          <p:nvPr/>
        </p:nvSpPr>
        <p:spPr bwMode="auto">
          <a:xfrm>
            <a:off x="66278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77" name="Rectangle 125"/>
          <p:cNvSpPr>
            <a:spLocks noChangeArrowheads="1"/>
          </p:cNvSpPr>
          <p:nvPr/>
        </p:nvSpPr>
        <p:spPr bwMode="auto">
          <a:xfrm>
            <a:off x="61722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78" name="Rectangle 126"/>
          <p:cNvSpPr>
            <a:spLocks noChangeArrowheads="1"/>
          </p:cNvSpPr>
          <p:nvPr/>
        </p:nvSpPr>
        <p:spPr bwMode="auto">
          <a:xfrm>
            <a:off x="57134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79" name="Rectangle 127"/>
          <p:cNvSpPr>
            <a:spLocks noChangeArrowheads="1"/>
          </p:cNvSpPr>
          <p:nvPr/>
        </p:nvSpPr>
        <p:spPr bwMode="auto">
          <a:xfrm>
            <a:off x="34290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80" name="Rectangle 128"/>
          <p:cNvSpPr>
            <a:spLocks noChangeArrowheads="1"/>
          </p:cNvSpPr>
          <p:nvPr/>
        </p:nvSpPr>
        <p:spPr bwMode="auto">
          <a:xfrm>
            <a:off x="38846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81" name="Rectangle 129"/>
          <p:cNvSpPr>
            <a:spLocks noChangeArrowheads="1"/>
          </p:cNvSpPr>
          <p:nvPr/>
        </p:nvSpPr>
        <p:spPr bwMode="auto">
          <a:xfrm>
            <a:off x="29702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82" name="Rectangle 130"/>
          <p:cNvSpPr>
            <a:spLocks noChangeArrowheads="1"/>
          </p:cNvSpPr>
          <p:nvPr/>
        </p:nvSpPr>
        <p:spPr bwMode="auto">
          <a:xfrm>
            <a:off x="43434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83" name="Rectangle 131"/>
          <p:cNvSpPr>
            <a:spLocks noChangeArrowheads="1"/>
          </p:cNvSpPr>
          <p:nvPr/>
        </p:nvSpPr>
        <p:spPr bwMode="auto">
          <a:xfrm>
            <a:off x="52578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84" name="Rectangle 132"/>
          <p:cNvSpPr>
            <a:spLocks noChangeArrowheads="1"/>
          </p:cNvSpPr>
          <p:nvPr/>
        </p:nvSpPr>
        <p:spPr bwMode="auto">
          <a:xfrm>
            <a:off x="47990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85" name="Rectangle 133"/>
          <p:cNvSpPr>
            <a:spLocks noChangeArrowheads="1"/>
          </p:cNvSpPr>
          <p:nvPr/>
        </p:nvSpPr>
        <p:spPr bwMode="auto">
          <a:xfrm>
            <a:off x="70866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86" name="Rectangle 134"/>
          <p:cNvSpPr>
            <a:spLocks noChangeArrowheads="1"/>
          </p:cNvSpPr>
          <p:nvPr/>
        </p:nvSpPr>
        <p:spPr bwMode="auto">
          <a:xfrm>
            <a:off x="66278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87" name="Rectangle 135"/>
          <p:cNvSpPr>
            <a:spLocks noChangeArrowheads="1"/>
          </p:cNvSpPr>
          <p:nvPr/>
        </p:nvSpPr>
        <p:spPr bwMode="auto">
          <a:xfrm>
            <a:off x="61722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88" name="Rectangle 136"/>
          <p:cNvSpPr>
            <a:spLocks noChangeArrowheads="1"/>
          </p:cNvSpPr>
          <p:nvPr/>
        </p:nvSpPr>
        <p:spPr bwMode="auto">
          <a:xfrm>
            <a:off x="57134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89" name="Rectangle 137"/>
          <p:cNvSpPr>
            <a:spLocks noChangeArrowheads="1"/>
          </p:cNvSpPr>
          <p:nvPr/>
        </p:nvSpPr>
        <p:spPr bwMode="auto">
          <a:xfrm>
            <a:off x="34290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90" name="Rectangle 138"/>
          <p:cNvSpPr>
            <a:spLocks noChangeArrowheads="1"/>
          </p:cNvSpPr>
          <p:nvPr/>
        </p:nvSpPr>
        <p:spPr bwMode="auto">
          <a:xfrm>
            <a:off x="38846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91" name="Rectangle 139"/>
          <p:cNvSpPr>
            <a:spLocks noChangeArrowheads="1"/>
          </p:cNvSpPr>
          <p:nvPr/>
        </p:nvSpPr>
        <p:spPr bwMode="auto">
          <a:xfrm>
            <a:off x="29702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92" name="Text Box 140"/>
          <p:cNvSpPr txBox="1">
            <a:spLocks noChangeArrowheads="1"/>
          </p:cNvSpPr>
          <p:nvPr/>
        </p:nvSpPr>
        <p:spPr bwMode="auto">
          <a:xfrm>
            <a:off x="4737099" y="5307013"/>
            <a:ext cx="1041401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52463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652463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DataNodes</a:t>
            </a:r>
            <a:endParaRPr lang="en-GB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93" name="AutoShape 141"/>
          <p:cNvSpPr>
            <a:spLocks noChangeArrowheads="1"/>
          </p:cNvSpPr>
          <p:nvPr/>
        </p:nvSpPr>
        <p:spPr bwMode="auto">
          <a:xfrm>
            <a:off x="7480300" y="3657600"/>
            <a:ext cx="747713" cy="228600"/>
          </a:xfrm>
          <a:prstGeom prst="leftRightArrow">
            <a:avLst>
              <a:gd name="adj1" fmla="val 50000"/>
              <a:gd name="adj2" fmla="val 59722"/>
            </a:avLst>
          </a:prstGeom>
          <a:solidFill>
            <a:srgbClr val="E6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694" name="AutoShape 142"/>
          <p:cNvCxnSpPr>
            <a:cxnSpLocks noChangeShapeType="1"/>
            <a:endCxn id="23569" idx="0"/>
          </p:cNvCxnSpPr>
          <p:nvPr/>
        </p:nvCxnSpPr>
        <p:spPr bwMode="auto">
          <a:xfrm flipV="1">
            <a:off x="1082675" y="1092283"/>
            <a:ext cx="3433763" cy="1441452"/>
          </a:xfrm>
          <a:prstGeom prst="curvedConnector4">
            <a:avLst>
              <a:gd name="adj1" fmla="val 42141"/>
              <a:gd name="adj2" fmla="val 115859"/>
            </a:avLst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3695" name="Text Box 143"/>
          <p:cNvSpPr txBox="1">
            <a:spLocks noChangeArrowheads="1"/>
          </p:cNvSpPr>
          <p:nvPr/>
        </p:nvSpPr>
        <p:spPr bwMode="auto">
          <a:xfrm rot="18946210">
            <a:off x="1641583" y="1480193"/>
            <a:ext cx="654050" cy="24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828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filename</a:t>
            </a:r>
          </a:p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endParaRPr lang="en-GB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96" name="Text Box 144"/>
          <p:cNvSpPr txBox="1">
            <a:spLocks noChangeArrowheads="1"/>
          </p:cNvSpPr>
          <p:nvPr/>
        </p:nvSpPr>
        <p:spPr bwMode="auto">
          <a:xfrm rot="18755715">
            <a:off x="1799190" y="2017304"/>
            <a:ext cx="2110426" cy="23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652463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652463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BlckId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DataNodes</a:t>
            </a:r>
            <a:endParaRPr lang="en-GB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97" name="Line 145"/>
          <p:cNvSpPr>
            <a:spLocks noChangeShapeType="1"/>
          </p:cNvSpPr>
          <p:nvPr/>
        </p:nvSpPr>
        <p:spPr bwMode="auto">
          <a:xfrm flipV="1">
            <a:off x="1821916" y="1168400"/>
            <a:ext cx="856197" cy="810626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ashDot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98" name="Line 146"/>
          <p:cNvSpPr>
            <a:spLocks noChangeShapeType="1"/>
          </p:cNvSpPr>
          <p:nvPr/>
        </p:nvSpPr>
        <p:spPr bwMode="auto">
          <a:xfrm flipH="1">
            <a:off x="2209800" y="1655334"/>
            <a:ext cx="760413" cy="775871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ashDot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699" name="AutoShape 147"/>
          <p:cNvCxnSpPr>
            <a:cxnSpLocks noChangeShapeType="1"/>
            <a:stCxn id="23555" idx="5"/>
          </p:cNvCxnSpPr>
          <p:nvPr/>
        </p:nvCxnSpPr>
        <p:spPr bwMode="auto">
          <a:xfrm rot="16200000" flipH="1">
            <a:off x="1866247" y="2401232"/>
            <a:ext cx="494458" cy="1767449"/>
          </a:xfrm>
          <a:prstGeom prst="curvedConnector2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3700" name="Text Box 148"/>
          <p:cNvSpPr txBox="1">
            <a:spLocks noChangeArrowheads="1"/>
          </p:cNvSpPr>
          <p:nvPr/>
        </p:nvSpPr>
        <p:spPr bwMode="auto">
          <a:xfrm rot="480000">
            <a:off x="1524000" y="3505200"/>
            <a:ext cx="5556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828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3.Read data</a:t>
            </a:r>
          </a:p>
        </p:txBody>
      </p:sp>
      <p:sp>
        <p:nvSpPr>
          <p:cNvPr id="23701" name="Text Box 149"/>
          <p:cNvSpPr txBox="1">
            <a:spLocks noChangeArrowheads="1"/>
          </p:cNvSpPr>
          <p:nvPr/>
        </p:nvSpPr>
        <p:spPr bwMode="auto">
          <a:xfrm>
            <a:off x="5597525" y="878448"/>
            <a:ext cx="2055813" cy="24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652463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652463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 Membership</a:t>
            </a:r>
          </a:p>
        </p:txBody>
      </p:sp>
      <p:sp>
        <p:nvSpPr>
          <p:cNvPr id="23702" name="Text Box 150"/>
          <p:cNvSpPr txBox="1">
            <a:spLocks noChangeArrowheads="1"/>
          </p:cNvSpPr>
          <p:nvPr/>
        </p:nvSpPr>
        <p:spPr bwMode="auto">
          <a:xfrm>
            <a:off x="7313613" y="3886200"/>
            <a:ext cx="1119186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652463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652463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 </a:t>
            </a:r>
          </a:p>
          <a:p>
            <a:pPr algn="ct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Membership</a:t>
            </a:r>
            <a:endParaRPr lang="en-GB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703" name="Text Box 151"/>
          <p:cNvSpPr txBox="1">
            <a:spLocks noChangeArrowheads="1"/>
          </p:cNvSpPr>
          <p:nvPr/>
        </p:nvSpPr>
        <p:spPr bwMode="auto">
          <a:xfrm>
            <a:off x="234432" y="5715000"/>
            <a:ext cx="5709168" cy="887412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>
                <a:shade val="95000"/>
                <a:satMod val="105000"/>
              </a:sys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652463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652463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NameNode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Maps a file to a file-id and list of </a:t>
            </a:r>
            <a:r>
              <a:rPr lang="en-GB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MapNodes</a:t>
            </a:r>
            <a:endParaRPr lang="en-GB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DataNode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Maps a block-id to a physical location on disk</a:t>
            </a:r>
          </a:p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SecondaryNameNode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Periodic merge of </a:t>
            </a:r>
            <a:r>
              <a:rPr lang="en-GB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 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</a:p>
        </p:txBody>
      </p:sp>
      <p:sp>
        <p:nvSpPr>
          <p:cNvPr id="23704" name="Line 152"/>
          <p:cNvSpPr>
            <a:spLocks noChangeShapeType="1"/>
          </p:cNvSpPr>
          <p:nvPr/>
        </p:nvSpPr>
        <p:spPr bwMode="auto">
          <a:xfrm flipH="1">
            <a:off x="4516438" y="1625600"/>
            <a:ext cx="9525" cy="534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647EE-E56E-4E99-887D-FE3F26565484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56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8140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Distributed File System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namespace for entire cluster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coherency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Write-once-read-many (WORM) access model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written, cannot be modified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Client can only append to existing files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Files are broken up into blocks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 128 MB block size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Each block replicated on multiple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DataNodes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Intelligent client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find location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accesses data directly from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DataNode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62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HDFSArchitectur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82" y="204788"/>
            <a:ext cx="8356600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647EE-E56E-4E99-887D-FE3F26565484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094" y="6243638"/>
            <a:ext cx="3679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https://hortonworks.com/apache/hdfs/</a:t>
            </a:r>
          </a:p>
        </p:txBody>
      </p:sp>
    </p:spTree>
    <p:extLst>
      <p:ext uri="{BB962C8B-B14F-4D97-AF65-F5344CB8AC3E}">
        <p14:creationId xmlns:p14="http://schemas.microsoft.com/office/powerpoint/2010/main" val="331618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NameNode Metadata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Meta-data in Memory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entire metadata is in main memory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demand paging of meta-data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Metadata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 of files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 of Blocks for each file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 of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DataNodes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each block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attributes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e.g., creation time, replication factor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Transaction Log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Records file creations, file deletions, etc.</a:t>
            </a:r>
          </a:p>
        </p:txBody>
      </p:sp>
    </p:spTree>
    <p:extLst>
      <p:ext uri="{BB962C8B-B14F-4D97-AF65-F5344CB8AC3E}">
        <p14:creationId xmlns:p14="http://schemas.microsoft.com/office/powerpoint/2010/main" val="10257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Typical Big Data Problems (cont'd)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724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problem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Diverse input format (data diversity and heterogeneity)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Scale: Terabytes, Petabytes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Parallelization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2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NameNode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Responsibilities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9383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Managing the file system namespace: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Holds file/directory structure, metadata, file-to-block mapping, access permissions, etc.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Coordinating file operations: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Directs clients to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datanodes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reads and writes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data is moved through the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namenode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Maintaining overall health: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Periodic communication with the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datanodes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Block re-replication and rebalancing</a:t>
            </a: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Garbage collection</a:t>
            </a:r>
          </a:p>
        </p:txBody>
      </p:sp>
    </p:spTree>
    <p:extLst>
      <p:ext uri="{BB962C8B-B14F-4D97-AF65-F5344CB8AC3E}">
        <p14:creationId xmlns:p14="http://schemas.microsoft.com/office/powerpoint/2010/main" val="40543845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DataNode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Block Server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Stores data in the local file system </a:t>
            </a:r>
          </a:p>
          <a:p>
            <a:pPr lvl="2" algn="just" eaLnBrk="1" hangingPunct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Third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extended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filesystem (ext3)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Stores meta-data of a block </a:t>
            </a:r>
          </a:p>
          <a:p>
            <a:pPr lvl="2" algn="just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Cyclic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redundancy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 (CRC)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Serves data and meta-data to Clients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Block Report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Periodically sends a report of all existing blocks to the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NameNode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Facilitates Pipelining of Data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Forwards data to other specified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DataNodes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40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Block Placement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Strategy</a:t>
            </a:r>
          </a:p>
          <a:p>
            <a:pPr lvl="1" algn="just" eaLnBrk="1" hangingPunct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replica on local node</a:t>
            </a:r>
          </a:p>
          <a:p>
            <a:pPr lvl="1" algn="just" eaLnBrk="1" hangingPunct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 replica on a remote rack</a:t>
            </a:r>
          </a:p>
          <a:p>
            <a:pPr lvl="1" algn="just" eaLnBrk="1" hangingPunct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Third replica on same remote rack</a:t>
            </a:r>
          </a:p>
          <a:p>
            <a:pPr lvl="1" algn="just" eaLnBrk="1" hangingPunct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replicas are randomly placed</a:t>
            </a:r>
          </a:p>
          <a:p>
            <a:pPr algn="just" eaLnBrk="1" hangingPunct="1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Clients read from nearest replica</a:t>
            </a:r>
          </a:p>
          <a:p>
            <a:pPr algn="just" eaLnBrk="1" hangingPunct="1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Would like to make this policy pluggable</a:t>
            </a:r>
          </a:p>
        </p:txBody>
      </p:sp>
    </p:spTree>
    <p:extLst>
      <p:ext uri="{BB962C8B-B14F-4D97-AF65-F5344CB8AC3E}">
        <p14:creationId xmlns:p14="http://schemas.microsoft.com/office/powerpoint/2010/main" val="238202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Correctness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 eaLnBrk="1" hangingPunct="1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Checksums to validate data</a:t>
            </a:r>
          </a:p>
          <a:p>
            <a:pPr lvl="1" algn="just" eaLnBrk="1" hangingPunct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CRC32</a:t>
            </a:r>
          </a:p>
          <a:p>
            <a:pPr algn="just" eaLnBrk="1" hangingPunct="1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Creation</a:t>
            </a:r>
          </a:p>
          <a:p>
            <a:pPr lvl="1" algn="just" eaLnBrk="1" hangingPunct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Client computes checksum per 512 byte</a:t>
            </a:r>
          </a:p>
          <a:p>
            <a:pPr lvl="1" algn="just" eaLnBrk="1" hangingPunct="1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DataNode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stores the checksum</a:t>
            </a:r>
          </a:p>
          <a:p>
            <a:pPr algn="just" eaLnBrk="1" hangingPunct="1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access</a:t>
            </a:r>
          </a:p>
          <a:p>
            <a:pPr lvl="1" algn="just" eaLnBrk="1" hangingPunct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Client retrieves the data and checksum from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DataNode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validation fails, the client tries other replicas</a:t>
            </a:r>
          </a:p>
        </p:txBody>
      </p:sp>
    </p:spTree>
    <p:extLst>
      <p:ext uri="{BB962C8B-B14F-4D97-AF65-F5344CB8AC3E}">
        <p14:creationId xmlns:p14="http://schemas.microsoft.com/office/powerpoint/2010/main" val="61078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NameNode Failure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single point of failure</a:t>
            </a:r>
          </a:p>
          <a:p>
            <a:pPr algn="just" eaLnBrk="1" hangingPunct="1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Transaction Log stored in multiple directories</a:t>
            </a:r>
          </a:p>
          <a:p>
            <a:pPr lvl="1" algn="just" eaLnBrk="1" hangingPunct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directory on the local file system</a:t>
            </a:r>
          </a:p>
          <a:p>
            <a:pPr lvl="1" algn="just" eaLnBrk="1" hangingPunct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directory on a remote file system (NFS/CIFS)</a:t>
            </a:r>
          </a:p>
          <a:p>
            <a:pPr algn="just" eaLnBrk="1" hangingPunct="1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 to develop a real high availability solution</a:t>
            </a:r>
          </a:p>
        </p:txBody>
      </p:sp>
    </p:spTree>
    <p:extLst>
      <p:ext uri="{BB962C8B-B14F-4D97-AF65-F5344CB8AC3E}">
        <p14:creationId xmlns:p14="http://schemas.microsoft.com/office/powerpoint/2010/main" val="14895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Putting Everything Together…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6165" y="1417638"/>
            <a:ext cx="7696200" cy="4575268"/>
            <a:chOff x="1600200" y="1981200"/>
            <a:chExt cx="6096000" cy="3276600"/>
          </a:xfrm>
        </p:grpSpPr>
        <p:sp>
          <p:nvSpPr>
            <p:cNvPr id="57" name="Rectangle 6"/>
            <p:cNvSpPr>
              <a:spLocks noChangeArrowheads="1"/>
            </p:cNvSpPr>
            <p:nvPr/>
          </p:nvSpPr>
          <p:spPr bwMode="auto">
            <a:xfrm>
              <a:off x="4724400" y="1981200"/>
              <a:ext cx="1981200" cy="91440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Rectangle 35"/>
            <p:cNvSpPr>
              <a:spLocks noChangeArrowheads="1"/>
            </p:cNvSpPr>
            <p:nvPr/>
          </p:nvSpPr>
          <p:spPr bwMode="auto">
            <a:xfrm>
              <a:off x="4724400" y="2286000"/>
              <a:ext cx="1981200" cy="609600"/>
            </a:xfrm>
            <a:prstGeom prst="rect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Rectangle 6"/>
            <p:cNvSpPr>
              <a:spLocks noChangeArrowheads="1"/>
            </p:cNvSpPr>
            <p:nvPr/>
          </p:nvSpPr>
          <p:spPr bwMode="auto">
            <a:xfrm>
              <a:off x="2590800" y="1981200"/>
              <a:ext cx="1981200" cy="91440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Rectangle 6"/>
            <p:cNvSpPr>
              <a:spLocks noChangeArrowheads="1"/>
            </p:cNvSpPr>
            <p:nvPr/>
          </p:nvSpPr>
          <p:spPr bwMode="auto">
            <a:xfrm>
              <a:off x="3657600" y="3352800"/>
              <a:ext cx="1981200" cy="160020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5715000" y="3352800"/>
              <a:ext cx="1981200" cy="160020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Rectangle 6"/>
            <p:cNvSpPr>
              <a:spLocks noChangeArrowheads="1"/>
            </p:cNvSpPr>
            <p:nvPr/>
          </p:nvSpPr>
          <p:spPr bwMode="auto">
            <a:xfrm>
              <a:off x="1600200" y="3352800"/>
              <a:ext cx="1981200" cy="160020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3" name="Straight Arrow Connector 53"/>
            <p:cNvCxnSpPr>
              <a:cxnSpLocks noChangeShapeType="1"/>
              <a:stCxn id="107" idx="2"/>
              <a:endCxn id="70" idx="0"/>
            </p:cNvCxnSpPr>
            <p:nvPr/>
          </p:nvCxnSpPr>
          <p:spPr bwMode="auto">
            <a:xfrm rot="5400000">
              <a:off x="2514600" y="2819400"/>
              <a:ext cx="1143000" cy="99060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4" name="Straight Arrow Connector 53"/>
            <p:cNvCxnSpPr>
              <a:cxnSpLocks noChangeShapeType="1"/>
              <a:stCxn id="107" idx="2"/>
              <a:endCxn id="82" idx="0"/>
            </p:cNvCxnSpPr>
            <p:nvPr/>
          </p:nvCxnSpPr>
          <p:spPr bwMode="auto">
            <a:xfrm rot="16200000" flipH="1">
              <a:off x="3543300" y="2781300"/>
              <a:ext cx="1143000" cy="106680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5" name="Straight Arrow Connector 53"/>
            <p:cNvCxnSpPr>
              <a:cxnSpLocks noChangeShapeType="1"/>
              <a:stCxn id="107" idx="2"/>
              <a:endCxn id="94" idx="0"/>
            </p:cNvCxnSpPr>
            <p:nvPr/>
          </p:nvCxnSpPr>
          <p:spPr bwMode="auto">
            <a:xfrm rot="16200000" flipH="1">
              <a:off x="4572000" y="1752600"/>
              <a:ext cx="1143000" cy="312420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6" name="Straight Arrow Connector 53"/>
            <p:cNvCxnSpPr>
              <a:cxnSpLocks noChangeShapeType="1"/>
              <a:stCxn id="109" idx="2"/>
              <a:endCxn id="79" idx="0"/>
            </p:cNvCxnSpPr>
            <p:nvPr/>
          </p:nvCxnSpPr>
          <p:spPr bwMode="auto">
            <a:xfrm rot="5400000">
              <a:off x="3771900" y="1562100"/>
              <a:ext cx="762000" cy="312420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ash"/>
              <a:headEnd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7" name="Straight Arrow Connector 53"/>
            <p:cNvCxnSpPr>
              <a:cxnSpLocks noChangeShapeType="1"/>
              <a:stCxn id="109" idx="2"/>
              <a:endCxn id="91" idx="0"/>
            </p:cNvCxnSpPr>
            <p:nvPr/>
          </p:nvCxnSpPr>
          <p:spPr bwMode="auto">
            <a:xfrm rot="5400000">
              <a:off x="4800600" y="2590800"/>
              <a:ext cx="762000" cy="106680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ash"/>
              <a:headEnd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8" name="Straight Arrow Connector 53"/>
            <p:cNvCxnSpPr>
              <a:cxnSpLocks noChangeShapeType="1"/>
              <a:stCxn id="109" idx="2"/>
              <a:endCxn id="103" idx="0"/>
            </p:cNvCxnSpPr>
            <p:nvPr/>
          </p:nvCxnSpPr>
          <p:spPr bwMode="auto">
            <a:xfrm rot="16200000" flipH="1">
              <a:off x="5829300" y="2628900"/>
              <a:ext cx="762000" cy="99060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ash"/>
              <a:headEnd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69" name="Rectangle 6"/>
            <p:cNvSpPr>
              <a:spLocks noChangeArrowheads="1"/>
            </p:cNvSpPr>
            <p:nvPr/>
          </p:nvSpPr>
          <p:spPr bwMode="auto">
            <a:xfrm>
              <a:off x="1752600" y="3886200"/>
              <a:ext cx="1676400" cy="6096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Rectangle 4"/>
            <p:cNvSpPr>
              <a:spLocks noChangeArrowheads="1"/>
            </p:cNvSpPr>
            <p:nvPr/>
          </p:nvSpPr>
          <p:spPr bwMode="auto">
            <a:xfrm>
              <a:off x="1752600" y="3886200"/>
              <a:ext cx="1676400" cy="304800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datanode</a:t>
              </a: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daemon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Rectangle 35"/>
            <p:cNvSpPr>
              <a:spLocks noChangeArrowheads="1"/>
            </p:cNvSpPr>
            <p:nvPr/>
          </p:nvSpPr>
          <p:spPr bwMode="auto">
            <a:xfrm>
              <a:off x="1752600" y="4191000"/>
              <a:ext cx="1676400" cy="304800"/>
            </a:xfrm>
            <a:prstGeom prst="rect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Linux file system</a:t>
              </a:r>
            </a:p>
          </p:txBody>
        </p:sp>
        <p:sp>
          <p:nvSpPr>
            <p:cNvPr id="72" name="Flowchart: Magnetic Disk 36"/>
            <p:cNvSpPr>
              <a:spLocks noChangeArrowheads="1"/>
            </p:cNvSpPr>
            <p:nvPr/>
          </p:nvSpPr>
          <p:spPr bwMode="auto">
            <a:xfrm>
              <a:off x="2022902" y="4572001"/>
              <a:ext cx="304800" cy="304800"/>
            </a:xfrm>
            <a:prstGeom prst="flowChartMagneticDisk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Flowchart: Magnetic Disk 37"/>
            <p:cNvSpPr>
              <a:spLocks noChangeArrowheads="1"/>
            </p:cNvSpPr>
            <p:nvPr/>
          </p:nvSpPr>
          <p:spPr bwMode="auto">
            <a:xfrm>
              <a:off x="2556302" y="4572001"/>
              <a:ext cx="304800" cy="304800"/>
            </a:xfrm>
            <a:prstGeom prst="flowChartMagneticDisk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4" name="Straight Connector 38"/>
            <p:cNvCxnSpPr>
              <a:cxnSpLocks noChangeShapeType="1"/>
            </p:cNvCxnSpPr>
            <p:nvPr/>
          </p:nvCxnSpPr>
          <p:spPr bwMode="auto">
            <a:xfrm rot="5400000">
              <a:off x="1756203" y="4610101"/>
              <a:ext cx="228600" cy="3175"/>
            </a:xfrm>
            <a:prstGeom prst="line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</p:cxnSp>
        <p:cxnSp>
          <p:nvCxnSpPr>
            <p:cNvPr id="75" name="Straight Connector 39"/>
            <p:cNvCxnSpPr>
              <a:cxnSpLocks noChangeShapeType="1"/>
              <a:endCxn id="72" idx="2"/>
            </p:cNvCxnSpPr>
            <p:nvPr/>
          </p:nvCxnSpPr>
          <p:spPr bwMode="auto">
            <a:xfrm>
              <a:off x="1870502" y="4724401"/>
              <a:ext cx="152400" cy="1588"/>
            </a:xfrm>
            <a:prstGeom prst="line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</p:cxnSp>
        <p:cxnSp>
          <p:nvCxnSpPr>
            <p:cNvPr id="76" name="Straight Connector 40"/>
            <p:cNvCxnSpPr>
              <a:cxnSpLocks noChangeShapeType="1"/>
            </p:cNvCxnSpPr>
            <p:nvPr/>
          </p:nvCxnSpPr>
          <p:spPr bwMode="auto">
            <a:xfrm rot="5400000">
              <a:off x="2289603" y="4608513"/>
              <a:ext cx="228600" cy="3175"/>
            </a:xfrm>
            <a:prstGeom prst="line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</p:cxnSp>
        <p:cxnSp>
          <p:nvCxnSpPr>
            <p:cNvPr id="77" name="Straight Connector 41"/>
            <p:cNvCxnSpPr>
              <a:cxnSpLocks noChangeShapeType="1"/>
            </p:cNvCxnSpPr>
            <p:nvPr/>
          </p:nvCxnSpPr>
          <p:spPr bwMode="auto">
            <a:xfrm>
              <a:off x="2403902" y="4722814"/>
              <a:ext cx="152400" cy="3175"/>
            </a:xfrm>
            <a:prstGeom prst="line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</p:cxnSp>
        <p:sp>
          <p:nvSpPr>
            <p:cNvPr id="78" name="TextBox 42"/>
            <p:cNvSpPr txBox="1">
              <a:spLocks noChangeArrowheads="1"/>
            </p:cNvSpPr>
            <p:nvPr/>
          </p:nvSpPr>
          <p:spPr bwMode="auto">
            <a:xfrm>
              <a:off x="3013502" y="4538664"/>
              <a:ext cx="478012" cy="424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</a:p>
          </p:txBody>
        </p:sp>
        <p:sp>
          <p:nvSpPr>
            <p:cNvPr id="79" name="Rectangle 4"/>
            <p:cNvSpPr>
              <a:spLocks noChangeArrowheads="1"/>
            </p:cNvSpPr>
            <p:nvPr/>
          </p:nvSpPr>
          <p:spPr bwMode="auto">
            <a:xfrm>
              <a:off x="1752600" y="3505200"/>
              <a:ext cx="1676400" cy="3048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tasktracker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auto">
            <a:xfrm>
              <a:off x="1600200" y="4953000"/>
              <a:ext cx="1981200" cy="304800"/>
            </a:xfrm>
            <a:prstGeom prst="rect">
              <a:avLst/>
            </a:prstGeom>
            <a:solidFill>
              <a:sysClr val="windowText" lastClr="000000"/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slave node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Rectangle 6"/>
            <p:cNvSpPr>
              <a:spLocks noChangeArrowheads="1"/>
            </p:cNvSpPr>
            <p:nvPr/>
          </p:nvSpPr>
          <p:spPr bwMode="auto">
            <a:xfrm>
              <a:off x="3810000" y="3886200"/>
              <a:ext cx="1676400" cy="6096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Rectangle 4"/>
            <p:cNvSpPr>
              <a:spLocks noChangeArrowheads="1"/>
            </p:cNvSpPr>
            <p:nvPr/>
          </p:nvSpPr>
          <p:spPr bwMode="auto">
            <a:xfrm>
              <a:off x="3810000" y="3886200"/>
              <a:ext cx="1676400" cy="304800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datanode</a:t>
              </a: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daemon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3810000" y="4191000"/>
              <a:ext cx="1676400" cy="304800"/>
            </a:xfrm>
            <a:prstGeom prst="rect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Linux file system</a:t>
              </a:r>
            </a:p>
          </p:txBody>
        </p:sp>
        <p:sp>
          <p:nvSpPr>
            <p:cNvPr id="84" name="Flowchart: Magnetic Disk 36"/>
            <p:cNvSpPr>
              <a:spLocks noChangeArrowheads="1"/>
            </p:cNvSpPr>
            <p:nvPr/>
          </p:nvSpPr>
          <p:spPr bwMode="auto">
            <a:xfrm>
              <a:off x="4080302" y="4572001"/>
              <a:ext cx="304800" cy="304800"/>
            </a:xfrm>
            <a:prstGeom prst="flowChartMagneticDisk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Flowchart: Magnetic Disk 37"/>
            <p:cNvSpPr>
              <a:spLocks noChangeArrowheads="1"/>
            </p:cNvSpPr>
            <p:nvPr/>
          </p:nvSpPr>
          <p:spPr bwMode="auto">
            <a:xfrm>
              <a:off x="4613702" y="4572001"/>
              <a:ext cx="304800" cy="304800"/>
            </a:xfrm>
            <a:prstGeom prst="flowChartMagneticDisk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6" name="Straight Connector 38"/>
            <p:cNvCxnSpPr>
              <a:cxnSpLocks noChangeShapeType="1"/>
            </p:cNvCxnSpPr>
            <p:nvPr/>
          </p:nvCxnSpPr>
          <p:spPr bwMode="auto">
            <a:xfrm rot="5400000">
              <a:off x="3813603" y="4610101"/>
              <a:ext cx="228600" cy="3175"/>
            </a:xfrm>
            <a:prstGeom prst="line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</p:cxnSp>
        <p:cxnSp>
          <p:nvCxnSpPr>
            <p:cNvPr id="87" name="Straight Connector 39"/>
            <p:cNvCxnSpPr>
              <a:cxnSpLocks noChangeShapeType="1"/>
              <a:endCxn id="84" idx="2"/>
            </p:cNvCxnSpPr>
            <p:nvPr/>
          </p:nvCxnSpPr>
          <p:spPr bwMode="auto">
            <a:xfrm>
              <a:off x="3927902" y="4724401"/>
              <a:ext cx="152400" cy="1588"/>
            </a:xfrm>
            <a:prstGeom prst="line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</p:cxnSp>
        <p:cxnSp>
          <p:nvCxnSpPr>
            <p:cNvPr id="88" name="Straight Connector 40"/>
            <p:cNvCxnSpPr>
              <a:cxnSpLocks noChangeShapeType="1"/>
            </p:cNvCxnSpPr>
            <p:nvPr/>
          </p:nvCxnSpPr>
          <p:spPr bwMode="auto">
            <a:xfrm rot="5400000">
              <a:off x="4347003" y="4608513"/>
              <a:ext cx="228600" cy="3175"/>
            </a:xfrm>
            <a:prstGeom prst="line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</p:cxnSp>
        <p:cxnSp>
          <p:nvCxnSpPr>
            <p:cNvPr id="89" name="Straight Connector 41"/>
            <p:cNvCxnSpPr>
              <a:cxnSpLocks noChangeShapeType="1"/>
            </p:cNvCxnSpPr>
            <p:nvPr/>
          </p:nvCxnSpPr>
          <p:spPr bwMode="auto">
            <a:xfrm>
              <a:off x="4461302" y="4722814"/>
              <a:ext cx="152400" cy="3175"/>
            </a:xfrm>
            <a:prstGeom prst="line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</p:cxnSp>
        <p:sp>
          <p:nvSpPr>
            <p:cNvPr id="90" name="TextBox 42"/>
            <p:cNvSpPr txBox="1">
              <a:spLocks noChangeArrowheads="1"/>
            </p:cNvSpPr>
            <p:nvPr/>
          </p:nvSpPr>
          <p:spPr bwMode="auto">
            <a:xfrm>
              <a:off x="5070902" y="4538664"/>
              <a:ext cx="478012" cy="424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</a:p>
          </p:txBody>
        </p:sp>
        <p:sp>
          <p:nvSpPr>
            <p:cNvPr id="91" name="Rectangle 4"/>
            <p:cNvSpPr>
              <a:spLocks noChangeArrowheads="1"/>
            </p:cNvSpPr>
            <p:nvPr/>
          </p:nvSpPr>
          <p:spPr bwMode="auto">
            <a:xfrm>
              <a:off x="3810000" y="3505200"/>
              <a:ext cx="1676400" cy="3048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tasktracker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Rectangle 4"/>
            <p:cNvSpPr>
              <a:spLocks noChangeArrowheads="1"/>
            </p:cNvSpPr>
            <p:nvPr/>
          </p:nvSpPr>
          <p:spPr bwMode="auto">
            <a:xfrm>
              <a:off x="3657600" y="4953000"/>
              <a:ext cx="1981200" cy="304800"/>
            </a:xfrm>
            <a:prstGeom prst="rect">
              <a:avLst/>
            </a:prstGeom>
            <a:solidFill>
              <a:sysClr val="windowText" lastClr="000000"/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slave node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Rectangle 6"/>
            <p:cNvSpPr>
              <a:spLocks noChangeArrowheads="1"/>
            </p:cNvSpPr>
            <p:nvPr/>
          </p:nvSpPr>
          <p:spPr bwMode="auto">
            <a:xfrm>
              <a:off x="5867400" y="3886200"/>
              <a:ext cx="1676400" cy="6096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ectangle 4"/>
            <p:cNvSpPr>
              <a:spLocks noChangeArrowheads="1"/>
            </p:cNvSpPr>
            <p:nvPr/>
          </p:nvSpPr>
          <p:spPr bwMode="auto">
            <a:xfrm>
              <a:off x="5867400" y="3886200"/>
              <a:ext cx="1676400" cy="304800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datanode</a:t>
              </a: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daemon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Rectangle 35"/>
            <p:cNvSpPr>
              <a:spLocks noChangeArrowheads="1"/>
            </p:cNvSpPr>
            <p:nvPr/>
          </p:nvSpPr>
          <p:spPr bwMode="auto">
            <a:xfrm>
              <a:off x="5867400" y="4191000"/>
              <a:ext cx="1676400" cy="304800"/>
            </a:xfrm>
            <a:prstGeom prst="rect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Linux file system</a:t>
              </a:r>
            </a:p>
          </p:txBody>
        </p:sp>
        <p:sp>
          <p:nvSpPr>
            <p:cNvPr id="96" name="Flowchart: Magnetic Disk 36"/>
            <p:cNvSpPr>
              <a:spLocks noChangeArrowheads="1"/>
            </p:cNvSpPr>
            <p:nvPr/>
          </p:nvSpPr>
          <p:spPr bwMode="auto">
            <a:xfrm>
              <a:off x="6137702" y="4572001"/>
              <a:ext cx="304800" cy="304800"/>
            </a:xfrm>
            <a:prstGeom prst="flowChartMagneticDisk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Flowchart: Magnetic Disk 37"/>
            <p:cNvSpPr>
              <a:spLocks noChangeArrowheads="1"/>
            </p:cNvSpPr>
            <p:nvPr/>
          </p:nvSpPr>
          <p:spPr bwMode="auto">
            <a:xfrm>
              <a:off x="6671102" y="4572001"/>
              <a:ext cx="304800" cy="304800"/>
            </a:xfrm>
            <a:prstGeom prst="flowChartMagneticDisk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8" name="Straight Connector 38"/>
            <p:cNvCxnSpPr>
              <a:cxnSpLocks noChangeShapeType="1"/>
            </p:cNvCxnSpPr>
            <p:nvPr/>
          </p:nvCxnSpPr>
          <p:spPr bwMode="auto">
            <a:xfrm rot="5400000">
              <a:off x="5871003" y="4610101"/>
              <a:ext cx="228600" cy="3175"/>
            </a:xfrm>
            <a:prstGeom prst="line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</p:cxnSp>
        <p:cxnSp>
          <p:nvCxnSpPr>
            <p:cNvPr id="99" name="Straight Connector 39"/>
            <p:cNvCxnSpPr>
              <a:cxnSpLocks noChangeShapeType="1"/>
              <a:endCxn id="96" idx="2"/>
            </p:cNvCxnSpPr>
            <p:nvPr/>
          </p:nvCxnSpPr>
          <p:spPr bwMode="auto">
            <a:xfrm>
              <a:off x="5985302" y="4724401"/>
              <a:ext cx="152400" cy="1588"/>
            </a:xfrm>
            <a:prstGeom prst="line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</p:cxnSp>
        <p:cxnSp>
          <p:nvCxnSpPr>
            <p:cNvPr id="100" name="Straight Connector 40"/>
            <p:cNvCxnSpPr>
              <a:cxnSpLocks noChangeShapeType="1"/>
            </p:cNvCxnSpPr>
            <p:nvPr/>
          </p:nvCxnSpPr>
          <p:spPr bwMode="auto">
            <a:xfrm rot="5400000">
              <a:off x="6404403" y="4608513"/>
              <a:ext cx="228600" cy="3175"/>
            </a:xfrm>
            <a:prstGeom prst="line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</p:cxnSp>
        <p:cxnSp>
          <p:nvCxnSpPr>
            <p:cNvPr id="101" name="Straight Connector 41"/>
            <p:cNvCxnSpPr>
              <a:cxnSpLocks noChangeShapeType="1"/>
            </p:cNvCxnSpPr>
            <p:nvPr/>
          </p:nvCxnSpPr>
          <p:spPr bwMode="auto">
            <a:xfrm>
              <a:off x="6518702" y="4722814"/>
              <a:ext cx="152400" cy="3175"/>
            </a:xfrm>
            <a:prstGeom prst="line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</p:cxnSp>
        <p:sp>
          <p:nvSpPr>
            <p:cNvPr id="102" name="TextBox 42"/>
            <p:cNvSpPr txBox="1">
              <a:spLocks noChangeArrowheads="1"/>
            </p:cNvSpPr>
            <p:nvPr/>
          </p:nvSpPr>
          <p:spPr bwMode="auto">
            <a:xfrm>
              <a:off x="7128302" y="4538664"/>
              <a:ext cx="478012" cy="424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</a:p>
          </p:txBody>
        </p:sp>
        <p:sp>
          <p:nvSpPr>
            <p:cNvPr id="103" name="Rectangle 4"/>
            <p:cNvSpPr>
              <a:spLocks noChangeArrowheads="1"/>
            </p:cNvSpPr>
            <p:nvPr/>
          </p:nvSpPr>
          <p:spPr bwMode="auto">
            <a:xfrm>
              <a:off x="5867400" y="3505200"/>
              <a:ext cx="1676400" cy="3048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tasktracker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4"/>
            <p:cNvSpPr>
              <a:spLocks noChangeArrowheads="1"/>
            </p:cNvSpPr>
            <p:nvPr/>
          </p:nvSpPr>
          <p:spPr bwMode="auto">
            <a:xfrm>
              <a:off x="5715000" y="4953000"/>
              <a:ext cx="1981200" cy="304800"/>
            </a:xfrm>
            <a:prstGeom prst="rect">
              <a:avLst/>
            </a:prstGeom>
            <a:solidFill>
              <a:sysClr val="windowText" lastClr="000000"/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slave node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4"/>
            <p:cNvSpPr>
              <a:spLocks noChangeArrowheads="1"/>
            </p:cNvSpPr>
            <p:nvPr/>
          </p:nvSpPr>
          <p:spPr bwMode="auto">
            <a:xfrm>
              <a:off x="2590800" y="1981200"/>
              <a:ext cx="1981200" cy="304800"/>
            </a:xfrm>
            <a:prstGeom prst="rect">
              <a:avLst/>
            </a:prstGeom>
            <a:solidFill>
              <a:sysClr val="windowText" lastClr="000000"/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namenode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35"/>
            <p:cNvSpPr>
              <a:spLocks noChangeArrowheads="1"/>
            </p:cNvSpPr>
            <p:nvPr/>
          </p:nvSpPr>
          <p:spPr bwMode="auto">
            <a:xfrm>
              <a:off x="2590800" y="2286000"/>
              <a:ext cx="1981200" cy="609600"/>
            </a:xfrm>
            <a:prstGeom prst="rect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ectangle 4"/>
            <p:cNvSpPr>
              <a:spLocks noChangeArrowheads="1"/>
            </p:cNvSpPr>
            <p:nvPr/>
          </p:nvSpPr>
          <p:spPr bwMode="auto">
            <a:xfrm>
              <a:off x="2743200" y="2438400"/>
              <a:ext cx="1676400" cy="3048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namenode</a:t>
              </a: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daemon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4"/>
            <p:cNvSpPr>
              <a:spLocks noChangeArrowheads="1"/>
            </p:cNvSpPr>
            <p:nvPr/>
          </p:nvSpPr>
          <p:spPr bwMode="auto">
            <a:xfrm>
              <a:off x="4724400" y="1981200"/>
              <a:ext cx="1981200" cy="304800"/>
            </a:xfrm>
            <a:prstGeom prst="rect">
              <a:avLst/>
            </a:prstGeom>
            <a:solidFill>
              <a:sysClr val="windowText" lastClr="000000"/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job submission node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4"/>
            <p:cNvSpPr>
              <a:spLocks noChangeArrowheads="1"/>
            </p:cNvSpPr>
            <p:nvPr/>
          </p:nvSpPr>
          <p:spPr bwMode="auto">
            <a:xfrm>
              <a:off x="4876800" y="2438400"/>
              <a:ext cx="1676400" cy="3048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jobtracker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439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MapReduce Data Flow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524000"/>
            <a:ext cx="8343900" cy="45998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6248400"/>
            <a:ext cx="8510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is from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Hadoop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 Definitive Guide, 2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Edition, Tom White, O’Reilly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96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0"/>
            <a:ext cx="843882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59" y="53340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is from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Hadoop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 Definitive Guide, 2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Edition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70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3848" y="571500"/>
            <a:ext cx="59055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6277535"/>
            <a:ext cx="6148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is from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Hadoop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 Definitive Guide, 2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Edition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53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Amazon Web Services (AWS)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AWS is Amazon’s umbrella description of all of their web-based technology services.</a:t>
            </a:r>
          </a:p>
          <a:p>
            <a:pPr algn="just">
              <a:defRPr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Mainly infrastructure services:</a:t>
            </a:r>
          </a:p>
          <a:p>
            <a:pPr lvl="1"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Amazon Elastic Compute Cloud (EC2)</a:t>
            </a:r>
          </a:p>
          <a:p>
            <a:pPr lvl="1"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Amazon Simple Storage Service (S3)</a:t>
            </a:r>
          </a:p>
          <a:p>
            <a:pPr lvl="1"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Amazon Simple Queue Service (SQS)</a:t>
            </a:r>
          </a:p>
          <a:p>
            <a:pPr lvl="1"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Amazon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CloudFront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Amazon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SimpleDB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69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762000"/>
            <a:ext cx="2133600" cy="80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2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How to Leverage a Number of  Cheap Off-the-Shelf </a:t>
            </a:r>
            <a:r>
              <a:rPr lang="en-US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omputers?</a:t>
            </a:r>
            <a:endParaRPr lang="en-US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3" descr="Picture 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447800"/>
            <a:ext cx="763111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6911" y="6477000"/>
            <a:ext cx="775128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3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from http://wiki.apache.org/hadoop-data/attachments/HadoopPresentations/attachments/aw-apachecon-eu-2009.pdf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17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Amazon Elastic Compute Cloud 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(EC2)</a:t>
            </a:r>
            <a:endParaRPr lang="en-US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EC2 provides Web services API for provisioning, managing, and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deprovioning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virtual servers inside amazon cloud</a:t>
            </a:r>
          </a:p>
          <a:p>
            <a:pPr algn="just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anywhere on the Internet can launch a virtual server in the amazon cloud with a single web services call</a:t>
            </a:r>
          </a:p>
        </p:txBody>
      </p:sp>
    </p:spTree>
    <p:extLst>
      <p:ext uri="{BB962C8B-B14F-4D97-AF65-F5344CB8AC3E}">
        <p14:creationId xmlns:p14="http://schemas.microsoft.com/office/powerpoint/2010/main" val="17063212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Storage</a:t>
            </a:r>
          </a:p>
        </p:txBody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S3: for archival purposes: vault: store it now and retrieve it at a later date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Amazon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SimpleDB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Relational database better than MySQL or Oracle for reliability</a:t>
            </a:r>
          </a:p>
        </p:txBody>
      </p:sp>
    </p:spTree>
    <p:extLst>
      <p:ext uri="{BB962C8B-B14F-4D97-AF65-F5344CB8AC3E}">
        <p14:creationId xmlns:p14="http://schemas.microsoft.com/office/powerpoint/2010/main" val="229913242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Amazon Cloud-Front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Cloud-based content distributing network enables you to place the content at the edges of the network for rapid delivery.</a:t>
            </a:r>
          </a:p>
          <a:p>
            <a:pPr algn="just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 the contents in S3 and run the application from anywhere and the content is moved to where the application is (to the edges). </a:t>
            </a:r>
          </a:p>
        </p:txBody>
      </p:sp>
    </p:spTree>
    <p:extLst>
      <p:ext uri="{BB962C8B-B14F-4D97-AF65-F5344CB8AC3E}">
        <p14:creationId xmlns:p14="http://schemas.microsoft.com/office/powerpoint/2010/main" val="356743794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Amazon Simple Storage Service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(S3)</a:t>
            </a:r>
            <a:endParaRPr lang="en-US" altLang="en-US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Amazon Web Services API supports the ability to: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buckets and objects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Discover their meta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 new buckets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Upload new objects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Delete existing buckets and objects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manipulating the buckets you can optionally specify where they should be stored.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REST API preferably something that abstracts out even that: Jets3t; s3cmd (command line)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BitTorrent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access to S3 is also available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2177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Tutorials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Lynda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www.lynda.com/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with the organization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portal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www.kent.edu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your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Flashline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username and password to log in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Watch tutorials about Hadoop, AWS, Big Data,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others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9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Reading Materials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40325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(MapReduce) 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J.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Dean and 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S. </a:t>
            </a:r>
            <a:r>
              <a:rPr lang="en-US" sz="20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Ghemawat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MapReduce: Simplified Data Processing on Large 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Clusters. In </a:t>
            </a:r>
            <a:r>
              <a:rPr lang="en-US" sz="2000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OSDI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2004.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2"/>
              </a:rPr>
              <a:t>https://static.googleusercontent.com/media/research.google.com/en//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2"/>
              </a:rPr>
              <a:t>archive/mapreduce-osdi04.pdf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Eldawy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and M.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F. </a:t>
            </a:r>
            <a:r>
              <a:rPr lang="en-US" sz="20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Mokbel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SpatialHadoop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A MapReduce 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Framework for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Spatial 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Data. In </a:t>
            </a:r>
            <a:r>
              <a:rPr lang="en-US" sz="2000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ICDE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2015. 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3"/>
              </a:rPr>
              <a:t>://www-users.cs.umn.edu/~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3"/>
              </a:rPr>
              <a:t>eldawy/publications/ICDE15_industrial_522.pdf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Eldawy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and M.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F. </a:t>
            </a:r>
            <a:r>
              <a:rPr lang="en-US" sz="20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Mokbel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The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Era of Big Spatial Data: A Survey. 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 </a:t>
            </a:r>
            <a:r>
              <a:rPr lang="en-US" sz="2000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Foundations </a:t>
            </a:r>
            <a:r>
              <a:rPr lang="en-US" sz="2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and Trends in </a:t>
            </a:r>
            <a:r>
              <a:rPr lang="en-US" sz="2000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Databases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6(3-4): 163-273, 2016.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www.nowpublishers.com/article/DownloadSummary/DBS-054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(Hadoop) </a:t>
            </a:r>
            <a:r>
              <a:rPr lang="en-US" sz="2000" dirty="0"/>
              <a:t>Tom </a:t>
            </a:r>
            <a:r>
              <a:rPr lang="en-US" sz="2000" dirty="0" smtClean="0"/>
              <a:t>White. 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Hadoop: The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Definitive Guide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/>
              <a:t>ISBN: </a:t>
            </a:r>
            <a:r>
              <a:rPr lang="en-US" sz="2000" dirty="0" smtClean="0"/>
              <a:t>9781491901687, 2015. 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5"/>
              </a:rPr>
              <a:t>javaarm.com/file/apache/Hadoop/books/Hadoop-The.Definitive.Guide_4.edition_a_Tom.White_April-2015.pdf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(AWS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6"/>
              </a:rPr>
              <a:t>http://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6"/>
              </a:rPr>
              <a:t>cdn.cs50.net/2014/fall/seminars/aws/aws.pdf</a:t>
            </a:r>
            <a:endParaRPr lang="en-US" sz="20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(Tutorials)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://www.lynda.com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08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76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Divide and Conquer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92946" y="1295400"/>
            <a:ext cx="4257565" cy="4456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“Work”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52500" y="2632494"/>
            <a:ext cx="1480892" cy="4456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i="1" baseline="-25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rot="5400000">
            <a:off x="3464207" y="2187689"/>
            <a:ext cx="713117" cy="1928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4747286" y="1830238"/>
            <a:ext cx="925558" cy="713117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H="1">
            <a:off x="1970613" y="1830238"/>
            <a:ext cx="925558" cy="713117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081283" y="2632494"/>
            <a:ext cx="1480892" cy="4456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i="1" baseline="-25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117509" y="2632494"/>
            <a:ext cx="1480892" cy="4456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i="1" baseline="-25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952500" y="4058728"/>
            <a:ext cx="1480892" cy="4456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i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081283" y="4058728"/>
            <a:ext cx="1480892" cy="4456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i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117509" y="4058728"/>
            <a:ext cx="1480892" cy="4456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i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i="1" baseline="-250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rot="5400000">
            <a:off x="3466135" y="3612066"/>
            <a:ext cx="713117" cy="1929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rot="5400000">
            <a:off x="5500434" y="3612066"/>
            <a:ext cx="713117" cy="1928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rot="5400000">
            <a:off x="1337352" y="3612066"/>
            <a:ext cx="713117" cy="1929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692946" y="5574102"/>
            <a:ext cx="4257565" cy="4456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“Result”</a:t>
            </a:r>
          </a:p>
        </p:txBody>
      </p: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rot="5400000">
            <a:off x="3466135" y="5038300"/>
            <a:ext cx="713117" cy="1929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flipH="1">
            <a:off x="4747286" y="4682706"/>
            <a:ext cx="925558" cy="713117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>
            <a:off x="1970613" y="4682706"/>
            <a:ext cx="925558" cy="713117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952500" y="3345611"/>
            <a:ext cx="1459722" cy="44569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“worker”</a:t>
            </a: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3124200" y="3345611"/>
            <a:ext cx="1388337" cy="44569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“worker”</a:t>
            </a: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5181600" y="3345611"/>
            <a:ext cx="1388334" cy="44569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“worker”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662034" y="1384540"/>
            <a:ext cx="13628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Partition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598402" y="5390252"/>
            <a:ext cx="13821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Combine</a:t>
            </a:r>
          </a:p>
        </p:txBody>
      </p: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 rot="5400000">
            <a:off x="7003839" y="2497785"/>
            <a:ext cx="982394" cy="3856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rot="5400000">
            <a:off x="7004804" y="4903663"/>
            <a:ext cx="982392" cy="192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242D8-F8DF-4750-9687-EDC89A7B49D5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00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9" grpId="0" animBg="1"/>
      <p:bldP spid="30" grpId="0" animBg="1"/>
      <p:bldP spid="31" grpId="0" animBg="1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Distributed Grep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81000" y="2819400"/>
            <a:ext cx="1143000" cy="22399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63366" y="3276600"/>
            <a:ext cx="80823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very 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big</a:t>
            </a:r>
          </a:p>
          <a:p>
            <a:pPr algn="ctr"/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data</a:t>
            </a:r>
          </a:p>
        </p:txBody>
      </p:sp>
      <p:grpSp>
        <p:nvGrpSpPr>
          <p:cNvPr id="77829" name="Group 5"/>
          <p:cNvGrpSpPr>
            <a:grpSpLocks/>
          </p:cNvGrpSpPr>
          <p:nvPr/>
        </p:nvGrpSpPr>
        <p:grpSpPr bwMode="auto">
          <a:xfrm>
            <a:off x="1647825" y="2862315"/>
            <a:ext cx="1725613" cy="2335161"/>
            <a:chOff x="1038" y="1524"/>
            <a:chExt cx="1087" cy="1251"/>
          </a:xfrm>
        </p:grpSpPr>
        <p:sp>
          <p:nvSpPr>
            <p:cNvPr id="7202" name="Rectangle 6"/>
            <p:cNvSpPr>
              <a:spLocks noChangeArrowheads="1"/>
            </p:cNvSpPr>
            <p:nvPr/>
          </p:nvSpPr>
          <p:spPr bwMode="auto">
            <a:xfrm>
              <a:off x="1392" y="1536"/>
              <a:ext cx="720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03" name="Rectangle 7"/>
            <p:cNvSpPr>
              <a:spLocks noChangeArrowheads="1"/>
            </p:cNvSpPr>
            <p:nvPr/>
          </p:nvSpPr>
          <p:spPr bwMode="auto">
            <a:xfrm>
              <a:off x="1392" y="1776"/>
              <a:ext cx="720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04" name="Rectangle 8"/>
            <p:cNvSpPr>
              <a:spLocks noChangeArrowheads="1"/>
            </p:cNvSpPr>
            <p:nvPr/>
          </p:nvSpPr>
          <p:spPr bwMode="auto">
            <a:xfrm>
              <a:off x="1392" y="2016"/>
              <a:ext cx="720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05" name="Rectangle 9"/>
            <p:cNvSpPr>
              <a:spLocks noChangeArrowheads="1"/>
            </p:cNvSpPr>
            <p:nvPr/>
          </p:nvSpPr>
          <p:spPr bwMode="auto">
            <a:xfrm>
              <a:off x="1392" y="2544"/>
              <a:ext cx="720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06" name="Line 10"/>
            <p:cNvSpPr>
              <a:spLocks noChangeShapeType="1"/>
            </p:cNvSpPr>
            <p:nvPr/>
          </p:nvSpPr>
          <p:spPr bwMode="auto">
            <a:xfrm>
              <a:off x="1749" y="2304"/>
              <a:ext cx="1" cy="14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07" name="Line 11"/>
            <p:cNvSpPr>
              <a:spLocks noChangeShapeType="1"/>
            </p:cNvSpPr>
            <p:nvPr/>
          </p:nvSpPr>
          <p:spPr bwMode="auto">
            <a:xfrm>
              <a:off x="1038" y="2064"/>
              <a:ext cx="2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08" name="Text Box 12"/>
            <p:cNvSpPr txBox="1">
              <a:spLocks noChangeArrowheads="1"/>
            </p:cNvSpPr>
            <p:nvPr/>
          </p:nvSpPr>
          <p:spPr bwMode="auto">
            <a:xfrm>
              <a:off x="1392" y="1524"/>
              <a:ext cx="72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CN" sz="2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Split data</a:t>
              </a:r>
            </a:p>
          </p:txBody>
        </p:sp>
        <p:sp>
          <p:nvSpPr>
            <p:cNvPr id="7209" name="Text Box 13"/>
            <p:cNvSpPr txBox="1">
              <a:spLocks noChangeArrowheads="1"/>
            </p:cNvSpPr>
            <p:nvPr/>
          </p:nvSpPr>
          <p:spPr bwMode="auto">
            <a:xfrm>
              <a:off x="1392" y="1764"/>
              <a:ext cx="72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CN" sz="2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Split data</a:t>
              </a:r>
            </a:p>
          </p:txBody>
        </p:sp>
        <p:sp>
          <p:nvSpPr>
            <p:cNvPr id="7210" name="Text Box 14"/>
            <p:cNvSpPr txBox="1">
              <a:spLocks noChangeArrowheads="1"/>
            </p:cNvSpPr>
            <p:nvPr/>
          </p:nvSpPr>
          <p:spPr bwMode="auto">
            <a:xfrm>
              <a:off x="1396" y="1998"/>
              <a:ext cx="72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CN" sz="2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Split data</a:t>
              </a:r>
            </a:p>
          </p:txBody>
        </p:sp>
        <p:sp>
          <p:nvSpPr>
            <p:cNvPr id="7211" name="Text Box 15"/>
            <p:cNvSpPr txBox="1">
              <a:spLocks noChangeArrowheads="1"/>
            </p:cNvSpPr>
            <p:nvPr/>
          </p:nvSpPr>
          <p:spPr bwMode="auto">
            <a:xfrm>
              <a:off x="1392" y="2523"/>
              <a:ext cx="72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CN" sz="2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Split data</a:t>
              </a:r>
            </a:p>
          </p:txBody>
        </p:sp>
      </p:grpSp>
      <p:grpSp>
        <p:nvGrpSpPr>
          <p:cNvPr id="77840" name="Group 16"/>
          <p:cNvGrpSpPr>
            <a:grpSpLocks/>
          </p:cNvGrpSpPr>
          <p:nvPr/>
        </p:nvGrpSpPr>
        <p:grpSpPr bwMode="auto">
          <a:xfrm>
            <a:off x="3429000" y="2773938"/>
            <a:ext cx="2819400" cy="2437826"/>
            <a:chOff x="2160" y="1478"/>
            <a:chExt cx="1776" cy="1306"/>
          </a:xfrm>
        </p:grpSpPr>
        <p:sp>
          <p:nvSpPr>
            <p:cNvPr id="7181" name="Text Box 17"/>
            <p:cNvSpPr txBox="1">
              <a:spLocks noChangeArrowheads="1"/>
            </p:cNvSpPr>
            <p:nvPr/>
          </p:nvSpPr>
          <p:spPr bwMode="auto">
            <a:xfrm>
              <a:off x="2434" y="1478"/>
              <a:ext cx="46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CN" sz="2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grep</a:t>
              </a:r>
            </a:p>
          </p:txBody>
        </p:sp>
        <p:sp>
          <p:nvSpPr>
            <p:cNvPr id="7182" name="Text Box 18"/>
            <p:cNvSpPr txBox="1">
              <a:spLocks noChangeArrowheads="1"/>
            </p:cNvSpPr>
            <p:nvPr/>
          </p:nvSpPr>
          <p:spPr bwMode="auto">
            <a:xfrm>
              <a:off x="2444" y="1718"/>
              <a:ext cx="46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CN" sz="2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grep</a:t>
              </a:r>
            </a:p>
          </p:txBody>
        </p:sp>
        <p:sp>
          <p:nvSpPr>
            <p:cNvPr id="7183" name="Text Box 19"/>
            <p:cNvSpPr txBox="1">
              <a:spLocks noChangeArrowheads="1"/>
            </p:cNvSpPr>
            <p:nvPr/>
          </p:nvSpPr>
          <p:spPr bwMode="auto">
            <a:xfrm>
              <a:off x="2444" y="1958"/>
              <a:ext cx="46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CN" sz="2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grep</a:t>
              </a:r>
            </a:p>
          </p:txBody>
        </p:sp>
        <p:sp>
          <p:nvSpPr>
            <p:cNvPr id="7184" name="Text Box 20"/>
            <p:cNvSpPr txBox="1">
              <a:spLocks noChangeArrowheads="1"/>
            </p:cNvSpPr>
            <p:nvPr/>
          </p:nvSpPr>
          <p:spPr bwMode="auto">
            <a:xfrm>
              <a:off x="2444" y="2486"/>
              <a:ext cx="46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CN" sz="2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grep</a:t>
              </a:r>
            </a:p>
          </p:txBody>
        </p:sp>
        <p:sp>
          <p:nvSpPr>
            <p:cNvPr id="7185" name="Rectangle 21"/>
            <p:cNvSpPr>
              <a:spLocks noChangeArrowheads="1"/>
            </p:cNvSpPr>
            <p:nvPr/>
          </p:nvSpPr>
          <p:spPr bwMode="auto">
            <a:xfrm>
              <a:off x="3216" y="1536"/>
              <a:ext cx="720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6" name="Rectangle 22"/>
            <p:cNvSpPr>
              <a:spLocks noChangeArrowheads="1"/>
            </p:cNvSpPr>
            <p:nvPr/>
          </p:nvSpPr>
          <p:spPr bwMode="auto">
            <a:xfrm>
              <a:off x="3216" y="1776"/>
              <a:ext cx="720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7" name="Rectangle 23"/>
            <p:cNvSpPr>
              <a:spLocks noChangeArrowheads="1"/>
            </p:cNvSpPr>
            <p:nvPr/>
          </p:nvSpPr>
          <p:spPr bwMode="auto">
            <a:xfrm>
              <a:off x="3216" y="2016"/>
              <a:ext cx="720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8" name="Rectangle 24"/>
            <p:cNvSpPr>
              <a:spLocks noChangeArrowheads="1"/>
            </p:cNvSpPr>
            <p:nvPr/>
          </p:nvSpPr>
          <p:spPr bwMode="auto">
            <a:xfrm>
              <a:off x="3216" y="2544"/>
              <a:ext cx="720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9" name="Line 25"/>
            <p:cNvSpPr>
              <a:spLocks noChangeShapeType="1"/>
            </p:cNvSpPr>
            <p:nvPr/>
          </p:nvSpPr>
          <p:spPr bwMode="auto">
            <a:xfrm>
              <a:off x="3573" y="2304"/>
              <a:ext cx="1" cy="14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0" name="Line 26"/>
            <p:cNvSpPr>
              <a:spLocks noChangeShapeType="1"/>
            </p:cNvSpPr>
            <p:nvPr/>
          </p:nvSpPr>
          <p:spPr bwMode="auto">
            <a:xfrm>
              <a:off x="2160" y="1632"/>
              <a:ext cx="2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1" name="Line 27"/>
            <p:cNvSpPr>
              <a:spLocks noChangeShapeType="1"/>
            </p:cNvSpPr>
            <p:nvPr/>
          </p:nvSpPr>
          <p:spPr bwMode="auto">
            <a:xfrm>
              <a:off x="2160" y="1872"/>
              <a:ext cx="2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2" name="Line 28"/>
            <p:cNvSpPr>
              <a:spLocks noChangeShapeType="1"/>
            </p:cNvSpPr>
            <p:nvPr/>
          </p:nvSpPr>
          <p:spPr bwMode="auto">
            <a:xfrm>
              <a:off x="2160" y="2112"/>
              <a:ext cx="2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3" name="Line 29"/>
            <p:cNvSpPr>
              <a:spLocks noChangeShapeType="1"/>
            </p:cNvSpPr>
            <p:nvPr/>
          </p:nvSpPr>
          <p:spPr bwMode="auto">
            <a:xfrm>
              <a:off x="2160" y="2640"/>
              <a:ext cx="2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4" name="Line 30"/>
            <p:cNvSpPr>
              <a:spLocks noChangeShapeType="1"/>
            </p:cNvSpPr>
            <p:nvPr/>
          </p:nvSpPr>
          <p:spPr bwMode="auto">
            <a:xfrm flipV="1">
              <a:off x="2880" y="1627"/>
              <a:ext cx="288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5" name="Line 31"/>
            <p:cNvSpPr>
              <a:spLocks noChangeShapeType="1"/>
            </p:cNvSpPr>
            <p:nvPr/>
          </p:nvSpPr>
          <p:spPr bwMode="auto">
            <a:xfrm flipV="1">
              <a:off x="2880" y="1867"/>
              <a:ext cx="288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6" name="Line 32"/>
            <p:cNvSpPr>
              <a:spLocks noChangeShapeType="1"/>
            </p:cNvSpPr>
            <p:nvPr/>
          </p:nvSpPr>
          <p:spPr bwMode="auto">
            <a:xfrm flipV="1">
              <a:off x="2880" y="2106"/>
              <a:ext cx="272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7" name="Line 33"/>
            <p:cNvSpPr>
              <a:spLocks noChangeShapeType="1"/>
            </p:cNvSpPr>
            <p:nvPr/>
          </p:nvSpPr>
          <p:spPr bwMode="auto">
            <a:xfrm>
              <a:off x="2880" y="2637"/>
              <a:ext cx="2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8" name="Text Box 34"/>
            <p:cNvSpPr txBox="1">
              <a:spLocks noChangeArrowheads="1"/>
            </p:cNvSpPr>
            <p:nvPr/>
          </p:nvSpPr>
          <p:spPr bwMode="auto">
            <a:xfrm>
              <a:off x="3252" y="1518"/>
              <a:ext cx="64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CN" sz="2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matches</a:t>
              </a:r>
            </a:p>
          </p:txBody>
        </p:sp>
        <p:sp>
          <p:nvSpPr>
            <p:cNvPr id="7199" name="Text Box 35"/>
            <p:cNvSpPr txBox="1">
              <a:spLocks noChangeArrowheads="1"/>
            </p:cNvSpPr>
            <p:nvPr/>
          </p:nvSpPr>
          <p:spPr bwMode="auto">
            <a:xfrm>
              <a:off x="3252" y="1767"/>
              <a:ext cx="64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CN" sz="2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matches</a:t>
              </a:r>
            </a:p>
          </p:txBody>
        </p:sp>
        <p:sp>
          <p:nvSpPr>
            <p:cNvPr id="7200" name="Text Box 36"/>
            <p:cNvSpPr txBox="1">
              <a:spLocks noChangeArrowheads="1"/>
            </p:cNvSpPr>
            <p:nvPr/>
          </p:nvSpPr>
          <p:spPr bwMode="auto">
            <a:xfrm>
              <a:off x="3258" y="1998"/>
              <a:ext cx="64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CN" sz="2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matches</a:t>
              </a:r>
            </a:p>
          </p:txBody>
        </p:sp>
        <p:sp>
          <p:nvSpPr>
            <p:cNvPr id="7201" name="Text Box 37"/>
            <p:cNvSpPr txBox="1">
              <a:spLocks noChangeArrowheads="1"/>
            </p:cNvSpPr>
            <p:nvPr/>
          </p:nvSpPr>
          <p:spPr bwMode="auto">
            <a:xfrm>
              <a:off x="3276" y="2532"/>
              <a:ext cx="64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CN" sz="2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matches</a:t>
              </a:r>
            </a:p>
          </p:txBody>
        </p:sp>
      </p:grpSp>
      <p:grpSp>
        <p:nvGrpSpPr>
          <p:cNvPr id="77862" name="Group 38"/>
          <p:cNvGrpSpPr>
            <a:grpSpLocks/>
          </p:cNvGrpSpPr>
          <p:nvPr/>
        </p:nvGrpSpPr>
        <p:grpSpPr bwMode="auto">
          <a:xfrm>
            <a:off x="6324600" y="3636958"/>
            <a:ext cx="2457450" cy="849320"/>
            <a:chOff x="3984" y="1872"/>
            <a:chExt cx="1548" cy="455"/>
          </a:xfrm>
        </p:grpSpPr>
        <p:sp>
          <p:nvSpPr>
            <p:cNvPr id="7176" name="Text Box 39"/>
            <p:cNvSpPr txBox="1">
              <a:spLocks noChangeArrowheads="1"/>
            </p:cNvSpPr>
            <p:nvPr/>
          </p:nvSpPr>
          <p:spPr bwMode="auto">
            <a:xfrm>
              <a:off x="4183" y="1958"/>
              <a:ext cx="3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cat</a:t>
              </a:r>
              <a:endPara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177" name="Line 40"/>
            <p:cNvSpPr>
              <a:spLocks noChangeShapeType="1"/>
            </p:cNvSpPr>
            <p:nvPr/>
          </p:nvSpPr>
          <p:spPr bwMode="auto">
            <a:xfrm>
              <a:off x="3984" y="2082"/>
              <a:ext cx="19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78" name="Line 41"/>
            <p:cNvSpPr>
              <a:spLocks noChangeShapeType="1"/>
            </p:cNvSpPr>
            <p:nvPr/>
          </p:nvSpPr>
          <p:spPr bwMode="auto">
            <a:xfrm>
              <a:off x="4560" y="2082"/>
              <a:ext cx="19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79" name="Rectangle 42"/>
            <p:cNvSpPr>
              <a:spLocks noChangeArrowheads="1"/>
            </p:cNvSpPr>
            <p:nvPr/>
          </p:nvSpPr>
          <p:spPr bwMode="auto">
            <a:xfrm>
              <a:off x="4812" y="1872"/>
              <a:ext cx="720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0" name="Text Box 43"/>
            <p:cNvSpPr txBox="1">
              <a:spLocks noChangeArrowheads="1"/>
            </p:cNvSpPr>
            <p:nvPr/>
          </p:nvSpPr>
          <p:spPr bwMode="auto">
            <a:xfrm>
              <a:off x="4827" y="1881"/>
              <a:ext cx="681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20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All</a:t>
              </a:r>
            </a:p>
            <a:p>
              <a:pPr algn="ctr"/>
              <a:r>
                <a:rPr lang="en-US" altLang="zh-CN" sz="20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matches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381000" y="1172360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 i="1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grep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is a command-line utility for searching plain-text data sets for lines matching a regular expression.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54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18277</TotalTime>
  <Words>3423</Words>
  <Application>Microsoft Office PowerPoint</Application>
  <PresentationFormat>On-screen Show (4:3)</PresentationFormat>
  <Paragraphs>913</Paragraphs>
  <Slides>76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8" baseType="lpstr">
      <vt:lpstr>ＭＳ Ｐゴシック</vt:lpstr>
      <vt:lpstr>宋体</vt:lpstr>
      <vt:lpstr>TradeGothic</vt:lpstr>
      <vt:lpstr>Arial</vt:lpstr>
      <vt:lpstr>Calibri</vt:lpstr>
      <vt:lpstr>Garamond</vt:lpstr>
      <vt:lpstr>Tahoma</vt:lpstr>
      <vt:lpstr>Times New Roman</vt:lpstr>
      <vt:lpstr>Wingdings</vt:lpstr>
      <vt:lpstr>Edge</vt:lpstr>
      <vt:lpstr>Office Theme</vt:lpstr>
      <vt:lpstr>Visio</vt:lpstr>
      <vt:lpstr>CS 49995 &amp; CS 63016  ST: Big Data Analytics</vt:lpstr>
      <vt:lpstr>Objectives</vt:lpstr>
      <vt:lpstr>Outline</vt:lpstr>
      <vt:lpstr>Introduction</vt:lpstr>
      <vt:lpstr>Typical Big Data Problems</vt:lpstr>
      <vt:lpstr>Typical Big Data Problems (cont'd)</vt:lpstr>
      <vt:lpstr>How to Leverage a Number of  Cheap Off-the-Shelf Computers?</vt:lpstr>
      <vt:lpstr>Divide and Conquer</vt:lpstr>
      <vt:lpstr>Distributed Grep</vt:lpstr>
      <vt:lpstr>Distributed Word Count</vt:lpstr>
      <vt:lpstr>Parallelization Challenges</vt:lpstr>
      <vt:lpstr>Common Theme?</vt:lpstr>
      <vt:lpstr>PowerPoint Presentation</vt:lpstr>
      <vt:lpstr>Managing Multiple Workers</vt:lpstr>
      <vt:lpstr>Current Tools</vt:lpstr>
      <vt:lpstr>Concurrency Challenge!</vt:lpstr>
      <vt:lpstr>What's the Point?</vt:lpstr>
      <vt:lpstr>Key Ideas</vt:lpstr>
      <vt:lpstr>The Datacenter is the Computer!</vt:lpstr>
      <vt:lpstr>What is MapReduce?</vt:lpstr>
      <vt:lpstr>Large Scale Data Processing</vt:lpstr>
      <vt:lpstr>Typical Large-Data Problem</vt:lpstr>
      <vt:lpstr>Map+Reduce</vt:lpstr>
      <vt:lpstr>MapReduce – A Programming Model</vt:lpstr>
      <vt:lpstr>Execution</vt:lpstr>
      <vt:lpstr>Parallel Execution</vt:lpstr>
      <vt:lpstr>PowerPoint Presentation</vt:lpstr>
      <vt:lpstr>Example of MapReduce (Word Count)</vt:lpstr>
      <vt:lpstr>Word Count Execution</vt:lpstr>
      <vt:lpstr>"Hello World" Example: Count Word Occurrences</vt:lpstr>
      <vt:lpstr>MapReduce – A Programming Model (cont'd)</vt:lpstr>
      <vt:lpstr>MapReduce "Runtime"</vt:lpstr>
      <vt:lpstr>MapReduce</vt:lpstr>
      <vt:lpstr>PowerPoint Presentation</vt:lpstr>
      <vt:lpstr>Google File System (GFS)</vt:lpstr>
      <vt:lpstr>Architecture Overview</vt:lpstr>
      <vt:lpstr>Distributed File System</vt:lpstr>
      <vt:lpstr>GFS: Assumptions</vt:lpstr>
      <vt:lpstr>GFS: Underlying Storage System</vt:lpstr>
      <vt:lpstr>GFS: Design Decisions</vt:lpstr>
      <vt:lpstr>GFS Architecture</vt:lpstr>
      <vt:lpstr>Functions in the Model</vt:lpstr>
      <vt:lpstr>Fault Tolerance</vt:lpstr>
      <vt:lpstr>Fault Tolerance (cont'd)</vt:lpstr>
      <vt:lpstr>Usage: MapReduce Jobs Run in August 2004</vt:lpstr>
      <vt:lpstr>The MapReduce Model is Widely Applicable</vt:lpstr>
      <vt:lpstr>Applications</vt:lpstr>
      <vt:lpstr>Detailed Example: Word Count (1)</vt:lpstr>
      <vt:lpstr>Detailed Example: Word Count (2)</vt:lpstr>
      <vt:lpstr>Detailed Example: Word Count (3)</vt:lpstr>
      <vt:lpstr>What is Apache Hadoop?</vt:lpstr>
      <vt:lpstr>Google MapReduce vs. Apache Hadoop</vt:lpstr>
      <vt:lpstr>Hadoop Ecosystem</vt:lpstr>
      <vt:lpstr>From GFS to HDFS</vt:lpstr>
      <vt:lpstr>HDFS Working Flow</vt:lpstr>
      <vt:lpstr>PowerPoint Presentation</vt:lpstr>
      <vt:lpstr>Distributed File System</vt:lpstr>
      <vt:lpstr>PowerPoint Presentation</vt:lpstr>
      <vt:lpstr>NameNode Metadata</vt:lpstr>
      <vt:lpstr>NameNode Responsibilities</vt:lpstr>
      <vt:lpstr>DataNode</vt:lpstr>
      <vt:lpstr>Block Placement</vt:lpstr>
      <vt:lpstr>Data Correctness</vt:lpstr>
      <vt:lpstr>NameNode Failure</vt:lpstr>
      <vt:lpstr>Putting Everything Together…</vt:lpstr>
      <vt:lpstr>MapReduce Data Flow </vt:lpstr>
      <vt:lpstr>PowerPoint Presentation</vt:lpstr>
      <vt:lpstr>PowerPoint Presentation</vt:lpstr>
      <vt:lpstr>Amazon Web Services (AWS)</vt:lpstr>
      <vt:lpstr>Amazon Elastic Compute Cloud (EC2)</vt:lpstr>
      <vt:lpstr>Storage</vt:lpstr>
      <vt:lpstr>Amazon Cloud-Front</vt:lpstr>
      <vt:lpstr>Amazon Simple Storage Service (S3)</vt:lpstr>
      <vt:lpstr>Tutorials</vt:lpstr>
      <vt:lpstr>Reading Materials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Uncertain Data Management</dc:title>
  <dc:creator>xlian</dc:creator>
  <cp:lastModifiedBy>Lian, Xiang</cp:lastModifiedBy>
  <cp:revision>1647</cp:revision>
  <dcterms:created xsi:type="dcterms:W3CDTF">2006-08-16T00:00:00Z</dcterms:created>
  <dcterms:modified xsi:type="dcterms:W3CDTF">2017-03-07T23:06:58Z</dcterms:modified>
</cp:coreProperties>
</file>