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31" r:id="rId3"/>
    <p:sldId id="359" r:id="rId4"/>
    <p:sldId id="360" r:id="rId5"/>
    <p:sldId id="366" r:id="rId6"/>
    <p:sldId id="361" r:id="rId7"/>
    <p:sldId id="362" r:id="rId8"/>
    <p:sldId id="363" r:id="rId9"/>
    <p:sldId id="364" r:id="rId10"/>
    <p:sldId id="369" r:id="rId11"/>
    <p:sldId id="367" r:id="rId12"/>
    <p:sldId id="368" r:id="rId13"/>
    <p:sldId id="370" r:id="rId14"/>
    <p:sldId id="365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81" r:id="rId24"/>
    <p:sldId id="382" r:id="rId25"/>
    <p:sldId id="3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6172" autoAdjust="0"/>
  </p:normalViewPr>
  <p:slideViewPr>
    <p:cSldViewPr>
      <p:cViewPr varScale="1">
        <p:scale>
          <a:sx n="128" d="100"/>
          <a:sy n="128" d="100"/>
        </p:scale>
        <p:origin x="285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42EF-3B18-4B98-A531-9906D68737B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42D8-F8DF-4750-9687-EDC89A7B49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47EE-E56E-4E99-887D-FE3F265654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kent.edu/~xlian/2018Spring_CS49901_CS44901/project_list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dbpedia.org/develop/datase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atalog.kent.edu/coursesaz/ase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kent.edu/~xlian/2018Spring_CS49901_CS44901/project_list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blp.uni-trier.de/xm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kent.edu/~xlian/2018Spring_CS49901_CS44901/NYC_taxi_description.pdf" TargetMode="External"/><Relationship Id="rId2" Type="http://schemas.openxmlformats.org/officeDocument/2006/relationships/hyperlink" Target="https://opendata.cityofnewyork.us/dat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quora.com/How-does-a-compass-work-in-smart-phones-What-sensors-are-used-and-how-do-they-show-the-correct-direc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n.gasbuddy.com/" TargetMode="External"/><Relationship Id="rId2" Type="http://schemas.openxmlformats.org/officeDocument/2006/relationships/hyperlink" Target="https://www.kb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8986"/>
            <a:ext cx="7848600" cy="17526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49901 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&amp; CS 44901 Capstone 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Project &amp; 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Software 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Development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78480" y="3263153"/>
            <a:ext cx="637032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Project Descriptions (2)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9E-2FB3-4AE7-8B19-9FB9B614AB2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Potential Projects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Location-based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system and iOS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iCampus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Street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Based GPS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Path Navigation over Road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Question/Answer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algn="just"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Keyword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and Visualization of Knowledge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Crawling and Querying Social Networks</a:t>
            </a:r>
          </a:p>
          <a:p>
            <a:pPr algn="just"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Guide of the Course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</a:p>
          <a:p>
            <a:pPr algn="just"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Parsing and Visualizing the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Visualizing and Querying New York Taxi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24363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http://www.cs.kent.edu/~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xlian/2018Spring_CS49901_CS44901/project_list.pdf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Keyword Search and Visualization of Knowledge Graphs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project, we will conduct keyword search in knowledge graphs (e.g., Wikipedia,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DBPedia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 and visualize the relationships of Web pages that contain query keywords in a designed GUI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programming (e.g., C++, C#, Java, Python, etc.), database design, algorithm design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DBPedia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DBPedia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wiki.dbpedia.org/develop/datasets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Description Framework (RDF)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resources and their relationships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Triple representation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representation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1694" y="3480877"/>
            <a:ext cx="303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predicate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4038600" y="3960998"/>
            <a:ext cx="3913070" cy="611435"/>
            <a:chOff x="5135670" y="5560765"/>
            <a:chExt cx="3913070" cy="611435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297913" y="5816204"/>
              <a:ext cx="1687969" cy="0"/>
            </a:xfrm>
            <a:prstGeom prst="straightConnector1">
              <a:avLst/>
            </a:prstGeom>
            <a:solidFill>
              <a:schemeClr val="accent1"/>
            </a:solidFill>
            <a:ln w="50800" cap="rnd" cmpd="sng" algn="ctr">
              <a:solidFill>
                <a:srgbClr val="3333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/>
          </p:spPr>
        </p:cxnSp>
        <p:sp>
          <p:nvSpPr>
            <p:cNvPr id="8" name="Rectangle 7"/>
            <p:cNvSpPr/>
            <p:nvPr/>
          </p:nvSpPr>
          <p:spPr>
            <a:xfrm>
              <a:off x="5135670" y="5568523"/>
              <a:ext cx="9092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FF6600"/>
                  </a:solidFill>
                  <a:latin typeface="Times New Roman" pitchFamily="18" charset="0"/>
                </a:rPr>
                <a:t>subject</a:t>
              </a:r>
              <a:endParaRPr lang="en-US" sz="2000" dirty="0">
                <a:solidFill>
                  <a:srgbClr val="FF66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76140" y="5772090"/>
              <a:ext cx="11417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3333FF"/>
                  </a:solidFill>
                  <a:latin typeface="Times New Roman" pitchFamily="18" charset="0"/>
                </a:rPr>
                <a:t>predicate</a:t>
              </a:r>
              <a:endParaRPr lang="en-US" sz="2000" dirty="0">
                <a:solidFill>
                  <a:srgbClr val="3333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8903" y="5560765"/>
              <a:ext cx="8098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FF00FF"/>
                  </a:solidFill>
                  <a:latin typeface="Times New Roman" pitchFamily="18" charset="0"/>
                </a:rPr>
                <a:t>object</a:t>
              </a:r>
              <a:endParaRPr lang="en-US" sz="2000" dirty="0">
                <a:solidFill>
                  <a:srgbClr val="FF00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44893" y="5685383"/>
              <a:ext cx="253021" cy="261642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960967" y="5685383"/>
              <a:ext cx="253021" cy="261642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</a:rPr>
              <a:t>RDF Example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141514" cy="26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1828" y="4710979"/>
            <a:ext cx="28584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triple representation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330" y="4652725"/>
            <a:ext cx="2912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graph representation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571146"/>
              </p:ext>
            </p:extLst>
          </p:nvPr>
        </p:nvGraphicFramePr>
        <p:xfrm>
          <a:off x="4434222" y="1968500"/>
          <a:ext cx="4584191" cy="255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Microsoft Drawing 1.01" r:id="rId4" imgW="8607425" imgH="4835525" progId="MSDraw.1.01">
                  <p:embed/>
                </p:oleObj>
              </mc:Choice>
              <mc:Fallback>
                <p:oleObj name="Microsoft Drawing 1.01" r:id="rId4" imgW="8607425" imgH="483552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222" y="1968500"/>
                        <a:ext cx="4584191" cy="2554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2097168"/>
            <a:ext cx="2438400" cy="2286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2862">
            <a:off x="4519312" y="2404647"/>
            <a:ext cx="2290966" cy="527764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05200" y="2211468"/>
            <a:ext cx="987613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Examples: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Keyword search queries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2 query keywords, find the relationships (paths) between nodes containing these two query keywords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 keywords, find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subgraphs from the data graph (e.g.,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Dbpedia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that contain these query keywords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database to store these RDF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indexes for keywords for fast access to data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GUI for visualizing and querying RDF graphs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Crawling and Querying Social Networks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project, we will crawl social network data (e.g., Twitter), store them in a graph database, conduct queries (e.g., spatial-temporal, keyword, sentimental queries) on social networks, and visualize social networks and query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programming (e.g., C++, C#, Java, Python, etc.), database design, algorithm design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Crawl Twitter data and store them in a database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on Twitter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Keyword search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Spatial-temporal queries (e.g., finding/visualizing hot topics at some spatial regions during some period)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Sentimental queries (positive, neutral, or negative about some topics like shopping on Black Friday)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Visualizing social networks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Visualizing Twitters on a map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Guide of the Course Selection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project, we will extract course information (including course prerequisites, credit hours, course descriptions, etc.) from KSU course catalog 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http://catalog.kent.edu/coursesaz/asei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course prerequisite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take new courses for the next semester, based on courses that students have already taken and course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GUI interface will be designed in this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(e.g., C++, C#, Java, Python, etc.), database design, algorithm design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Crawling Data from KSU Course Catalog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Catalog may be updated every year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labor-costly to manually enter/update catalogs in the database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crawling of course information from KSU websites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997" y="3733800"/>
            <a:ext cx="3969860" cy="28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 Graph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49901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CS 35201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Communication Networks), CS 33901 (Software Engineering), CS 33007 (Introduction to Database System Design); Programming skills are required.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743200" y="4202668"/>
            <a:ext cx="304800" cy="30480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4202668"/>
            <a:ext cx="304800" cy="30480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71322" y="4225859"/>
            <a:ext cx="304800" cy="30480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373649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35201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93519" y="3736498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33901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67130" y="373649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33007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291911" y="5421868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2773" y="54218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49901 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5"/>
            <a:endCxn id="11" idx="1"/>
          </p:cNvCxnSpPr>
          <p:nvPr/>
        </p:nvCxnSpPr>
        <p:spPr>
          <a:xfrm>
            <a:off x="3003363" y="4462831"/>
            <a:ext cx="1333185" cy="1003674"/>
          </a:xfrm>
          <a:prstGeom prst="straightConnector1">
            <a:avLst/>
          </a:prstGeom>
          <a:ln w="254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0"/>
          </p:cNvCxnSpPr>
          <p:nvPr/>
        </p:nvCxnSpPr>
        <p:spPr>
          <a:xfrm>
            <a:off x="4444311" y="4530659"/>
            <a:ext cx="0" cy="891209"/>
          </a:xfrm>
          <a:prstGeom prst="straightConnector1">
            <a:avLst/>
          </a:prstGeom>
          <a:ln w="254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7"/>
          </p:cNvCxnSpPr>
          <p:nvPr/>
        </p:nvCxnSpPr>
        <p:spPr>
          <a:xfrm flipH="1">
            <a:off x="4552074" y="4530659"/>
            <a:ext cx="1219249" cy="935846"/>
          </a:xfrm>
          <a:prstGeom prst="straightConnector1">
            <a:avLst/>
          </a:prstGeom>
          <a:ln w="254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Potential Projects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25303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Location-based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system and iOS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iCampus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Street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Based GPS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</a:p>
          <a:p>
            <a:pPr algn="just"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Path Navigation over Road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Question/Answer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Keyword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and Visualization of Knowledge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Crawling and Querying Social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Guide of the Course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Parsing and Visualizing the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Visualizing and Querying New York Taxi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24363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http://www.cs.kent.edu/~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xlian/2018Spring_CS49901_CS44901/project_list.pdf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Functions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can create an account (database issue)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 can specify courses taken every semester (like a transcript)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can suggest courses that he/she can take (satisfying the prerequisite requirements)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GUI to visualize the prerequisite graph for this student, show course information,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Parsing and Visualizing the Bibliography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project, we will automatically parse the bibliography data sets (e.g., DBLP: http://dblp.uni-trier.de/xml/), visualize the co-author relationships among authors, and conduct queries over bibliography data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(e.g., C++, C#, Java, Python, etc.), database design, algorithm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DBLP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DBLP in XML format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http://dblp.uni-trier.de/xml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19" y="2610644"/>
            <a:ext cx="4660881" cy="3576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2743200"/>
            <a:ext cx="2678596" cy="183874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15000" y="2209800"/>
            <a:ext cx="8382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1842572"/>
            <a:ext cx="135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co-authors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2924140"/>
            <a:ext cx="2678596" cy="107295"/>
          </a:xfrm>
          <a:prstGeom prst="rect">
            <a:avLst/>
          </a:prstGeom>
          <a:solidFill>
            <a:srgbClr val="3333FF">
              <a:alpha val="13000"/>
            </a:srgb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60021" y="2402989"/>
            <a:ext cx="870502" cy="520164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2117400"/>
            <a:ext cx="135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5042" y="2438394"/>
            <a:ext cx="215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journal/conference name</a:t>
            </a:r>
            <a:endParaRPr 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6778" y="2924139"/>
            <a:ext cx="824120" cy="107296"/>
          </a:xfrm>
          <a:prstGeom prst="rect">
            <a:avLst/>
          </a:prstGeom>
          <a:solidFill>
            <a:srgbClr val="FF00FF">
              <a:alpha val="13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800" y="3039718"/>
            <a:ext cx="253448" cy="115956"/>
          </a:xfrm>
          <a:prstGeom prst="rect">
            <a:avLst/>
          </a:prstGeom>
          <a:solidFill>
            <a:srgbClr val="FF00FF">
              <a:alpha val="13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567280" y="2807726"/>
            <a:ext cx="512979" cy="145084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93070" y="3184255"/>
            <a:ext cx="121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pages 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8378" y="3039717"/>
            <a:ext cx="861392" cy="120925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 animBg="1"/>
      <p:bldP spid="12" grpId="0"/>
      <p:bldP spid="13" grpId="0"/>
      <p:bldP spid="14" grpId="0" animBg="1"/>
      <p:bldP spid="16" grpId="0" animBg="1"/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Parse XML documents of DBLP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them in a database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graph of authors (each node is an author, and each edge between two persons/nodes if they have at least one co-author paper)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Keyword search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hot paper topics (keywords) within a user-specified period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weight (a large node indicates a large number of publications)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 weight (a thick edge implies close collaboration between two authors)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Visualizing and Querying New York Taxi Data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slides in Chapter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defRPr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Taxi data </a:t>
            </a:r>
            <a:r>
              <a:rPr lang="pt-B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</a:p>
          <a:p>
            <a:pPr lvl="1" algn="just">
              <a:defRPr/>
            </a:pP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://opendata.cityofnewyork.us/data</a:t>
            </a: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http://www.cs.kent.edu/~</a:t>
            </a: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xlian/2018Spring_CS49901_CS44901/NYC_taxi_description.pdf</a:t>
            </a: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pt-B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programming (e.g., C++, C#, Java, Python, etc.), database design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Street View Based GPS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at the intersecting point of roads may often be confused about the name of crossing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project, we will use the sensors (compass) in mobile devices to show the street views and road names of the current direction, which can provide users with clear navigation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will use Google maps or other map API services, and provide GPS-based mobile assistance for mobile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programming, database design, algorithm design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 for Walking People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GPS on smart phones, you can obtain the path on the map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intersection point, with unclear road signs, you may not know which direction you should go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7400" y="3790678"/>
            <a:ext cx="3831741" cy="2959372"/>
            <a:chOff x="550752" y="2480991"/>
            <a:chExt cx="3831741" cy="29593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4259">
              <a:off x="2291006" y="2480991"/>
              <a:ext cx="2091487" cy="20062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52" y="3276600"/>
              <a:ext cx="1019629" cy="609600"/>
            </a:xfrm>
            <a:prstGeom prst="rect">
              <a:avLst/>
            </a:prstGeom>
          </p:spPr>
        </p:pic>
        <p:pic>
          <p:nvPicPr>
            <p:cNvPr id="14" name="Content Placeholder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" y="3085273"/>
              <a:ext cx="3140120" cy="235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45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Compass sensor in the smart phone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www.quora.com/How-does-a-compass-work-in-smart-phones-What-sensors-are-used-and-how-do-they-show-the-correct-directions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 can be obtained from the compass sensor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the direction information with the map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 people to identify the street names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43438"/>
            <a:ext cx="2400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Functions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 navigation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 the names of the intersection points of roads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 recommendation of points of interests (POIs)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street view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POIs for different directions (obtained from compass)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999" y="4191000"/>
            <a:ext cx="2912178" cy="1676400"/>
            <a:chOff x="762000" y="4290566"/>
            <a:chExt cx="2806516" cy="1577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4419600"/>
              <a:ext cx="2806516" cy="14481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664" y="4290566"/>
              <a:ext cx="650245" cy="6502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33864" y="4405135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KSU library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328151"/>
            <a:ext cx="2819400" cy="1596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39" y="4589801"/>
            <a:ext cx="650245" cy="6502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2600" y="433427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Schwartz Center</a:t>
            </a:r>
          </a:p>
        </p:txBody>
      </p:sp>
    </p:spTree>
    <p:extLst>
      <p:ext uri="{BB962C8B-B14F-4D97-AF65-F5344CB8AC3E}">
        <p14:creationId xmlns:p14="http://schemas.microsoft.com/office/powerpoint/2010/main" val="39921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Path Navigation over Road Networks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project, we aim to collect real-time gas prices of gas stations on road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networks, and find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best driving path from source to destination on road networks which needs to add gas at some gas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path passing by the gas station should have the lowest total gas consumption (distance) and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navigation will be displayed by a mobile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programming, database design, algorithm design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Path to Select?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10543"/>
            <a:ext cx="6629926" cy="411003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3284042"/>
            <a:ext cx="364884" cy="39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971800"/>
            <a:ext cx="364884" cy="39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1088" y="291334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$2.55/gallon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74546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$2.19/gallon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Path to Select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473994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car has a miles per gallon (MPG) value (e.g., KBB)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gas station has a real-time gas price (e.g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from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Buddy)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the extra distance you need to travel by detouring to the gas station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calculate the extra costs (= (extra distance / MPG) * gas price) for different gas stations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one with the lowest extra cost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465" y="6149072"/>
            <a:ext cx="419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Kelley Blue Book: </a:t>
            </a:r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://www.kbb.com</a:t>
            </a:r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Buddy: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http://then.gasbuddy.com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5181600"/>
            <a:ext cx="2362726" cy="1464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390525"/>
            <a:ext cx="8572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</TotalTime>
  <Words>1380</Words>
  <Application>Microsoft Office PowerPoint</Application>
  <PresentationFormat>On-screen Show (4:3)</PresentationFormat>
  <Paragraphs>186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宋体</vt:lpstr>
      <vt:lpstr>Arial</vt:lpstr>
      <vt:lpstr>Calibri</vt:lpstr>
      <vt:lpstr>Garamond</vt:lpstr>
      <vt:lpstr>Tahoma</vt:lpstr>
      <vt:lpstr>Times New Roman</vt:lpstr>
      <vt:lpstr>Wingdings</vt:lpstr>
      <vt:lpstr>Edge</vt:lpstr>
      <vt:lpstr>Microsoft Drawing 1.01</vt:lpstr>
      <vt:lpstr>CS 49901 &amp; CS 44901 Capstone Project &amp; Software Development Project</vt:lpstr>
      <vt:lpstr>List of Potential Projects</vt:lpstr>
      <vt:lpstr>3. Street View Based GPS Assistance</vt:lpstr>
      <vt:lpstr>Navigation for Walking People</vt:lpstr>
      <vt:lpstr>Solution</vt:lpstr>
      <vt:lpstr>Basic Functions</vt:lpstr>
      <vt:lpstr>4. Path Navigation over Road Networks </vt:lpstr>
      <vt:lpstr>Which Path to Select?</vt:lpstr>
      <vt:lpstr>Which Path to Select? (cont'd)</vt:lpstr>
      <vt:lpstr>List of Potential Projects</vt:lpstr>
      <vt:lpstr>6. Keyword Search and Visualization of Knowledge Graphs </vt:lpstr>
      <vt:lpstr>DBPedia</vt:lpstr>
      <vt:lpstr>RDF Example</vt:lpstr>
      <vt:lpstr>Queries</vt:lpstr>
      <vt:lpstr>7. Crawling and Querying Social Networks </vt:lpstr>
      <vt:lpstr>Twitter</vt:lpstr>
      <vt:lpstr>8. Guide of the Course Selection</vt:lpstr>
      <vt:lpstr>Automatic Crawling Data from KSU Course Catalog</vt:lpstr>
      <vt:lpstr>Prerequisite Graph </vt:lpstr>
      <vt:lpstr>More Functions</vt:lpstr>
      <vt:lpstr>9. Parsing and Visualizing the Bibliography </vt:lpstr>
      <vt:lpstr>DBLP</vt:lpstr>
      <vt:lpstr>Functions</vt:lpstr>
      <vt:lpstr>10. Visualizing and Querying New York Taxi Data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595</cp:revision>
  <dcterms:created xsi:type="dcterms:W3CDTF">2006-08-16T00:00:00Z</dcterms:created>
  <dcterms:modified xsi:type="dcterms:W3CDTF">2018-01-23T15:49:43Z</dcterms:modified>
</cp:coreProperties>
</file>