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Source Sans Pro" panose="020B0604020202020204" charset="0"/>
      <p:regular r:id="rId28"/>
      <p:bold r:id="rId29"/>
      <p:italic r:id="rId30"/>
      <p:boldItalic r:id="rId31"/>
    </p:embeddedFont>
    <p:embeddedFont>
      <p:font typeface="Raleway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300"/>
              </a:spcBef>
              <a:spcAft>
                <a:spcPts val="15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Wikipedia Traffic Forecasting</a:t>
            </a: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21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Compiled by- </a:t>
            </a:r>
            <a:endParaRPr>
              <a:solidFill>
                <a:srgbClr val="F3F3F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Divya Lingwal						         			  Karishma Patil </a:t>
            </a:r>
            <a:endParaRPr>
              <a:solidFill>
                <a:srgbClr val="F3F3F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3F3F3"/>
                </a:solidFill>
              </a:rPr>
              <a:t>Shivani Mathur </a:t>
            </a:r>
            <a:r>
              <a:rPr lang="en"/>
              <a:t>					         			  </a:t>
            </a:r>
            <a:r>
              <a:rPr lang="en">
                <a:solidFill>
                  <a:srgbClr val="F3F3F3"/>
                </a:solidFill>
              </a:rPr>
              <a:t>Monalisa Singh </a:t>
            </a:r>
            <a:endParaRPr>
              <a:solidFill>
                <a:srgbClr val="F3F3F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Transformation cont’d</a:t>
            </a: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Tokenized the pages into different columns</a:t>
            </a:r>
            <a:endParaRPr sz="1400">
              <a:solidFill>
                <a:schemeClr val="dk1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457200" lvl="0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Access: Desktop, Mobile-web. All-access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Agent: All-agents, Spider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Locale: wikmed, medwik, codes(zh,en,ja,es,fr) for wikipedia</a:t>
            </a:r>
            <a:endParaRPr sz="1400">
              <a:solidFill>
                <a:schemeClr val="dk1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275" y="1675213"/>
            <a:ext cx="5559826" cy="96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Evaluations</a:t>
            </a: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950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           </a:t>
            </a: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8" y="1195948"/>
            <a:ext cx="5849524" cy="332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6561550" y="1133375"/>
            <a:ext cx="2332500" cy="3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Un-Smoothened Graph</a:t>
            </a:r>
            <a:endParaRPr>
              <a:solidFill>
                <a:schemeClr val="dk1"/>
              </a:solidFill>
            </a:endParaRP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Need to smooth it to check for better patterns and trends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Smoothing </a:t>
            </a:r>
            <a:endParaRPr/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l="-6549" t="5132" r="6550"/>
          <a:stretch/>
        </p:blipFill>
        <p:spPr>
          <a:xfrm>
            <a:off x="87400" y="1164950"/>
            <a:ext cx="8376900" cy="324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Normalized Time series</a:t>
            </a: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525" y="1255500"/>
            <a:ext cx="7890024" cy="321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Scale changed to visualize better</a:t>
            </a:r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525" y="1271600"/>
            <a:ext cx="7590401" cy="317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Curve according to specifications</a:t>
            </a: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8577074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91025" y="445025"/>
            <a:ext cx="84414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Overview</a:t>
            </a:r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825" y="1190075"/>
            <a:ext cx="5884450" cy="1985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600" y="3213450"/>
            <a:ext cx="5884450" cy="183482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6644050" y="1190075"/>
            <a:ext cx="2118600" cy="38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Comparison of articles in 7</a:t>
            </a:r>
            <a:r>
              <a:rPr lang="en" sz="1200" i="1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languages: 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German, Chinese, English, Spanish, French, Japanese, Russian.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Higher frequency for english articles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Slightly higher number of mobile viewers than Desktop viewers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Calculating Time Series parameters </a:t>
            </a:r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311700" y="15020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To analyze the time series data we need to find the following parameters:</a:t>
            </a:r>
            <a:endParaRPr sz="1400">
              <a:solidFill>
                <a:schemeClr val="dk1"/>
              </a:solidFill>
            </a:endParaRPr>
          </a:p>
          <a:p>
            <a:pPr marL="457200" lvl="0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Mean </a:t>
            </a:r>
            <a:endParaRPr sz="1400">
              <a:solidFill>
                <a:schemeClr val="dk1"/>
              </a:solidFill>
            </a:endParaRP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Standard Deviation</a:t>
            </a:r>
            <a:endParaRPr sz="1400">
              <a:solidFill>
                <a:schemeClr val="dk1"/>
              </a:solidFill>
            </a:endParaRP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Amplitude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Slope</a:t>
            </a:r>
            <a:endParaRPr sz="1400">
              <a:solidFill>
                <a:schemeClr val="dk1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Linear model for slope: Views~ pages+dates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11700" y="85225"/>
            <a:ext cx="8520600" cy="44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85225"/>
            <a:ext cx="8239999" cy="240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491550"/>
            <a:ext cx="8469550" cy="240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7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4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Individual observations with extreme parameters</a:t>
            </a:r>
            <a:endParaRPr sz="240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311700" y="932900"/>
            <a:ext cx="8520600" cy="37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Finding out the values with highest views </a:t>
            </a:r>
            <a:endParaRPr>
              <a:solidFill>
                <a:schemeClr val="dk1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50700"/>
            <a:ext cx="840105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11700" y="1489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It is important to predict the websites future traffic volume, in order to provide a quality of service to the users. 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</a:rPr>
              <a:t>We are implementing the process of Data analysis for Wikipedia Traffic using the time-series approach.</a:t>
            </a:r>
            <a:endParaRPr sz="1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Predicting the future behaviour of time series for Wikipedia articles.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>
              <a:spcBef>
                <a:spcPts val="1500"/>
              </a:spcBef>
              <a:spcAft>
                <a:spcPts val="1600"/>
              </a:spcAft>
              <a:buNone/>
            </a:pP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Time-Series Visualization of Top 4 Articles</a:t>
            </a:r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8520600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Plotting time series for shorter duration</a:t>
            </a:r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Plotting time series for 2-month duration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8336701" cy="388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Forecasting Approach</a:t>
            </a:r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In our project we forecast 2 months data and measure the prediction accuracy by keeping a holdout sample of 60 days from our forecast data. We have done this by using 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</a:rPr>
              <a:t>autoregressive integrated moving average(ARIMA) model.</a:t>
            </a:r>
            <a:endParaRPr sz="1400">
              <a:solidFill>
                <a:schemeClr val="dk1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</a:rPr>
              <a:t>This consists of three parts( parameterized by indices </a:t>
            </a:r>
            <a:r>
              <a:rPr lang="en" sz="1400" i="1">
                <a:solidFill>
                  <a:schemeClr val="dk1"/>
                </a:solidFill>
                <a:highlight>
                  <a:srgbClr val="FFFFFF"/>
                </a:highlight>
              </a:rPr>
              <a:t>p, d, q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</a:rPr>
              <a:t> ) as ARIMA(p, d, q):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 b="1">
                <a:solidFill>
                  <a:schemeClr val="dk1"/>
                </a:solidFill>
              </a:rPr>
              <a:t>Auto-regressive/p</a:t>
            </a:r>
            <a:r>
              <a:rPr lang="en" sz="1400">
                <a:solidFill>
                  <a:schemeClr val="dk1"/>
                </a:solidFill>
              </a:rPr>
              <a:t>: </a:t>
            </a:r>
            <a:r>
              <a:rPr lang="en" sz="1400" i="1">
                <a:solidFill>
                  <a:schemeClr val="dk1"/>
                </a:solidFill>
                <a:highlight>
                  <a:srgbClr val="FFFFFF"/>
                </a:highlight>
              </a:rPr>
              <a:t>p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</a:rPr>
              <a:t> indicates the range of </a:t>
            </a:r>
            <a:r>
              <a:rPr lang="en" sz="1400" i="1">
                <a:solidFill>
                  <a:schemeClr val="dk1"/>
                </a:solidFill>
                <a:highlight>
                  <a:srgbClr val="FFFFFF"/>
                </a:highlight>
              </a:rPr>
              <a:t>lags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</a:rPr>
              <a:t>. 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 b="1">
                <a:solidFill>
                  <a:schemeClr val="dk1"/>
                </a:solidFill>
              </a:rPr>
              <a:t>Integrated/d</a:t>
            </a:r>
            <a:r>
              <a:rPr lang="en" sz="1400">
                <a:solidFill>
                  <a:schemeClr val="dk1"/>
                </a:solidFill>
              </a:rPr>
              <a:t>: </a:t>
            </a:r>
            <a:r>
              <a:rPr lang="en" sz="1400" i="1">
                <a:solidFill>
                  <a:schemeClr val="dk1"/>
                </a:solidFill>
                <a:highlight>
                  <a:srgbClr val="FFFFFF"/>
                </a:highlight>
              </a:rPr>
              <a:t>d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</a:rPr>
              <a:t> is a </a:t>
            </a:r>
            <a:r>
              <a:rPr lang="en" sz="1400" i="1">
                <a:solidFill>
                  <a:schemeClr val="dk1"/>
                </a:solidFill>
                <a:highlight>
                  <a:srgbClr val="FFFFFF"/>
                </a:highlight>
              </a:rPr>
              <a:t>differencing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</a:rPr>
              <a:t> parameter, which gives us the number of times we are subtracting the current and the previous values of a time series.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 b="1">
                <a:solidFill>
                  <a:schemeClr val="dk1"/>
                </a:solidFill>
              </a:rPr>
              <a:t>Moving average/q: </a:t>
            </a:r>
            <a:r>
              <a:rPr lang="en" sz="1400" i="1">
                <a:solidFill>
                  <a:schemeClr val="dk1"/>
                </a:solidFill>
              </a:rPr>
              <a:t>q</a:t>
            </a:r>
            <a:r>
              <a:rPr lang="en" sz="1400" b="1">
                <a:solidFill>
                  <a:schemeClr val="dk1"/>
                </a:solidFill>
              </a:rPr>
              <a:t> 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</a:rPr>
              <a:t>gives us the number of previous error terms to include in the regression error of the model.</a:t>
            </a:r>
            <a:endParaRPr sz="1400">
              <a:solidFill>
                <a:schemeClr val="dk1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311700" y="56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Forecasts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50" y="629275"/>
            <a:ext cx="8963676" cy="420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Seasonality component</a:t>
            </a:r>
            <a:endParaRPr>
              <a:solidFill>
                <a:schemeClr val="dk1"/>
              </a:solidFill>
            </a:endParaRP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Holt- Winters method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311700" y="2043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THANK YOU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74000" y="11399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30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Wikipedia has large number of potential users viewing approximately 145,000 Wikipedia articles. 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It is essential to deal with the problem of overload, for that we need to predict future web traffic for thousands of Wikipedia articles.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highlight>
                  <a:schemeClr val="lt1"/>
                </a:highlight>
              </a:rPr>
              <a:t>AIM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</a:rPr>
              <a:t>: To help predict future views of Wikipedia articles</a:t>
            </a:r>
            <a:endParaRPr sz="1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30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Using 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</a:rPr>
              <a:t>Time series analysis which encapsulates problems like analysis, inference, classification and forecast.</a:t>
            </a:r>
            <a:endParaRPr sz="1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</a:rPr>
              <a:t>We are using R programming language. </a:t>
            </a:r>
            <a:endParaRPr sz="1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</a:rPr>
              <a:t>Used both Time series analysis and forecasting techniques.</a:t>
            </a:r>
            <a:endParaRPr sz="1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</a:rPr>
              <a:t>Analyzed all 4 components of Time series.</a:t>
            </a:r>
            <a:endParaRPr sz="1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highlight>
                  <a:schemeClr val="lt1"/>
                </a:highlight>
              </a:rPr>
              <a:t>Datasets used:</a:t>
            </a:r>
            <a:endParaRPr sz="1600"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30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</a:rPr>
              <a:t>User view data, each column is a date and each row is an article</a:t>
            </a:r>
            <a:endParaRPr sz="1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</a:rPr>
              <a:t>Mapping between article names and a unique ID column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1600" b="1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Description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Brief Introduction of Wikimedia and Mediawiki</a:t>
            </a: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660400"/>
            <a:ext cx="8520600" cy="29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2"/>
              </a:solidFill>
            </a:endParaRPr>
          </a:p>
          <a:p>
            <a:pPr marL="457200" lvl="0" indent="-3302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</a:pPr>
            <a:r>
              <a:rPr lang="en" sz="1600">
                <a:solidFill>
                  <a:schemeClr val="accent2"/>
                </a:solidFill>
              </a:rPr>
              <a:t>MEDIAWIKI</a:t>
            </a:r>
            <a:endParaRPr sz="1600">
              <a:solidFill>
                <a:schemeClr val="accent2"/>
              </a:solidFill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</a:pPr>
            <a:r>
              <a:rPr lang="en" sz="1600">
                <a:solidFill>
                  <a:schemeClr val="accent2"/>
                </a:solidFill>
              </a:rPr>
              <a:t>WIKIMEDIA</a:t>
            </a:r>
            <a:endParaRPr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Procedure</a:t>
            </a: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</a:pPr>
            <a:r>
              <a:rPr lang="en" sz="1600">
                <a:solidFill>
                  <a:schemeClr val="accent2"/>
                </a:solidFill>
              </a:rPr>
              <a:t>Data Cleaning</a:t>
            </a:r>
            <a:endParaRPr sz="1600">
              <a:solidFill>
                <a:schemeClr val="accent2"/>
              </a:solidFill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</a:pPr>
            <a:r>
              <a:rPr lang="en" sz="1600">
                <a:solidFill>
                  <a:schemeClr val="accent2"/>
                </a:solidFill>
              </a:rPr>
              <a:t>Data transformation</a:t>
            </a:r>
            <a:endParaRPr sz="1600">
              <a:solidFill>
                <a:schemeClr val="accent2"/>
              </a:solidFill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</a:pPr>
            <a:r>
              <a:rPr lang="en" sz="1600">
                <a:solidFill>
                  <a:schemeClr val="accent2"/>
                </a:solidFill>
              </a:rPr>
              <a:t>Time Series extraction</a:t>
            </a:r>
            <a:endParaRPr sz="1600">
              <a:solidFill>
                <a:schemeClr val="accent2"/>
              </a:solidFill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</a:pPr>
            <a:r>
              <a:rPr lang="en" sz="1600">
                <a:solidFill>
                  <a:schemeClr val="accent2"/>
                </a:solidFill>
              </a:rPr>
              <a:t>Parameter extraction</a:t>
            </a:r>
            <a:endParaRPr sz="1600">
              <a:solidFill>
                <a:schemeClr val="accent2"/>
              </a:solidFill>
            </a:endParaRPr>
          </a:p>
          <a:p>
            <a:pPr marL="457200" lvl="0" indent="-330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</a:pPr>
            <a:r>
              <a:rPr lang="en" sz="1600">
                <a:solidFill>
                  <a:schemeClr val="accent2"/>
                </a:solidFill>
              </a:rPr>
              <a:t>Forecasted Methods</a:t>
            </a:r>
            <a:endParaRPr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242575"/>
            <a:ext cx="8520600" cy="6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Cleaning</a:t>
            </a: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Finding the missing values-8% missing values</a:t>
            </a:r>
            <a:endParaRPr sz="1400">
              <a:solidFill>
                <a:schemeClr val="dk1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457200" lvl="0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Few missing values. These seem to be important so we did not remove them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675" y="1545075"/>
            <a:ext cx="4857750" cy="95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675" y="2902698"/>
            <a:ext cx="6245700" cy="189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280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Transformation</a:t>
            </a: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199300" y="1152250"/>
            <a:ext cx="8633100" cy="35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Split data into 2 parts: ‘Page’ and ‘Dates’</a:t>
            </a:r>
            <a:endParaRPr sz="1400">
              <a:solidFill>
                <a:schemeClr val="dk1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500" y="1678200"/>
            <a:ext cx="7060224" cy="239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Transformation cont’d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Divided the article info from *wikipedia*, *wikimedia*, and *mediawiki* </a:t>
            </a: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53350"/>
            <a:ext cx="5629207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725" y="2406625"/>
            <a:ext cx="575715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568</Words>
  <Application>Microsoft Office PowerPoint</Application>
  <PresentationFormat>On-screen Show (16:9)</PresentationFormat>
  <Paragraphs>90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Source Sans Pro</vt:lpstr>
      <vt:lpstr>Raleway</vt:lpstr>
      <vt:lpstr>Arial</vt:lpstr>
      <vt:lpstr>Plum</vt:lpstr>
      <vt:lpstr>Wikipedia Traffic Forecasting</vt:lpstr>
      <vt:lpstr>Introduction</vt:lpstr>
      <vt:lpstr>Problem Statement</vt:lpstr>
      <vt:lpstr>Project Description</vt:lpstr>
      <vt:lpstr>Brief Introduction of Wikimedia and Mediawiki</vt:lpstr>
      <vt:lpstr>Procedure</vt:lpstr>
      <vt:lpstr>Data Cleaning</vt:lpstr>
      <vt:lpstr>Data Transformation</vt:lpstr>
      <vt:lpstr>Data Transformation cont’d </vt:lpstr>
      <vt:lpstr>Data Transformation cont’d</vt:lpstr>
      <vt:lpstr>Experimental Evaluations</vt:lpstr>
      <vt:lpstr>Smoothing </vt:lpstr>
      <vt:lpstr>Normalized Time series</vt:lpstr>
      <vt:lpstr>Scale changed to visualize better</vt:lpstr>
      <vt:lpstr>Curve according to specifications</vt:lpstr>
      <vt:lpstr>Data Overview</vt:lpstr>
      <vt:lpstr>Calculating Time Series parameters </vt:lpstr>
      <vt:lpstr>PowerPoint Presentation</vt:lpstr>
      <vt:lpstr>Individual observations with extreme parameters </vt:lpstr>
      <vt:lpstr>Time-Series Visualization of Top 4 Articles</vt:lpstr>
      <vt:lpstr>Plotting time series for shorter duration</vt:lpstr>
      <vt:lpstr>Forecasting Approach</vt:lpstr>
      <vt:lpstr>Forecasts </vt:lpstr>
      <vt:lpstr>Future Work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Wikipedia Traffic Forecasting</dc:title>
  <cp:lastModifiedBy>shivani.mathur476@gmail.com</cp:lastModifiedBy>
  <cp:revision>1</cp:revision>
  <dcterms:modified xsi:type="dcterms:W3CDTF">2018-04-10T22:08:00Z</dcterms:modified>
</cp:coreProperties>
</file>