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Nunito"/>
      <p:regular r:id="rId27"/>
      <p:bold r:id="rId28"/>
      <p:italic r:id="rId29"/>
      <p:boldItalic r:id="rId30"/>
    </p:embeddedFont>
    <p:embeddedFont>
      <p:font typeface="Maven Pro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avenPro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Maven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8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This practice of recording each and every change to the system as a new, different row is what makes time-series data so powerful. It allows us to </a:t>
            </a:r>
            <a:r>
              <a:rPr i="1" lang="en" sz="1400">
                <a:latin typeface="Georgia"/>
                <a:ea typeface="Georgia"/>
                <a:cs typeface="Georgia"/>
                <a:sym typeface="Georgia"/>
              </a:rPr>
              <a:t>measure change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: analyze how something </a:t>
            </a:r>
            <a:r>
              <a:rPr i="1" lang="en" sz="1400">
                <a:latin typeface="Georgia"/>
                <a:ea typeface="Georgia"/>
                <a:cs typeface="Georgia"/>
                <a:sym typeface="Georgia"/>
              </a:rPr>
              <a:t>changed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 in the past, monitor how something </a:t>
            </a:r>
            <a:r>
              <a:rPr i="1" lang="en" sz="1400">
                <a:latin typeface="Georgia"/>
                <a:ea typeface="Georgia"/>
                <a:cs typeface="Georgia"/>
                <a:sym typeface="Georgia"/>
              </a:rPr>
              <a:t>is changing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 in the present, predict how it </a:t>
            </a:r>
            <a:r>
              <a:rPr i="1" lang="en" sz="1400">
                <a:latin typeface="Georgia"/>
                <a:ea typeface="Georgia"/>
                <a:cs typeface="Georgia"/>
                <a:sym typeface="Georgia"/>
              </a:rPr>
              <a:t>may change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 in the future.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2"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E7E7E7"/>
                </a:solidFill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ctrTitle"/>
          </p:nvPr>
        </p:nvSpPr>
        <p:spPr>
          <a:xfrm>
            <a:off x="824000" y="1613825"/>
            <a:ext cx="55974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Time-Series Data in Strategic Managerial Decisions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 txBox="1"/>
          <p:nvPr>
            <p:ph idx="1" type="subTitle"/>
          </p:nvPr>
        </p:nvSpPr>
        <p:spPr>
          <a:xfrm>
            <a:off x="824000" y="3596300"/>
            <a:ext cx="4828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6 Members- Rahul, Chinmay, Alec and Zi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Decoding Time Series </a:t>
            </a:r>
            <a:endParaRPr/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1303800" y="18376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Time Series can be Additive or Multiplicative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Time Series Data is composed of three </a:t>
            </a:r>
            <a:r>
              <a:rPr lang="en" sz="1400"/>
              <a:t>components- Trend, Seasonality and Random (Noise)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Trend gives historical changes in data and implies prediction of future behaviour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Seasonality Shows periodic fluctuations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Seasonal Pattern exists if the series is influenced by seasonal factors like festivals, special holidays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Seasonality gets affected by Unanticipated Events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Random will always present</a:t>
            </a:r>
            <a:endParaRPr sz="1400"/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</a:t>
            </a:r>
            <a:endParaRPr/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1303800" y="1437775"/>
            <a:ext cx="70305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3055300" y="4073725"/>
            <a:ext cx="39882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Trends help in predicting long term behaviour in Market (</a:t>
            </a:r>
            <a:r>
              <a:rPr lang="en" sz="1200">
                <a:solidFill>
                  <a:srgbClr val="00FF00"/>
                </a:solidFill>
              </a:rPr>
              <a:t>BMW</a:t>
            </a:r>
            <a:r>
              <a:rPr lang="en" sz="1200"/>
              <a:t>, </a:t>
            </a:r>
            <a:r>
              <a:rPr lang="en" sz="1200">
                <a:solidFill>
                  <a:srgbClr val="FF0000"/>
                </a:solidFill>
              </a:rPr>
              <a:t>Mercedes</a:t>
            </a:r>
            <a:r>
              <a:rPr lang="en" sz="1200"/>
              <a:t>, </a:t>
            </a:r>
            <a:r>
              <a:rPr lang="en" sz="1200">
                <a:solidFill>
                  <a:srgbClr val="4A86E8"/>
                </a:solidFill>
              </a:rPr>
              <a:t>Audi</a:t>
            </a:r>
            <a:r>
              <a:rPr lang="en" sz="1200"/>
              <a:t>, Toyota, </a:t>
            </a:r>
            <a:r>
              <a:rPr lang="en" sz="1200">
                <a:solidFill>
                  <a:srgbClr val="CC0000"/>
                </a:solidFill>
              </a:rPr>
              <a:t>Volkswagen</a:t>
            </a:r>
            <a:r>
              <a:rPr lang="en" sz="1200"/>
              <a:t>)</a:t>
            </a:r>
            <a:endParaRPr sz="1200"/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116600"/>
            <a:ext cx="7451749" cy="39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7809950" y="2845525"/>
            <a:ext cx="710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</a:rPr>
              <a:t>BMW</a:t>
            </a:r>
            <a:endParaRPr/>
          </a:p>
        </p:txBody>
      </p:sp>
      <p:sp>
        <p:nvSpPr>
          <p:cNvPr id="362" name="Shape 362"/>
          <p:cNvSpPr txBox="1"/>
          <p:nvPr/>
        </p:nvSpPr>
        <p:spPr>
          <a:xfrm>
            <a:off x="7571300" y="2279000"/>
            <a:ext cx="710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Toyota</a:t>
            </a:r>
            <a:endParaRPr/>
          </a:p>
        </p:txBody>
      </p:sp>
      <p:sp>
        <p:nvSpPr>
          <p:cNvPr id="363" name="Shape 363"/>
          <p:cNvSpPr txBox="1"/>
          <p:nvPr/>
        </p:nvSpPr>
        <p:spPr>
          <a:xfrm>
            <a:off x="7752400" y="3412050"/>
            <a:ext cx="6525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Audi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7872250" y="1689225"/>
            <a:ext cx="16893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Volkswagen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7948050" y="3123925"/>
            <a:ext cx="1277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Mercedes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Seasonality</a:t>
            </a:r>
            <a:endParaRPr/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1303800" y="1724750"/>
            <a:ext cx="70305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25" y="1679925"/>
            <a:ext cx="4030948" cy="28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250" y="1523375"/>
            <a:ext cx="4030951" cy="297824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1249500" y="4433175"/>
            <a:ext cx="2627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 of Toyota, Freq=12</a:t>
            </a:r>
            <a:endParaRPr/>
          </a:p>
        </p:txBody>
      </p:sp>
      <p:sp>
        <p:nvSpPr>
          <p:cNvPr id="375" name="Shape 375"/>
          <p:cNvSpPr txBox="1"/>
          <p:nvPr/>
        </p:nvSpPr>
        <p:spPr>
          <a:xfrm>
            <a:off x="5152050" y="4501625"/>
            <a:ext cx="27300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 of BMW, Freq=12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Seasonality for Marketing Windows</a:t>
            </a:r>
            <a:endParaRPr/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1303800" y="1540475"/>
            <a:ext cx="7030500" cy="29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2387750" y="4390375"/>
            <a:ext cx="54087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Toyota vs Others seasonal: Seasonality Shows Where Toyota Should Focus      (</a:t>
            </a:r>
            <a:r>
              <a:rPr lang="en" sz="1100">
                <a:solidFill>
                  <a:srgbClr val="0000FF"/>
                </a:solidFill>
              </a:rPr>
              <a:t>Toyota</a:t>
            </a:r>
            <a:r>
              <a:rPr lang="en" sz="1100"/>
              <a:t>, </a:t>
            </a:r>
            <a:r>
              <a:rPr lang="en" sz="1100">
                <a:solidFill>
                  <a:srgbClr val="FF0000"/>
                </a:solidFill>
              </a:rPr>
              <a:t>BMW</a:t>
            </a:r>
            <a:r>
              <a:rPr lang="en" sz="1100"/>
              <a:t>, </a:t>
            </a:r>
            <a:r>
              <a:rPr lang="en" sz="1100">
                <a:solidFill>
                  <a:srgbClr val="980000"/>
                </a:solidFill>
              </a:rPr>
              <a:t>Volkswagen</a:t>
            </a:r>
            <a:r>
              <a:rPr lang="en" sz="1100"/>
              <a:t> )</a:t>
            </a:r>
            <a:endParaRPr sz="1100"/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775" y="1446350"/>
            <a:ext cx="3680025" cy="29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225" y="1446350"/>
            <a:ext cx="3397625" cy="299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Autocorrelation between residuals  </a:t>
            </a:r>
            <a:endParaRPr/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1303800" y="1720200"/>
            <a:ext cx="7030500" cy="28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Residuals of any time series must be random, like white noise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Residuals should NOT have any correlation between them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Significant Autocorrelation of residuals implies something is missing while predicting a model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Significant Autocorrelation of residuals in any quarter implies unusual circumstances which affected seasonality- worth investigating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Autocorrelation between residuals can tell if residuals can be useful for forecast</a:t>
            </a:r>
            <a:endParaRPr sz="1400"/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Autocorrelation of residuals should be less than statistical significance line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BMW-ACF of Residuals </a:t>
            </a:r>
            <a:endParaRPr/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1303800" y="1395000"/>
            <a:ext cx="7030500" cy="31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000" y="1395000"/>
            <a:ext cx="3704301" cy="24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825" y="1326525"/>
            <a:ext cx="3774173" cy="255892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1583275" y="4133625"/>
            <a:ext cx="27813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BMW Random</a:t>
            </a:r>
            <a:endParaRPr/>
          </a:p>
        </p:txBody>
      </p:sp>
      <p:sp>
        <p:nvSpPr>
          <p:cNvPr id="400" name="Shape 400"/>
          <p:cNvSpPr txBox="1"/>
          <p:nvPr/>
        </p:nvSpPr>
        <p:spPr>
          <a:xfrm>
            <a:off x="5134950" y="4082275"/>
            <a:ext cx="29526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ACF of Residuals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Toyota-</a:t>
            </a:r>
            <a:r>
              <a:rPr lang="en"/>
              <a:t>ACF of Residuals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1303800" y="1557600"/>
            <a:ext cx="7030500" cy="29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100" y="1557600"/>
            <a:ext cx="3731401" cy="25161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1600400" y="4150750"/>
            <a:ext cx="27558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Toyota Random</a:t>
            </a:r>
            <a:endParaRPr/>
          </a:p>
        </p:txBody>
      </p:sp>
      <p:pic>
        <p:nvPicPr>
          <p:cNvPr id="409" name="Shape 4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700" y="1597875"/>
            <a:ext cx="3406174" cy="24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5357450" y="4184975"/>
            <a:ext cx="2550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ACF of Residuals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Correlation of Time Series</a:t>
            </a:r>
            <a:endParaRPr/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75" y="1385450"/>
            <a:ext cx="3029601" cy="19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138" y="1181700"/>
            <a:ext cx="3029624" cy="20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8" y="2812875"/>
            <a:ext cx="2872414" cy="19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1301825" y="3258950"/>
            <a:ext cx="21657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 vs. BMW</a:t>
            </a:r>
            <a:endParaRPr/>
          </a:p>
        </p:txBody>
      </p:sp>
      <p:sp>
        <p:nvSpPr>
          <p:cNvPr id="420" name="Shape 420"/>
          <p:cNvSpPr txBox="1"/>
          <p:nvPr/>
        </p:nvSpPr>
        <p:spPr>
          <a:xfrm>
            <a:off x="3822825" y="4623325"/>
            <a:ext cx="20286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Toyota vs. </a:t>
            </a:r>
            <a:r>
              <a:rPr lang="en"/>
              <a:t>Volkswagen</a:t>
            </a:r>
            <a:endParaRPr/>
          </a:p>
        </p:txBody>
      </p:sp>
      <p:sp>
        <p:nvSpPr>
          <p:cNvPr id="421" name="Shape 421"/>
          <p:cNvSpPr txBox="1"/>
          <p:nvPr/>
        </p:nvSpPr>
        <p:spPr>
          <a:xfrm>
            <a:off x="6757725" y="3085700"/>
            <a:ext cx="18084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Toyota vs. BMW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Forecasting - BMW</a:t>
            </a:r>
            <a:endParaRPr/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1303800" y="1681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BMW data was from 1/2007 - 1/2017. There was 121 months worth of data. We decided to use the data from 1/2007 - 8/2016 to predict the next 12 months. 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 our actual predicted data is 6 months. 2/2017 - 8/2017 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ARIMA modeling was used for forecasting. Optimal model was chosen by the auto.arima function in R. </a:t>
            </a:r>
            <a:endParaRPr sz="1400"/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Data was also tested to make sure it was stationary. Stationary data is necessary for ARIMA modeling. 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Forecasting - BMW</a:t>
            </a:r>
            <a:endParaRPr/>
          </a:p>
        </p:txBody>
      </p:sp>
      <p:pic>
        <p:nvPicPr>
          <p:cNvPr id="433" name="Shape 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2676"/>
            <a:ext cx="4486251" cy="23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5475" y="1750275"/>
            <a:ext cx="4586125" cy="189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9875" y="4099850"/>
            <a:ext cx="638175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686F75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686F75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686F75"/>
              </a:solidFill>
              <a:highlight>
                <a:srgbClr val="FFFFFF"/>
              </a:highlight>
            </a:endParaRPr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A </a:t>
            </a:r>
            <a:r>
              <a:rPr b="1" lang="en">
                <a:solidFill>
                  <a:srgbClr val="6A6A6A"/>
                </a:solidFill>
                <a:highlight>
                  <a:srgbClr val="FFFFFF"/>
                </a:highlight>
              </a:rPr>
              <a:t>time series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 is a </a:t>
            </a:r>
            <a:r>
              <a:rPr b="1" lang="en">
                <a:solidFill>
                  <a:srgbClr val="6A6A6A"/>
                </a:solidFill>
                <a:highlight>
                  <a:srgbClr val="FFFFFF"/>
                </a:highlight>
              </a:rPr>
              <a:t>series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 of data points indexed (or listed or graphed) in </a:t>
            </a:r>
            <a:r>
              <a:rPr b="1" lang="en">
                <a:solidFill>
                  <a:srgbClr val="6A6A6A"/>
                </a:solidFill>
                <a:highlight>
                  <a:srgbClr val="FFFFFF"/>
                </a:highlight>
              </a:rPr>
              <a:t>time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 order.</a:t>
            </a:r>
            <a:endParaRPr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Most commonly, a </a:t>
            </a:r>
            <a:r>
              <a:rPr b="1" lang="en">
                <a:solidFill>
                  <a:srgbClr val="6A6A6A"/>
                </a:solidFill>
                <a:highlight>
                  <a:srgbClr val="FFFFFF"/>
                </a:highlight>
              </a:rPr>
              <a:t>time series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 is a sequence taken at successive equally spaced points in </a:t>
            </a:r>
            <a:r>
              <a:rPr b="1" lang="en">
                <a:solidFill>
                  <a:srgbClr val="6A6A6A"/>
                </a:solidFill>
                <a:highlight>
                  <a:srgbClr val="FFFFFF"/>
                </a:highlight>
              </a:rPr>
              <a:t>time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. </a:t>
            </a:r>
            <a:endParaRPr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b="1" lang="en">
                <a:solidFill>
                  <a:srgbClr val="6A6A6A"/>
                </a:solidFill>
                <a:highlight>
                  <a:srgbClr val="FFFFFF"/>
                </a:highlight>
              </a:rPr>
              <a:t>Time series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</a:rPr>
              <a:t> forecasting is the use of a model to predict future values based on previously observed values.</a:t>
            </a:r>
            <a:endParaRPr>
              <a:solidFill>
                <a:srgbClr val="686F75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350" y="1734672"/>
            <a:ext cx="5044874" cy="16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Forecasting - Toyota</a:t>
            </a:r>
            <a:endParaRPr/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1303800" y="1681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Toyota data was from 1/2007 - 1/2017. There was 121 months worth of data. We decided to use the data from 1/2007 - 8/2016 to predict the next 12 months. 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 our actual predicted data is 6 months. 2/2017 - 8/2017 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ARIMA modeling was used for forecasting. Optimal model was chosen by the auto.arima function in R. 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Data was also tested to make sure it was stationary. Stationary data is necessary for ARIMA modeling. </a:t>
            </a:r>
            <a:endParaRPr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Forecasting - Toyota</a:t>
            </a:r>
            <a:endParaRPr/>
          </a:p>
        </p:txBody>
      </p:sp>
      <p:pic>
        <p:nvPicPr>
          <p:cNvPr id="447" name="Shape 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00" y="1727675"/>
            <a:ext cx="4743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00" y="4099850"/>
            <a:ext cx="62103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750275"/>
            <a:ext cx="3948400" cy="21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Trend in </a:t>
            </a:r>
            <a:r>
              <a:rPr b="0" lang="en" sz="1400"/>
              <a:t>Time Series helped us deciding the future of marketing.</a:t>
            </a:r>
            <a:endParaRPr b="0"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Cross Seasonality is important in finding marketing windows</a:t>
            </a:r>
            <a:endParaRPr b="0"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Autocorrelation of Residuals may have information about accidental events which might be worth investigating</a:t>
            </a:r>
            <a:endParaRPr b="0"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Correlation between two competitive brands in a market gives  </a:t>
            </a:r>
            <a:endParaRPr b="0"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Time-series data : Example </a:t>
            </a:r>
            <a:endParaRPr sz="24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Imagine sensors collecting data from three settings: a </a:t>
            </a:r>
            <a:r>
              <a:rPr b="1" lang="en"/>
              <a:t>city</a:t>
            </a:r>
            <a:r>
              <a:rPr lang="en"/>
              <a:t>, </a:t>
            </a:r>
            <a:r>
              <a:rPr b="1" lang="en"/>
              <a:t>farm</a:t>
            </a:r>
            <a:r>
              <a:rPr lang="en"/>
              <a:t>, and </a:t>
            </a:r>
            <a:r>
              <a:rPr b="1" lang="en"/>
              <a:t>factory</a:t>
            </a:r>
            <a:r>
              <a:rPr lang="en"/>
              <a:t>. In this example, each of these sources periodically sends new readings, creating a series of measurements collected over time.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75" y="1275150"/>
            <a:ext cx="3733726" cy="3195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5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Series Example</a:t>
            </a:r>
            <a:endParaRPr/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Here’s another example, with real data from the City of New York, showing every taxicab ride for the first few seconds of 2018. We would see, each row is a “measurement” collected at a specific time.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Series Datasets</a:t>
            </a:r>
            <a:endParaRPr/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8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These datasets primarily have 3 things in common:</a:t>
            </a:r>
            <a:endParaRPr sz="1600">
              <a:solidFill>
                <a:srgbClr val="000000"/>
              </a:solidFill>
            </a:endParaRPr>
          </a:p>
          <a:p>
            <a:pPr indent="-330200" lvl="0" marL="749300" rtl="0">
              <a:lnSpc>
                <a:spcPct val="158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The data that arrives is almost always recorded as a new entry</a:t>
            </a:r>
            <a:endParaRPr sz="1600">
              <a:solidFill>
                <a:srgbClr val="000000"/>
              </a:solidFill>
            </a:endParaRPr>
          </a:p>
          <a:p>
            <a:pPr indent="-330200" lvl="0" marL="749300" rtl="0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The data typically arrives in time order</a:t>
            </a:r>
            <a:endParaRPr sz="1600">
              <a:solidFill>
                <a:srgbClr val="000000"/>
              </a:solidFill>
            </a:endParaRPr>
          </a:p>
          <a:p>
            <a:pPr indent="-330200" lvl="0" marL="749300" rtl="0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Time is a primary axis (time-intervals can be either regular or irregular)</a:t>
            </a:r>
            <a:endParaRPr sz="16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Time-Series is Powerful? </a:t>
            </a:r>
            <a:endParaRPr/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1303800" y="18376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8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Time-series datasets track changes to the overall system as INSERTs, not UPDATEs.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>
              <a:lnSpc>
                <a:spcPct val="158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It allows us to </a:t>
            </a:r>
            <a:r>
              <a:rPr i="1" lang="en" sz="1600">
                <a:solidFill>
                  <a:srgbClr val="000000"/>
                </a:solidFill>
                <a:highlight>
                  <a:srgbClr val="FFFFFF"/>
                </a:highlight>
              </a:rPr>
              <a:t>measure change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: analyze how something </a:t>
            </a:r>
            <a:r>
              <a:rPr i="1" lang="en" sz="1600">
                <a:solidFill>
                  <a:srgbClr val="000000"/>
                </a:solidFill>
                <a:highlight>
                  <a:srgbClr val="FFFFFF"/>
                </a:highlight>
              </a:rPr>
              <a:t>changed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 in the past, monitor how something </a:t>
            </a:r>
            <a:r>
              <a:rPr i="1" lang="en" sz="1600">
                <a:solidFill>
                  <a:srgbClr val="000000"/>
                </a:solidFill>
                <a:highlight>
                  <a:srgbClr val="FFFFFF"/>
                </a:highlight>
              </a:rPr>
              <a:t>is changing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 in the present, predict how it </a:t>
            </a:r>
            <a:r>
              <a:rPr i="1" lang="en" sz="1600">
                <a:solidFill>
                  <a:srgbClr val="000000"/>
                </a:solidFill>
                <a:highlight>
                  <a:srgbClr val="FFFFFF"/>
                </a:highlight>
              </a:rPr>
              <a:t>may change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 in the future.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58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b="0" l="7409" r="7418" t="0"/>
          <a:stretch/>
        </p:blipFill>
        <p:spPr>
          <a:xfrm>
            <a:off x="6018625" y="893450"/>
            <a:ext cx="2454725" cy="32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 Series</a:t>
            </a:r>
            <a:endParaRPr>
              <a:solidFill>
                <a:schemeClr val="dk2"/>
              </a:solidFill>
            </a:endParaRP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2"/>
                </a:solidFill>
              </a:rPr>
              <a:t>How Relevant</a:t>
            </a:r>
            <a:r>
              <a:rPr lang="en">
                <a:solidFill>
                  <a:schemeClr val="dk2"/>
                </a:solidFill>
              </a:rPr>
              <a:t>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-330200" lvl="0" marL="457200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What do self-driving Teslas, autonomous Wall Street trading algorithms, smart homes, transportation networks that fulfill lightning-fast same-day deliveries, and an open-data-publishing NYPD have in common?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is </a:t>
            </a:r>
            <a:r>
              <a:rPr b="1" lang="en" sz="2400"/>
              <a:t>Time Series</a:t>
            </a:r>
            <a:endParaRPr b="1"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Project Detail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Data details- Car sales data of different makers in the Norwegian market 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Source: Statista.com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Year- Jan 2007 to Jan 2017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Observation - 4378 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Important attributes - 3</a:t>
            </a:r>
            <a:r>
              <a:rPr lang="en" sz="1400"/>
              <a:t> (Car Manufacturer, Number of Sales per month and Percentage Share)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are finding</a:t>
            </a:r>
            <a:endParaRPr/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1303800" y="16852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Decoding the time series data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Finding seasonality in sales of a particular manufacturer (yearly)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Cross comparing the seasonality to find out the window of opportunity in the market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Finding trends of different manufacturers and compare them, finding who is doing better, by what percentage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Significance of Autocorrelation of Residuals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Impact of competitors on each other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Prediction of future sales of different car brands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