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8"/>
  </p:notesMasterIdLst>
  <p:sldIdLst>
    <p:sldId id="256" r:id="rId2"/>
    <p:sldId id="433" r:id="rId3"/>
    <p:sldId id="434" r:id="rId4"/>
    <p:sldId id="435"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 id="462" r:id="rId32"/>
    <p:sldId id="463" r:id="rId33"/>
    <p:sldId id="464" r:id="rId34"/>
    <p:sldId id="465" r:id="rId35"/>
    <p:sldId id="466" r:id="rId36"/>
    <p:sldId id="467" r:id="rId37"/>
    <p:sldId id="468" r:id="rId38"/>
    <p:sldId id="469" r:id="rId39"/>
    <p:sldId id="470" r:id="rId40"/>
    <p:sldId id="471" r:id="rId41"/>
    <p:sldId id="472" r:id="rId42"/>
    <p:sldId id="473" r:id="rId43"/>
    <p:sldId id="474" r:id="rId44"/>
    <p:sldId id="475" r:id="rId45"/>
    <p:sldId id="476" r:id="rId46"/>
    <p:sldId id="477" r:id="rId47"/>
    <p:sldId id="478" r:id="rId48"/>
    <p:sldId id="479" r:id="rId49"/>
    <p:sldId id="480" r:id="rId50"/>
    <p:sldId id="481" r:id="rId51"/>
    <p:sldId id="482" r:id="rId52"/>
    <p:sldId id="483" r:id="rId53"/>
    <p:sldId id="484" r:id="rId54"/>
    <p:sldId id="485" r:id="rId55"/>
    <p:sldId id="486" r:id="rId56"/>
    <p:sldId id="487" r:id="rId57"/>
    <p:sldId id="488" r:id="rId58"/>
    <p:sldId id="489" r:id="rId59"/>
    <p:sldId id="490" r:id="rId60"/>
    <p:sldId id="491" r:id="rId61"/>
    <p:sldId id="492" r:id="rId62"/>
    <p:sldId id="493" r:id="rId63"/>
    <p:sldId id="494" r:id="rId64"/>
    <p:sldId id="495" r:id="rId65"/>
    <p:sldId id="496" r:id="rId66"/>
    <p:sldId id="497" r:id="rId67"/>
    <p:sldId id="498" r:id="rId68"/>
    <p:sldId id="499" r:id="rId69"/>
    <p:sldId id="500" r:id="rId70"/>
    <p:sldId id="501" r:id="rId71"/>
    <p:sldId id="502" r:id="rId72"/>
    <p:sldId id="503" r:id="rId73"/>
    <p:sldId id="504" r:id="rId74"/>
    <p:sldId id="505" r:id="rId75"/>
    <p:sldId id="341" r:id="rId76"/>
    <p:sldId id="422"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1D03FD-C7D5-4FD8-86CD-6B4C57C1AAEE}">
          <p14:sldIdLst>
            <p14:sldId id="256"/>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Lst>
        </p14:section>
        <p14:section name="Untitled Section" id="{6D326A07-E504-4CEE-A5C6-8E99E577A35F}">
          <p14:sldIdLst>
            <p14:sldId id="341"/>
            <p14:sldId id="4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00FF"/>
    <a:srgbClr val="008000"/>
    <a:srgbClr val="FF33CC"/>
    <a:srgbClr val="006600"/>
    <a:srgbClr val="FFC5C5"/>
    <a:srgbClr val="3333FF"/>
    <a:srgbClr val="FFBDBD"/>
    <a:srgbClr val="B7B7FF"/>
    <a:srgbClr val="FF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2" autoAdjust="0"/>
    <p:restoredTop sz="87953" autoAdjust="0"/>
  </p:normalViewPr>
  <p:slideViewPr>
    <p:cSldViewPr>
      <p:cViewPr varScale="1">
        <p:scale>
          <a:sx n="131" d="100"/>
          <a:sy n="131" d="100"/>
        </p:scale>
        <p:origin x="2604" y="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6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FF21E-EC4D-402C-A8B9-667E4032678C}" type="datetimeFigureOut">
              <a:rPr lang="en-US" smtClean="0"/>
              <a:pPr/>
              <a:t>1/10/2018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33E84-6385-41D0-8ED3-74655242C4C0}" type="slidenum">
              <a:rPr lang="en-US" smtClean="0"/>
              <a:pPr/>
              <a:t>‹#›</a:t>
            </a:fld>
            <a:endParaRPr lang="en-US"/>
          </a:p>
        </p:txBody>
      </p:sp>
    </p:spTree>
    <p:extLst>
      <p:ext uri="{BB962C8B-B14F-4D97-AF65-F5344CB8AC3E}">
        <p14:creationId xmlns:p14="http://schemas.microsoft.com/office/powerpoint/2010/main" val="185913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atrixinvestmentgroup.com/"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research.ibm.com/MediaStar/VideoAnn.html" TargetMode="External"/><Relationship Id="rId4" Type="http://schemas.openxmlformats.org/officeDocument/2006/relationships/hyperlink" Target="http://www.cse.wustl.edu/~pless/wumap.htm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slides of this Big Data </a:t>
            </a:r>
            <a:r>
              <a:rPr lang="en-US" dirty="0" smtClean="0"/>
              <a:t>course</a:t>
            </a:r>
            <a:r>
              <a:rPr lang="en-US" baseline="0" dirty="0" smtClean="0"/>
              <a:t> used some public slides/materials on the Web. I would like to acknowledge these resources, and please let me know if I failed to cite them.</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1</a:t>
            </a:fld>
            <a:endParaRPr lang="en-US" dirty="0"/>
          </a:p>
        </p:txBody>
      </p:sp>
    </p:spTree>
    <p:extLst>
      <p:ext uri="{BB962C8B-B14F-4D97-AF65-F5344CB8AC3E}">
        <p14:creationId xmlns:p14="http://schemas.microsoft.com/office/powerpoint/2010/main" val="406740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BBA53-5BC0-4212-A4EB-EF607999B0B8}" type="slidenum">
              <a:rPr lang="en-US" altLang="en-US"/>
              <a:pPr/>
              <a:t>22</a:t>
            </a:fld>
            <a:endParaRPr lang="en-US"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ltLang="zh-CN"/>
              <a:t>Given two reduced PLA data of S and Q, we define the distance between two reduced data by summing up the distance between corresponding line segments for all segments. For example, the distance between E1 and F1 plug that between E2 and F2.</a:t>
            </a:r>
          </a:p>
          <a:p>
            <a:endParaRPr lang="en-US" altLang="zh-CN"/>
          </a:p>
          <a:p>
            <a:r>
              <a:rPr lang="en-US" altLang="zh-CN"/>
              <a:t>We have proved that this distance between two reduced data is a lower bound of the original time series, which can guarantee that </a:t>
            </a:r>
            <a:r>
              <a:rPr lang="en-US" altLang="zh-CN" i="1">
                <a:latin typeface="Times New Roman" panose="02020603050405020304" pitchFamily="18" charset="0"/>
              </a:rPr>
              <a:t>no-false-dismissals</a:t>
            </a:r>
            <a:r>
              <a:rPr lang="en-US" altLang="zh-CN">
                <a:latin typeface="Times New Roman" panose="02020603050405020304" pitchFamily="18" charset="0"/>
              </a:rPr>
              <a:t> are introduced for the similarity search  over PLA index</a:t>
            </a:r>
          </a:p>
        </p:txBody>
      </p:sp>
    </p:spTree>
    <p:extLst>
      <p:ext uri="{BB962C8B-B14F-4D97-AF65-F5344CB8AC3E}">
        <p14:creationId xmlns:p14="http://schemas.microsoft.com/office/powerpoint/2010/main" val="459865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A47AB-A4EF-4DF6-A3E0-31029E4BABAE}" type="slidenum">
              <a:rPr lang="en-US" altLang="en-US"/>
              <a:pPr/>
              <a:t>23</a:t>
            </a:fld>
            <a:endParaRPr lang="en-US"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ltLang="zh-CN"/>
              <a:t>In order to speed up the similarity search, we index the reduced PLA data with an R-tree. Since the distance between any two reduced PLA data is not Euclidean distance any more, the minimum distance from any PLA query point to an intermediate node of R-tree is not Euclidean distance either. Thus, we have to re-define this distance. </a:t>
            </a:r>
          </a:p>
          <a:p>
            <a:endParaRPr lang="en-US" altLang="zh-CN"/>
          </a:p>
          <a:p>
            <a:r>
              <a:rPr lang="en-US" altLang="zh-CN"/>
              <a:t>As shown in the figure, given a PLA query point q and an MBR node e, the minimum distance from q to e is the minimum possible distance from q to any point x in the node e. </a:t>
            </a:r>
          </a:p>
          <a:p>
            <a:endParaRPr lang="en-US" altLang="zh-CN"/>
          </a:p>
          <a:p>
            <a:r>
              <a:rPr lang="en-US" altLang="zh-CN"/>
              <a:t>The distance from q to x can be formalized in this complex formula, which is a summation of distances from each segment.</a:t>
            </a:r>
          </a:p>
        </p:txBody>
      </p:sp>
    </p:spTree>
    <p:extLst>
      <p:ext uri="{BB962C8B-B14F-4D97-AF65-F5344CB8AC3E}">
        <p14:creationId xmlns:p14="http://schemas.microsoft.com/office/powerpoint/2010/main" val="1941202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A2D562-8982-427C-AE2D-0D58C12DE3DA}" type="slidenum">
              <a:rPr lang="en-US" altLang="en-US"/>
              <a:pPr/>
              <a:t>24</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ltLang="zh-CN">
                <a:latin typeface="Times New Roman" panose="02020603050405020304" pitchFamily="18" charset="0"/>
              </a:rPr>
              <a:t>Without loss of generality, we consider each segment, on which the distance dist</a:t>
            </a:r>
            <a:r>
              <a:rPr lang="en-US" altLang="zh-CN" baseline="-25000">
                <a:latin typeface="Times New Roman" panose="02020603050405020304" pitchFamily="18" charset="0"/>
              </a:rPr>
              <a:t>PLA</a:t>
            </a:r>
            <a:r>
              <a:rPr lang="en-US" altLang="zh-CN" baseline="30000">
                <a:latin typeface="Times New Roman" panose="02020603050405020304" pitchFamily="18" charset="0"/>
              </a:rPr>
              <a:t>2</a:t>
            </a:r>
            <a:r>
              <a:rPr lang="en-US" altLang="zh-CN">
                <a:latin typeface="Times New Roman" panose="02020603050405020304" pitchFamily="18" charset="0"/>
              </a:rPr>
              <a:t>(q</a:t>
            </a:r>
            <a:r>
              <a:rPr lang="en-US" altLang="zh-CN" baseline="30000">
                <a:latin typeface="Times New Roman" panose="02020603050405020304" pitchFamily="18" charset="0"/>
              </a:rPr>
              <a:t>(</a:t>
            </a:r>
            <a:r>
              <a:rPr lang="en-US" altLang="zh-CN" i="1" baseline="30000">
                <a:latin typeface="Times New Roman" panose="02020603050405020304" pitchFamily="18" charset="0"/>
              </a:rPr>
              <a:t>i</a:t>
            </a:r>
            <a:r>
              <a:rPr lang="en-US" altLang="zh-CN" baseline="30000">
                <a:latin typeface="Times New Roman" panose="02020603050405020304" pitchFamily="18" charset="0"/>
              </a:rPr>
              <a:t>)</a:t>
            </a:r>
            <a:r>
              <a:rPr lang="en-US" altLang="zh-CN">
                <a:latin typeface="Times New Roman" panose="02020603050405020304" pitchFamily="18" charset="0"/>
              </a:rPr>
              <a:t>, x</a:t>
            </a:r>
            <a:r>
              <a:rPr lang="en-US" altLang="zh-CN" baseline="30000">
                <a:latin typeface="Times New Roman" panose="02020603050405020304" pitchFamily="18" charset="0"/>
              </a:rPr>
              <a:t>(</a:t>
            </a:r>
            <a:r>
              <a:rPr lang="en-US" altLang="zh-CN" i="1" baseline="30000">
                <a:latin typeface="Times New Roman" panose="02020603050405020304" pitchFamily="18" charset="0"/>
              </a:rPr>
              <a:t>i</a:t>
            </a:r>
            <a:r>
              <a:rPr lang="en-US" altLang="zh-CN" baseline="30000">
                <a:latin typeface="Times New Roman" panose="02020603050405020304" pitchFamily="18" charset="0"/>
              </a:rPr>
              <a:t>)</a:t>
            </a:r>
            <a:r>
              <a:rPr lang="en-US" altLang="zh-CN">
                <a:latin typeface="Times New Roman" panose="02020603050405020304" pitchFamily="18" charset="0"/>
              </a:rPr>
              <a:t>) is given in the above formula. Our goal is to obtain the minimum possible distance dist</a:t>
            </a:r>
            <a:r>
              <a:rPr lang="en-US" altLang="zh-CN" baseline="-25000">
                <a:latin typeface="Times New Roman" panose="02020603050405020304" pitchFamily="18" charset="0"/>
              </a:rPr>
              <a:t>PLA</a:t>
            </a:r>
            <a:r>
              <a:rPr lang="en-US" altLang="zh-CN" baseline="30000">
                <a:latin typeface="Times New Roman" panose="02020603050405020304" pitchFamily="18" charset="0"/>
              </a:rPr>
              <a:t>2</a:t>
            </a:r>
            <a:r>
              <a:rPr lang="en-US" altLang="zh-CN">
                <a:latin typeface="Times New Roman" panose="02020603050405020304" pitchFamily="18" charset="0"/>
              </a:rPr>
              <a:t>(q</a:t>
            </a:r>
            <a:r>
              <a:rPr lang="en-US" altLang="zh-CN" baseline="30000">
                <a:latin typeface="Times New Roman" panose="02020603050405020304" pitchFamily="18" charset="0"/>
              </a:rPr>
              <a:t>(</a:t>
            </a:r>
            <a:r>
              <a:rPr lang="en-US" altLang="zh-CN" i="1" baseline="30000">
                <a:latin typeface="Times New Roman" panose="02020603050405020304" pitchFamily="18" charset="0"/>
              </a:rPr>
              <a:t>i</a:t>
            </a:r>
            <a:r>
              <a:rPr lang="en-US" altLang="zh-CN" baseline="30000">
                <a:latin typeface="Times New Roman" panose="02020603050405020304" pitchFamily="18" charset="0"/>
              </a:rPr>
              <a:t>)</a:t>
            </a:r>
            <a:r>
              <a:rPr lang="en-US" altLang="zh-CN">
                <a:latin typeface="Times New Roman" panose="02020603050405020304" pitchFamily="18" charset="0"/>
              </a:rPr>
              <a:t>, x</a:t>
            </a:r>
            <a:r>
              <a:rPr lang="en-US" altLang="zh-CN" baseline="30000">
                <a:latin typeface="Times New Roman" panose="02020603050405020304" pitchFamily="18" charset="0"/>
              </a:rPr>
              <a:t>(</a:t>
            </a:r>
            <a:r>
              <a:rPr lang="en-US" altLang="zh-CN" i="1" baseline="30000">
                <a:latin typeface="Times New Roman" panose="02020603050405020304" pitchFamily="18" charset="0"/>
              </a:rPr>
              <a:t>i</a:t>
            </a:r>
            <a:r>
              <a:rPr lang="en-US" altLang="zh-CN" baseline="30000">
                <a:latin typeface="Times New Roman" panose="02020603050405020304" pitchFamily="18" charset="0"/>
              </a:rPr>
              <a:t>)</a:t>
            </a:r>
            <a:r>
              <a:rPr lang="en-US" altLang="zh-CN">
                <a:latin typeface="Times New Roman" panose="02020603050405020304" pitchFamily="18" charset="0"/>
              </a:rPr>
              <a:t>), which is not trivial.</a:t>
            </a:r>
          </a:p>
          <a:p>
            <a:endParaRPr lang="en-US" altLang="zh-CN">
              <a:latin typeface="Times New Roman" panose="02020603050405020304" pitchFamily="18" charset="0"/>
            </a:endParaRPr>
          </a:p>
          <a:p>
            <a:r>
              <a:rPr lang="en-US" altLang="zh-CN">
                <a:latin typeface="Times New Roman" panose="02020603050405020304" pitchFamily="18" charset="0"/>
              </a:rPr>
              <a:t>Fortunately, after simplifying dist</a:t>
            </a:r>
            <a:r>
              <a:rPr lang="en-US" altLang="zh-CN" baseline="-25000">
                <a:latin typeface="Times New Roman" panose="02020603050405020304" pitchFamily="18" charset="0"/>
              </a:rPr>
              <a:t>PLA</a:t>
            </a:r>
            <a:r>
              <a:rPr lang="en-US" altLang="zh-CN" baseline="30000">
                <a:latin typeface="Times New Roman" panose="02020603050405020304" pitchFamily="18" charset="0"/>
              </a:rPr>
              <a:t>2</a:t>
            </a:r>
            <a:r>
              <a:rPr lang="en-US" altLang="zh-CN">
                <a:latin typeface="Times New Roman" panose="02020603050405020304" pitchFamily="18" charset="0"/>
              </a:rPr>
              <a:t>(q</a:t>
            </a:r>
            <a:r>
              <a:rPr lang="en-US" altLang="zh-CN" baseline="30000">
                <a:latin typeface="Times New Roman" panose="02020603050405020304" pitchFamily="18" charset="0"/>
              </a:rPr>
              <a:t>(</a:t>
            </a:r>
            <a:r>
              <a:rPr lang="en-US" altLang="zh-CN" i="1" baseline="30000">
                <a:latin typeface="Times New Roman" panose="02020603050405020304" pitchFamily="18" charset="0"/>
              </a:rPr>
              <a:t>i</a:t>
            </a:r>
            <a:r>
              <a:rPr lang="en-US" altLang="zh-CN" baseline="30000">
                <a:latin typeface="Times New Roman" panose="02020603050405020304" pitchFamily="18" charset="0"/>
              </a:rPr>
              <a:t>)</a:t>
            </a:r>
            <a:r>
              <a:rPr lang="en-US" altLang="zh-CN">
                <a:latin typeface="Times New Roman" panose="02020603050405020304" pitchFamily="18" charset="0"/>
              </a:rPr>
              <a:t>, x</a:t>
            </a:r>
            <a:r>
              <a:rPr lang="en-US" altLang="zh-CN" baseline="30000">
                <a:latin typeface="Times New Roman" panose="02020603050405020304" pitchFamily="18" charset="0"/>
              </a:rPr>
              <a:t>(</a:t>
            </a:r>
            <a:r>
              <a:rPr lang="en-US" altLang="zh-CN" i="1" baseline="30000">
                <a:latin typeface="Times New Roman" panose="02020603050405020304" pitchFamily="18" charset="0"/>
              </a:rPr>
              <a:t>i</a:t>
            </a:r>
            <a:r>
              <a:rPr lang="en-US" altLang="zh-CN" baseline="30000">
                <a:latin typeface="Times New Roman" panose="02020603050405020304" pitchFamily="18" charset="0"/>
              </a:rPr>
              <a:t>)</a:t>
            </a:r>
            <a:r>
              <a:rPr lang="en-US" altLang="zh-CN">
                <a:latin typeface="Times New Roman" panose="02020603050405020304" pitchFamily="18" charset="0"/>
              </a:rPr>
              <a:t>), we find that it can be viewed as the </a:t>
            </a:r>
            <a:r>
              <a:rPr lang="en-US" altLang="zh-CN">
                <a:solidFill>
                  <a:srgbClr val="0000FF"/>
                </a:solidFill>
              </a:rPr>
              <a:t>Euclidean distance between points A and B in a 2D u-v space, where the constraints of A and B are given in these four formulae. </a:t>
            </a:r>
          </a:p>
        </p:txBody>
      </p:sp>
    </p:spTree>
    <p:extLst>
      <p:ext uri="{BB962C8B-B14F-4D97-AF65-F5344CB8AC3E}">
        <p14:creationId xmlns:p14="http://schemas.microsoft.com/office/powerpoint/2010/main" val="504260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9EB451-8E0F-4C5A-B034-CB451188DA16}" type="slidenum">
              <a:rPr lang="en-US" altLang="en-US"/>
              <a:pPr/>
              <a:t>25</a:t>
            </a:fld>
            <a:endParaRPr lang="en-US"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ltLang="zh-CN"/>
              <a:t>As indicated by the constraints of A and B, A is a </a:t>
            </a:r>
            <a:r>
              <a:rPr lang="en-US" altLang="zh-CN">
                <a:solidFill>
                  <a:srgbClr val="FF33CC"/>
                </a:solidFill>
              </a:rPr>
              <a:t>line going through origin O, and </a:t>
            </a:r>
            <a:r>
              <a:rPr lang="en-US" altLang="zh-CN">
                <a:solidFill>
                  <a:srgbClr val="0000FF"/>
                </a:solidFill>
              </a:rPr>
              <a:t>B is along u-axis. Both A and B are line segments. Therefore, the problem of finding </a:t>
            </a:r>
            <a:r>
              <a:rPr lang="en-US" altLang="zh-CN"/>
              <a:t>minimum possible distance of </a:t>
            </a:r>
            <a:r>
              <a:rPr lang="en-US" altLang="zh-CN">
                <a:latin typeface="Times New Roman" panose="02020603050405020304" pitchFamily="18" charset="0"/>
              </a:rPr>
              <a:t>dist</a:t>
            </a:r>
            <a:r>
              <a:rPr lang="en-US" altLang="zh-CN" baseline="-25000">
                <a:latin typeface="Times New Roman" panose="02020603050405020304" pitchFamily="18" charset="0"/>
              </a:rPr>
              <a:t>PLA</a:t>
            </a:r>
            <a:r>
              <a:rPr lang="en-US" altLang="zh-CN" baseline="30000">
                <a:latin typeface="Times New Roman" panose="02020603050405020304" pitchFamily="18" charset="0"/>
              </a:rPr>
              <a:t>2</a:t>
            </a:r>
            <a:r>
              <a:rPr lang="en-US" altLang="zh-CN">
                <a:latin typeface="Times New Roman" panose="02020603050405020304" pitchFamily="18" charset="0"/>
              </a:rPr>
              <a:t>(q</a:t>
            </a:r>
            <a:r>
              <a:rPr lang="en-US" altLang="zh-CN" baseline="30000">
                <a:latin typeface="Times New Roman" panose="02020603050405020304" pitchFamily="18" charset="0"/>
              </a:rPr>
              <a:t>(</a:t>
            </a:r>
            <a:r>
              <a:rPr lang="en-US" altLang="zh-CN" i="1" baseline="30000">
                <a:latin typeface="Times New Roman" panose="02020603050405020304" pitchFamily="18" charset="0"/>
              </a:rPr>
              <a:t>i</a:t>
            </a:r>
            <a:r>
              <a:rPr lang="en-US" altLang="zh-CN" baseline="30000">
                <a:latin typeface="Times New Roman" panose="02020603050405020304" pitchFamily="18" charset="0"/>
              </a:rPr>
              <a:t>)</a:t>
            </a:r>
            <a:r>
              <a:rPr lang="en-US" altLang="zh-CN">
                <a:latin typeface="Times New Roman" panose="02020603050405020304" pitchFamily="18" charset="0"/>
              </a:rPr>
              <a:t>, x</a:t>
            </a:r>
            <a:r>
              <a:rPr lang="en-US" altLang="zh-CN" baseline="30000">
                <a:latin typeface="Times New Roman" panose="02020603050405020304" pitchFamily="18" charset="0"/>
              </a:rPr>
              <a:t>(</a:t>
            </a:r>
            <a:r>
              <a:rPr lang="en-US" altLang="zh-CN" i="1" baseline="30000">
                <a:latin typeface="Times New Roman" panose="02020603050405020304" pitchFamily="18" charset="0"/>
              </a:rPr>
              <a:t>i</a:t>
            </a:r>
            <a:r>
              <a:rPr lang="en-US" altLang="zh-CN" baseline="30000">
                <a:latin typeface="Times New Roman" panose="02020603050405020304" pitchFamily="18" charset="0"/>
              </a:rPr>
              <a:t>)</a:t>
            </a:r>
            <a:r>
              <a:rPr lang="en-US" altLang="zh-CN">
                <a:latin typeface="Times New Roman" panose="02020603050405020304" pitchFamily="18" charset="0"/>
              </a:rPr>
              <a:t>) is not reduced to the problem of obtaining the minimum distance between two line segments.</a:t>
            </a:r>
            <a:endParaRPr lang="en-US" altLang="zh-CN">
              <a:solidFill>
                <a:srgbClr val="0000FF"/>
              </a:solidFill>
            </a:endParaRPr>
          </a:p>
          <a:p>
            <a:endParaRPr lang="en-US" altLang="zh-CN">
              <a:solidFill>
                <a:srgbClr val="FF33CC"/>
              </a:solidFill>
            </a:endParaRPr>
          </a:p>
          <a:p>
            <a:endParaRPr lang="en-US" altLang="zh-CN"/>
          </a:p>
        </p:txBody>
      </p:sp>
    </p:spTree>
    <p:extLst>
      <p:ext uri="{BB962C8B-B14F-4D97-AF65-F5344CB8AC3E}">
        <p14:creationId xmlns:p14="http://schemas.microsoft.com/office/powerpoint/2010/main" val="3749738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7F0CD-7B84-42EB-BD38-5E11AFAEEF69}" type="slidenum">
              <a:rPr lang="en-US" altLang="en-US"/>
              <a:pPr/>
              <a:t>29</a:t>
            </a:fld>
            <a:endParaRPr lang="en-US" alt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ltLang="zh-CN"/>
              <a:t>According to different relative positions of the two line segments in the u-v space, we can obtain the minimum distance between two line segments with respect to different cases.</a:t>
            </a:r>
          </a:p>
        </p:txBody>
      </p:sp>
    </p:spTree>
    <p:extLst>
      <p:ext uri="{BB962C8B-B14F-4D97-AF65-F5344CB8AC3E}">
        <p14:creationId xmlns:p14="http://schemas.microsoft.com/office/powerpoint/2010/main" val="3332180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7CA57-0F26-46D6-AA40-7F70C188C231}" type="slidenum">
              <a:rPr lang="en-US" altLang="en-US"/>
              <a:pPr/>
              <a:t>30</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ltLang="zh-CN"/>
              <a:t>These switching cases can be summarized in this table. In this way, we can obtain the minimum distance from any query point to MBR nodes by checking a few switching conditions.</a:t>
            </a:r>
          </a:p>
        </p:txBody>
      </p:sp>
    </p:spTree>
    <p:extLst>
      <p:ext uri="{BB962C8B-B14F-4D97-AF65-F5344CB8AC3E}">
        <p14:creationId xmlns:p14="http://schemas.microsoft.com/office/powerpoint/2010/main" val="301710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75FC4-616A-42D1-BA7E-934A702F6454}" type="slidenum">
              <a:rPr lang="en-US" altLang="en-US"/>
              <a:pPr/>
              <a:t>31</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ltLang="zh-CN"/>
              <a:t>With this minimum distance between point and MBR node, we can answer the kNN query by traversing the R-tree index</a:t>
            </a:r>
          </a:p>
          <a:p>
            <a:endParaRPr lang="en-US" altLang="zh-CN"/>
          </a:p>
          <a:p>
            <a:r>
              <a:rPr lang="en-US" altLang="zh-CN"/>
              <a:t>In particular, we maintain a minimum heap containing entries with key defined as the minimum distance from a point to node/point in the reduced PLA space and search the index in a traditional best-first manner</a:t>
            </a:r>
          </a:p>
          <a:p>
            <a:endParaRPr lang="en-US" altLang="zh-CN"/>
          </a:p>
        </p:txBody>
      </p:sp>
    </p:spTree>
    <p:extLst>
      <p:ext uri="{BB962C8B-B14F-4D97-AF65-F5344CB8AC3E}">
        <p14:creationId xmlns:p14="http://schemas.microsoft.com/office/powerpoint/2010/main" val="3041843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F15CA-F43D-4361-9BA6-E56979531486}" type="slidenum">
              <a:rPr lang="en-US" altLang="en-US"/>
              <a:pPr/>
              <a:t>33</a:t>
            </a:fld>
            <a:endParaRPr lang="en-US"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686931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5428F-3AC4-4994-B446-DA364CA50DFC}" type="slidenum">
              <a:rPr lang="en-US" altLang="en-US"/>
              <a:pPr/>
              <a:t>34</a:t>
            </a:fld>
            <a:endParaRPr lang="en-US" alt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ltLang="zh-CN"/>
          </a:p>
        </p:txBody>
      </p:sp>
    </p:spTree>
    <p:extLst>
      <p:ext uri="{BB962C8B-B14F-4D97-AF65-F5344CB8AC3E}">
        <p14:creationId xmlns:p14="http://schemas.microsoft.com/office/powerpoint/2010/main" val="240865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239E0-CA2F-4542-BCDD-C1D5193BEE36}" type="slidenum">
              <a:rPr lang="en-US" altLang="en-US"/>
              <a:pPr/>
              <a:t>35</a:t>
            </a:fld>
            <a:endParaRPr lang="en-US"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35721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BB5A3-AE06-4CB4-8B83-0AFBB91D6CFF}" type="slidenum">
              <a:rPr lang="en-US" altLang="en-US"/>
              <a:pPr/>
              <a:t>2</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en-US">
                <a:hlinkClick r:id="rId3"/>
              </a:rPr>
              <a:t>www.matrixinvestmentgroup.com/</a:t>
            </a:r>
            <a:r>
              <a:rPr lang="en-US" altLang="en-US"/>
              <a:t> </a:t>
            </a:r>
          </a:p>
          <a:p>
            <a:r>
              <a:rPr lang="en-US" altLang="en-US">
                <a:hlinkClick r:id="rId4"/>
              </a:rPr>
              <a:t>www.cse.wustl.edu/~pless/wumap.html</a:t>
            </a:r>
            <a:r>
              <a:rPr lang="en-US" altLang="en-US"/>
              <a:t> </a:t>
            </a:r>
          </a:p>
          <a:p>
            <a:r>
              <a:rPr lang="en-US" altLang="en-US">
                <a:hlinkClick r:id="rId5"/>
              </a:rPr>
              <a:t>www.research.ibm.com/MediaStar/VideoAnn.html</a:t>
            </a:r>
            <a:r>
              <a:rPr lang="en-US" altLang="en-US"/>
              <a:t> </a:t>
            </a:r>
          </a:p>
        </p:txBody>
      </p:sp>
    </p:spTree>
    <p:extLst>
      <p:ext uri="{BB962C8B-B14F-4D97-AF65-F5344CB8AC3E}">
        <p14:creationId xmlns:p14="http://schemas.microsoft.com/office/powerpoint/2010/main" val="3836685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81588-09FB-41C8-B0D9-2860DA49A9F0}" type="slidenum">
              <a:rPr lang="en-US" altLang="en-US"/>
              <a:pPr/>
              <a:t>36</a:t>
            </a:fld>
            <a:endParaRPr lang="en-US" alt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4007512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A86BD-9B74-4614-B899-38FD952EC2E9}" type="slidenum">
              <a:rPr lang="en-US" altLang="en-US"/>
              <a:pPr/>
              <a:t>37</a:t>
            </a:fld>
            <a:endParaRPr lang="en-US" alt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2558803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72C3D-22FD-4082-BB28-EDFBB64C0C1F}" type="slidenum">
              <a:rPr lang="en-US" altLang="en-US"/>
              <a:pPr/>
              <a:t>38</a:t>
            </a:fld>
            <a:endParaRPr lang="en-US" alt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813723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7676E-48BF-408A-8549-77ED1A5659BE}" type="slidenum">
              <a:rPr lang="en-US" altLang="en-US"/>
              <a:pPr/>
              <a:t>39</a:t>
            </a:fld>
            <a:endParaRPr lang="en-US"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ltLang="en-US"/>
              <a:t>For example, in the archived time series databases, the most commonly-used query, similarity query, retrieves all the data sequences that are similar to a given query sequence, which assumes that all data sequences are available in the database.</a:t>
            </a:r>
          </a:p>
          <a:p>
            <a:endParaRPr lang="en-US" altLang="en-US"/>
          </a:p>
          <a:p>
            <a:r>
              <a:rPr lang="en-US" altLang="en-US"/>
              <a:t>However, in the context of the stream time series, stream data are often delayed for reasons such as network congestion or batch processing. So the time series data are no longer complete in this case, and similarity search on such incomplete data can give inaccurate results.</a:t>
            </a:r>
          </a:p>
        </p:txBody>
      </p:sp>
    </p:spTree>
    <p:extLst>
      <p:ext uri="{BB962C8B-B14F-4D97-AF65-F5344CB8AC3E}">
        <p14:creationId xmlns:p14="http://schemas.microsoft.com/office/powerpoint/2010/main" val="3322214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CA5CB-8C7C-4C41-8967-B735EC50C068}" type="slidenum">
              <a:rPr lang="en-US" altLang="en-US"/>
              <a:pPr/>
              <a:t>40</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ltLang="en-US"/>
              <a:t>Motivated by this, we propose the framework of our problem. </a:t>
            </a:r>
          </a:p>
          <a:p>
            <a:endParaRPr lang="en-US" altLang="en-US"/>
          </a:p>
          <a:p>
            <a:r>
              <a:rPr lang="en-US" altLang="en-US"/>
              <a:t>As shown in the figure, we have </a:t>
            </a:r>
            <a:r>
              <a:rPr lang="en-US" altLang="en-US" i="1"/>
              <a:t>n</a:t>
            </a:r>
            <a:r>
              <a:rPr lang="en-US" altLang="en-US"/>
              <a:t> stream time series. Assume at the current timestamp, we know the most recent </a:t>
            </a:r>
            <a:r>
              <a:rPr lang="en-US" altLang="en-US" i="1"/>
              <a:t>H</a:t>
            </a:r>
            <a:r>
              <a:rPr lang="en-US" altLang="en-US"/>
              <a:t> values of each stream time series. Because of the delay, the future </a:t>
            </a:r>
            <a:r>
              <a:rPr lang="en-US" altLang="zh-CN" sz="1400">
                <a:latin typeface="Times New Roman" panose="02020603050405020304" pitchFamily="18" charset="0"/>
                <a:sym typeface="Symbol" panose="05050102010706020507" pitchFamily="18" charset="2"/>
              </a:rPr>
              <a:t></a:t>
            </a:r>
            <a:r>
              <a:rPr lang="en-US" altLang="zh-CN" sz="1400" i="1">
                <a:latin typeface="Times New Roman" panose="02020603050405020304" pitchFamily="18" charset="0"/>
                <a:sym typeface="Symbol" panose="05050102010706020507" pitchFamily="18" charset="2"/>
              </a:rPr>
              <a:t>t</a:t>
            </a:r>
            <a:r>
              <a:rPr lang="en-US" altLang="zh-CN" sz="1400">
                <a:latin typeface="Times New Roman" panose="02020603050405020304" pitchFamily="18" charset="0"/>
                <a:sym typeface="Symbol" panose="05050102010706020507" pitchFamily="18" charset="2"/>
              </a:rPr>
              <a:t> values will not arrive until </a:t>
            </a:r>
            <a:r>
              <a:rPr lang="en-US" altLang="zh-CN" sz="1400" i="1">
                <a:latin typeface="Times New Roman" panose="02020603050405020304" pitchFamily="18" charset="0"/>
                <a:sym typeface="Symbol" panose="05050102010706020507" pitchFamily="18" charset="2"/>
              </a:rPr>
              <a:t>t</a:t>
            </a:r>
            <a:r>
              <a:rPr lang="en-US" altLang="zh-CN" sz="1400">
                <a:latin typeface="Times New Roman" panose="02020603050405020304" pitchFamily="18" charset="0"/>
                <a:sym typeface="Symbol" panose="05050102010706020507" pitchFamily="18" charset="2"/>
              </a:rPr>
              <a:t> timestamps later.</a:t>
            </a:r>
          </a:p>
          <a:p>
            <a:endParaRPr lang="en-US" altLang="zh-CN" sz="1400">
              <a:latin typeface="Times New Roman" panose="02020603050405020304" pitchFamily="18" charset="0"/>
              <a:sym typeface="Symbol" panose="05050102010706020507" pitchFamily="18" charset="2"/>
            </a:endParaRPr>
          </a:p>
          <a:p>
            <a:r>
              <a:rPr lang="en-US" altLang="en-US"/>
              <a:t>Our similarity search problem is to find future subsequences that are similar to a query sequence. Here, future subsequences are those that contain future values that have not arrived.</a:t>
            </a:r>
          </a:p>
          <a:p>
            <a:endParaRPr lang="en-US" altLang="en-US"/>
          </a:p>
          <a:p>
            <a:r>
              <a:rPr lang="en-US" altLang="en-US"/>
              <a:t>Therefore, we have two goals:</a:t>
            </a:r>
          </a:p>
          <a:p>
            <a:r>
              <a:rPr lang="en-US" altLang="en-US"/>
              <a:t>(1) predict future values with a predictor, and</a:t>
            </a:r>
          </a:p>
          <a:p>
            <a:r>
              <a:rPr lang="en-US" altLang="en-US"/>
              <a:t>(2) perform similarity search on future subsequences</a:t>
            </a:r>
          </a:p>
          <a:p>
            <a:endParaRPr lang="en-US" altLang="en-US"/>
          </a:p>
          <a:p>
            <a:r>
              <a:rPr lang="en-US" altLang="en-US"/>
              <a:t>After the actual </a:t>
            </a:r>
            <a:r>
              <a:rPr lang="en-US" altLang="zh-CN" sz="1400">
                <a:latin typeface="Times New Roman" panose="02020603050405020304" pitchFamily="18" charset="0"/>
                <a:sym typeface="Symbol" panose="05050102010706020507" pitchFamily="18" charset="2"/>
              </a:rPr>
              <a:t></a:t>
            </a:r>
            <a:r>
              <a:rPr lang="en-US" altLang="zh-CN" sz="1400" i="1">
                <a:latin typeface="Times New Roman" panose="02020603050405020304" pitchFamily="18" charset="0"/>
                <a:sym typeface="Symbol" panose="05050102010706020507" pitchFamily="18" charset="2"/>
              </a:rPr>
              <a:t>t</a:t>
            </a:r>
            <a:r>
              <a:rPr lang="en-US" altLang="zh-CN" sz="1400">
                <a:latin typeface="Times New Roman" panose="02020603050405020304" pitchFamily="18" charset="0"/>
                <a:sym typeface="Symbol" panose="05050102010706020507" pitchFamily="18" charset="2"/>
              </a:rPr>
              <a:t> </a:t>
            </a:r>
            <a:r>
              <a:rPr lang="en-US" altLang="en-US"/>
              <a:t>data arrive, we may need to train the predictor with as low cost as possible.</a:t>
            </a:r>
          </a:p>
          <a:p>
            <a:endParaRPr lang="en-US" altLang="en-US"/>
          </a:p>
        </p:txBody>
      </p:sp>
    </p:spTree>
    <p:extLst>
      <p:ext uri="{BB962C8B-B14F-4D97-AF65-F5344CB8AC3E}">
        <p14:creationId xmlns:p14="http://schemas.microsoft.com/office/powerpoint/2010/main" val="3178884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28B72-0C20-4002-AE12-D44D76C444EE}" type="slidenum">
              <a:rPr lang="en-US" altLang="en-US"/>
              <a:pPr/>
              <a:t>41</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ltLang="en-US"/>
              <a:t>Please refer to notes of the last slide</a:t>
            </a:r>
          </a:p>
        </p:txBody>
      </p:sp>
    </p:spTree>
    <p:extLst>
      <p:ext uri="{BB962C8B-B14F-4D97-AF65-F5344CB8AC3E}">
        <p14:creationId xmlns:p14="http://schemas.microsoft.com/office/powerpoint/2010/main" val="2027179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23942A-760E-4FD5-BA80-83F34E1274C8}" type="slidenum">
              <a:rPr lang="en-US" altLang="en-US"/>
              <a:pPr/>
              <a:t>43</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ltLang="en-US"/>
              <a:t>The polynomial approach is efficient for online processing and can achieve acceptable accuracy for short-term prediction. </a:t>
            </a:r>
          </a:p>
          <a:p>
            <a:endParaRPr lang="en-US" altLang="en-US"/>
          </a:p>
          <a:p>
            <a:r>
              <a:rPr lang="en-US" altLang="en-US"/>
              <a:t>However, it is not suitable for long-term values. For example, in the previous slide, the predicted values of the line may go out of the value range [min, max]. </a:t>
            </a:r>
          </a:p>
          <a:p>
            <a:endParaRPr lang="en-US" altLang="en-US"/>
          </a:p>
          <a:p>
            <a:r>
              <a:rPr lang="en-US" altLang="en-US"/>
              <a:t>Furthermore, it makes use of the most recent data. So values are predicted locally. Next, we propose a probabilistic approach which can predict from the global point of view.</a:t>
            </a:r>
          </a:p>
        </p:txBody>
      </p:sp>
    </p:spTree>
    <p:extLst>
      <p:ext uri="{BB962C8B-B14F-4D97-AF65-F5344CB8AC3E}">
        <p14:creationId xmlns:p14="http://schemas.microsoft.com/office/powerpoint/2010/main" val="496778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D66BE-3CF2-4E0B-B075-BC199FBFF215}" type="slidenum">
              <a:rPr lang="en-US" altLang="en-US"/>
              <a:pPr/>
              <a:t>44</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ltLang="en-US"/>
              <a:t>Our second probabilistic prediction is based on the observation that, subsequences that appear frequent in history have higher chance to appear again in the future.</a:t>
            </a:r>
          </a:p>
          <a:p>
            <a:endParaRPr lang="en-US" altLang="en-US"/>
          </a:p>
          <a:p>
            <a:r>
              <a:rPr lang="en-US" altLang="en-US"/>
              <a:t>Therefore, in the probabilistic approach, we maintain the symbolic representation of historical subsequences in a special index called </a:t>
            </a:r>
            <a:r>
              <a:rPr lang="en-US" altLang="en-US" i="1"/>
              <a:t>aggregate trie</a:t>
            </a:r>
            <a:r>
              <a:rPr lang="en-US" altLang="en-US"/>
              <a:t>, which contains some aggregates for prediction and its feedback.</a:t>
            </a:r>
          </a:p>
          <a:p>
            <a:endParaRPr lang="en-US" altLang="en-US"/>
          </a:p>
          <a:p>
            <a:r>
              <a:rPr lang="en-US" altLang="en-US"/>
              <a:t>As a second step, we predict the future data from the aggregate trie, and</a:t>
            </a:r>
          </a:p>
          <a:p>
            <a:endParaRPr lang="en-US" altLang="en-US"/>
          </a:p>
          <a:p>
            <a:r>
              <a:rPr lang="en-US" altLang="en-US"/>
              <a:t>The predicted future subsequences are used for similarity search.</a:t>
            </a:r>
          </a:p>
        </p:txBody>
      </p:sp>
    </p:spTree>
    <p:extLst>
      <p:ext uri="{BB962C8B-B14F-4D97-AF65-F5344CB8AC3E}">
        <p14:creationId xmlns:p14="http://schemas.microsoft.com/office/powerpoint/2010/main" val="3246189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99CE86-12D7-4A5D-A793-EEE5F3FB400A}" type="slidenum">
              <a:rPr lang="en-US" altLang="en-US"/>
              <a:pPr/>
              <a:t>45</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ltLang="en-US"/>
              <a:t>Before we continue to discuss details of the aggregate trie, we first introduce the symbolic representation of a sequence.</a:t>
            </a:r>
          </a:p>
          <a:p>
            <a:endParaRPr lang="en-US" altLang="en-US"/>
          </a:p>
          <a:p>
            <a:r>
              <a:rPr lang="en-US" altLang="en-US"/>
              <a:t>As an example in the figure, we divide a time series into 7 segments of equal length. Within each segment, we take the average and map the mean value to a unique symbol. For example, in the first segment of the figure, the mean value 1 is mapped to symbol </a:t>
            </a:r>
            <a:r>
              <a:rPr lang="en-US" altLang="en-US" i="1"/>
              <a:t>a</a:t>
            </a:r>
            <a:r>
              <a:rPr lang="en-US" altLang="en-US"/>
              <a:t>. Therefore, the entire time series is discretized to a string with 7 symbols abcbbaa.</a:t>
            </a:r>
          </a:p>
          <a:p>
            <a:endParaRPr lang="en-US" altLang="en-US"/>
          </a:p>
          <a:p>
            <a:r>
              <a:rPr lang="en-US" altLang="en-US"/>
              <a:t>The symbolic representation is able to approximate a time series with small space cost, since each symbol can be represented by only a few bits. </a:t>
            </a:r>
          </a:p>
        </p:txBody>
      </p:sp>
    </p:spTree>
    <p:extLst>
      <p:ext uri="{BB962C8B-B14F-4D97-AF65-F5344CB8AC3E}">
        <p14:creationId xmlns:p14="http://schemas.microsoft.com/office/powerpoint/2010/main" val="2629472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00E54-026E-43D3-A11A-A98F2072A2D2}" type="slidenum">
              <a:rPr lang="en-US" altLang="en-US"/>
              <a:pPr/>
              <a:t>46</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ltLang="en-US"/>
              <a:t>Figures for the illustration of the last and next slides</a:t>
            </a:r>
          </a:p>
        </p:txBody>
      </p:sp>
    </p:spTree>
    <p:extLst>
      <p:ext uri="{BB962C8B-B14F-4D97-AF65-F5344CB8AC3E}">
        <p14:creationId xmlns:p14="http://schemas.microsoft.com/office/powerpoint/2010/main" val="854796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AF83A-F239-44A3-BBED-4511FECAD535}" type="slidenum">
              <a:rPr lang="en-US" altLang="en-US"/>
              <a:pPr/>
              <a:t>3</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a:t>http://www.panopticon.com/products/line_graph_data_visualization.htm</a:t>
            </a:r>
          </a:p>
          <a:p>
            <a:r>
              <a:rPr lang="en-US" altLang="en-US"/>
              <a:t>http://www.usenix.org/events/sec05/tech/full_papers/shinoda/shinoda_html/</a:t>
            </a:r>
          </a:p>
          <a:p>
            <a:endParaRPr lang="en-US" altLang="en-US"/>
          </a:p>
          <a:p>
            <a:r>
              <a:rPr lang="en-US" altLang="en-US"/>
              <a:t>http://www.bts.gov/publications/transportation_indicators/december_2002/Special/html/A_Time_Series_Analysis_of_US_Inland_Waterways_Trade.html</a:t>
            </a:r>
          </a:p>
        </p:txBody>
      </p:sp>
    </p:spTree>
    <p:extLst>
      <p:ext uri="{BB962C8B-B14F-4D97-AF65-F5344CB8AC3E}">
        <p14:creationId xmlns:p14="http://schemas.microsoft.com/office/powerpoint/2010/main" val="1102566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FCE60B-4798-475F-9F2A-509C2D14EC26}" type="slidenum">
              <a:rPr lang="en-US" altLang="en-US"/>
              <a:pPr/>
              <a:t>47</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ltLang="en-US"/>
              <a:t>Return to our problem. </a:t>
            </a:r>
          </a:p>
          <a:p>
            <a:endParaRPr lang="en-US" altLang="en-US"/>
          </a:p>
          <a:p>
            <a:r>
              <a:rPr lang="en-US" altLang="en-US"/>
              <a:t>We convert subsequences in the stream time series into their symbolic representations, i.e. strings. </a:t>
            </a:r>
          </a:p>
          <a:p>
            <a:endParaRPr lang="en-US" altLang="en-US"/>
          </a:p>
          <a:p>
            <a:r>
              <a:rPr lang="en-US" altLang="en-US"/>
              <a:t>Then, we insert them into an aggregate trie.</a:t>
            </a:r>
          </a:p>
          <a:p>
            <a:endParaRPr lang="en-US" altLang="en-US"/>
          </a:p>
          <a:p>
            <a:r>
              <a:rPr lang="en-US" altLang="en-US"/>
              <a:t>Our aggregate trie is different from the normal one, in the sense that it contains an aggregate triple in each node, that is, </a:t>
            </a:r>
            <a:r>
              <a:rPr lang="en-US" altLang="zh-CN" sz="1000">
                <a:latin typeface="Times New Roman" panose="02020603050405020304" pitchFamily="18" charset="0"/>
              </a:rPr>
              <a:t>&lt;</a:t>
            </a:r>
            <a:r>
              <a:rPr lang="en-US" altLang="zh-CN" sz="1000" i="1">
                <a:latin typeface="Times New Roman" panose="02020603050405020304" pitchFamily="18" charset="0"/>
              </a:rPr>
              <a:t>freq</a:t>
            </a:r>
            <a:r>
              <a:rPr lang="en-US" altLang="zh-CN" sz="1000">
                <a:latin typeface="Times New Roman" panose="02020603050405020304" pitchFamily="18" charset="0"/>
              </a:rPr>
              <a:t>, </a:t>
            </a:r>
            <a:r>
              <a:rPr lang="en-US" altLang="zh-CN" sz="1000" i="1">
                <a:latin typeface="Times New Roman" panose="02020603050405020304" pitchFamily="18" charset="0"/>
              </a:rPr>
              <a:t>hit</a:t>
            </a:r>
            <a:r>
              <a:rPr lang="en-US" altLang="zh-CN" sz="1000">
                <a:latin typeface="Times New Roman" panose="02020603050405020304" pitchFamily="18" charset="0"/>
              </a:rPr>
              <a:t>, </a:t>
            </a:r>
            <a:r>
              <a:rPr lang="en-US" altLang="zh-CN" sz="1000" i="1">
                <a:latin typeface="Times New Roman" panose="02020603050405020304" pitchFamily="18" charset="0"/>
              </a:rPr>
              <a:t>miss</a:t>
            </a:r>
            <a:r>
              <a:rPr lang="en-US" altLang="zh-CN" sz="1000">
                <a:latin typeface="Times New Roman" panose="02020603050405020304" pitchFamily="18" charset="0"/>
              </a:rPr>
              <a:t>&gt;. In particular, </a:t>
            </a:r>
            <a:r>
              <a:rPr lang="en-US" altLang="zh-CN" sz="1000" i="1">
                <a:latin typeface="Times New Roman" panose="02020603050405020304" pitchFamily="18" charset="0"/>
              </a:rPr>
              <a:t>freq</a:t>
            </a:r>
            <a:r>
              <a:rPr lang="en-US" altLang="zh-CN" sz="1000">
                <a:latin typeface="Times New Roman" panose="02020603050405020304" pitchFamily="18" charset="0"/>
              </a:rPr>
              <a:t> is the frequency that a string appears in history, </a:t>
            </a:r>
            <a:r>
              <a:rPr lang="en-US" altLang="zh-CN" sz="1000" i="1">
                <a:latin typeface="Times New Roman" panose="02020603050405020304" pitchFamily="18" charset="0"/>
              </a:rPr>
              <a:t>hit</a:t>
            </a:r>
            <a:r>
              <a:rPr lang="en-US" altLang="zh-CN" sz="1000">
                <a:latin typeface="Times New Roman" panose="02020603050405020304" pitchFamily="18" charset="0"/>
              </a:rPr>
              <a:t> the times that prediction succeeds and </a:t>
            </a:r>
            <a:r>
              <a:rPr lang="en-US" altLang="zh-CN" sz="1000" i="1">
                <a:latin typeface="Times New Roman" panose="02020603050405020304" pitchFamily="18" charset="0"/>
              </a:rPr>
              <a:t>miss</a:t>
            </a:r>
            <a:r>
              <a:rPr lang="en-US" altLang="zh-CN" sz="1000">
                <a:latin typeface="Times New Roman" panose="02020603050405020304" pitchFamily="18" charset="0"/>
              </a:rPr>
              <a:t> that fails.</a:t>
            </a:r>
          </a:p>
          <a:p>
            <a:endParaRPr lang="en-US" altLang="zh-CN" sz="1000">
              <a:latin typeface="Times New Roman" panose="02020603050405020304" pitchFamily="18" charset="0"/>
            </a:endParaRPr>
          </a:p>
          <a:p>
            <a:r>
              <a:rPr lang="en-US" altLang="zh-CN" sz="1000">
                <a:latin typeface="Times New Roman" panose="02020603050405020304" pitchFamily="18" charset="0"/>
              </a:rPr>
              <a:t>Intuitively, if the frequency of a string is high </a:t>
            </a:r>
            <a:r>
              <a:rPr lang="en-US" altLang="zh-CN" sz="1300">
                <a:latin typeface="Times New Roman" panose="02020603050405020304" pitchFamily="18" charset="0"/>
              </a:rPr>
              <a:t>it will have a higher probability to appear again in the future.</a:t>
            </a:r>
          </a:p>
          <a:p>
            <a:endParaRPr lang="en-US" altLang="zh-CN" sz="1300">
              <a:latin typeface="Times New Roman" panose="02020603050405020304" pitchFamily="18" charset="0"/>
            </a:endParaRPr>
          </a:p>
          <a:p>
            <a:r>
              <a:rPr lang="en-US" altLang="zh-CN" sz="1300">
                <a:latin typeface="Times New Roman" panose="02020603050405020304" pitchFamily="18" charset="0"/>
              </a:rPr>
              <a:t>Furthermore, if our prediction always fails for a string, which means its </a:t>
            </a:r>
            <a:r>
              <a:rPr lang="en-US" altLang="zh-CN" sz="1300" i="1">
                <a:latin typeface="Times New Roman" panose="02020603050405020304" pitchFamily="18" charset="0"/>
              </a:rPr>
              <a:t>miss</a:t>
            </a:r>
            <a:r>
              <a:rPr lang="en-US" altLang="zh-CN" sz="1300">
                <a:latin typeface="Times New Roman" panose="02020603050405020304" pitchFamily="18" charset="0"/>
              </a:rPr>
              <a:t> aggregate is large, then we are likely to predict this string wrongly again next time. </a:t>
            </a:r>
          </a:p>
          <a:p>
            <a:endParaRPr lang="en-US" altLang="en-US" sz="1000">
              <a:latin typeface="Times New Roman" panose="02020603050405020304" pitchFamily="18" charset="0"/>
            </a:endParaRPr>
          </a:p>
        </p:txBody>
      </p:sp>
    </p:spTree>
    <p:extLst>
      <p:ext uri="{BB962C8B-B14F-4D97-AF65-F5344CB8AC3E}">
        <p14:creationId xmlns:p14="http://schemas.microsoft.com/office/powerpoint/2010/main" val="3751835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10851-E37C-43D7-ADB5-A4864904DAB6}" type="slidenum">
              <a:rPr lang="en-US" altLang="en-US"/>
              <a:pPr/>
              <a:t>48</a:t>
            </a:fld>
            <a:endParaRPr lang="en-US"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ltLang="en-US"/>
              <a:t>So we predict the future data according to the probability that it is likely to be.</a:t>
            </a:r>
          </a:p>
          <a:p>
            <a:endParaRPr lang="en-US" altLang="en-US"/>
          </a:p>
          <a:p>
            <a:r>
              <a:rPr lang="en-US" altLang="en-US"/>
              <a:t>Specifically, we define this probability by </a:t>
            </a:r>
            <a:r>
              <a:rPr lang="en-US" altLang="en-US" i="1"/>
              <a:t>freq</a:t>
            </a:r>
            <a:r>
              <a:rPr lang="en-US" altLang="en-US"/>
              <a:t> </a:t>
            </a:r>
            <a:r>
              <a:rPr lang="en-US" altLang="zh-CN" sz="1100" i="1">
                <a:latin typeface="Times New Roman" panose="02020603050405020304" pitchFamily="18" charset="0"/>
                <a:sym typeface="Symbol" panose="05050102010706020507" pitchFamily="18" charset="2"/>
              </a:rPr>
              <a:t> hit</a:t>
            </a:r>
            <a:r>
              <a:rPr lang="en-US" altLang="zh-CN" sz="1100">
                <a:latin typeface="Times New Roman" panose="02020603050405020304" pitchFamily="18" charset="0"/>
                <a:sym typeface="Symbol" panose="05050102010706020507" pitchFamily="18" charset="2"/>
              </a:rPr>
              <a:t> / (</a:t>
            </a:r>
            <a:r>
              <a:rPr lang="en-US" altLang="zh-CN" sz="1100" i="1">
                <a:latin typeface="Times New Roman" panose="02020603050405020304" pitchFamily="18" charset="0"/>
                <a:sym typeface="Symbol" panose="05050102010706020507" pitchFamily="18" charset="2"/>
              </a:rPr>
              <a:t>hit</a:t>
            </a:r>
            <a:r>
              <a:rPr lang="en-US" altLang="zh-CN" sz="1100">
                <a:latin typeface="Times New Roman" panose="02020603050405020304" pitchFamily="18" charset="0"/>
                <a:sym typeface="Symbol" panose="05050102010706020507" pitchFamily="18" charset="2"/>
              </a:rPr>
              <a:t> + </a:t>
            </a:r>
            <a:r>
              <a:rPr lang="en-US" altLang="zh-CN" sz="1100" i="1">
                <a:latin typeface="Times New Roman" panose="02020603050405020304" pitchFamily="18" charset="0"/>
                <a:sym typeface="Symbol" panose="05050102010706020507" pitchFamily="18" charset="2"/>
              </a:rPr>
              <a:t>miss</a:t>
            </a:r>
            <a:r>
              <a:rPr lang="en-US" altLang="zh-CN" sz="1100">
                <a:latin typeface="Times New Roman" panose="02020603050405020304" pitchFamily="18" charset="0"/>
                <a:sym typeface="Symbol" panose="05050102010706020507" pitchFamily="18" charset="2"/>
              </a:rPr>
              <a:t>)</a:t>
            </a:r>
          </a:p>
          <a:p>
            <a:endParaRPr lang="en-US" altLang="zh-CN" sz="1100">
              <a:latin typeface="Times New Roman" panose="02020603050405020304" pitchFamily="18" charset="0"/>
              <a:sym typeface="Symbol" panose="05050102010706020507" pitchFamily="18" charset="2"/>
            </a:endParaRPr>
          </a:p>
          <a:p>
            <a:r>
              <a:rPr lang="en-US" altLang="en-US" sz="1100">
                <a:latin typeface="Times New Roman" panose="02020603050405020304" pitchFamily="18" charset="0"/>
                <a:sym typeface="Symbol" panose="05050102010706020507" pitchFamily="18" charset="2"/>
              </a:rPr>
              <a:t>As an example (in the figure of the next slide), assume currently we know symbols </a:t>
            </a:r>
            <a:r>
              <a:rPr lang="en-US" altLang="en-US" sz="1100" i="1">
                <a:latin typeface="Times New Roman" panose="02020603050405020304" pitchFamily="18" charset="0"/>
                <a:sym typeface="Symbol" panose="05050102010706020507" pitchFamily="18" charset="2"/>
              </a:rPr>
              <a:t>aab</a:t>
            </a:r>
            <a:r>
              <a:rPr lang="en-US" altLang="en-US" sz="1100">
                <a:latin typeface="Times New Roman" panose="02020603050405020304" pitchFamily="18" charset="0"/>
                <a:sym typeface="Symbol" panose="05050102010706020507" pitchFamily="18" charset="2"/>
              </a:rPr>
              <a:t>, and want to predict the next symbol X</a:t>
            </a:r>
            <a:r>
              <a:rPr lang="en-US" altLang="en-US" sz="1100" baseline="-25000">
                <a:latin typeface="Times New Roman" panose="02020603050405020304" pitchFamily="18" charset="0"/>
                <a:sym typeface="Symbol" panose="05050102010706020507" pitchFamily="18" charset="2"/>
              </a:rPr>
              <a:t>1</a:t>
            </a:r>
            <a:r>
              <a:rPr lang="en-US" altLang="en-US" sz="1100">
                <a:latin typeface="Times New Roman" panose="02020603050405020304" pitchFamily="18" charset="0"/>
                <a:sym typeface="Symbol" panose="05050102010706020507" pitchFamily="18" charset="2"/>
              </a:rPr>
              <a:t>. </a:t>
            </a:r>
          </a:p>
          <a:p>
            <a:endParaRPr lang="en-US" altLang="en-US" sz="1100">
              <a:latin typeface="Times New Roman" panose="02020603050405020304" pitchFamily="18" charset="0"/>
              <a:sym typeface="Symbol" panose="05050102010706020507" pitchFamily="18" charset="2"/>
            </a:endParaRPr>
          </a:p>
          <a:p>
            <a:r>
              <a:rPr lang="en-US" altLang="en-US" sz="1100">
                <a:latin typeface="Times New Roman" panose="02020603050405020304" pitchFamily="18" charset="0"/>
                <a:sym typeface="Symbol" panose="05050102010706020507" pitchFamily="18" charset="2"/>
              </a:rPr>
              <a:t>We traverse the aggregate trie through path </a:t>
            </a:r>
            <a:r>
              <a:rPr lang="en-US" altLang="en-US" sz="1100" i="1">
                <a:latin typeface="Times New Roman" panose="02020603050405020304" pitchFamily="18" charset="0"/>
                <a:sym typeface="Symbol" panose="05050102010706020507" pitchFamily="18" charset="2"/>
              </a:rPr>
              <a:t>aab</a:t>
            </a:r>
            <a:r>
              <a:rPr lang="en-US" altLang="en-US" sz="1100">
                <a:latin typeface="Times New Roman" panose="02020603050405020304" pitchFamily="18" charset="0"/>
                <a:sym typeface="Symbol" panose="05050102010706020507" pitchFamily="18" charset="2"/>
              </a:rPr>
              <a:t>. Then, we calculate the probability of each possible value of X</a:t>
            </a:r>
            <a:r>
              <a:rPr lang="en-US" altLang="en-US" sz="1100" baseline="-25000">
                <a:latin typeface="Times New Roman" panose="02020603050405020304" pitchFamily="18" charset="0"/>
                <a:sym typeface="Symbol" panose="05050102010706020507" pitchFamily="18" charset="2"/>
              </a:rPr>
              <a:t>1</a:t>
            </a:r>
            <a:r>
              <a:rPr lang="en-US" altLang="en-US" sz="1100">
                <a:latin typeface="Times New Roman" panose="02020603050405020304" pitchFamily="18" charset="0"/>
                <a:sym typeface="Symbol" panose="05050102010706020507" pitchFamily="18" charset="2"/>
              </a:rPr>
              <a:t>.</a:t>
            </a:r>
          </a:p>
          <a:p>
            <a:r>
              <a:rPr lang="en-US" altLang="en-US" sz="1100">
                <a:latin typeface="Times New Roman" panose="02020603050405020304" pitchFamily="18" charset="0"/>
                <a:sym typeface="Symbol" panose="05050102010706020507" pitchFamily="18" charset="2"/>
              </a:rPr>
              <a:t>For example, we obtain aggregates &lt;</a:t>
            </a:r>
            <a:r>
              <a:rPr lang="en-US" altLang="zh-CN" sz="1100" i="1">
                <a:latin typeface="Times New Roman" panose="02020603050405020304" pitchFamily="18" charset="0"/>
              </a:rPr>
              <a:t>freq_a</a:t>
            </a:r>
            <a:r>
              <a:rPr lang="en-US" altLang="zh-CN" sz="1100">
                <a:latin typeface="Times New Roman" panose="02020603050405020304" pitchFamily="18" charset="0"/>
              </a:rPr>
              <a:t>, </a:t>
            </a:r>
            <a:r>
              <a:rPr lang="en-US" altLang="zh-CN" sz="1100" i="1">
                <a:latin typeface="Times New Roman" panose="02020603050405020304" pitchFamily="18" charset="0"/>
              </a:rPr>
              <a:t>hit_a</a:t>
            </a:r>
            <a:r>
              <a:rPr lang="en-US" altLang="zh-CN" sz="1100">
                <a:latin typeface="Times New Roman" panose="02020603050405020304" pitchFamily="18" charset="0"/>
              </a:rPr>
              <a:t>, </a:t>
            </a:r>
            <a:r>
              <a:rPr lang="en-US" altLang="zh-CN" sz="1100" i="1">
                <a:latin typeface="Times New Roman" panose="02020603050405020304" pitchFamily="18" charset="0"/>
              </a:rPr>
              <a:t>miss_a</a:t>
            </a:r>
            <a:r>
              <a:rPr lang="en-US" altLang="zh-CN" sz="1100">
                <a:latin typeface="Times New Roman" panose="02020603050405020304" pitchFamily="18" charset="0"/>
              </a:rPr>
              <a:t>&gt; for symbol </a:t>
            </a:r>
            <a:r>
              <a:rPr lang="en-US" altLang="zh-CN" sz="1100" i="1">
                <a:latin typeface="Times New Roman" panose="02020603050405020304" pitchFamily="18" charset="0"/>
              </a:rPr>
              <a:t>a</a:t>
            </a:r>
            <a:r>
              <a:rPr lang="en-US" altLang="zh-CN" sz="1100">
                <a:latin typeface="Times New Roman" panose="02020603050405020304" pitchFamily="18" charset="0"/>
              </a:rPr>
              <a:t>, and compute the probability proportional to </a:t>
            </a:r>
            <a:r>
              <a:rPr lang="en-US" altLang="zh-CN" sz="1100" i="1">
                <a:latin typeface="Times New Roman" panose="02020603050405020304" pitchFamily="18" charset="0"/>
              </a:rPr>
              <a:t>freq_a </a:t>
            </a:r>
            <a:r>
              <a:rPr lang="en-US" altLang="zh-CN" sz="1100" i="1">
                <a:latin typeface="Times New Roman" panose="02020603050405020304" pitchFamily="18" charset="0"/>
                <a:sym typeface="Symbol" panose="05050102010706020507" pitchFamily="18" charset="2"/>
              </a:rPr>
              <a:t> </a:t>
            </a:r>
            <a:r>
              <a:rPr lang="en-US" altLang="zh-CN" sz="1100" i="1">
                <a:latin typeface="Times New Roman" panose="02020603050405020304" pitchFamily="18" charset="0"/>
              </a:rPr>
              <a:t>hit_a / </a:t>
            </a:r>
            <a:r>
              <a:rPr lang="en-US" altLang="zh-CN" sz="1100">
                <a:latin typeface="Times New Roman" panose="02020603050405020304" pitchFamily="18" charset="0"/>
              </a:rPr>
              <a:t>(</a:t>
            </a:r>
            <a:r>
              <a:rPr lang="en-US" altLang="zh-CN" sz="1100" i="1">
                <a:latin typeface="Times New Roman" panose="02020603050405020304" pitchFamily="18" charset="0"/>
              </a:rPr>
              <a:t>hit_a </a:t>
            </a:r>
            <a:r>
              <a:rPr lang="en-US" altLang="zh-CN" sz="1100">
                <a:latin typeface="Times New Roman" panose="02020603050405020304" pitchFamily="18" charset="0"/>
              </a:rPr>
              <a:t>+ </a:t>
            </a:r>
            <a:r>
              <a:rPr lang="en-US" altLang="zh-CN" sz="1100" i="1">
                <a:latin typeface="Times New Roman" panose="02020603050405020304" pitchFamily="18" charset="0"/>
              </a:rPr>
              <a:t>miss_a</a:t>
            </a:r>
            <a:r>
              <a:rPr lang="en-US" altLang="zh-CN" sz="1100">
                <a:latin typeface="Times New Roman" panose="02020603050405020304" pitchFamily="18" charset="0"/>
              </a:rPr>
              <a:t>). Symbol </a:t>
            </a:r>
            <a:r>
              <a:rPr lang="en-US" altLang="zh-CN" sz="1100" i="1">
                <a:latin typeface="Times New Roman" panose="02020603050405020304" pitchFamily="18" charset="0"/>
              </a:rPr>
              <a:t>b</a:t>
            </a:r>
            <a:r>
              <a:rPr lang="en-US" altLang="zh-CN" sz="1100">
                <a:latin typeface="Times New Roman" panose="02020603050405020304" pitchFamily="18" charset="0"/>
              </a:rPr>
              <a:t> and </a:t>
            </a:r>
            <a:r>
              <a:rPr lang="en-US" altLang="zh-CN" sz="1100" i="1">
                <a:latin typeface="Times New Roman" panose="02020603050405020304" pitchFamily="18" charset="0"/>
              </a:rPr>
              <a:t>c</a:t>
            </a:r>
            <a:r>
              <a:rPr lang="en-US" altLang="zh-CN" sz="1100">
                <a:latin typeface="Times New Roman" panose="02020603050405020304" pitchFamily="18" charset="0"/>
              </a:rPr>
              <a:t> are similar.</a:t>
            </a:r>
          </a:p>
          <a:p>
            <a:endParaRPr lang="en-US" altLang="zh-CN" sz="1100">
              <a:latin typeface="Times New Roman" panose="02020603050405020304" pitchFamily="18" charset="0"/>
            </a:endParaRPr>
          </a:p>
          <a:p>
            <a:r>
              <a:rPr lang="en-US" altLang="zh-CN" sz="1100">
                <a:latin typeface="Times New Roman" panose="02020603050405020304" pitchFamily="18" charset="0"/>
              </a:rPr>
              <a:t>Finally, we select the symbol as X</a:t>
            </a:r>
            <a:r>
              <a:rPr lang="en-US" altLang="zh-CN" sz="1100" baseline="-25000">
                <a:latin typeface="Times New Roman" panose="02020603050405020304" pitchFamily="18" charset="0"/>
              </a:rPr>
              <a:t>1</a:t>
            </a:r>
            <a:r>
              <a:rPr lang="en-US" altLang="zh-CN" sz="1100">
                <a:latin typeface="Times New Roman" panose="02020603050405020304" pitchFamily="18" charset="0"/>
              </a:rPr>
              <a:t> with the highest probability or proportional to its probability</a:t>
            </a:r>
          </a:p>
          <a:p>
            <a:endParaRPr lang="en-US" altLang="en-US" sz="1100">
              <a:latin typeface="Times New Roman" panose="02020603050405020304" pitchFamily="18" charset="0"/>
            </a:endParaRPr>
          </a:p>
        </p:txBody>
      </p:sp>
    </p:spTree>
    <p:extLst>
      <p:ext uri="{BB962C8B-B14F-4D97-AF65-F5344CB8AC3E}">
        <p14:creationId xmlns:p14="http://schemas.microsoft.com/office/powerpoint/2010/main" val="1126173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4D9D5-5F02-4CA7-9C9F-E77D788A9743}" type="slidenum">
              <a:rPr lang="en-US" altLang="en-US"/>
              <a:pPr/>
              <a:t>49</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ltLang="en-US"/>
              <a:t>After the actual values arrive, we need to feed back the prediction error. </a:t>
            </a:r>
          </a:p>
          <a:p>
            <a:endParaRPr lang="en-US" altLang="en-US"/>
          </a:p>
          <a:p>
            <a:r>
              <a:rPr lang="en-US" altLang="en-US"/>
              <a:t>Recall that i</a:t>
            </a:r>
            <a:r>
              <a:rPr lang="en-US" altLang="zh-CN" sz="1300">
                <a:latin typeface="Times New Roman" panose="02020603050405020304" pitchFamily="18" charset="0"/>
              </a:rPr>
              <a:t>f the prediction of a string fails quite often, we increase the </a:t>
            </a:r>
            <a:r>
              <a:rPr lang="en-US" altLang="zh-CN" sz="1300" i="1">
                <a:latin typeface="Times New Roman" panose="02020603050405020304" pitchFamily="18" charset="0"/>
              </a:rPr>
              <a:t>miss</a:t>
            </a:r>
            <a:r>
              <a:rPr lang="en-US" altLang="zh-CN" sz="1300">
                <a:latin typeface="Times New Roman" panose="02020603050405020304" pitchFamily="18" charset="0"/>
              </a:rPr>
              <a:t> aggregate so as to lower the chance of choosing this string as the predicted result</a:t>
            </a:r>
            <a:r>
              <a:rPr lang="en-US" altLang="zh-CN" sz="1500">
                <a:latin typeface="Times New Roman" panose="02020603050405020304" pitchFamily="18" charset="0"/>
              </a:rPr>
              <a:t>.</a:t>
            </a:r>
          </a:p>
          <a:p>
            <a:endParaRPr lang="en-US" altLang="zh-CN" sz="1500">
              <a:latin typeface="Times New Roman" panose="02020603050405020304" pitchFamily="18" charset="0"/>
            </a:endParaRPr>
          </a:p>
          <a:p>
            <a:r>
              <a:rPr lang="en-US" altLang="zh-CN" sz="1500">
                <a:latin typeface="Times New Roman" panose="02020603050405020304" pitchFamily="18" charset="0"/>
              </a:rPr>
              <a:t>Therefore, for a wrong prediction in the trie, e.g. </a:t>
            </a:r>
            <a:r>
              <a:rPr lang="en-US" altLang="zh-CN" sz="1500" i="1">
                <a:latin typeface="Times New Roman" panose="02020603050405020304" pitchFamily="18" charset="0"/>
              </a:rPr>
              <a:t>b</a:t>
            </a:r>
            <a:r>
              <a:rPr lang="en-US" altLang="zh-CN" sz="1500">
                <a:latin typeface="Times New Roman" panose="02020603050405020304" pitchFamily="18" charset="0"/>
              </a:rPr>
              <a:t>, we increase </a:t>
            </a:r>
            <a:r>
              <a:rPr lang="en-US" altLang="zh-CN">
                <a:latin typeface="Times New Roman" panose="02020603050405020304" pitchFamily="18" charset="0"/>
              </a:rPr>
              <a:t>the aggregate </a:t>
            </a:r>
            <a:r>
              <a:rPr lang="en-US" altLang="zh-CN" i="1">
                <a:latin typeface="Times New Roman" panose="02020603050405020304" pitchFamily="18" charset="0"/>
              </a:rPr>
              <a:t>miss_b</a:t>
            </a:r>
            <a:r>
              <a:rPr lang="en-US" altLang="zh-CN">
                <a:latin typeface="Times New Roman" panose="02020603050405020304" pitchFamily="18" charset="0"/>
              </a:rPr>
              <a:t> in &lt;</a:t>
            </a:r>
            <a:r>
              <a:rPr lang="en-US" altLang="zh-CN" i="1">
                <a:latin typeface="Times New Roman" panose="02020603050405020304" pitchFamily="18" charset="0"/>
              </a:rPr>
              <a:t>freq_b</a:t>
            </a:r>
            <a:r>
              <a:rPr lang="en-US" altLang="zh-CN">
                <a:latin typeface="Times New Roman" panose="02020603050405020304" pitchFamily="18" charset="0"/>
              </a:rPr>
              <a:t>, </a:t>
            </a:r>
            <a:r>
              <a:rPr lang="en-US" altLang="zh-CN" i="1">
                <a:latin typeface="Times New Roman" panose="02020603050405020304" pitchFamily="18" charset="0"/>
              </a:rPr>
              <a:t>hit_b</a:t>
            </a:r>
            <a:r>
              <a:rPr lang="en-US" altLang="zh-CN">
                <a:latin typeface="Times New Roman" panose="02020603050405020304" pitchFamily="18" charset="0"/>
              </a:rPr>
              <a:t>, </a:t>
            </a:r>
            <a:r>
              <a:rPr lang="en-US" altLang="zh-CN" i="1">
                <a:latin typeface="Times New Roman" panose="02020603050405020304" pitchFamily="18" charset="0"/>
              </a:rPr>
              <a:t>miss_b</a:t>
            </a:r>
            <a:r>
              <a:rPr lang="en-US" altLang="zh-CN">
                <a:latin typeface="Times New Roman" panose="02020603050405020304" pitchFamily="18" charset="0"/>
              </a:rPr>
              <a:t>&gt; by </a:t>
            </a:r>
            <a:r>
              <a:rPr lang="en-US" altLang="zh-CN" i="1">
                <a:latin typeface="Times New Roman" panose="02020603050405020304" pitchFamily="18" charset="0"/>
              </a:rPr>
              <a:t>Prob_b</a:t>
            </a:r>
            <a:r>
              <a:rPr lang="en-US" altLang="zh-CN">
                <a:latin typeface="Times New Roman" panose="02020603050405020304" pitchFamily="18" charset="0"/>
              </a:rPr>
              <a:t>, and for the actual symbol </a:t>
            </a:r>
            <a:r>
              <a:rPr lang="en-US" altLang="zh-CN" i="1">
                <a:latin typeface="Times New Roman" panose="02020603050405020304" pitchFamily="18" charset="0"/>
              </a:rPr>
              <a:t>a</a:t>
            </a:r>
            <a:r>
              <a:rPr lang="en-US" altLang="zh-CN">
                <a:latin typeface="Times New Roman" panose="02020603050405020304" pitchFamily="18" charset="0"/>
              </a:rPr>
              <a:t>, increase </a:t>
            </a:r>
            <a:r>
              <a:rPr lang="en-US" altLang="zh-CN" i="1">
                <a:latin typeface="Times New Roman" panose="02020603050405020304" pitchFamily="18" charset="0"/>
              </a:rPr>
              <a:t>freq_a</a:t>
            </a:r>
            <a:r>
              <a:rPr lang="en-US" altLang="zh-CN">
                <a:latin typeface="Times New Roman" panose="02020603050405020304" pitchFamily="18" charset="0"/>
              </a:rPr>
              <a:t> in &lt;</a:t>
            </a:r>
            <a:r>
              <a:rPr lang="en-US" altLang="zh-CN" i="1">
                <a:latin typeface="Times New Roman" panose="02020603050405020304" pitchFamily="18" charset="0"/>
              </a:rPr>
              <a:t>freq_a</a:t>
            </a:r>
            <a:r>
              <a:rPr lang="en-US" altLang="zh-CN">
                <a:latin typeface="Times New Roman" panose="02020603050405020304" pitchFamily="18" charset="0"/>
              </a:rPr>
              <a:t>, </a:t>
            </a:r>
            <a:r>
              <a:rPr lang="en-US" altLang="zh-CN" i="1">
                <a:latin typeface="Times New Roman" panose="02020603050405020304" pitchFamily="18" charset="0"/>
              </a:rPr>
              <a:t>hit_a</a:t>
            </a:r>
            <a:r>
              <a:rPr lang="en-US" altLang="zh-CN">
                <a:latin typeface="Times New Roman" panose="02020603050405020304" pitchFamily="18" charset="0"/>
              </a:rPr>
              <a:t>, </a:t>
            </a:r>
            <a:r>
              <a:rPr lang="en-US" altLang="zh-CN" i="1">
                <a:latin typeface="Times New Roman" panose="02020603050405020304" pitchFamily="18" charset="0"/>
              </a:rPr>
              <a:t>miss_a</a:t>
            </a:r>
            <a:r>
              <a:rPr lang="en-US" altLang="zh-CN">
                <a:latin typeface="Times New Roman" panose="02020603050405020304" pitchFamily="18" charset="0"/>
              </a:rPr>
              <a:t>&gt; by 1.</a:t>
            </a:r>
          </a:p>
          <a:p>
            <a:endParaRPr lang="en-US" altLang="zh-CN">
              <a:latin typeface="Times New Roman" panose="02020603050405020304" pitchFamily="18" charset="0"/>
            </a:endParaRPr>
          </a:p>
          <a:p>
            <a:r>
              <a:rPr lang="en-US" altLang="zh-CN">
                <a:latin typeface="Times New Roman" panose="02020603050405020304" pitchFamily="18" charset="0"/>
              </a:rPr>
              <a:t>For the correct prediction, simply increase </a:t>
            </a:r>
            <a:r>
              <a:rPr lang="en-US" altLang="en-US" i="1">
                <a:latin typeface="Times New Roman" panose="02020603050405020304" pitchFamily="18" charset="0"/>
              </a:rPr>
              <a:t>hit_b</a:t>
            </a:r>
            <a:r>
              <a:rPr lang="en-US" altLang="en-US">
                <a:latin typeface="Times New Roman" panose="02020603050405020304" pitchFamily="18" charset="0"/>
              </a:rPr>
              <a:t> and </a:t>
            </a:r>
            <a:r>
              <a:rPr lang="en-US" altLang="en-US" i="1">
                <a:latin typeface="Times New Roman" panose="02020603050405020304" pitchFamily="18" charset="0"/>
              </a:rPr>
              <a:t>freq_b</a:t>
            </a:r>
            <a:r>
              <a:rPr lang="en-US" altLang="en-US">
                <a:latin typeface="Times New Roman" panose="02020603050405020304" pitchFamily="18" charset="0"/>
              </a:rPr>
              <a:t> by </a:t>
            </a:r>
            <a:r>
              <a:rPr lang="en-US" altLang="en-US" i="1">
                <a:latin typeface="Times New Roman" panose="02020603050405020304" pitchFamily="18" charset="0"/>
              </a:rPr>
              <a:t>Prob_b</a:t>
            </a:r>
            <a:r>
              <a:rPr lang="en-US" altLang="en-US">
                <a:latin typeface="Times New Roman" panose="02020603050405020304" pitchFamily="18" charset="0"/>
              </a:rPr>
              <a:t> and 1, respectively</a:t>
            </a:r>
          </a:p>
        </p:txBody>
      </p:sp>
    </p:spTree>
    <p:extLst>
      <p:ext uri="{BB962C8B-B14F-4D97-AF65-F5344CB8AC3E}">
        <p14:creationId xmlns:p14="http://schemas.microsoft.com/office/powerpoint/2010/main" val="3403797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340CC-9418-438A-94F0-98A10AA53A8C}" type="slidenum">
              <a:rPr lang="en-US" altLang="en-US"/>
              <a:pPr/>
              <a:t>50</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ltLang="en-US"/>
              <a:t>Next, we discuss the alternative index for the aggregate trie. </a:t>
            </a:r>
          </a:p>
          <a:p>
            <a:endParaRPr lang="en-US" altLang="en-US"/>
          </a:p>
          <a:p>
            <a:r>
              <a:rPr lang="en-US" altLang="en-US"/>
              <a:t>Note that, the aggregate trie is capable of predicting one stream time series only. In the case of multiple time series, one possible way is to maintain multiple separate tries, however, considering thousands of stream time series, it is very costly. Furthermore, the height of tries is another problem which may incur high I/O cost. Motivated by this, we aim at build up efficient indexes to reduce the I/O cost.</a:t>
            </a:r>
          </a:p>
          <a:p>
            <a:endParaRPr lang="en-US" altLang="en-US"/>
          </a:p>
          <a:p>
            <a:r>
              <a:rPr lang="en-US" altLang="en-US"/>
              <a:t>Observe that, each path of the trie can be uniquely represented by a sequence of symbols. We can map each path to a multidimensional key.</a:t>
            </a:r>
          </a:p>
          <a:p>
            <a:endParaRPr lang="en-US" altLang="en-US"/>
          </a:p>
          <a:p>
            <a:r>
              <a:rPr lang="en-US" altLang="en-US"/>
              <a:t>As an example, </a:t>
            </a:r>
            <a:r>
              <a:rPr lang="en-US" altLang="zh-CN">
                <a:latin typeface="Times New Roman" panose="02020603050405020304" pitchFamily="18" charset="0"/>
              </a:rPr>
              <a:t>10 symbols </a:t>
            </a:r>
            <a:r>
              <a:rPr lang="en-US" altLang="zh-CN" i="1">
                <a:latin typeface="Times New Roman" panose="02020603050405020304" pitchFamily="18" charset="0"/>
              </a:rPr>
              <a:t>a</a:t>
            </a:r>
            <a:r>
              <a:rPr lang="en-US" altLang="zh-CN" baseline="-25000">
                <a:latin typeface="Times New Roman" panose="02020603050405020304" pitchFamily="18" charset="0"/>
              </a:rPr>
              <a:t>0</a:t>
            </a:r>
            <a:r>
              <a:rPr lang="en-US" altLang="zh-CN">
                <a:latin typeface="Times New Roman" panose="02020603050405020304" pitchFamily="18" charset="0"/>
              </a:rPr>
              <a:t> ~ </a:t>
            </a:r>
            <a:r>
              <a:rPr lang="en-US" altLang="zh-CN" i="1">
                <a:latin typeface="Times New Roman" panose="02020603050405020304" pitchFamily="18" charset="0"/>
              </a:rPr>
              <a:t>a</a:t>
            </a:r>
            <a:r>
              <a:rPr lang="en-US" altLang="zh-CN" baseline="-25000">
                <a:latin typeface="Times New Roman" panose="02020603050405020304" pitchFamily="18" charset="0"/>
              </a:rPr>
              <a:t>9</a:t>
            </a:r>
            <a:r>
              <a:rPr lang="en-US" altLang="zh-CN">
                <a:latin typeface="Times New Roman" panose="02020603050405020304" pitchFamily="18" charset="0"/>
              </a:rPr>
              <a:t> can correspond to integers 0 ~ 9.  So a string </a:t>
            </a:r>
            <a:r>
              <a:rPr lang="en-US" altLang="zh-CN" i="1">
                <a:latin typeface="Times New Roman" panose="02020603050405020304" pitchFamily="18" charset="0"/>
              </a:rPr>
              <a:t>a</a:t>
            </a:r>
            <a:r>
              <a:rPr lang="en-US" altLang="zh-CN" i="1" baseline="-25000">
                <a:latin typeface="Times New Roman" panose="02020603050405020304" pitchFamily="18" charset="0"/>
              </a:rPr>
              <a:t>2</a:t>
            </a:r>
            <a:r>
              <a:rPr lang="en-US" altLang="zh-CN" i="1">
                <a:latin typeface="Times New Roman" panose="02020603050405020304" pitchFamily="18" charset="0"/>
              </a:rPr>
              <a:t>a</a:t>
            </a:r>
            <a:r>
              <a:rPr lang="en-US" altLang="zh-CN" i="1" baseline="-25000">
                <a:latin typeface="Times New Roman" panose="02020603050405020304" pitchFamily="18" charset="0"/>
              </a:rPr>
              <a:t>3</a:t>
            </a:r>
            <a:r>
              <a:rPr lang="en-US" altLang="zh-CN" i="1">
                <a:latin typeface="Times New Roman" panose="02020603050405020304" pitchFamily="18" charset="0"/>
              </a:rPr>
              <a:t>a</a:t>
            </a:r>
            <a:r>
              <a:rPr lang="en-US" altLang="zh-CN" i="1" baseline="-25000">
                <a:latin typeface="Times New Roman" panose="02020603050405020304" pitchFamily="18" charset="0"/>
              </a:rPr>
              <a:t>9</a:t>
            </a:r>
            <a:r>
              <a:rPr lang="en-US" altLang="zh-CN">
                <a:latin typeface="Times New Roman" panose="02020603050405020304" pitchFamily="18" charset="0"/>
              </a:rPr>
              <a:t> can be represented by a key &lt;2, 3, 9&gt;. Together with an id of the stream time series </a:t>
            </a:r>
            <a:r>
              <a:rPr lang="en-US" altLang="zh-CN" i="1">
                <a:latin typeface="Times New Roman" panose="02020603050405020304" pitchFamily="18" charset="0"/>
              </a:rPr>
              <a:t>tid</a:t>
            </a:r>
            <a:r>
              <a:rPr lang="en-US" altLang="zh-CN">
                <a:latin typeface="Times New Roman" panose="02020603050405020304" pitchFamily="18" charset="0"/>
              </a:rPr>
              <a:t>, each path of a series can be uniquely identified by a key, for example &lt;2, 3, 9, </a:t>
            </a:r>
            <a:r>
              <a:rPr lang="en-US" altLang="zh-CN" i="1">
                <a:latin typeface="Times New Roman" panose="02020603050405020304" pitchFamily="18" charset="0"/>
              </a:rPr>
              <a:t>tid</a:t>
            </a:r>
            <a:r>
              <a:rPr lang="en-US" altLang="zh-CN">
                <a:latin typeface="Times New Roman" panose="02020603050405020304" pitchFamily="18" charset="0"/>
              </a:rPr>
              <a:t>&gt; .</a:t>
            </a:r>
          </a:p>
          <a:p>
            <a:endParaRPr lang="en-US" altLang="zh-CN">
              <a:latin typeface="Times New Roman" panose="02020603050405020304" pitchFamily="18" charset="0"/>
            </a:endParaRPr>
          </a:p>
          <a:p>
            <a:r>
              <a:rPr lang="en-US" altLang="zh-CN">
                <a:latin typeface="Times New Roman" panose="02020603050405020304" pitchFamily="18" charset="0"/>
              </a:rPr>
              <a:t>Therefore, instead of tries, we index strings in an extended hashing file with their corresponding keys and aggregates mentioned in the trie. Prediction procedure is similar to that in the aggregate trie.</a:t>
            </a:r>
          </a:p>
          <a:p>
            <a:endParaRPr lang="en-US" altLang="zh-CN">
              <a:latin typeface="Times New Roman" panose="02020603050405020304" pitchFamily="18" charset="0"/>
            </a:endParaRPr>
          </a:p>
          <a:p>
            <a:r>
              <a:rPr lang="en-US" altLang="zh-CN">
                <a:latin typeface="Times New Roman" panose="02020603050405020304" pitchFamily="18" charset="0"/>
              </a:rPr>
              <a:t>Another index we use is a B</a:t>
            </a:r>
            <a:r>
              <a:rPr lang="en-US" altLang="zh-CN" baseline="30000">
                <a:latin typeface="Times New Roman" panose="02020603050405020304" pitchFamily="18" charset="0"/>
              </a:rPr>
              <a:t>+</a:t>
            </a:r>
            <a:r>
              <a:rPr lang="en-US" altLang="zh-CN">
                <a:latin typeface="Times New Roman" panose="02020603050405020304" pitchFamily="18" charset="0"/>
              </a:rPr>
              <a:t>-tree which stores future subsequences for the similarity search and error feedback. </a:t>
            </a:r>
          </a:p>
          <a:p>
            <a:endParaRPr lang="en-US" altLang="zh-CN">
              <a:latin typeface="Times New Roman" panose="02020603050405020304" pitchFamily="18" charset="0"/>
            </a:endParaRPr>
          </a:p>
          <a:p>
            <a:r>
              <a:rPr lang="en-US" altLang="zh-CN">
                <a:latin typeface="Times New Roman" panose="02020603050405020304" pitchFamily="18" charset="0"/>
              </a:rPr>
              <a:t>Ps: keys of </a:t>
            </a:r>
            <a:r>
              <a:rPr lang="en-US" altLang="zh-CN" b="1">
                <a:latin typeface="Times New Roman" panose="02020603050405020304" pitchFamily="18" charset="0"/>
              </a:rPr>
              <a:t>BI</a:t>
            </a:r>
            <a:r>
              <a:rPr lang="en-US" altLang="zh-CN">
                <a:latin typeface="Times New Roman" panose="02020603050405020304" pitchFamily="18" charset="0"/>
              </a:rPr>
              <a:t> are from </a:t>
            </a:r>
            <a:endParaRPr lang="en-US" altLang="en-US"/>
          </a:p>
        </p:txBody>
      </p:sp>
    </p:spTree>
    <p:extLst>
      <p:ext uri="{BB962C8B-B14F-4D97-AF65-F5344CB8AC3E}">
        <p14:creationId xmlns:p14="http://schemas.microsoft.com/office/powerpoint/2010/main" val="2613421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44EA5-8F9B-43FD-884C-47962F59E89D}" type="slidenum">
              <a:rPr lang="en-US" altLang="en-US"/>
              <a:pPr/>
              <a:t>51</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en-US"/>
              <a:t>This figure illustrates the three steps of the probabilistic approach in the next slide. The top index </a:t>
            </a:r>
            <a:r>
              <a:rPr lang="en-US" altLang="en-US" b="1"/>
              <a:t>HI</a:t>
            </a:r>
            <a:r>
              <a:rPr lang="en-US" altLang="en-US" i="1"/>
              <a:t> </a:t>
            </a:r>
            <a:r>
              <a:rPr lang="en-US" altLang="en-US"/>
              <a:t>is the extended hash index used for prediction, and the bottom one </a:t>
            </a:r>
            <a:r>
              <a:rPr lang="en-US" altLang="en-US" b="1"/>
              <a:t>BI</a:t>
            </a:r>
            <a:r>
              <a:rPr lang="en-US" altLang="en-US"/>
              <a:t> is a B</a:t>
            </a:r>
            <a:r>
              <a:rPr lang="en-US" altLang="en-US" baseline="30000"/>
              <a:t>+</a:t>
            </a:r>
            <a:r>
              <a:rPr lang="en-US" altLang="en-US"/>
              <a:t>-tree with future subsequences.</a:t>
            </a:r>
          </a:p>
          <a:p>
            <a:endParaRPr lang="en-US" altLang="en-US"/>
          </a:p>
          <a:p>
            <a:pPr algn="just"/>
            <a:r>
              <a:rPr lang="en-US" altLang="en-US">
                <a:latin typeface="Times New Roman" panose="02020603050405020304" pitchFamily="18" charset="0"/>
              </a:rPr>
              <a:t>Step 1(a). 	At the current timestamp, for each stream time series, predict </a:t>
            </a:r>
            <a:r>
              <a:rPr lang="en-US" altLang="en-US" i="1">
                <a:latin typeface="Times New Roman" panose="02020603050405020304" pitchFamily="18" charset="0"/>
              </a:rPr>
              <a:t>future subsequences</a:t>
            </a:r>
            <a:r>
              <a:rPr lang="en-US" altLang="en-US">
                <a:latin typeface="Times New Roman" panose="02020603050405020304" pitchFamily="18" charset="0"/>
              </a:rPr>
              <a:t> with the extended hash index </a:t>
            </a:r>
            <a:r>
              <a:rPr lang="en-US" altLang="en-US" b="1">
                <a:latin typeface="Times New Roman" panose="02020603050405020304" pitchFamily="18" charset="0"/>
              </a:rPr>
              <a:t>HI</a:t>
            </a:r>
          </a:p>
          <a:p>
            <a:pPr algn="just"/>
            <a:endParaRPr lang="en-US" altLang="en-US" b="1">
              <a:latin typeface="Times New Roman" panose="02020603050405020304" pitchFamily="18" charset="0"/>
            </a:endParaRPr>
          </a:p>
          <a:p>
            <a:pPr algn="just"/>
            <a:r>
              <a:rPr lang="en-US" altLang="en-US">
                <a:latin typeface="Times New Roman" panose="02020603050405020304" pitchFamily="18" charset="0"/>
              </a:rPr>
              <a:t>Step 1(b). 	Insert the predicted strings of </a:t>
            </a:r>
            <a:r>
              <a:rPr lang="en-US" altLang="en-US" i="1">
                <a:latin typeface="Times New Roman" panose="02020603050405020304" pitchFamily="18" charset="0"/>
              </a:rPr>
              <a:t>future subsequences</a:t>
            </a:r>
            <a:r>
              <a:rPr lang="en-US" altLang="en-US">
                <a:latin typeface="Times New Roman" panose="02020603050405020304" pitchFamily="18" charset="0"/>
              </a:rPr>
              <a:t> into the B</a:t>
            </a:r>
            <a:r>
              <a:rPr lang="en-US" altLang="en-US" baseline="30000">
                <a:latin typeface="Times New Roman" panose="02020603050405020304" pitchFamily="18" charset="0"/>
              </a:rPr>
              <a:t>+</a:t>
            </a:r>
            <a:r>
              <a:rPr lang="en-US" altLang="en-US">
                <a:latin typeface="Times New Roman" panose="02020603050405020304" pitchFamily="18" charset="0"/>
              </a:rPr>
              <a:t>-tree </a:t>
            </a:r>
            <a:r>
              <a:rPr lang="en-US" altLang="en-US" b="1">
                <a:latin typeface="Times New Roman" panose="02020603050405020304" pitchFamily="18" charset="0"/>
              </a:rPr>
              <a:t>FI</a:t>
            </a:r>
            <a:endParaRPr lang="en-US" altLang="en-US">
              <a:latin typeface="Times New Roman" panose="02020603050405020304" pitchFamily="18" charset="0"/>
            </a:endParaRPr>
          </a:p>
          <a:p>
            <a:pPr algn="just"/>
            <a:endParaRPr lang="en-US" altLang="en-US">
              <a:latin typeface="Times New Roman" panose="02020603050405020304" pitchFamily="18" charset="0"/>
            </a:endParaRPr>
          </a:p>
          <a:p>
            <a:pPr algn="just"/>
            <a:r>
              <a:rPr lang="en-US" altLang="en-US">
                <a:latin typeface="Times New Roman" panose="02020603050405020304" pitchFamily="18" charset="0"/>
              </a:rPr>
              <a:t>Step 2. 	During the </a:t>
            </a:r>
            <a:r>
              <a:rPr lang="en-US" altLang="en-US" i="1">
                <a:latin typeface="Times New Roman" panose="02020603050405020304" pitchFamily="18" charset="0"/>
              </a:rPr>
              <a:t>blocked period</a:t>
            </a:r>
            <a:r>
              <a:rPr lang="en-US" altLang="en-US">
                <a:latin typeface="Times New Roman" panose="02020603050405020304" pitchFamily="18" charset="0"/>
              </a:rPr>
              <a:t>, perform similarity search over </a:t>
            </a:r>
            <a:r>
              <a:rPr lang="en-US" altLang="en-US" b="1">
                <a:latin typeface="Times New Roman" panose="02020603050405020304" pitchFamily="18" charset="0"/>
              </a:rPr>
              <a:t>FI</a:t>
            </a:r>
            <a:endParaRPr lang="en-US" altLang="en-US">
              <a:latin typeface="Times New Roman" panose="02020603050405020304" pitchFamily="18" charset="0"/>
            </a:endParaRPr>
          </a:p>
          <a:p>
            <a:pPr algn="just"/>
            <a:endParaRPr lang="en-US" altLang="en-US">
              <a:latin typeface="Times New Roman" panose="02020603050405020304" pitchFamily="18" charset="0"/>
            </a:endParaRPr>
          </a:p>
          <a:p>
            <a:pPr algn="just"/>
            <a:r>
              <a:rPr lang="en-US" altLang="en-US">
                <a:latin typeface="Times New Roman" panose="02020603050405020304" pitchFamily="18" charset="0"/>
              </a:rPr>
              <a:t>Step 3. 	Scan all leaf nodes of the B</a:t>
            </a:r>
            <a:r>
              <a:rPr lang="en-US" altLang="en-US" baseline="30000">
                <a:latin typeface="Times New Roman" panose="02020603050405020304" pitchFamily="18" charset="0"/>
              </a:rPr>
              <a:t>+</a:t>
            </a:r>
            <a:r>
              <a:rPr lang="en-US" altLang="en-US">
                <a:latin typeface="Times New Roman" panose="02020603050405020304" pitchFamily="18" charset="0"/>
              </a:rPr>
              <a:t>-tree </a:t>
            </a:r>
            <a:r>
              <a:rPr lang="en-US" altLang="en-US" b="1">
                <a:latin typeface="Times New Roman" panose="02020603050405020304" pitchFamily="18" charset="0"/>
              </a:rPr>
              <a:t>FI</a:t>
            </a:r>
            <a:r>
              <a:rPr lang="en-US" altLang="en-US">
                <a:latin typeface="Times New Roman" panose="02020603050405020304" pitchFamily="18" charset="0"/>
              </a:rPr>
              <a:t> and batch update aggregates in </a:t>
            </a:r>
            <a:r>
              <a:rPr lang="en-US" altLang="en-US" b="1">
                <a:latin typeface="Times New Roman" panose="02020603050405020304" pitchFamily="18" charset="0"/>
              </a:rPr>
              <a:t>HI</a:t>
            </a:r>
            <a:r>
              <a:rPr lang="en-US" altLang="en-US">
                <a:latin typeface="Times New Roman" panose="02020603050405020304" pitchFamily="18" charset="0"/>
              </a:rPr>
              <a:t> when the actual data arrive (note that, there is a pointer </a:t>
            </a:r>
            <a:r>
              <a:rPr lang="en-US" altLang="en-US" i="1">
                <a:latin typeface="Times New Roman" panose="02020603050405020304" pitchFamily="18" charset="0"/>
              </a:rPr>
              <a:t>ptr</a:t>
            </a:r>
            <a:r>
              <a:rPr lang="en-US" altLang="en-US">
                <a:latin typeface="Times New Roman" panose="02020603050405020304" pitchFamily="18" charset="0"/>
              </a:rPr>
              <a:t> pointing to the corresponding entry in </a:t>
            </a:r>
            <a:r>
              <a:rPr lang="en-US" altLang="en-US" b="1">
                <a:latin typeface="Times New Roman" panose="02020603050405020304" pitchFamily="18" charset="0"/>
              </a:rPr>
              <a:t>HI</a:t>
            </a:r>
            <a:r>
              <a:rPr lang="en-US" altLang="en-US">
                <a:latin typeface="Times New Roman" panose="02020603050405020304" pitchFamily="18" charset="0"/>
              </a:rPr>
              <a:t>)</a:t>
            </a:r>
          </a:p>
          <a:p>
            <a:endParaRPr lang="en-US" altLang="en-US"/>
          </a:p>
        </p:txBody>
      </p:sp>
    </p:spTree>
    <p:extLst>
      <p:ext uri="{BB962C8B-B14F-4D97-AF65-F5344CB8AC3E}">
        <p14:creationId xmlns:p14="http://schemas.microsoft.com/office/powerpoint/2010/main" val="3615712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C7EEF5-C29F-4D69-881D-9494A1763901}" type="slidenum">
              <a:rPr lang="en-US" altLang="en-US"/>
              <a:pPr/>
              <a:t>52</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ltLang="en-US"/>
              <a:t>Please refer to notes in the previous slide.</a:t>
            </a:r>
          </a:p>
        </p:txBody>
      </p:sp>
    </p:spTree>
    <p:extLst>
      <p:ext uri="{BB962C8B-B14F-4D97-AF65-F5344CB8AC3E}">
        <p14:creationId xmlns:p14="http://schemas.microsoft.com/office/powerpoint/2010/main" val="287528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86A41-9A16-4DAE-BEAC-C3BF3ECC09C5}" type="slidenum">
              <a:rPr lang="en-US" altLang="en-US"/>
              <a:pPr/>
              <a:t>5</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ltLang="zh-CN"/>
              <a:t>In this paper, we study the fundamental problem of similarity search in the static time-series database. Assume we have a time-series database containing many series. Given a query time series, we want to find those time series that are similar to the query series.</a:t>
            </a:r>
          </a:p>
          <a:p>
            <a:endParaRPr lang="en-US" altLang="zh-CN"/>
          </a:p>
          <a:p>
            <a:r>
              <a:rPr lang="en-US" altLang="zh-CN"/>
              <a:t>Since there are lots of time series in the database, it is very important to enhance the efficiency of the search.</a:t>
            </a:r>
          </a:p>
        </p:txBody>
      </p:sp>
    </p:spTree>
    <p:extLst>
      <p:ext uri="{BB962C8B-B14F-4D97-AF65-F5344CB8AC3E}">
        <p14:creationId xmlns:p14="http://schemas.microsoft.com/office/powerpoint/2010/main" val="127700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D8DA0-38B8-42B1-8956-65E298C017E9}" type="slidenum">
              <a:rPr lang="en-US" altLang="en-US"/>
              <a:pPr/>
              <a:t>14</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pPr lvl="1"/>
            <a:r>
              <a:rPr lang="en-US" altLang="zh-CN"/>
              <a:t>Previous dimensionality reduction techniques include …</a:t>
            </a:r>
          </a:p>
          <a:p>
            <a:pPr lvl="1"/>
            <a:endParaRPr lang="en-US" altLang="zh-CN"/>
          </a:p>
          <a:p>
            <a:pPr lvl="1"/>
            <a:r>
              <a:rPr lang="en-US" altLang="zh-CN"/>
              <a:t>In particular, APCA and CP are the state-of-the-art techniques, and they can be indexed using any multidimensional tree index. In contrast, PLA is usually used for approximating time series. There is one previous work on PLA, called L-index, which divides a time series into different lengths and is however non-indexable for the similarity search. Thus, the only available approach for PLA is now the sequential scan.</a:t>
            </a:r>
          </a:p>
          <a:p>
            <a:pPr lvl="1"/>
            <a:endParaRPr lang="en-US" altLang="zh-CN"/>
          </a:p>
          <a:p>
            <a:pPr lvl="1"/>
            <a:r>
              <a:rPr lang="en-US" altLang="zh-CN"/>
              <a:t>[</a:t>
            </a:r>
            <a:r>
              <a:rPr lang="en-US" altLang="zh-CN" i="1"/>
              <a:t>PAKDD,</a:t>
            </a:r>
            <a:r>
              <a:rPr lang="en-US" altLang="zh-CN"/>
              <a:t> 2001] Y. Morinaka, M. Yoshikawa, T. Amagasa, and S. Uemura. </a:t>
            </a:r>
            <a:r>
              <a:rPr lang="en-US" altLang="zh-CN" b="1"/>
              <a:t>The L-index: An indexing structure for efficient subsequence matching in time sequence databases</a:t>
            </a:r>
            <a:r>
              <a:rPr lang="en-US" altLang="zh-CN"/>
              <a:t>. In </a:t>
            </a:r>
            <a:r>
              <a:rPr lang="en-US" altLang="zh-CN" i="1"/>
              <a:t>PAKDD</a:t>
            </a:r>
            <a:r>
              <a:rPr lang="en-US" altLang="zh-CN"/>
              <a:t>, 2001.</a:t>
            </a:r>
          </a:p>
          <a:p>
            <a:pPr lvl="1"/>
            <a:r>
              <a:rPr lang="en-US" altLang="zh-CN" sz="1000">
                <a:latin typeface="Times New Roman" panose="02020603050405020304" pitchFamily="18" charset="0"/>
              </a:rPr>
              <a:t>[</a:t>
            </a:r>
            <a:r>
              <a:rPr lang="en-US" altLang="zh-CN" sz="1000" i="1">
                <a:latin typeface="Times New Roman" panose="02020603050405020304" pitchFamily="18" charset="0"/>
              </a:rPr>
              <a:t>SIGMOD</a:t>
            </a:r>
            <a:r>
              <a:rPr lang="en-US" altLang="zh-CN" sz="1000">
                <a:latin typeface="Times New Roman" panose="02020603050405020304" pitchFamily="18" charset="0"/>
              </a:rPr>
              <a:t>, 2001] </a:t>
            </a:r>
            <a:r>
              <a:rPr lang="en-US" altLang="zh-CN" sz="1000"/>
              <a:t>E. Keogh, K. Chakrabarti, M. Pazzani, and S. Mehrotra. </a:t>
            </a:r>
            <a:r>
              <a:rPr lang="en-US" altLang="zh-CN" sz="1000" b="1"/>
              <a:t>Locally adaptive dimensionality reduction for indexing large time series databases</a:t>
            </a:r>
            <a:r>
              <a:rPr lang="en-US" altLang="zh-CN" sz="1000"/>
              <a:t>. In </a:t>
            </a:r>
            <a:r>
              <a:rPr lang="en-US" altLang="zh-CN" sz="1000" i="1"/>
              <a:t>SIGMOD</a:t>
            </a:r>
            <a:r>
              <a:rPr lang="en-US" altLang="zh-CN" sz="1000"/>
              <a:t>, 2001.</a:t>
            </a:r>
          </a:p>
          <a:p>
            <a:pPr lvl="1"/>
            <a:r>
              <a:rPr lang="en-US" altLang="zh-CN" sz="1000">
                <a:latin typeface="Times New Roman" panose="02020603050405020304" pitchFamily="18" charset="0"/>
              </a:rPr>
              <a:t>[SIGMOD, 2004]</a:t>
            </a:r>
            <a:r>
              <a:rPr lang="en-US" altLang="zh-CN" sz="1000" i="1">
                <a:latin typeface="Times New Roman" panose="02020603050405020304" pitchFamily="18" charset="0"/>
              </a:rPr>
              <a:t> </a:t>
            </a:r>
            <a:r>
              <a:rPr lang="en-US" altLang="zh-CN" sz="1000"/>
              <a:t>Y. Cai and R. Ng. </a:t>
            </a:r>
            <a:r>
              <a:rPr lang="en-US" altLang="zh-CN" sz="1000" b="1"/>
              <a:t>Indexing spatio-temporal trajectories with Chebyshev polynomials</a:t>
            </a:r>
            <a:r>
              <a:rPr lang="en-US" altLang="zh-CN" sz="1000"/>
              <a:t>. In </a:t>
            </a:r>
            <a:r>
              <a:rPr lang="en-US" altLang="zh-CN" sz="1000" i="1"/>
              <a:t>SIGMOD</a:t>
            </a:r>
            <a:r>
              <a:rPr lang="en-US" altLang="zh-CN" sz="1000"/>
              <a:t>, 2004.</a:t>
            </a:r>
          </a:p>
          <a:p>
            <a:endParaRPr lang="en-US" altLang="zh-CN"/>
          </a:p>
        </p:txBody>
      </p:sp>
    </p:spTree>
    <p:extLst>
      <p:ext uri="{BB962C8B-B14F-4D97-AF65-F5344CB8AC3E}">
        <p14:creationId xmlns:p14="http://schemas.microsoft.com/office/powerpoint/2010/main" val="1327204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F13F1-3881-497E-ABBF-AA059876B23E}" type="slidenum">
              <a:rPr lang="en-US" altLang="en-US"/>
              <a:pPr/>
              <a:t>15</a:t>
            </a:fld>
            <a:endParaRPr lang="en-US"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ltLang="en-US"/>
              <a:t>http://research.microsoft.com/pubs/79078/ldr.pdf</a:t>
            </a:r>
          </a:p>
        </p:txBody>
      </p:sp>
    </p:spTree>
    <p:extLst>
      <p:ext uri="{BB962C8B-B14F-4D97-AF65-F5344CB8AC3E}">
        <p14:creationId xmlns:p14="http://schemas.microsoft.com/office/powerpoint/2010/main" val="184080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31F3B-0190-40B2-B796-8946FDA790E2}" type="slidenum">
              <a:rPr lang="en-US" altLang="en-US"/>
              <a:pPr/>
              <a:t>16</a:t>
            </a:fld>
            <a:endParaRPr lang="en-US" alt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ltLang="en-US"/>
              <a:t>http://local.wasp.uwa.edu.au/~pbourke/miscellaneous/dft/</a:t>
            </a:r>
          </a:p>
          <a:p>
            <a:endParaRPr lang="en-US" altLang="en-US"/>
          </a:p>
          <a:p>
            <a:endParaRPr lang="en-US" altLang="en-US"/>
          </a:p>
        </p:txBody>
      </p:sp>
    </p:spTree>
    <p:extLst>
      <p:ext uri="{BB962C8B-B14F-4D97-AF65-F5344CB8AC3E}">
        <p14:creationId xmlns:p14="http://schemas.microsoft.com/office/powerpoint/2010/main" val="309442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5591C-6BBF-49C5-A39C-3B2FEBF504F9}" type="slidenum">
              <a:rPr lang="en-US" altLang="en-US"/>
              <a:pPr/>
              <a:t>19</a:t>
            </a:fld>
            <a:endParaRPr lang="en-US" alt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lvl="1"/>
            <a:r>
              <a:rPr lang="en-US" altLang="zh-CN"/>
              <a:t>Previous dimensionality reduction techniques include …</a:t>
            </a:r>
          </a:p>
          <a:p>
            <a:pPr lvl="1"/>
            <a:endParaRPr lang="en-US" altLang="zh-CN"/>
          </a:p>
          <a:p>
            <a:pPr lvl="1"/>
            <a:r>
              <a:rPr lang="en-US" altLang="zh-CN"/>
              <a:t>In particular, APCA and CP are the state-of-the-art techniques, and they can be indexed using any multidimensional tree index. In contrast, PLA is usually used for approximating time series. There is one previous work on PLA, called L-index, which divides a time series into different lengths and is however non-indexable for the similarity search. Thus, the only available approach for PLA is now the sequential scan.</a:t>
            </a:r>
          </a:p>
          <a:p>
            <a:pPr lvl="1"/>
            <a:endParaRPr lang="en-US" altLang="zh-CN"/>
          </a:p>
          <a:p>
            <a:pPr lvl="1"/>
            <a:r>
              <a:rPr lang="en-US" altLang="zh-CN"/>
              <a:t>[</a:t>
            </a:r>
            <a:r>
              <a:rPr lang="en-US" altLang="zh-CN" i="1"/>
              <a:t>PAKDD,</a:t>
            </a:r>
            <a:r>
              <a:rPr lang="en-US" altLang="zh-CN"/>
              <a:t> 2001] Y. Morinaka, M. Yoshikawa, T. Amagasa, and S. Uemura. </a:t>
            </a:r>
            <a:r>
              <a:rPr lang="en-US" altLang="zh-CN" b="1"/>
              <a:t>The L-index: An indexing structure for efficient subsequence matching in time sequence databases</a:t>
            </a:r>
            <a:r>
              <a:rPr lang="en-US" altLang="zh-CN"/>
              <a:t>. In </a:t>
            </a:r>
            <a:r>
              <a:rPr lang="en-US" altLang="zh-CN" i="1"/>
              <a:t>PAKDD</a:t>
            </a:r>
            <a:r>
              <a:rPr lang="en-US" altLang="zh-CN"/>
              <a:t>, 2001.</a:t>
            </a:r>
          </a:p>
          <a:p>
            <a:pPr lvl="1"/>
            <a:r>
              <a:rPr lang="en-US" altLang="zh-CN" sz="1000">
                <a:latin typeface="Times New Roman" panose="02020603050405020304" pitchFamily="18" charset="0"/>
              </a:rPr>
              <a:t>[</a:t>
            </a:r>
            <a:r>
              <a:rPr lang="en-US" altLang="zh-CN" sz="1000" i="1">
                <a:latin typeface="Times New Roman" panose="02020603050405020304" pitchFamily="18" charset="0"/>
              </a:rPr>
              <a:t>SIGMOD</a:t>
            </a:r>
            <a:r>
              <a:rPr lang="en-US" altLang="zh-CN" sz="1000">
                <a:latin typeface="Times New Roman" panose="02020603050405020304" pitchFamily="18" charset="0"/>
              </a:rPr>
              <a:t>, 2001] </a:t>
            </a:r>
            <a:r>
              <a:rPr lang="en-US" altLang="zh-CN" sz="1000"/>
              <a:t>E. Keogh, K. Chakrabarti, M. Pazzani, and S. Mehrotra. </a:t>
            </a:r>
            <a:r>
              <a:rPr lang="en-US" altLang="zh-CN" sz="1000" b="1"/>
              <a:t>Locally adaptive dimensionality reduction for indexing large time series databases</a:t>
            </a:r>
            <a:r>
              <a:rPr lang="en-US" altLang="zh-CN" sz="1000"/>
              <a:t>. In </a:t>
            </a:r>
            <a:r>
              <a:rPr lang="en-US" altLang="zh-CN" sz="1000" i="1"/>
              <a:t>SIGMOD</a:t>
            </a:r>
            <a:r>
              <a:rPr lang="en-US" altLang="zh-CN" sz="1000"/>
              <a:t>, 2001.</a:t>
            </a:r>
          </a:p>
          <a:p>
            <a:pPr lvl="1"/>
            <a:r>
              <a:rPr lang="en-US" altLang="zh-CN" sz="1000">
                <a:latin typeface="Times New Roman" panose="02020603050405020304" pitchFamily="18" charset="0"/>
              </a:rPr>
              <a:t>[SIGMOD, 2004]</a:t>
            </a:r>
            <a:r>
              <a:rPr lang="en-US" altLang="zh-CN" sz="1000" i="1">
                <a:latin typeface="Times New Roman" panose="02020603050405020304" pitchFamily="18" charset="0"/>
              </a:rPr>
              <a:t> </a:t>
            </a:r>
            <a:r>
              <a:rPr lang="en-US" altLang="zh-CN" sz="1000"/>
              <a:t>Y. Cai and R. Ng. </a:t>
            </a:r>
            <a:r>
              <a:rPr lang="en-US" altLang="zh-CN" sz="1000" b="1"/>
              <a:t>Indexing spatio-temporal trajectories with Chebyshev polynomials</a:t>
            </a:r>
            <a:r>
              <a:rPr lang="en-US" altLang="zh-CN" sz="1000"/>
              <a:t>. In </a:t>
            </a:r>
            <a:r>
              <a:rPr lang="en-US" altLang="zh-CN" sz="1000" i="1"/>
              <a:t>SIGMOD</a:t>
            </a:r>
            <a:r>
              <a:rPr lang="en-US" altLang="zh-CN" sz="1000"/>
              <a:t>, 2004.</a:t>
            </a:r>
          </a:p>
          <a:p>
            <a:endParaRPr lang="en-US" altLang="zh-CN"/>
          </a:p>
        </p:txBody>
      </p:sp>
    </p:spTree>
    <p:extLst>
      <p:ext uri="{BB962C8B-B14F-4D97-AF65-F5344CB8AC3E}">
        <p14:creationId xmlns:p14="http://schemas.microsoft.com/office/powerpoint/2010/main" val="410183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CD51D-4F41-41AC-AA06-2CD871E07AE5}" type="slidenum">
              <a:rPr lang="en-US" altLang="en-US"/>
              <a:pPr/>
              <a:t>21</a:t>
            </a:fld>
            <a:endParaRPr lang="en-US" alt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ltLang="zh-CN"/>
              <a:t>Specifically,  our PLA representation of time series is to divide the time series into segments of equal lengths. As shown in the figure, the two segments E1 and F1 from two time series, respectively, are of the same length. Similarly, E2 and F2 are of the same length. Note that, segments of equal lengths inherently make the PLA reduction method indexable, whereas the previous L-index method are non-indexable due to different lengths of the corresponding segments (e.g. E1 and F1).</a:t>
            </a:r>
          </a:p>
          <a:p>
            <a:endParaRPr lang="en-US" altLang="zh-CN"/>
          </a:p>
          <a:p>
            <a:r>
              <a:rPr lang="en-US" altLang="zh-CN"/>
              <a:t>The line of the i-th segment is defined as the one that minimizes the reconstruction error, in the form a_i * t + b_i. The reduced PLA data can be represented by coefficients of line segments </a:t>
            </a:r>
            <a:r>
              <a:rPr lang="en-US" altLang="zh-CN" sz="1100">
                <a:latin typeface="Times New Roman" panose="02020603050405020304" pitchFamily="18" charset="0"/>
              </a:rPr>
              <a:t>&lt;</a:t>
            </a:r>
            <a:r>
              <a:rPr lang="en-US" altLang="zh-CN" sz="1100" i="1">
                <a:latin typeface="Times New Roman" panose="02020603050405020304" pitchFamily="18" charset="0"/>
              </a:rPr>
              <a:t>a</a:t>
            </a:r>
            <a:r>
              <a:rPr lang="en-US" altLang="zh-CN" sz="1100" baseline="-25000">
                <a:latin typeface="Times New Roman" panose="02020603050405020304" pitchFamily="18" charset="0"/>
              </a:rPr>
              <a:t>1</a:t>
            </a:r>
            <a:r>
              <a:rPr lang="en-US" altLang="zh-CN" sz="1100">
                <a:latin typeface="Times New Roman" panose="02020603050405020304" pitchFamily="18" charset="0"/>
              </a:rPr>
              <a:t>, </a:t>
            </a:r>
            <a:r>
              <a:rPr lang="en-US" altLang="zh-CN" sz="1100" i="1">
                <a:latin typeface="Times New Roman" panose="02020603050405020304" pitchFamily="18" charset="0"/>
              </a:rPr>
              <a:t>b</a:t>
            </a:r>
            <a:r>
              <a:rPr lang="en-US" altLang="zh-CN" sz="1100" baseline="-25000">
                <a:latin typeface="Times New Roman" panose="02020603050405020304" pitchFamily="18" charset="0"/>
              </a:rPr>
              <a:t>1</a:t>
            </a:r>
            <a:r>
              <a:rPr lang="en-US" altLang="zh-CN" sz="1100">
                <a:latin typeface="Times New Roman" panose="02020603050405020304" pitchFamily="18" charset="0"/>
              </a:rPr>
              <a:t>; </a:t>
            </a:r>
            <a:r>
              <a:rPr lang="en-US" altLang="zh-CN" sz="1100" i="1">
                <a:latin typeface="Times New Roman" panose="02020603050405020304" pitchFamily="18" charset="0"/>
              </a:rPr>
              <a:t>a</a:t>
            </a:r>
            <a:r>
              <a:rPr lang="en-US" altLang="zh-CN" sz="1100" baseline="-25000">
                <a:latin typeface="Times New Roman" panose="02020603050405020304" pitchFamily="18" charset="0"/>
              </a:rPr>
              <a:t>2</a:t>
            </a:r>
            <a:r>
              <a:rPr lang="en-US" altLang="zh-CN" sz="1100">
                <a:latin typeface="Times New Roman" panose="02020603050405020304" pitchFamily="18" charset="0"/>
              </a:rPr>
              <a:t>, </a:t>
            </a:r>
            <a:r>
              <a:rPr lang="en-US" altLang="zh-CN" sz="1100" i="1">
                <a:latin typeface="Times New Roman" panose="02020603050405020304" pitchFamily="18" charset="0"/>
              </a:rPr>
              <a:t>b</a:t>
            </a:r>
            <a:r>
              <a:rPr lang="en-US" altLang="zh-CN" sz="1100" baseline="-25000">
                <a:latin typeface="Times New Roman" panose="02020603050405020304" pitchFamily="18" charset="0"/>
              </a:rPr>
              <a:t>2</a:t>
            </a:r>
            <a:r>
              <a:rPr lang="en-US" altLang="zh-CN" sz="1100">
                <a:latin typeface="Times New Roman" panose="02020603050405020304" pitchFamily="18" charset="0"/>
              </a:rPr>
              <a:t>; …; </a:t>
            </a:r>
            <a:r>
              <a:rPr lang="en-US" altLang="zh-CN" sz="1100" i="1">
                <a:latin typeface="Times New Roman" panose="02020603050405020304" pitchFamily="18" charset="0"/>
              </a:rPr>
              <a:t>a</a:t>
            </a:r>
            <a:r>
              <a:rPr lang="en-US" altLang="zh-CN" sz="1100" i="1" baseline="-25000">
                <a:latin typeface="Times New Roman" panose="02020603050405020304" pitchFamily="18" charset="0"/>
              </a:rPr>
              <a:t>m</a:t>
            </a:r>
            <a:r>
              <a:rPr lang="en-US" altLang="zh-CN" sz="1100">
                <a:latin typeface="Times New Roman" panose="02020603050405020304" pitchFamily="18" charset="0"/>
              </a:rPr>
              <a:t>, </a:t>
            </a:r>
            <a:r>
              <a:rPr lang="en-US" altLang="zh-CN" sz="1100" i="1">
                <a:latin typeface="Times New Roman" panose="02020603050405020304" pitchFamily="18" charset="0"/>
              </a:rPr>
              <a:t>b</a:t>
            </a:r>
            <a:r>
              <a:rPr lang="en-US" altLang="zh-CN" sz="1100" i="1" baseline="-25000">
                <a:latin typeface="Times New Roman" panose="02020603050405020304" pitchFamily="18" charset="0"/>
              </a:rPr>
              <a:t>m</a:t>
            </a:r>
            <a:r>
              <a:rPr lang="en-US" altLang="zh-CN" sz="1100">
                <a:latin typeface="Times New Roman" panose="02020603050405020304" pitchFamily="18" charset="0"/>
              </a:rPr>
              <a:t>&gt;</a:t>
            </a:r>
          </a:p>
          <a:p>
            <a:endParaRPr lang="en-US" altLang="zh-CN"/>
          </a:p>
        </p:txBody>
      </p:sp>
    </p:spTree>
    <p:extLst>
      <p:ext uri="{BB962C8B-B14F-4D97-AF65-F5344CB8AC3E}">
        <p14:creationId xmlns:p14="http://schemas.microsoft.com/office/powerpoint/2010/main" val="23014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1266"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smtClean="0"/>
              <a:t>Click to edit Master title style</a:t>
            </a:r>
          </a:p>
        </p:txBody>
      </p:sp>
      <p:sp>
        <p:nvSpPr>
          <p:cNvPr id="112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CN"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C58099E-2FB3-4AE7-8B19-9FB9B614AB2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5864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55C193-50C7-4EAC-8F23-9605DDFD994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5739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4556F6-CC10-40A0-BEBD-D1C8D9DD325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95423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10840018-6F9B-448D-B9CE-D8D4A9995501}" type="slidenum">
              <a:rPr lang="en-US" altLang="en-US"/>
              <a:pPr/>
              <a:t>‹#›</a:t>
            </a:fld>
            <a:endParaRPr lang="en-US" altLang="en-US"/>
          </a:p>
        </p:txBody>
      </p:sp>
    </p:spTree>
    <p:extLst>
      <p:ext uri="{BB962C8B-B14F-4D97-AF65-F5344CB8AC3E}">
        <p14:creationId xmlns:p14="http://schemas.microsoft.com/office/powerpoint/2010/main" val="874891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FD1B8C95-027A-47C1-83B7-5FB2DED5D9DA}" type="slidenum">
              <a:rPr lang="en-US" altLang="en-US"/>
              <a:pPr/>
              <a:t>‹#›</a:t>
            </a:fld>
            <a:endParaRPr lang="en-US" altLang="en-US"/>
          </a:p>
        </p:txBody>
      </p:sp>
    </p:spTree>
    <p:extLst>
      <p:ext uri="{BB962C8B-B14F-4D97-AF65-F5344CB8AC3E}">
        <p14:creationId xmlns:p14="http://schemas.microsoft.com/office/powerpoint/2010/main" val="84790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Times New Roman" panose="02020603050405020304" pitchFamily="18" charset="0"/>
                <a:cs typeface="Times New Roman" panose="02020603050405020304" pitchFamily="18" charset="0"/>
              </a:defRPr>
            </a:lvl1pPr>
          </a:lstStyle>
          <a:p>
            <a:pPr>
              <a:defRPr/>
            </a:pPr>
            <a:fld id="{A1D442EF-3B18-4B98-A531-9906D68737B3}" type="slidenum">
              <a:rPr lang="en-US" altLang="zh-CN" smtClean="0">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9343834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4143C-3574-47BD-8AAD-34B80097BC1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511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72F5DA-90B2-4D51-8478-A1F31B98EE3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4667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867985-D365-4D14-9DC2-77325BD78F0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9536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Times New Roman" panose="02020603050405020304" pitchFamily="18" charset="0"/>
                <a:cs typeface="Times New Roman" panose="02020603050405020304" pitchFamily="18" charset="0"/>
              </a:defRPr>
            </a:lvl1pPr>
          </a:lstStyle>
          <a:p>
            <a:pPr>
              <a:defRPr/>
            </a:pPr>
            <a:fld id="{8B9242D8-F8DF-4750-9687-EDC89A7B49D5}"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406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Times New Roman" panose="02020603050405020304" pitchFamily="18" charset="0"/>
                <a:cs typeface="Times New Roman" panose="02020603050405020304" pitchFamily="18" charset="0"/>
              </a:defRPr>
            </a:lvl1pPr>
          </a:lstStyle>
          <a:p>
            <a:pPr>
              <a:defRPr/>
            </a:pPr>
            <a:fld id="{D84647EE-E56E-4E99-887D-FE3F26565484}" type="slidenum">
              <a:rPr lang="en-US" altLang="zh-CN"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269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3CD282-BBD1-4B81-8DF8-E0A19C2451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3370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0320C7-C108-4F81-8E78-3DAD5C57427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5167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4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fontAlgn="base">
              <a:spcBef>
                <a:spcPct val="0"/>
              </a:spcBef>
              <a:spcAft>
                <a:spcPct val="0"/>
              </a:spcAft>
              <a:defRPr/>
            </a:pPr>
            <a:fld id="{EC8C0897-8DF3-409E-A4A0-CAF434E18AE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449827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7.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8.w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0.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9.wmf"/><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1.xml"/><Relationship Id="rId7" Type="http://schemas.openxmlformats.org/officeDocument/2006/relationships/image" Target="../media/image42.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41.wmf"/><Relationship Id="rId4" Type="http://schemas.openxmlformats.org/officeDocument/2006/relationships/oleObject" Target="../embeddings/oleObject6.bin"/><Relationship Id="rId9" Type="http://schemas.openxmlformats.org/officeDocument/2006/relationships/image" Target="../media/image43.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44.wmf"/><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46.wmf"/><Relationship Id="rId4" Type="http://schemas.openxmlformats.org/officeDocument/2006/relationships/oleObject" Target="../embeddings/oleObject1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7.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48.wmf"/><Relationship Id="rId4" Type="http://schemas.openxmlformats.org/officeDocument/2006/relationships/oleObject" Target="../embeddings/oleObject1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9.wmf"/><Relationship Id="rId4" Type="http://schemas.openxmlformats.org/officeDocument/2006/relationships/oleObject" Target="../embeddings/oleObject14.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50.wmf"/><Relationship Id="rId4" Type="http://schemas.openxmlformats.org/officeDocument/2006/relationships/oleObject" Target="../embeddings/oleObject15.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2.png"/><Relationship Id="rId4" Type="http://schemas.openxmlformats.org/officeDocument/2006/relationships/image" Target="../media/image55.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56.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7.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9.wmf"/><Relationship Id="rId5" Type="http://schemas.openxmlformats.org/officeDocument/2006/relationships/oleObject" Target="../embeddings/oleObject21.bin"/><Relationship Id="rId4" Type="http://schemas.openxmlformats.org/officeDocument/2006/relationships/image" Target="../media/image58.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3.bin"/><Relationship Id="rId5" Type="http://schemas.openxmlformats.org/officeDocument/2006/relationships/image" Target="../media/image61.png"/><Relationship Id="rId4" Type="http://schemas.openxmlformats.org/officeDocument/2006/relationships/image" Target="../media/image60.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2.wmf"/></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3.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4.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5.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66.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66.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67.png"/><Relationship Id="rId4" Type="http://schemas.openxmlformats.org/officeDocument/2006/relationships/image" Target="../media/image66.wmf"/></Relationships>
</file>

<file path=ppt/slides/_rels/slide71.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31.bin"/><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wmf"/><Relationship Id="rId9" Type="http://schemas.openxmlformats.org/officeDocument/2006/relationships/image" Target="../media/image71.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67.png"/><Relationship Id="rId4" Type="http://schemas.openxmlformats.org/officeDocument/2006/relationships/image" Target="../media/image66.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74.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0"/>
            <a:ext cx="7848600" cy="1752600"/>
          </a:xfrm>
        </p:spPr>
        <p:txBody>
          <a:bodyPr>
            <a:noAutofit/>
          </a:bodyPr>
          <a:lstStyle/>
          <a:p>
            <a:r>
              <a:rPr lang="en-US" sz="4800">
                <a:latin typeface="Times New Roman" pitchFamily="18" charset="0"/>
                <a:ea typeface="Tahoma" pitchFamily="34" charset="0"/>
                <a:cs typeface="Times New Roman" pitchFamily="18" charset="0"/>
              </a:rPr>
              <a:t>CS 63016 &amp; </a:t>
            </a:r>
            <a:r>
              <a:rPr lang="en-US" sz="4800">
                <a:latin typeface="Times New Roman" pitchFamily="18" charset="0"/>
                <a:ea typeface="Tahoma" pitchFamily="34" charset="0"/>
                <a:cs typeface="Times New Roman" pitchFamily="18" charset="0"/>
              </a:rPr>
              <a:t>CS </a:t>
            </a:r>
            <a:r>
              <a:rPr lang="en-US" sz="4800" smtClean="0">
                <a:latin typeface="Times New Roman" pitchFamily="18" charset="0"/>
                <a:ea typeface="Tahoma" pitchFamily="34" charset="0"/>
                <a:cs typeface="Times New Roman" pitchFamily="18" charset="0"/>
              </a:rPr>
              <a:t>73016</a:t>
            </a:r>
            <a:br>
              <a:rPr lang="en-US" sz="4800" smtClean="0">
                <a:latin typeface="Times New Roman" pitchFamily="18" charset="0"/>
                <a:ea typeface="Tahoma" pitchFamily="34" charset="0"/>
                <a:cs typeface="Times New Roman" pitchFamily="18" charset="0"/>
              </a:rPr>
            </a:br>
            <a:r>
              <a:rPr lang="en-US" sz="4800" smtClean="0">
                <a:latin typeface="Times New Roman" pitchFamily="18" charset="0"/>
                <a:ea typeface="Tahoma" pitchFamily="34" charset="0"/>
                <a:cs typeface="Times New Roman" pitchFamily="18" charset="0"/>
              </a:rPr>
              <a:t>Big </a:t>
            </a:r>
            <a:r>
              <a:rPr lang="en-US" sz="4800" dirty="0" smtClean="0">
                <a:latin typeface="Times New Roman" pitchFamily="18" charset="0"/>
                <a:ea typeface="Tahoma" pitchFamily="34" charset="0"/>
                <a:cs typeface="Times New Roman" pitchFamily="18" charset="0"/>
              </a:rPr>
              <a:t>Data Analytics</a:t>
            </a:r>
            <a:endParaRPr lang="en-US" sz="4800" dirty="0">
              <a:latin typeface="Times New Roman" pitchFamily="18" charset="0"/>
              <a:ea typeface="Tahoma" pitchFamily="34" charset="0"/>
              <a:cs typeface="Times New Roman" pitchFamily="18" charset="0"/>
            </a:endParaRPr>
          </a:p>
        </p:txBody>
      </p:sp>
      <p:sp>
        <p:nvSpPr>
          <p:cNvPr id="3" name="Subtitle 2"/>
          <p:cNvSpPr>
            <a:spLocks noGrp="1"/>
          </p:cNvSpPr>
          <p:nvPr>
            <p:ph type="subTitle" idx="1"/>
          </p:nvPr>
        </p:nvSpPr>
        <p:spPr>
          <a:xfrm>
            <a:off x="1996440" y="4312920"/>
            <a:ext cx="6385560" cy="2087880"/>
          </a:xfrm>
        </p:spPr>
        <p:txBody>
          <a:bodyPr>
            <a:normAutofit fontScale="85000" lnSpcReduction="20000"/>
          </a:bodyPr>
          <a:lstStyle/>
          <a:p>
            <a:r>
              <a:rPr lang="en-US" altLang="en-US" sz="3000" dirty="0" smtClean="0">
                <a:latin typeface="Times New Roman" panose="02020603050405020304" pitchFamily="18" charset="0"/>
                <a:cs typeface="Times New Roman" panose="02020603050405020304" pitchFamily="18" charset="0"/>
              </a:rPr>
              <a:t>Xiang </a:t>
            </a:r>
            <a:r>
              <a:rPr lang="en-US" altLang="en-US" sz="3000" dirty="0">
                <a:latin typeface="Times New Roman" panose="02020603050405020304" pitchFamily="18" charset="0"/>
                <a:cs typeface="Times New Roman" panose="02020603050405020304" pitchFamily="18" charset="0"/>
              </a:rPr>
              <a:t>Lian</a:t>
            </a:r>
          </a:p>
          <a:p>
            <a:r>
              <a:rPr lang="en-US" altLang="en-US" sz="3000" dirty="0" smtClean="0">
                <a:latin typeface="Times New Roman" panose="02020603050405020304" pitchFamily="18" charset="0"/>
                <a:cs typeface="Times New Roman" panose="02020603050405020304" pitchFamily="18" charset="0"/>
              </a:rPr>
              <a:t>Department of Computer Science</a:t>
            </a:r>
          </a:p>
          <a:p>
            <a:r>
              <a:rPr lang="en-US" altLang="en-US" sz="3000" dirty="0" smtClean="0">
                <a:latin typeface="Times New Roman" panose="02020603050405020304" pitchFamily="18" charset="0"/>
                <a:cs typeface="Times New Roman" panose="02020603050405020304" pitchFamily="18" charset="0"/>
              </a:rPr>
              <a:t>Kent </a:t>
            </a:r>
            <a:r>
              <a:rPr lang="en-US" altLang="en-US" sz="3000" dirty="0">
                <a:latin typeface="Times New Roman" panose="02020603050405020304" pitchFamily="18" charset="0"/>
                <a:cs typeface="Times New Roman" panose="02020603050405020304" pitchFamily="18" charset="0"/>
              </a:rPr>
              <a:t>State University</a:t>
            </a:r>
          </a:p>
          <a:p>
            <a:r>
              <a:rPr lang="en-US" altLang="en-US" sz="3000" dirty="0" smtClean="0">
                <a:latin typeface="Times New Roman" panose="02020603050405020304" pitchFamily="18" charset="0"/>
                <a:cs typeface="Times New Roman" panose="02020603050405020304" pitchFamily="18" charset="0"/>
              </a:rPr>
              <a:t>Email: </a:t>
            </a:r>
            <a:r>
              <a:rPr lang="en-US" altLang="en-US" sz="3000" i="1" dirty="0" smtClean="0">
                <a:latin typeface="Times New Roman" panose="02020603050405020304" pitchFamily="18" charset="0"/>
                <a:cs typeface="Times New Roman" panose="02020603050405020304" pitchFamily="18" charset="0"/>
              </a:rPr>
              <a:t>xlian@kent.edu </a:t>
            </a:r>
          </a:p>
          <a:p>
            <a:r>
              <a:rPr lang="en-US" altLang="en-US" sz="3000" dirty="0" smtClean="0">
                <a:latin typeface="Times New Roman" panose="02020603050405020304" pitchFamily="18" charset="0"/>
                <a:cs typeface="Times New Roman" panose="02020603050405020304" pitchFamily="18" charset="0"/>
              </a:rPr>
              <a:t>Homepage: </a:t>
            </a:r>
            <a:r>
              <a:rPr lang="en-US" altLang="en-US" sz="3000" i="1" dirty="0" smtClean="0">
                <a:latin typeface="Times New Roman" panose="02020603050405020304" pitchFamily="18" charset="0"/>
                <a:cs typeface="Times New Roman" panose="02020603050405020304" pitchFamily="18" charset="0"/>
              </a:rPr>
              <a:t>http</a:t>
            </a:r>
            <a:r>
              <a:rPr lang="en-US" altLang="en-US" sz="3000" i="1" dirty="0">
                <a:latin typeface="Times New Roman" panose="02020603050405020304" pitchFamily="18" charset="0"/>
                <a:cs typeface="Times New Roman" panose="02020603050405020304" pitchFamily="18" charset="0"/>
              </a:rPr>
              <a:t>://www.cs.kent.edu/~xlian/</a:t>
            </a:r>
          </a:p>
        </p:txBody>
      </p:sp>
      <p:sp>
        <p:nvSpPr>
          <p:cNvPr id="4" name="Title 1"/>
          <p:cNvSpPr txBox="1">
            <a:spLocks/>
          </p:cNvSpPr>
          <p:nvPr/>
        </p:nvSpPr>
        <p:spPr bwMode="auto">
          <a:xfrm>
            <a:off x="1905000" y="2819400"/>
            <a:ext cx="745625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a:lstStyle>
          <a:p>
            <a:r>
              <a:rPr lang="en-US" sz="3600" kern="0" dirty="0" smtClean="0">
                <a:solidFill>
                  <a:schemeClr val="tx1"/>
                </a:solidFill>
                <a:latin typeface="Times New Roman" pitchFamily="18" charset="0"/>
                <a:ea typeface="Tahoma" pitchFamily="34" charset="0"/>
                <a:cs typeface="Times New Roman" pitchFamily="18" charset="0"/>
              </a:rPr>
              <a:t>Chapter 7: Big Data Applications -Time Series</a:t>
            </a:r>
            <a:endParaRPr lang="en-US" sz="3600" kern="0" dirty="0">
              <a:solidFill>
                <a:schemeClr val="tx1"/>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671983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lide Number Placeholder 5"/>
          <p:cNvSpPr>
            <a:spLocks noGrp="1"/>
          </p:cNvSpPr>
          <p:nvPr>
            <p:ph type="sldNum" sz="quarter" idx="12"/>
          </p:nvPr>
        </p:nvSpPr>
        <p:spPr/>
        <p:txBody>
          <a:bodyPr/>
          <a:lstStyle/>
          <a:p>
            <a:fld id="{02E9249E-C3CC-4DE2-821F-D7C71C7A1144}" type="slidenum">
              <a:rPr lang="en-US" altLang="en-US"/>
              <a:pPr/>
              <a:t>10</a:t>
            </a:fld>
            <a:endParaRPr lang="en-US" altLang="en-US"/>
          </a:p>
        </p:txBody>
      </p:sp>
      <p:sp>
        <p:nvSpPr>
          <p:cNvPr id="19612" name="Line 156"/>
          <p:cNvSpPr>
            <a:spLocks noChangeShapeType="1"/>
          </p:cNvSpPr>
          <p:nvPr/>
        </p:nvSpPr>
        <p:spPr bwMode="auto">
          <a:xfrm>
            <a:off x="6705600" y="4191000"/>
            <a:ext cx="152400" cy="855663"/>
          </a:xfrm>
          <a:prstGeom prst="line">
            <a:avLst/>
          </a:prstGeom>
          <a:noFill/>
          <a:ln w="9525">
            <a:solidFill>
              <a:srgbClr val="FF93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11" name="Line 155"/>
          <p:cNvSpPr>
            <a:spLocks noChangeShapeType="1"/>
          </p:cNvSpPr>
          <p:nvPr/>
        </p:nvSpPr>
        <p:spPr bwMode="auto">
          <a:xfrm flipH="1">
            <a:off x="3757613" y="4191000"/>
            <a:ext cx="211137" cy="855663"/>
          </a:xfrm>
          <a:prstGeom prst="line">
            <a:avLst/>
          </a:prstGeom>
          <a:noFill/>
          <a:ln w="9525">
            <a:solidFill>
              <a:srgbClr val="FF93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8" name="Rectangle 2"/>
          <p:cNvSpPr>
            <a:spLocks noGrp="1" noChangeArrowheads="1"/>
          </p:cNvSpPr>
          <p:nvPr>
            <p:ph type="title"/>
          </p:nvPr>
        </p:nvSpPr>
        <p:spPr/>
        <p:txBody>
          <a:bodyPr/>
          <a:lstStyle/>
          <a:p>
            <a:r>
              <a:rPr lang="en-US" altLang="en-US" sz="3400">
                <a:latin typeface="Times New Roman" panose="02020603050405020304" pitchFamily="18" charset="0"/>
              </a:rPr>
              <a:t>Similarity Measures With Warping (cont'd)</a:t>
            </a:r>
          </a:p>
        </p:txBody>
      </p:sp>
      <p:sp>
        <p:nvSpPr>
          <p:cNvPr id="19459"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Edit distance with Real Penalty (ERP)</a:t>
            </a:r>
          </a:p>
          <a:p>
            <a:pPr algn="just"/>
            <a:endParaRPr lang="en-US" altLang="en-US" sz="2600">
              <a:latin typeface="Times New Roman" panose="02020603050405020304" pitchFamily="18" charset="0"/>
            </a:endParaRPr>
          </a:p>
          <a:p>
            <a:pPr algn="just"/>
            <a:endParaRPr lang="en-US" altLang="en-US" sz="2600">
              <a:latin typeface="Times New Roman" panose="02020603050405020304" pitchFamily="18" charset="0"/>
            </a:endParaRPr>
          </a:p>
          <a:p>
            <a:pPr algn="just"/>
            <a:endParaRPr lang="en-US" altLang="en-US" sz="2600">
              <a:latin typeface="Times New Roman" panose="02020603050405020304" pitchFamily="18" charset="0"/>
            </a:endParaRP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775493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Text Box 8"/>
          <p:cNvSpPr txBox="1">
            <a:spLocks noChangeArrowheads="1"/>
          </p:cNvSpPr>
          <p:nvPr/>
        </p:nvSpPr>
        <p:spPr bwMode="auto">
          <a:xfrm>
            <a:off x="203200" y="3886200"/>
            <a:ext cx="38576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p>
        </p:txBody>
      </p:sp>
      <p:sp>
        <p:nvSpPr>
          <p:cNvPr id="19465" name="Text Box 9"/>
          <p:cNvSpPr txBox="1">
            <a:spLocks noChangeArrowheads="1"/>
          </p:cNvSpPr>
          <p:nvPr/>
        </p:nvSpPr>
        <p:spPr bwMode="auto">
          <a:xfrm>
            <a:off x="228600" y="48974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a:t>
            </a:r>
          </a:p>
        </p:txBody>
      </p:sp>
      <p:sp>
        <p:nvSpPr>
          <p:cNvPr id="19467" name="Rectangle 11"/>
          <p:cNvSpPr>
            <a:spLocks noChangeArrowheads="1"/>
          </p:cNvSpPr>
          <p:nvPr/>
        </p:nvSpPr>
        <p:spPr bwMode="auto">
          <a:xfrm>
            <a:off x="3635375" y="4005263"/>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8" name="Rectangle 12"/>
          <p:cNvSpPr>
            <a:spLocks noChangeArrowheads="1"/>
          </p:cNvSpPr>
          <p:nvPr/>
        </p:nvSpPr>
        <p:spPr bwMode="auto">
          <a:xfrm>
            <a:off x="3635375" y="5053013"/>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9" name="Line 13"/>
          <p:cNvSpPr>
            <a:spLocks noChangeShapeType="1"/>
          </p:cNvSpPr>
          <p:nvPr/>
        </p:nvSpPr>
        <p:spPr bwMode="auto">
          <a:xfrm>
            <a:off x="3729038" y="4195763"/>
            <a:ext cx="0" cy="857250"/>
          </a:xfrm>
          <a:prstGeom prst="line">
            <a:avLst/>
          </a:prstGeom>
          <a:noFill/>
          <a:ln w="9525">
            <a:solidFill>
              <a:srgbClr val="969696"/>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2" name="Text Box 16"/>
          <p:cNvSpPr txBox="1">
            <a:spLocks noChangeArrowheads="1"/>
          </p:cNvSpPr>
          <p:nvPr/>
        </p:nvSpPr>
        <p:spPr bwMode="auto">
          <a:xfrm>
            <a:off x="4572000" y="4359275"/>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nvGrpSpPr>
          <p:cNvPr id="19473" name="Group 17"/>
          <p:cNvGrpSpPr>
            <a:grpSpLocks/>
          </p:cNvGrpSpPr>
          <p:nvPr/>
        </p:nvGrpSpPr>
        <p:grpSpPr bwMode="auto">
          <a:xfrm>
            <a:off x="3454400" y="5181600"/>
            <a:ext cx="2794000" cy="396875"/>
            <a:chOff x="2032" y="2774"/>
            <a:chExt cx="1760" cy="250"/>
          </a:xfrm>
        </p:grpSpPr>
        <p:sp>
          <p:nvSpPr>
            <p:cNvPr id="19474" name="Text Box 18"/>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9475" name="Text Box 19"/>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9476" name="Text Box 20"/>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9477" name="Text Box 21"/>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9478" name="Group 22"/>
          <p:cNvGrpSpPr>
            <a:grpSpLocks/>
          </p:cNvGrpSpPr>
          <p:nvPr/>
        </p:nvGrpSpPr>
        <p:grpSpPr bwMode="auto">
          <a:xfrm>
            <a:off x="3403600" y="3581400"/>
            <a:ext cx="2794000" cy="412750"/>
            <a:chOff x="2000" y="1766"/>
            <a:chExt cx="1760" cy="260"/>
          </a:xfrm>
        </p:grpSpPr>
        <p:sp>
          <p:nvSpPr>
            <p:cNvPr id="19479" name="Text Box 23"/>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9480" name="Text Box 24"/>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9481" name="Text Box 25"/>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9482" name="Text Box 26"/>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9483" name="Text Box 27"/>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9484" name="Group 28"/>
          <p:cNvGrpSpPr>
            <a:grpSpLocks/>
          </p:cNvGrpSpPr>
          <p:nvPr/>
        </p:nvGrpSpPr>
        <p:grpSpPr bwMode="auto">
          <a:xfrm>
            <a:off x="3851275" y="4002088"/>
            <a:ext cx="2024063" cy="200025"/>
            <a:chOff x="4128" y="1994"/>
            <a:chExt cx="1275" cy="126"/>
          </a:xfrm>
        </p:grpSpPr>
        <p:grpSp>
          <p:nvGrpSpPr>
            <p:cNvPr id="19485" name="Group 29"/>
            <p:cNvGrpSpPr>
              <a:grpSpLocks/>
            </p:cNvGrpSpPr>
            <p:nvPr/>
          </p:nvGrpSpPr>
          <p:grpSpPr bwMode="auto">
            <a:xfrm>
              <a:off x="4128" y="1994"/>
              <a:ext cx="123" cy="118"/>
              <a:chOff x="4128" y="1994"/>
              <a:chExt cx="123" cy="118"/>
            </a:xfrm>
          </p:grpSpPr>
          <p:sp>
            <p:nvSpPr>
              <p:cNvPr id="19486" name="Line 30"/>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7" name="Line 31"/>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488" name="Group 32"/>
            <p:cNvGrpSpPr>
              <a:grpSpLocks/>
            </p:cNvGrpSpPr>
            <p:nvPr/>
          </p:nvGrpSpPr>
          <p:grpSpPr bwMode="auto">
            <a:xfrm>
              <a:off x="4386" y="2001"/>
              <a:ext cx="123" cy="118"/>
              <a:chOff x="4128" y="1994"/>
              <a:chExt cx="123" cy="118"/>
            </a:xfrm>
          </p:grpSpPr>
          <p:sp>
            <p:nvSpPr>
              <p:cNvPr id="19489" name="Line 3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0" name="Line 34"/>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491" name="Group 35"/>
            <p:cNvGrpSpPr>
              <a:grpSpLocks/>
            </p:cNvGrpSpPr>
            <p:nvPr/>
          </p:nvGrpSpPr>
          <p:grpSpPr bwMode="auto">
            <a:xfrm>
              <a:off x="5280" y="2002"/>
              <a:ext cx="123" cy="118"/>
              <a:chOff x="4128" y="1994"/>
              <a:chExt cx="123" cy="118"/>
            </a:xfrm>
          </p:grpSpPr>
          <p:sp>
            <p:nvSpPr>
              <p:cNvPr id="19492" name="Line 36"/>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3" name="Line 37"/>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494" name="Group 38"/>
            <p:cNvGrpSpPr>
              <a:grpSpLocks/>
            </p:cNvGrpSpPr>
            <p:nvPr/>
          </p:nvGrpSpPr>
          <p:grpSpPr bwMode="auto">
            <a:xfrm>
              <a:off x="5033" y="2001"/>
              <a:ext cx="123" cy="118"/>
              <a:chOff x="4128" y="1994"/>
              <a:chExt cx="123" cy="118"/>
            </a:xfrm>
          </p:grpSpPr>
          <p:sp>
            <p:nvSpPr>
              <p:cNvPr id="19495" name="Line 39"/>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6" name="Line 40"/>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9497" name="Group 41"/>
          <p:cNvGrpSpPr>
            <a:grpSpLocks/>
          </p:cNvGrpSpPr>
          <p:nvPr/>
        </p:nvGrpSpPr>
        <p:grpSpPr bwMode="auto">
          <a:xfrm>
            <a:off x="3851275" y="5038725"/>
            <a:ext cx="2012950" cy="211138"/>
            <a:chOff x="4128" y="2647"/>
            <a:chExt cx="1268" cy="133"/>
          </a:xfrm>
        </p:grpSpPr>
        <p:grpSp>
          <p:nvGrpSpPr>
            <p:cNvPr id="19498" name="Group 42"/>
            <p:cNvGrpSpPr>
              <a:grpSpLocks/>
            </p:cNvGrpSpPr>
            <p:nvPr/>
          </p:nvGrpSpPr>
          <p:grpSpPr bwMode="auto">
            <a:xfrm>
              <a:off x="4128" y="2647"/>
              <a:ext cx="123" cy="118"/>
              <a:chOff x="4128" y="1994"/>
              <a:chExt cx="123" cy="118"/>
            </a:xfrm>
          </p:grpSpPr>
          <p:sp>
            <p:nvSpPr>
              <p:cNvPr id="19499" name="Line 43"/>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0" name="Line 44"/>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01" name="Group 45"/>
            <p:cNvGrpSpPr>
              <a:grpSpLocks/>
            </p:cNvGrpSpPr>
            <p:nvPr/>
          </p:nvGrpSpPr>
          <p:grpSpPr bwMode="auto">
            <a:xfrm>
              <a:off x="4386" y="2661"/>
              <a:ext cx="123" cy="118"/>
              <a:chOff x="4128" y="1994"/>
              <a:chExt cx="123" cy="118"/>
            </a:xfrm>
          </p:grpSpPr>
          <p:sp>
            <p:nvSpPr>
              <p:cNvPr id="19502" name="Line 4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3" name="Line 4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04" name="Group 48"/>
            <p:cNvGrpSpPr>
              <a:grpSpLocks/>
            </p:cNvGrpSpPr>
            <p:nvPr/>
          </p:nvGrpSpPr>
          <p:grpSpPr bwMode="auto">
            <a:xfrm>
              <a:off x="5273" y="2662"/>
              <a:ext cx="123" cy="118"/>
              <a:chOff x="4128" y="1994"/>
              <a:chExt cx="123" cy="118"/>
            </a:xfrm>
          </p:grpSpPr>
          <p:sp>
            <p:nvSpPr>
              <p:cNvPr id="19505" name="Line 49"/>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6" name="Line 50"/>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07" name="Group 51"/>
            <p:cNvGrpSpPr>
              <a:grpSpLocks/>
            </p:cNvGrpSpPr>
            <p:nvPr/>
          </p:nvGrpSpPr>
          <p:grpSpPr bwMode="auto">
            <a:xfrm>
              <a:off x="5026" y="2662"/>
              <a:ext cx="123" cy="118"/>
              <a:chOff x="4128" y="1994"/>
              <a:chExt cx="123" cy="118"/>
            </a:xfrm>
          </p:grpSpPr>
          <p:sp>
            <p:nvSpPr>
              <p:cNvPr id="19508" name="Line 52"/>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9" name="Line 53"/>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9511" name="Rectangle 55"/>
          <p:cNvSpPr>
            <a:spLocks noChangeArrowheads="1"/>
          </p:cNvSpPr>
          <p:nvPr/>
        </p:nvSpPr>
        <p:spPr bwMode="auto">
          <a:xfrm>
            <a:off x="6530975" y="4005263"/>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2" name="Rectangle 56"/>
          <p:cNvSpPr>
            <a:spLocks noChangeArrowheads="1"/>
          </p:cNvSpPr>
          <p:nvPr/>
        </p:nvSpPr>
        <p:spPr bwMode="auto">
          <a:xfrm>
            <a:off x="6530975" y="5053013"/>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6" name="Text Box 60"/>
          <p:cNvSpPr txBox="1">
            <a:spLocks noChangeArrowheads="1"/>
          </p:cNvSpPr>
          <p:nvPr/>
        </p:nvSpPr>
        <p:spPr bwMode="auto">
          <a:xfrm>
            <a:off x="7467600" y="4359275"/>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nvGrpSpPr>
          <p:cNvPr id="19517" name="Group 61"/>
          <p:cNvGrpSpPr>
            <a:grpSpLocks/>
          </p:cNvGrpSpPr>
          <p:nvPr/>
        </p:nvGrpSpPr>
        <p:grpSpPr bwMode="auto">
          <a:xfrm>
            <a:off x="6350000" y="5181600"/>
            <a:ext cx="2794000" cy="396875"/>
            <a:chOff x="2032" y="2774"/>
            <a:chExt cx="1760" cy="250"/>
          </a:xfrm>
        </p:grpSpPr>
        <p:sp>
          <p:nvSpPr>
            <p:cNvPr id="19518" name="Text Box 62"/>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9519" name="Text Box 63"/>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9520" name="Text Box 64"/>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9521" name="Text Box 65"/>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9522" name="Group 66"/>
          <p:cNvGrpSpPr>
            <a:grpSpLocks/>
          </p:cNvGrpSpPr>
          <p:nvPr/>
        </p:nvGrpSpPr>
        <p:grpSpPr bwMode="auto">
          <a:xfrm>
            <a:off x="6299200" y="3581400"/>
            <a:ext cx="2794000" cy="412750"/>
            <a:chOff x="2000" y="1766"/>
            <a:chExt cx="1760" cy="260"/>
          </a:xfrm>
        </p:grpSpPr>
        <p:sp>
          <p:nvSpPr>
            <p:cNvPr id="19523" name="Text Box 67"/>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9524" name="Text Box 68"/>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9525" name="Text Box 69"/>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9526" name="Text Box 70"/>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9527" name="Text Box 71"/>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9528" name="Group 72"/>
          <p:cNvGrpSpPr>
            <a:grpSpLocks/>
          </p:cNvGrpSpPr>
          <p:nvPr/>
        </p:nvGrpSpPr>
        <p:grpSpPr bwMode="auto">
          <a:xfrm>
            <a:off x="6746875" y="4002088"/>
            <a:ext cx="2024063" cy="200025"/>
            <a:chOff x="4128" y="1994"/>
            <a:chExt cx="1275" cy="126"/>
          </a:xfrm>
        </p:grpSpPr>
        <p:grpSp>
          <p:nvGrpSpPr>
            <p:cNvPr id="19529" name="Group 73"/>
            <p:cNvGrpSpPr>
              <a:grpSpLocks/>
            </p:cNvGrpSpPr>
            <p:nvPr/>
          </p:nvGrpSpPr>
          <p:grpSpPr bwMode="auto">
            <a:xfrm>
              <a:off x="4128" y="1994"/>
              <a:ext cx="123" cy="118"/>
              <a:chOff x="4128" y="1994"/>
              <a:chExt cx="123" cy="118"/>
            </a:xfrm>
          </p:grpSpPr>
          <p:sp>
            <p:nvSpPr>
              <p:cNvPr id="19530" name="Line 7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31" name="Line 7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32" name="Group 76"/>
            <p:cNvGrpSpPr>
              <a:grpSpLocks/>
            </p:cNvGrpSpPr>
            <p:nvPr/>
          </p:nvGrpSpPr>
          <p:grpSpPr bwMode="auto">
            <a:xfrm>
              <a:off x="4386" y="2001"/>
              <a:ext cx="123" cy="118"/>
              <a:chOff x="4128" y="1994"/>
              <a:chExt cx="123" cy="118"/>
            </a:xfrm>
          </p:grpSpPr>
          <p:sp>
            <p:nvSpPr>
              <p:cNvPr id="19533" name="Line 77"/>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34" name="Line 78"/>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35" name="Group 79"/>
            <p:cNvGrpSpPr>
              <a:grpSpLocks/>
            </p:cNvGrpSpPr>
            <p:nvPr/>
          </p:nvGrpSpPr>
          <p:grpSpPr bwMode="auto">
            <a:xfrm>
              <a:off x="5280" y="2002"/>
              <a:ext cx="123" cy="118"/>
              <a:chOff x="4128" y="1994"/>
              <a:chExt cx="123" cy="118"/>
            </a:xfrm>
          </p:grpSpPr>
          <p:sp>
            <p:nvSpPr>
              <p:cNvPr id="19536" name="Line 80"/>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37" name="Line 81"/>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38" name="Group 82"/>
            <p:cNvGrpSpPr>
              <a:grpSpLocks/>
            </p:cNvGrpSpPr>
            <p:nvPr/>
          </p:nvGrpSpPr>
          <p:grpSpPr bwMode="auto">
            <a:xfrm>
              <a:off x="5033" y="2001"/>
              <a:ext cx="123" cy="118"/>
              <a:chOff x="4128" y="1994"/>
              <a:chExt cx="123" cy="118"/>
            </a:xfrm>
          </p:grpSpPr>
          <p:sp>
            <p:nvSpPr>
              <p:cNvPr id="19539" name="Line 8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40" name="Line 84"/>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9541" name="Group 85"/>
          <p:cNvGrpSpPr>
            <a:grpSpLocks/>
          </p:cNvGrpSpPr>
          <p:nvPr/>
        </p:nvGrpSpPr>
        <p:grpSpPr bwMode="auto">
          <a:xfrm>
            <a:off x="6746875" y="5038725"/>
            <a:ext cx="2012950" cy="211138"/>
            <a:chOff x="4128" y="2647"/>
            <a:chExt cx="1268" cy="133"/>
          </a:xfrm>
        </p:grpSpPr>
        <p:grpSp>
          <p:nvGrpSpPr>
            <p:cNvPr id="19542" name="Group 86"/>
            <p:cNvGrpSpPr>
              <a:grpSpLocks/>
            </p:cNvGrpSpPr>
            <p:nvPr/>
          </p:nvGrpSpPr>
          <p:grpSpPr bwMode="auto">
            <a:xfrm>
              <a:off x="4128" y="2647"/>
              <a:ext cx="123" cy="118"/>
              <a:chOff x="4128" y="1994"/>
              <a:chExt cx="123" cy="118"/>
            </a:xfrm>
          </p:grpSpPr>
          <p:sp>
            <p:nvSpPr>
              <p:cNvPr id="19543" name="Line 87"/>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44" name="Line 88"/>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45" name="Group 89"/>
            <p:cNvGrpSpPr>
              <a:grpSpLocks/>
            </p:cNvGrpSpPr>
            <p:nvPr/>
          </p:nvGrpSpPr>
          <p:grpSpPr bwMode="auto">
            <a:xfrm>
              <a:off x="4386" y="2661"/>
              <a:ext cx="123" cy="118"/>
              <a:chOff x="4128" y="1994"/>
              <a:chExt cx="123" cy="118"/>
            </a:xfrm>
          </p:grpSpPr>
          <p:sp>
            <p:nvSpPr>
              <p:cNvPr id="19546" name="Line 90"/>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47" name="Line 91"/>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48" name="Group 92"/>
            <p:cNvGrpSpPr>
              <a:grpSpLocks/>
            </p:cNvGrpSpPr>
            <p:nvPr/>
          </p:nvGrpSpPr>
          <p:grpSpPr bwMode="auto">
            <a:xfrm>
              <a:off x="5273" y="2662"/>
              <a:ext cx="123" cy="118"/>
              <a:chOff x="4128" y="1994"/>
              <a:chExt cx="123" cy="118"/>
            </a:xfrm>
          </p:grpSpPr>
          <p:sp>
            <p:nvSpPr>
              <p:cNvPr id="19549" name="Line 93"/>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0" name="Line 94"/>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51" name="Group 95"/>
            <p:cNvGrpSpPr>
              <a:grpSpLocks/>
            </p:cNvGrpSpPr>
            <p:nvPr/>
          </p:nvGrpSpPr>
          <p:grpSpPr bwMode="auto">
            <a:xfrm>
              <a:off x="5026" y="2662"/>
              <a:ext cx="123" cy="118"/>
              <a:chOff x="4128" y="1994"/>
              <a:chExt cx="123" cy="118"/>
            </a:xfrm>
          </p:grpSpPr>
          <p:sp>
            <p:nvSpPr>
              <p:cNvPr id="19552" name="Line 9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3" name="Line 9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9555" name="Rectangle 99"/>
          <p:cNvSpPr>
            <a:spLocks noChangeArrowheads="1"/>
          </p:cNvSpPr>
          <p:nvPr/>
        </p:nvSpPr>
        <p:spPr bwMode="auto">
          <a:xfrm>
            <a:off x="722313" y="4005263"/>
            <a:ext cx="2449512"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56" name="Rectangle 100"/>
          <p:cNvSpPr>
            <a:spLocks noChangeArrowheads="1"/>
          </p:cNvSpPr>
          <p:nvPr/>
        </p:nvSpPr>
        <p:spPr bwMode="auto">
          <a:xfrm>
            <a:off x="722313" y="5053013"/>
            <a:ext cx="2449512"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57" name="Line 101"/>
          <p:cNvSpPr>
            <a:spLocks noChangeShapeType="1"/>
          </p:cNvSpPr>
          <p:nvPr/>
        </p:nvSpPr>
        <p:spPr bwMode="auto">
          <a:xfrm>
            <a:off x="815975" y="4195763"/>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0" name="Text Box 104"/>
          <p:cNvSpPr txBox="1">
            <a:spLocks noChangeArrowheads="1"/>
          </p:cNvSpPr>
          <p:nvPr/>
        </p:nvSpPr>
        <p:spPr bwMode="auto">
          <a:xfrm>
            <a:off x="1570038" y="4386263"/>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9561" name="Text Box 105"/>
          <p:cNvSpPr txBox="1">
            <a:spLocks noChangeArrowheads="1"/>
          </p:cNvSpPr>
          <p:nvPr/>
        </p:nvSpPr>
        <p:spPr bwMode="auto">
          <a:xfrm>
            <a:off x="541338" y="5165725"/>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9562" name="Text Box 106"/>
          <p:cNvSpPr txBox="1">
            <a:spLocks noChangeArrowheads="1"/>
          </p:cNvSpPr>
          <p:nvPr/>
        </p:nvSpPr>
        <p:spPr bwMode="auto">
          <a:xfrm>
            <a:off x="822325" y="51657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9563" name="Text Box 107"/>
          <p:cNvSpPr txBox="1">
            <a:spLocks noChangeArrowheads="1"/>
          </p:cNvSpPr>
          <p:nvPr/>
        </p:nvSpPr>
        <p:spPr bwMode="auto">
          <a:xfrm>
            <a:off x="2797175" y="5165725"/>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9564" name="Text Box 108"/>
          <p:cNvSpPr txBox="1">
            <a:spLocks noChangeArrowheads="1"/>
          </p:cNvSpPr>
          <p:nvPr/>
        </p:nvSpPr>
        <p:spPr bwMode="auto">
          <a:xfrm>
            <a:off x="1574800" y="5165725"/>
            <a:ext cx="703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9565" name="Text Box 109"/>
          <p:cNvSpPr txBox="1">
            <a:spLocks noChangeArrowheads="1"/>
          </p:cNvSpPr>
          <p:nvPr/>
        </p:nvSpPr>
        <p:spPr bwMode="auto">
          <a:xfrm>
            <a:off x="490538" y="3581400"/>
            <a:ext cx="531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9566" name="Text Box 110"/>
          <p:cNvSpPr txBox="1">
            <a:spLocks noChangeArrowheads="1"/>
          </p:cNvSpPr>
          <p:nvPr/>
        </p:nvSpPr>
        <p:spPr bwMode="auto">
          <a:xfrm>
            <a:off x="773113" y="35814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9567" name="Text Box 111"/>
          <p:cNvSpPr txBox="1">
            <a:spLocks noChangeArrowheads="1"/>
          </p:cNvSpPr>
          <p:nvPr/>
        </p:nvSpPr>
        <p:spPr bwMode="auto">
          <a:xfrm>
            <a:off x="2752725" y="3581400"/>
            <a:ext cx="531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9568" name="Text Box 112"/>
          <p:cNvSpPr txBox="1">
            <a:spLocks noChangeArrowheads="1"/>
          </p:cNvSpPr>
          <p:nvPr/>
        </p:nvSpPr>
        <p:spPr bwMode="auto">
          <a:xfrm>
            <a:off x="1493838" y="3581400"/>
            <a:ext cx="871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nvGrpSpPr>
          <p:cNvPr id="19569" name="Group 113"/>
          <p:cNvGrpSpPr>
            <a:grpSpLocks/>
          </p:cNvGrpSpPr>
          <p:nvPr/>
        </p:nvGrpSpPr>
        <p:grpSpPr bwMode="auto">
          <a:xfrm>
            <a:off x="922338" y="4003675"/>
            <a:ext cx="195262" cy="187325"/>
            <a:chOff x="4128" y="1994"/>
            <a:chExt cx="123" cy="118"/>
          </a:xfrm>
        </p:grpSpPr>
        <p:sp>
          <p:nvSpPr>
            <p:cNvPr id="19570" name="Line 11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71" name="Line 11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72" name="Group 116"/>
          <p:cNvGrpSpPr>
            <a:grpSpLocks/>
          </p:cNvGrpSpPr>
          <p:nvPr/>
        </p:nvGrpSpPr>
        <p:grpSpPr bwMode="auto">
          <a:xfrm>
            <a:off x="1331913" y="4014788"/>
            <a:ext cx="195262" cy="187325"/>
            <a:chOff x="4128" y="1994"/>
            <a:chExt cx="123" cy="118"/>
          </a:xfrm>
        </p:grpSpPr>
        <p:sp>
          <p:nvSpPr>
            <p:cNvPr id="19573" name="Line 117"/>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74" name="Line 118"/>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75" name="Group 119"/>
          <p:cNvGrpSpPr>
            <a:grpSpLocks/>
          </p:cNvGrpSpPr>
          <p:nvPr/>
        </p:nvGrpSpPr>
        <p:grpSpPr bwMode="auto">
          <a:xfrm>
            <a:off x="2751138" y="4016375"/>
            <a:ext cx="195262" cy="187325"/>
            <a:chOff x="4128" y="1994"/>
            <a:chExt cx="123" cy="118"/>
          </a:xfrm>
        </p:grpSpPr>
        <p:sp>
          <p:nvSpPr>
            <p:cNvPr id="19576" name="Line 120"/>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77" name="Line 121"/>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78" name="Group 122"/>
          <p:cNvGrpSpPr>
            <a:grpSpLocks/>
          </p:cNvGrpSpPr>
          <p:nvPr/>
        </p:nvGrpSpPr>
        <p:grpSpPr bwMode="auto">
          <a:xfrm>
            <a:off x="2359025" y="4014788"/>
            <a:ext cx="195263" cy="187325"/>
            <a:chOff x="4128" y="1994"/>
            <a:chExt cx="123" cy="118"/>
          </a:xfrm>
        </p:grpSpPr>
        <p:sp>
          <p:nvSpPr>
            <p:cNvPr id="19579" name="Line 12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80" name="Line 124"/>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81" name="Group 125"/>
          <p:cNvGrpSpPr>
            <a:grpSpLocks/>
          </p:cNvGrpSpPr>
          <p:nvPr/>
        </p:nvGrpSpPr>
        <p:grpSpPr bwMode="auto">
          <a:xfrm>
            <a:off x="922338" y="5040313"/>
            <a:ext cx="195262" cy="187325"/>
            <a:chOff x="4128" y="1994"/>
            <a:chExt cx="123" cy="118"/>
          </a:xfrm>
        </p:grpSpPr>
        <p:sp>
          <p:nvSpPr>
            <p:cNvPr id="19582" name="Line 12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83" name="Line 12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84" name="Group 128"/>
          <p:cNvGrpSpPr>
            <a:grpSpLocks/>
          </p:cNvGrpSpPr>
          <p:nvPr/>
        </p:nvGrpSpPr>
        <p:grpSpPr bwMode="auto">
          <a:xfrm>
            <a:off x="1331913" y="5062538"/>
            <a:ext cx="195262" cy="187325"/>
            <a:chOff x="4128" y="1994"/>
            <a:chExt cx="123" cy="118"/>
          </a:xfrm>
        </p:grpSpPr>
        <p:sp>
          <p:nvSpPr>
            <p:cNvPr id="19585" name="Line 129"/>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86" name="Line 130"/>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87" name="Group 131"/>
          <p:cNvGrpSpPr>
            <a:grpSpLocks/>
          </p:cNvGrpSpPr>
          <p:nvPr/>
        </p:nvGrpSpPr>
        <p:grpSpPr bwMode="auto">
          <a:xfrm>
            <a:off x="2740025" y="5064125"/>
            <a:ext cx="195263" cy="187325"/>
            <a:chOff x="4128" y="1994"/>
            <a:chExt cx="123" cy="118"/>
          </a:xfrm>
        </p:grpSpPr>
        <p:sp>
          <p:nvSpPr>
            <p:cNvPr id="19588" name="Line 132"/>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89" name="Line 133"/>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90" name="Group 134"/>
          <p:cNvGrpSpPr>
            <a:grpSpLocks/>
          </p:cNvGrpSpPr>
          <p:nvPr/>
        </p:nvGrpSpPr>
        <p:grpSpPr bwMode="auto">
          <a:xfrm>
            <a:off x="2347913" y="5064125"/>
            <a:ext cx="195262" cy="187325"/>
            <a:chOff x="4128" y="1994"/>
            <a:chExt cx="123" cy="118"/>
          </a:xfrm>
        </p:grpSpPr>
        <p:sp>
          <p:nvSpPr>
            <p:cNvPr id="19591" name="Line 135"/>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92" name="Line 136"/>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93" name="Text Box 137"/>
          <p:cNvSpPr txBox="1">
            <a:spLocks noChangeArrowheads="1"/>
          </p:cNvSpPr>
          <p:nvPr/>
        </p:nvSpPr>
        <p:spPr bwMode="auto">
          <a:xfrm>
            <a:off x="1482725" y="5692775"/>
            <a:ext cx="749300"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1</a:t>
            </a:r>
          </a:p>
        </p:txBody>
      </p:sp>
      <p:sp>
        <p:nvSpPr>
          <p:cNvPr id="19594" name="Text Box 138"/>
          <p:cNvSpPr txBox="1">
            <a:spLocks noChangeArrowheads="1"/>
          </p:cNvSpPr>
          <p:nvPr/>
        </p:nvSpPr>
        <p:spPr bwMode="auto">
          <a:xfrm>
            <a:off x="4394200" y="5730875"/>
            <a:ext cx="749300" cy="36671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2</a:t>
            </a:r>
          </a:p>
        </p:txBody>
      </p:sp>
      <p:sp>
        <p:nvSpPr>
          <p:cNvPr id="19595" name="Text Box 139"/>
          <p:cNvSpPr txBox="1">
            <a:spLocks noChangeArrowheads="1"/>
          </p:cNvSpPr>
          <p:nvPr/>
        </p:nvSpPr>
        <p:spPr bwMode="auto">
          <a:xfrm>
            <a:off x="7213600" y="5730875"/>
            <a:ext cx="749300" cy="366713"/>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3</a:t>
            </a:r>
          </a:p>
        </p:txBody>
      </p:sp>
      <p:sp>
        <p:nvSpPr>
          <p:cNvPr id="19596" name="Text Box 140"/>
          <p:cNvSpPr txBox="1">
            <a:spLocks noChangeArrowheads="1"/>
          </p:cNvSpPr>
          <p:nvPr/>
        </p:nvSpPr>
        <p:spPr bwMode="auto">
          <a:xfrm>
            <a:off x="-69850" y="4414838"/>
            <a:ext cx="1054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dist</a:t>
            </a:r>
            <a:r>
              <a:rPr lang="en-US" altLang="en-US">
                <a:latin typeface="Times New Roman" panose="02020603050405020304" pitchFamily="18" charset="0"/>
              </a:rPr>
              <a:t>(</a:t>
            </a:r>
            <a:r>
              <a:rPr lang="en-US" altLang="en-US" i="1">
                <a:latin typeface="Times New Roman" panose="02020603050405020304" pitchFamily="18" charset="0"/>
              </a:rPr>
              <a:t>r</a:t>
            </a:r>
            <a:r>
              <a:rPr lang="en-US" altLang="en-US" baseline="-25000">
                <a:latin typeface="Times New Roman" panose="02020603050405020304" pitchFamily="18" charset="0"/>
              </a:rPr>
              <a:t>1</a:t>
            </a:r>
            <a:r>
              <a:rPr lang="en-US" altLang="en-US">
                <a:latin typeface="Times New Roman" panose="02020603050405020304" pitchFamily="18" charset="0"/>
              </a:rPr>
              <a:t>,</a:t>
            </a:r>
            <a:r>
              <a:rPr lang="en-US" altLang="en-US" i="1">
                <a:latin typeface="Times New Roman" panose="02020603050405020304" pitchFamily="18" charset="0"/>
              </a:rPr>
              <a:t>s</a:t>
            </a:r>
            <a:r>
              <a:rPr lang="en-US" altLang="en-US" baseline="-25000">
                <a:latin typeface="Times New Roman" panose="02020603050405020304" pitchFamily="18" charset="0"/>
              </a:rPr>
              <a:t>1</a:t>
            </a:r>
            <a:r>
              <a:rPr lang="en-US" altLang="en-US">
                <a:latin typeface="Times New Roman" panose="02020603050405020304" pitchFamily="18" charset="0"/>
              </a:rPr>
              <a:t>)</a:t>
            </a:r>
            <a:endParaRPr lang="en-US" altLang="en-US" i="1">
              <a:latin typeface="Times New Roman" panose="02020603050405020304" pitchFamily="18" charset="0"/>
            </a:endParaRPr>
          </a:p>
        </p:txBody>
      </p:sp>
      <p:grpSp>
        <p:nvGrpSpPr>
          <p:cNvPr id="19598" name="Group 142"/>
          <p:cNvGrpSpPr>
            <a:grpSpLocks/>
          </p:cNvGrpSpPr>
          <p:nvPr/>
        </p:nvGrpSpPr>
        <p:grpSpPr bwMode="auto">
          <a:xfrm>
            <a:off x="3632200" y="4419600"/>
            <a:ext cx="152400" cy="228600"/>
            <a:chOff x="2160" y="2592"/>
            <a:chExt cx="96" cy="144"/>
          </a:xfrm>
        </p:grpSpPr>
        <p:sp>
          <p:nvSpPr>
            <p:cNvPr id="19599" name="Line 143"/>
            <p:cNvSpPr>
              <a:spLocks noChangeShapeType="1"/>
            </p:cNvSpPr>
            <p:nvPr/>
          </p:nvSpPr>
          <p:spPr bwMode="auto">
            <a:xfrm flipV="1">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00" name="Line 144"/>
            <p:cNvSpPr>
              <a:spLocks noChangeShapeType="1"/>
            </p:cNvSpPr>
            <p:nvPr/>
          </p:nvSpPr>
          <p:spPr bwMode="auto">
            <a:xfrm>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602" name="Text Box 146"/>
          <p:cNvSpPr txBox="1">
            <a:spLocks noChangeArrowheads="1"/>
          </p:cNvSpPr>
          <p:nvPr/>
        </p:nvSpPr>
        <p:spPr bwMode="auto">
          <a:xfrm>
            <a:off x="2641600" y="4419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dist</a:t>
            </a:r>
            <a:r>
              <a:rPr lang="en-US" altLang="en-US">
                <a:latin typeface="Times New Roman" panose="02020603050405020304" pitchFamily="18" charset="0"/>
              </a:rPr>
              <a:t>(</a:t>
            </a:r>
            <a:r>
              <a:rPr lang="en-US" altLang="en-US" i="1">
                <a:latin typeface="Times New Roman" panose="02020603050405020304" pitchFamily="18" charset="0"/>
              </a:rPr>
              <a:t>r</a:t>
            </a:r>
            <a:r>
              <a:rPr lang="en-US" altLang="en-US" baseline="-25000">
                <a:latin typeface="Times New Roman" panose="02020603050405020304" pitchFamily="18" charset="0"/>
              </a:rPr>
              <a:t>1</a:t>
            </a:r>
            <a:r>
              <a:rPr lang="en-US" altLang="en-US">
                <a:latin typeface="Times New Roman" panose="02020603050405020304" pitchFamily="18" charset="0"/>
              </a:rPr>
              <a:t>,</a:t>
            </a:r>
            <a:r>
              <a:rPr lang="en-US" altLang="en-US" i="1">
                <a:latin typeface="Times New Roman" panose="02020603050405020304" pitchFamily="18" charset="0"/>
              </a:rPr>
              <a:t>g</a:t>
            </a:r>
            <a:r>
              <a:rPr lang="en-US" altLang="en-US">
                <a:latin typeface="Times New Roman" panose="02020603050405020304" pitchFamily="18" charset="0"/>
              </a:rPr>
              <a:t>)</a:t>
            </a:r>
            <a:endParaRPr lang="en-US" altLang="en-US" i="1">
              <a:latin typeface="Times New Roman" panose="02020603050405020304" pitchFamily="18" charset="0"/>
            </a:endParaRPr>
          </a:p>
        </p:txBody>
      </p:sp>
      <p:sp>
        <p:nvSpPr>
          <p:cNvPr id="19603" name="Text Box 147"/>
          <p:cNvSpPr txBox="1">
            <a:spLocks noChangeArrowheads="1"/>
          </p:cNvSpPr>
          <p:nvPr/>
        </p:nvSpPr>
        <p:spPr bwMode="auto">
          <a:xfrm>
            <a:off x="5537200" y="44196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dist</a:t>
            </a:r>
            <a:r>
              <a:rPr lang="en-US" altLang="en-US">
                <a:latin typeface="Times New Roman" panose="02020603050405020304" pitchFamily="18" charset="0"/>
              </a:rPr>
              <a:t>(</a:t>
            </a:r>
            <a:r>
              <a:rPr lang="en-US" altLang="en-US" i="1">
                <a:latin typeface="Times New Roman" panose="02020603050405020304" pitchFamily="18" charset="0"/>
              </a:rPr>
              <a:t>s</a:t>
            </a:r>
            <a:r>
              <a:rPr lang="en-US" altLang="en-US" baseline="-25000">
                <a:latin typeface="Times New Roman" panose="02020603050405020304" pitchFamily="18" charset="0"/>
              </a:rPr>
              <a:t>1</a:t>
            </a:r>
            <a:r>
              <a:rPr lang="en-US" altLang="en-US">
                <a:latin typeface="Times New Roman" panose="02020603050405020304" pitchFamily="18" charset="0"/>
              </a:rPr>
              <a:t>,</a:t>
            </a:r>
            <a:r>
              <a:rPr lang="en-US" altLang="en-US" i="1">
                <a:latin typeface="Times New Roman" panose="02020603050405020304" pitchFamily="18" charset="0"/>
              </a:rPr>
              <a:t>g</a:t>
            </a:r>
            <a:r>
              <a:rPr lang="en-US" altLang="en-US">
                <a:latin typeface="Times New Roman" panose="02020603050405020304" pitchFamily="18" charset="0"/>
              </a:rPr>
              <a:t>)</a:t>
            </a:r>
            <a:endParaRPr lang="en-US" altLang="en-US" i="1">
              <a:latin typeface="Times New Roman" panose="02020603050405020304" pitchFamily="18" charset="0"/>
            </a:endParaRPr>
          </a:p>
        </p:txBody>
      </p:sp>
      <p:sp>
        <p:nvSpPr>
          <p:cNvPr id="19604" name="Line 148"/>
          <p:cNvSpPr>
            <a:spLocks noChangeShapeType="1"/>
          </p:cNvSpPr>
          <p:nvPr/>
        </p:nvSpPr>
        <p:spPr bwMode="auto">
          <a:xfrm>
            <a:off x="6624638" y="4195763"/>
            <a:ext cx="0" cy="857250"/>
          </a:xfrm>
          <a:prstGeom prst="line">
            <a:avLst/>
          </a:prstGeom>
          <a:noFill/>
          <a:ln w="9525">
            <a:solidFill>
              <a:srgbClr val="969696"/>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605" name="Group 149"/>
          <p:cNvGrpSpPr>
            <a:grpSpLocks/>
          </p:cNvGrpSpPr>
          <p:nvPr/>
        </p:nvGrpSpPr>
        <p:grpSpPr bwMode="auto">
          <a:xfrm>
            <a:off x="6527800" y="4419600"/>
            <a:ext cx="152400" cy="228600"/>
            <a:chOff x="2160" y="2592"/>
            <a:chExt cx="96" cy="144"/>
          </a:xfrm>
        </p:grpSpPr>
        <p:sp>
          <p:nvSpPr>
            <p:cNvPr id="19606" name="Line 150"/>
            <p:cNvSpPr>
              <a:spLocks noChangeShapeType="1"/>
            </p:cNvSpPr>
            <p:nvPr/>
          </p:nvSpPr>
          <p:spPr bwMode="auto">
            <a:xfrm flipV="1">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07" name="Line 151"/>
            <p:cNvSpPr>
              <a:spLocks noChangeShapeType="1"/>
            </p:cNvSpPr>
            <p:nvPr/>
          </p:nvSpPr>
          <p:spPr bwMode="auto">
            <a:xfrm>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608" name="Rectangle 152"/>
          <p:cNvSpPr>
            <a:spLocks noChangeArrowheads="1"/>
          </p:cNvSpPr>
          <p:nvPr/>
        </p:nvSpPr>
        <p:spPr bwMode="auto">
          <a:xfrm>
            <a:off x="3200400" y="2743200"/>
            <a:ext cx="4038600" cy="298450"/>
          </a:xfrm>
          <a:prstGeom prst="rect">
            <a:avLst/>
          </a:prstGeom>
          <a:solidFill>
            <a:srgbClr val="FFFF0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09" name="Rectangle 153"/>
          <p:cNvSpPr>
            <a:spLocks noChangeArrowheads="1"/>
          </p:cNvSpPr>
          <p:nvPr/>
        </p:nvSpPr>
        <p:spPr bwMode="auto">
          <a:xfrm>
            <a:off x="2620963" y="3006725"/>
            <a:ext cx="3276600" cy="228600"/>
          </a:xfrm>
          <a:prstGeom prst="rect">
            <a:avLst/>
          </a:prstGeom>
          <a:solidFill>
            <a:srgbClr val="00FF00">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10" name="Rectangle 154"/>
          <p:cNvSpPr>
            <a:spLocks noChangeArrowheads="1"/>
          </p:cNvSpPr>
          <p:nvPr/>
        </p:nvSpPr>
        <p:spPr bwMode="auto">
          <a:xfrm>
            <a:off x="2632075" y="3228975"/>
            <a:ext cx="3265488" cy="258763"/>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13" name="Line 157"/>
          <p:cNvSpPr>
            <a:spLocks noChangeShapeType="1"/>
          </p:cNvSpPr>
          <p:nvPr/>
        </p:nvSpPr>
        <p:spPr bwMode="auto">
          <a:xfrm flipH="1">
            <a:off x="990600" y="4191000"/>
            <a:ext cx="0" cy="855663"/>
          </a:xfrm>
          <a:prstGeom prst="line">
            <a:avLst/>
          </a:prstGeom>
          <a:noFill/>
          <a:ln w="9525">
            <a:solidFill>
              <a:srgbClr val="FF93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098530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lide Number Placeholder 5"/>
          <p:cNvSpPr>
            <a:spLocks noGrp="1"/>
          </p:cNvSpPr>
          <p:nvPr>
            <p:ph type="sldNum" sz="quarter" idx="12"/>
          </p:nvPr>
        </p:nvSpPr>
        <p:spPr/>
        <p:txBody>
          <a:bodyPr/>
          <a:lstStyle/>
          <a:p>
            <a:fld id="{E7FE1CDE-F6B0-4E30-90D0-E15B06F1045D}" type="slidenum">
              <a:rPr lang="en-US" altLang="en-US"/>
              <a:pPr/>
              <a:t>11</a:t>
            </a:fld>
            <a:endParaRPr lang="en-US" altLang="en-US"/>
          </a:p>
        </p:txBody>
      </p:sp>
      <p:sp>
        <p:nvSpPr>
          <p:cNvPr id="115714" name="Rectangle 2"/>
          <p:cNvSpPr>
            <a:spLocks noGrp="1" noChangeArrowheads="1"/>
          </p:cNvSpPr>
          <p:nvPr>
            <p:ph type="title"/>
          </p:nvPr>
        </p:nvSpPr>
        <p:spPr/>
        <p:txBody>
          <a:bodyPr/>
          <a:lstStyle/>
          <a:p>
            <a:r>
              <a:rPr lang="en-US" altLang="en-US" sz="3400">
                <a:latin typeface="Times New Roman" panose="02020603050405020304" pitchFamily="18" charset="0"/>
              </a:rPr>
              <a:t>Similarity Measures With Warping (cont'd)</a:t>
            </a:r>
          </a:p>
        </p:txBody>
      </p:sp>
      <p:sp>
        <p:nvSpPr>
          <p:cNvPr id="115715"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Edit Distance on Real sequence  (EDR)</a:t>
            </a:r>
          </a:p>
          <a:p>
            <a:pPr algn="just"/>
            <a:endParaRPr lang="en-US" altLang="en-US">
              <a:latin typeface="Times New Roman" panose="02020603050405020304" pitchFamily="18" charset="0"/>
            </a:endParaRPr>
          </a:p>
          <a:p>
            <a:pPr algn="just"/>
            <a:endParaRPr lang="en-US" altLang="en-US" sz="2600">
              <a:latin typeface="Times New Roman" panose="02020603050405020304" pitchFamily="18" charset="0"/>
            </a:endParaRPr>
          </a:p>
        </p:txBody>
      </p:sp>
      <p:pic>
        <p:nvPicPr>
          <p:cNvPr id="1157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73914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124200"/>
            <a:ext cx="73152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9" name="Line 7"/>
          <p:cNvSpPr>
            <a:spLocks noChangeShapeType="1"/>
          </p:cNvSpPr>
          <p:nvPr/>
        </p:nvSpPr>
        <p:spPr bwMode="auto">
          <a:xfrm>
            <a:off x="6705600" y="4327525"/>
            <a:ext cx="152400" cy="855663"/>
          </a:xfrm>
          <a:prstGeom prst="line">
            <a:avLst/>
          </a:prstGeom>
          <a:noFill/>
          <a:ln w="9525">
            <a:solidFill>
              <a:srgbClr val="FF93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20" name="Line 8"/>
          <p:cNvSpPr>
            <a:spLocks noChangeShapeType="1"/>
          </p:cNvSpPr>
          <p:nvPr/>
        </p:nvSpPr>
        <p:spPr bwMode="auto">
          <a:xfrm flipH="1">
            <a:off x="3757613" y="4327525"/>
            <a:ext cx="211137" cy="855663"/>
          </a:xfrm>
          <a:prstGeom prst="line">
            <a:avLst/>
          </a:prstGeom>
          <a:noFill/>
          <a:ln w="9525">
            <a:solidFill>
              <a:srgbClr val="FF93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21" name="Text Box 9"/>
          <p:cNvSpPr txBox="1">
            <a:spLocks noChangeArrowheads="1"/>
          </p:cNvSpPr>
          <p:nvPr/>
        </p:nvSpPr>
        <p:spPr bwMode="auto">
          <a:xfrm>
            <a:off x="203200" y="4022725"/>
            <a:ext cx="38576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p>
        </p:txBody>
      </p:sp>
      <p:sp>
        <p:nvSpPr>
          <p:cNvPr id="115722" name="Text Box 10"/>
          <p:cNvSpPr txBox="1">
            <a:spLocks noChangeArrowheads="1"/>
          </p:cNvSpPr>
          <p:nvPr/>
        </p:nvSpPr>
        <p:spPr bwMode="auto">
          <a:xfrm>
            <a:off x="228600" y="50339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a:t>
            </a:r>
          </a:p>
        </p:txBody>
      </p:sp>
      <p:sp>
        <p:nvSpPr>
          <p:cNvPr id="115723" name="Rectangle 11"/>
          <p:cNvSpPr>
            <a:spLocks noChangeArrowheads="1"/>
          </p:cNvSpPr>
          <p:nvPr/>
        </p:nvSpPr>
        <p:spPr bwMode="auto">
          <a:xfrm>
            <a:off x="3635375" y="4141788"/>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4" name="Rectangle 12"/>
          <p:cNvSpPr>
            <a:spLocks noChangeArrowheads="1"/>
          </p:cNvSpPr>
          <p:nvPr/>
        </p:nvSpPr>
        <p:spPr bwMode="auto">
          <a:xfrm>
            <a:off x="3635375" y="5189538"/>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25" name="Line 13"/>
          <p:cNvSpPr>
            <a:spLocks noChangeShapeType="1"/>
          </p:cNvSpPr>
          <p:nvPr/>
        </p:nvSpPr>
        <p:spPr bwMode="auto">
          <a:xfrm>
            <a:off x="3729038" y="4332288"/>
            <a:ext cx="0" cy="857250"/>
          </a:xfrm>
          <a:prstGeom prst="line">
            <a:avLst/>
          </a:prstGeom>
          <a:noFill/>
          <a:ln w="9525">
            <a:solidFill>
              <a:srgbClr val="969696"/>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26" name="Text Box 14"/>
          <p:cNvSpPr txBox="1">
            <a:spLocks noChangeArrowheads="1"/>
          </p:cNvSpPr>
          <p:nvPr/>
        </p:nvSpPr>
        <p:spPr bwMode="auto">
          <a:xfrm>
            <a:off x="4572000" y="44958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nvGrpSpPr>
          <p:cNvPr id="115727" name="Group 15"/>
          <p:cNvGrpSpPr>
            <a:grpSpLocks/>
          </p:cNvGrpSpPr>
          <p:nvPr/>
        </p:nvGrpSpPr>
        <p:grpSpPr bwMode="auto">
          <a:xfrm>
            <a:off x="3454400" y="5318125"/>
            <a:ext cx="2794000" cy="396875"/>
            <a:chOff x="2032" y="2774"/>
            <a:chExt cx="1760" cy="250"/>
          </a:xfrm>
        </p:grpSpPr>
        <p:sp>
          <p:nvSpPr>
            <p:cNvPr id="115728" name="Text Box 16"/>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5729" name="Text Box 17"/>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5730" name="Text Box 18"/>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15731" name="Text Box 19"/>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15732" name="Group 20"/>
          <p:cNvGrpSpPr>
            <a:grpSpLocks/>
          </p:cNvGrpSpPr>
          <p:nvPr/>
        </p:nvGrpSpPr>
        <p:grpSpPr bwMode="auto">
          <a:xfrm>
            <a:off x="3403600" y="3717925"/>
            <a:ext cx="2794000" cy="412750"/>
            <a:chOff x="2000" y="1766"/>
            <a:chExt cx="1760" cy="260"/>
          </a:xfrm>
        </p:grpSpPr>
        <p:sp>
          <p:nvSpPr>
            <p:cNvPr id="115733" name="Text Box 21"/>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5734" name="Text Box 22"/>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5735" name="Text Box 23"/>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15736" name="Text Box 24"/>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5737" name="Text Box 25"/>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15738" name="Group 26"/>
          <p:cNvGrpSpPr>
            <a:grpSpLocks/>
          </p:cNvGrpSpPr>
          <p:nvPr/>
        </p:nvGrpSpPr>
        <p:grpSpPr bwMode="auto">
          <a:xfrm>
            <a:off x="3851275" y="4138613"/>
            <a:ext cx="2024063" cy="200025"/>
            <a:chOff x="4128" y="1994"/>
            <a:chExt cx="1275" cy="126"/>
          </a:xfrm>
        </p:grpSpPr>
        <p:grpSp>
          <p:nvGrpSpPr>
            <p:cNvPr id="115739" name="Group 27"/>
            <p:cNvGrpSpPr>
              <a:grpSpLocks/>
            </p:cNvGrpSpPr>
            <p:nvPr/>
          </p:nvGrpSpPr>
          <p:grpSpPr bwMode="auto">
            <a:xfrm>
              <a:off x="4128" y="1994"/>
              <a:ext cx="123" cy="118"/>
              <a:chOff x="4128" y="1994"/>
              <a:chExt cx="123" cy="118"/>
            </a:xfrm>
          </p:grpSpPr>
          <p:sp>
            <p:nvSpPr>
              <p:cNvPr id="115740" name="Line 28"/>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1" name="Line 29"/>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42" name="Group 30"/>
            <p:cNvGrpSpPr>
              <a:grpSpLocks/>
            </p:cNvGrpSpPr>
            <p:nvPr/>
          </p:nvGrpSpPr>
          <p:grpSpPr bwMode="auto">
            <a:xfrm>
              <a:off x="4386" y="2001"/>
              <a:ext cx="123" cy="118"/>
              <a:chOff x="4128" y="1994"/>
              <a:chExt cx="123" cy="118"/>
            </a:xfrm>
          </p:grpSpPr>
          <p:sp>
            <p:nvSpPr>
              <p:cNvPr id="115743" name="Line 31"/>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4" name="Line 32"/>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45" name="Group 33"/>
            <p:cNvGrpSpPr>
              <a:grpSpLocks/>
            </p:cNvGrpSpPr>
            <p:nvPr/>
          </p:nvGrpSpPr>
          <p:grpSpPr bwMode="auto">
            <a:xfrm>
              <a:off x="5280" y="2002"/>
              <a:ext cx="123" cy="118"/>
              <a:chOff x="4128" y="1994"/>
              <a:chExt cx="123" cy="118"/>
            </a:xfrm>
          </p:grpSpPr>
          <p:sp>
            <p:nvSpPr>
              <p:cNvPr id="115746" name="Line 3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47" name="Line 3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48" name="Group 36"/>
            <p:cNvGrpSpPr>
              <a:grpSpLocks/>
            </p:cNvGrpSpPr>
            <p:nvPr/>
          </p:nvGrpSpPr>
          <p:grpSpPr bwMode="auto">
            <a:xfrm>
              <a:off x="5033" y="2001"/>
              <a:ext cx="123" cy="118"/>
              <a:chOff x="4128" y="1994"/>
              <a:chExt cx="123" cy="118"/>
            </a:xfrm>
          </p:grpSpPr>
          <p:sp>
            <p:nvSpPr>
              <p:cNvPr id="115749" name="Line 37"/>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50" name="Line 38"/>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15751" name="Group 39"/>
          <p:cNvGrpSpPr>
            <a:grpSpLocks/>
          </p:cNvGrpSpPr>
          <p:nvPr/>
        </p:nvGrpSpPr>
        <p:grpSpPr bwMode="auto">
          <a:xfrm>
            <a:off x="3851275" y="5175250"/>
            <a:ext cx="2012950" cy="211138"/>
            <a:chOff x="4128" y="2647"/>
            <a:chExt cx="1268" cy="133"/>
          </a:xfrm>
        </p:grpSpPr>
        <p:grpSp>
          <p:nvGrpSpPr>
            <p:cNvPr id="115752" name="Group 40"/>
            <p:cNvGrpSpPr>
              <a:grpSpLocks/>
            </p:cNvGrpSpPr>
            <p:nvPr/>
          </p:nvGrpSpPr>
          <p:grpSpPr bwMode="auto">
            <a:xfrm>
              <a:off x="4128" y="2647"/>
              <a:ext cx="123" cy="118"/>
              <a:chOff x="4128" y="1994"/>
              <a:chExt cx="123" cy="118"/>
            </a:xfrm>
          </p:grpSpPr>
          <p:sp>
            <p:nvSpPr>
              <p:cNvPr id="115753" name="Line 41"/>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54" name="Line 42"/>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55" name="Group 43"/>
            <p:cNvGrpSpPr>
              <a:grpSpLocks/>
            </p:cNvGrpSpPr>
            <p:nvPr/>
          </p:nvGrpSpPr>
          <p:grpSpPr bwMode="auto">
            <a:xfrm>
              <a:off x="4386" y="2661"/>
              <a:ext cx="123" cy="118"/>
              <a:chOff x="4128" y="1994"/>
              <a:chExt cx="123" cy="118"/>
            </a:xfrm>
          </p:grpSpPr>
          <p:sp>
            <p:nvSpPr>
              <p:cNvPr id="115756" name="Line 44"/>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57" name="Line 45"/>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58" name="Group 46"/>
            <p:cNvGrpSpPr>
              <a:grpSpLocks/>
            </p:cNvGrpSpPr>
            <p:nvPr/>
          </p:nvGrpSpPr>
          <p:grpSpPr bwMode="auto">
            <a:xfrm>
              <a:off x="5273" y="2662"/>
              <a:ext cx="123" cy="118"/>
              <a:chOff x="4128" y="1994"/>
              <a:chExt cx="123" cy="118"/>
            </a:xfrm>
          </p:grpSpPr>
          <p:sp>
            <p:nvSpPr>
              <p:cNvPr id="115759" name="Line 47"/>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60" name="Line 48"/>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61" name="Group 49"/>
            <p:cNvGrpSpPr>
              <a:grpSpLocks/>
            </p:cNvGrpSpPr>
            <p:nvPr/>
          </p:nvGrpSpPr>
          <p:grpSpPr bwMode="auto">
            <a:xfrm>
              <a:off x="5026" y="2662"/>
              <a:ext cx="123" cy="118"/>
              <a:chOff x="4128" y="1994"/>
              <a:chExt cx="123" cy="118"/>
            </a:xfrm>
          </p:grpSpPr>
          <p:sp>
            <p:nvSpPr>
              <p:cNvPr id="115762" name="Line 50"/>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63" name="Line 51"/>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5764" name="Rectangle 52"/>
          <p:cNvSpPr>
            <a:spLocks noChangeArrowheads="1"/>
          </p:cNvSpPr>
          <p:nvPr/>
        </p:nvSpPr>
        <p:spPr bwMode="auto">
          <a:xfrm>
            <a:off x="6530975" y="4141788"/>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65" name="Rectangle 53"/>
          <p:cNvSpPr>
            <a:spLocks noChangeArrowheads="1"/>
          </p:cNvSpPr>
          <p:nvPr/>
        </p:nvSpPr>
        <p:spPr bwMode="auto">
          <a:xfrm>
            <a:off x="6530975" y="5189538"/>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66" name="Text Box 54"/>
          <p:cNvSpPr txBox="1">
            <a:spLocks noChangeArrowheads="1"/>
          </p:cNvSpPr>
          <p:nvPr/>
        </p:nvSpPr>
        <p:spPr bwMode="auto">
          <a:xfrm>
            <a:off x="7467600" y="44958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nvGrpSpPr>
          <p:cNvPr id="115767" name="Group 55"/>
          <p:cNvGrpSpPr>
            <a:grpSpLocks/>
          </p:cNvGrpSpPr>
          <p:nvPr/>
        </p:nvGrpSpPr>
        <p:grpSpPr bwMode="auto">
          <a:xfrm>
            <a:off x="6350000" y="5318125"/>
            <a:ext cx="2794000" cy="396875"/>
            <a:chOff x="2032" y="2774"/>
            <a:chExt cx="1760" cy="250"/>
          </a:xfrm>
        </p:grpSpPr>
        <p:sp>
          <p:nvSpPr>
            <p:cNvPr id="115768" name="Text Box 56"/>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5769" name="Text Box 57"/>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5770" name="Text Box 58"/>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15771" name="Text Box 59"/>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15772" name="Group 60"/>
          <p:cNvGrpSpPr>
            <a:grpSpLocks/>
          </p:cNvGrpSpPr>
          <p:nvPr/>
        </p:nvGrpSpPr>
        <p:grpSpPr bwMode="auto">
          <a:xfrm>
            <a:off x="6299200" y="3717925"/>
            <a:ext cx="2794000" cy="412750"/>
            <a:chOff x="2000" y="1766"/>
            <a:chExt cx="1760" cy="260"/>
          </a:xfrm>
        </p:grpSpPr>
        <p:sp>
          <p:nvSpPr>
            <p:cNvPr id="115773" name="Text Box 61"/>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5774" name="Text Box 62"/>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5775" name="Text Box 63"/>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15776" name="Text Box 64"/>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5777" name="Text Box 65"/>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15778" name="Group 66"/>
          <p:cNvGrpSpPr>
            <a:grpSpLocks/>
          </p:cNvGrpSpPr>
          <p:nvPr/>
        </p:nvGrpSpPr>
        <p:grpSpPr bwMode="auto">
          <a:xfrm>
            <a:off x="6746875" y="4138613"/>
            <a:ext cx="2024063" cy="200025"/>
            <a:chOff x="4128" y="1994"/>
            <a:chExt cx="1275" cy="126"/>
          </a:xfrm>
        </p:grpSpPr>
        <p:grpSp>
          <p:nvGrpSpPr>
            <p:cNvPr id="115779" name="Group 67"/>
            <p:cNvGrpSpPr>
              <a:grpSpLocks/>
            </p:cNvGrpSpPr>
            <p:nvPr/>
          </p:nvGrpSpPr>
          <p:grpSpPr bwMode="auto">
            <a:xfrm>
              <a:off x="4128" y="1994"/>
              <a:ext cx="123" cy="118"/>
              <a:chOff x="4128" y="1994"/>
              <a:chExt cx="123" cy="118"/>
            </a:xfrm>
          </p:grpSpPr>
          <p:sp>
            <p:nvSpPr>
              <p:cNvPr id="115780" name="Line 68"/>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81" name="Line 69"/>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82" name="Group 70"/>
            <p:cNvGrpSpPr>
              <a:grpSpLocks/>
            </p:cNvGrpSpPr>
            <p:nvPr/>
          </p:nvGrpSpPr>
          <p:grpSpPr bwMode="auto">
            <a:xfrm>
              <a:off x="4386" y="2001"/>
              <a:ext cx="123" cy="118"/>
              <a:chOff x="4128" y="1994"/>
              <a:chExt cx="123" cy="118"/>
            </a:xfrm>
          </p:grpSpPr>
          <p:sp>
            <p:nvSpPr>
              <p:cNvPr id="115783" name="Line 71"/>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84" name="Line 72"/>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85" name="Group 73"/>
            <p:cNvGrpSpPr>
              <a:grpSpLocks/>
            </p:cNvGrpSpPr>
            <p:nvPr/>
          </p:nvGrpSpPr>
          <p:grpSpPr bwMode="auto">
            <a:xfrm>
              <a:off x="5280" y="2002"/>
              <a:ext cx="123" cy="118"/>
              <a:chOff x="4128" y="1994"/>
              <a:chExt cx="123" cy="118"/>
            </a:xfrm>
          </p:grpSpPr>
          <p:sp>
            <p:nvSpPr>
              <p:cNvPr id="115786" name="Line 7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87" name="Line 7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88" name="Group 76"/>
            <p:cNvGrpSpPr>
              <a:grpSpLocks/>
            </p:cNvGrpSpPr>
            <p:nvPr/>
          </p:nvGrpSpPr>
          <p:grpSpPr bwMode="auto">
            <a:xfrm>
              <a:off x="5033" y="2001"/>
              <a:ext cx="123" cy="118"/>
              <a:chOff x="4128" y="1994"/>
              <a:chExt cx="123" cy="118"/>
            </a:xfrm>
          </p:grpSpPr>
          <p:sp>
            <p:nvSpPr>
              <p:cNvPr id="115789" name="Line 77"/>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90" name="Line 78"/>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15791" name="Group 79"/>
          <p:cNvGrpSpPr>
            <a:grpSpLocks/>
          </p:cNvGrpSpPr>
          <p:nvPr/>
        </p:nvGrpSpPr>
        <p:grpSpPr bwMode="auto">
          <a:xfrm>
            <a:off x="6746875" y="5175250"/>
            <a:ext cx="2012950" cy="211138"/>
            <a:chOff x="4128" y="2647"/>
            <a:chExt cx="1268" cy="133"/>
          </a:xfrm>
        </p:grpSpPr>
        <p:grpSp>
          <p:nvGrpSpPr>
            <p:cNvPr id="115792" name="Group 80"/>
            <p:cNvGrpSpPr>
              <a:grpSpLocks/>
            </p:cNvGrpSpPr>
            <p:nvPr/>
          </p:nvGrpSpPr>
          <p:grpSpPr bwMode="auto">
            <a:xfrm>
              <a:off x="4128" y="2647"/>
              <a:ext cx="123" cy="118"/>
              <a:chOff x="4128" y="1994"/>
              <a:chExt cx="123" cy="118"/>
            </a:xfrm>
          </p:grpSpPr>
          <p:sp>
            <p:nvSpPr>
              <p:cNvPr id="115793" name="Line 81"/>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94" name="Line 82"/>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95" name="Group 83"/>
            <p:cNvGrpSpPr>
              <a:grpSpLocks/>
            </p:cNvGrpSpPr>
            <p:nvPr/>
          </p:nvGrpSpPr>
          <p:grpSpPr bwMode="auto">
            <a:xfrm>
              <a:off x="4386" y="2661"/>
              <a:ext cx="123" cy="118"/>
              <a:chOff x="4128" y="1994"/>
              <a:chExt cx="123" cy="118"/>
            </a:xfrm>
          </p:grpSpPr>
          <p:sp>
            <p:nvSpPr>
              <p:cNvPr id="115796" name="Line 84"/>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97" name="Line 85"/>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98" name="Group 86"/>
            <p:cNvGrpSpPr>
              <a:grpSpLocks/>
            </p:cNvGrpSpPr>
            <p:nvPr/>
          </p:nvGrpSpPr>
          <p:grpSpPr bwMode="auto">
            <a:xfrm>
              <a:off x="5273" y="2662"/>
              <a:ext cx="123" cy="118"/>
              <a:chOff x="4128" y="1994"/>
              <a:chExt cx="123" cy="118"/>
            </a:xfrm>
          </p:grpSpPr>
          <p:sp>
            <p:nvSpPr>
              <p:cNvPr id="115799" name="Line 87"/>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00" name="Line 88"/>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801" name="Group 89"/>
            <p:cNvGrpSpPr>
              <a:grpSpLocks/>
            </p:cNvGrpSpPr>
            <p:nvPr/>
          </p:nvGrpSpPr>
          <p:grpSpPr bwMode="auto">
            <a:xfrm>
              <a:off x="5026" y="2662"/>
              <a:ext cx="123" cy="118"/>
              <a:chOff x="4128" y="1994"/>
              <a:chExt cx="123" cy="118"/>
            </a:xfrm>
          </p:grpSpPr>
          <p:sp>
            <p:nvSpPr>
              <p:cNvPr id="115802" name="Line 90"/>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03" name="Line 91"/>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5804" name="Rectangle 92"/>
          <p:cNvSpPr>
            <a:spLocks noChangeArrowheads="1"/>
          </p:cNvSpPr>
          <p:nvPr/>
        </p:nvSpPr>
        <p:spPr bwMode="auto">
          <a:xfrm>
            <a:off x="722313" y="4141788"/>
            <a:ext cx="2449512"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05" name="Rectangle 93"/>
          <p:cNvSpPr>
            <a:spLocks noChangeArrowheads="1"/>
          </p:cNvSpPr>
          <p:nvPr/>
        </p:nvSpPr>
        <p:spPr bwMode="auto">
          <a:xfrm>
            <a:off x="722313" y="5189538"/>
            <a:ext cx="2449512"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06" name="Line 94"/>
          <p:cNvSpPr>
            <a:spLocks noChangeShapeType="1"/>
          </p:cNvSpPr>
          <p:nvPr/>
        </p:nvSpPr>
        <p:spPr bwMode="auto">
          <a:xfrm>
            <a:off x="815975" y="43322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07" name="Text Box 95"/>
          <p:cNvSpPr txBox="1">
            <a:spLocks noChangeArrowheads="1"/>
          </p:cNvSpPr>
          <p:nvPr/>
        </p:nvSpPr>
        <p:spPr bwMode="auto">
          <a:xfrm>
            <a:off x="1570038" y="4522788"/>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5808" name="Text Box 96"/>
          <p:cNvSpPr txBox="1">
            <a:spLocks noChangeArrowheads="1"/>
          </p:cNvSpPr>
          <p:nvPr/>
        </p:nvSpPr>
        <p:spPr bwMode="auto">
          <a:xfrm>
            <a:off x="541338" y="5302250"/>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5809" name="Text Box 97"/>
          <p:cNvSpPr txBox="1">
            <a:spLocks noChangeArrowheads="1"/>
          </p:cNvSpPr>
          <p:nvPr/>
        </p:nvSpPr>
        <p:spPr bwMode="auto">
          <a:xfrm>
            <a:off x="822325" y="530225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5810" name="Text Box 98"/>
          <p:cNvSpPr txBox="1">
            <a:spLocks noChangeArrowheads="1"/>
          </p:cNvSpPr>
          <p:nvPr/>
        </p:nvSpPr>
        <p:spPr bwMode="auto">
          <a:xfrm>
            <a:off x="2797175" y="5302250"/>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15811" name="Text Box 99"/>
          <p:cNvSpPr txBox="1">
            <a:spLocks noChangeArrowheads="1"/>
          </p:cNvSpPr>
          <p:nvPr/>
        </p:nvSpPr>
        <p:spPr bwMode="auto">
          <a:xfrm>
            <a:off x="1574800" y="5302250"/>
            <a:ext cx="703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5812" name="Text Box 100"/>
          <p:cNvSpPr txBox="1">
            <a:spLocks noChangeArrowheads="1"/>
          </p:cNvSpPr>
          <p:nvPr/>
        </p:nvSpPr>
        <p:spPr bwMode="auto">
          <a:xfrm>
            <a:off x="490538" y="3717925"/>
            <a:ext cx="531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5813" name="Text Box 101"/>
          <p:cNvSpPr txBox="1">
            <a:spLocks noChangeArrowheads="1"/>
          </p:cNvSpPr>
          <p:nvPr/>
        </p:nvSpPr>
        <p:spPr bwMode="auto">
          <a:xfrm>
            <a:off x="773113" y="37179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5814" name="Text Box 102"/>
          <p:cNvSpPr txBox="1">
            <a:spLocks noChangeArrowheads="1"/>
          </p:cNvSpPr>
          <p:nvPr/>
        </p:nvSpPr>
        <p:spPr bwMode="auto">
          <a:xfrm>
            <a:off x="2752725" y="3717925"/>
            <a:ext cx="531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15815" name="Text Box 103"/>
          <p:cNvSpPr txBox="1">
            <a:spLocks noChangeArrowheads="1"/>
          </p:cNvSpPr>
          <p:nvPr/>
        </p:nvSpPr>
        <p:spPr bwMode="auto">
          <a:xfrm>
            <a:off x="1493838" y="3717925"/>
            <a:ext cx="871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nvGrpSpPr>
          <p:cNvPr id="115816" name="Group 104"/>
          <p:cNvGrpSpPr>
            <a:grpSpLocks/>
          </p:cNvGrpSpPr>
          <p:nvPr/>
        </p:nvGrpSpPr>
        <p:grpSpPr bwMode="auto">
          <a:xfrm>
            <a:off x="922338" y="4140200"/>
            <a:ext cx="195262" cy="187325"/>
            <a:chOff x="4128" y="1994"/>
            <a:chExt cx="123" cy="118"/>
          </a:xfrm>
        </p:grpSpPr>
        <p:sp>
          <p:nvSpPr>
            <p:cNvPr id="115817" name="Line 105"/>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18" name="Line 106"/>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819" name="Group 107"/>
          <p:cNvGrpSpPr>
            <a:grpSpLocks/>
          </p:cNvGrpSpPr>
          <p:nvPr/>
        </p:nvGrpSpPr>
        <p:grpSpPr bwMode="auto">
          <a:xfrm>
            <a:off x="1331913" y="4151313"/>
            <a:ext cx="195262" cy="187325"/>
            <a:chOff x="4128" y="1994"/>
            <a:chExt cx="123" cy="118"/>
          </a:xfrm>
        </p:grpSpPr>
        <p:sp>
          <p:nvSpPr>
            <p:cNvPr id="115820" name="Line 108"/>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21" name="Line 109"/>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822" name="Group 110"/>
          <p:cNvGrpSpPr>
            <a:grpSpLocks/>
          </p:cNvGrpSpPr>
          <p:nvPr/>
        </p:nvGrpSpPr>
        <p:grpSpPr bwMode="auto">
          <a:xfrm>
            <a:off x="2751138" y="4152900"/>
            <a:ext cx="195262" cy="187325"/>
            <a:chOff x="4128" y="1994"/>
            <a:chExt cx="123" cy="118"/>
          </a:xfrm>
        </p:grpSpPr>
        <p:sp>
          <p:nvSpPr>
            <p:cNvPr id="115823" name="Line 111"/>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24" name="Line 112"/>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825" name="Group 113"/>
          <p:cNvGrpSpPr>
            <a:grpSpLocks/>
          </p:cNvGrpSpPr>
          <p:nvPr/>
        </p:nvGrpSpPr>
        <p:grpSpPr bwMode="auto">
          <a:xfrm>
            <a:off x="2359025" y="4151313"/>
            <a:ext cx="195263" cy="187325"/>
            <a:chOff x="4128" y="1994"/>
            <a:chExt cx="123" cy="118"/>
          </a:xfrm>
        </p:grpSpPr>
        <p:sp>
          <p:nvSpPr>
            <p:cNvPr id="115826" name="Line 11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27" name="Line 11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828" name="Group 116"/>
          <p:cNvGrpSpPr>
            <a:grpSpLocks/>
          </p:cNvGrpSpPr>
          <p:nvPr/>
        </p:nvGrpSpPr>
        <p:grpSpPr bwMode="auto">
          <a:xfrm>
            <a:off x="922338" y="5176838"/>
            <a:ext cx="195262" cy="187325"/>
            <a:chOff x="4128" y="1994"/>
            <a:chExt cx="123" cy="118"/>
          </a:xfrm>
        </p:grpSpPr>
        <p:sp>
          <p:nvSpPr>
            <p:cNvPr id="115829" name="Line 117"/>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30" name="Line 118"/>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831" name="Group 119"/>
          <p:cNvGrpSpPr>
            <a:grpSpLocks/>
          </p:cNvGrpSpPr>
          <p:nvPr/>
        </p:nvGrpSpPr>
        <p:grpSpPr bwMode="auto">
          <a:xfrm>
            <a:off x="1331913" y="5199063"/>
            <a:ext cx="195262" cy="187325"/>
            <a:chOff x="4128" y="1994"/>
            <a:chExt cx="123" cy="118"/>
          </a:xfrm>
        </p:grpSpPr>
        <p:sp>
          <p:nvSpPr>
            <p:cNvPr id="115832" name="Line 120"/>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33" name="Line 121"/>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834" name="Group 122"/>
          <p:cNvGrpSpPr>
            <a:grpSpLocks/>
          </p:cNvGrpSpPr>
          <p:nvPr/>
        </p:nvGrpSpPr>
        <p:grpSpPr bwMode="auto">
          <a:xfrm>
            <a:off x="2740025" y="5200650"/>
            <a:ext cx="195263" cy="187325"/>
            <a:chOff x="4128" y="1994"/>
            <a:chExt cx="123" cy="118"/>
          </a:xfrm>
        </p:grpSpPr>
        <p:sp>
          <p:nvSpPr>
            <p:cNvPr id="115835" name="Line 123"/>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36" name="Line 124"/>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837" name="Group 125"/>
          <p:cNvGrpSpPr>
            <a:grpSpLocks/>
          </p:cNvGrpSpPr>
          <p:nvPr/>
        </p:nvGrpSpPr>
        <p:grpSpPr bwMode="auto">
          <a:xfrm>
            <a:off x="2347913" y="5200650"/>
            <a:ext cx="195262" cy="187325"/>
            <a:chOff x="4128" y="1994"/>
            <a:chExt cx="123" cy="118"/>
          </a:xfrm>
        </p:grpSpPr>
        <p:sp>
          <p:nvSpPr>
            <p:cNvPr id="115838" name="Line 12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39" name="Line 12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5840" name="Text Box 128"/>
          <p:cNvSpPr txBox="1">
            <a:spLocks noChangeArrowheads="1"/>
          </p:cNvSpPr>
          <p:nvPr/>
        </p:nvSpPr>
        <p:spPr bwMode="auto">
          <a:xfrm>
            <a:off x="1482725" y="5756275"/>
            <a:ext cx="749300"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1</a:t>
            </a:r>
          </a:p>
        </p:txBody>
      </p:sp>
      <p:sp>
        <p:nvSpPr>
          <p:cNvPr id="115841" name="Text Box 129"/>
          <p:cNvSpPr txBox="1">
            <a:spLocks noChangeArrowheads="1"/>
          </p:cNvSpPr>
          <p:nvPr/>
        </p:nvSpPr>
        <p:spPr bwMode="auto">
          <a:xfrm>
            <a:off x="4383088" y="5770563"/>
            <a:ext cx="749300" cy="36671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2</a:t>
            </a:r>
          </a:p>
        </p:txBody>
      </p:sp>
      <p:sp>
        <p:nvSpPr>
          <p:cNvPr id="115842" name="Text Box 130"/>
          <p:cNvSpPr txBox="1">
            <a:spLocks noChangeArrowheads="1"/>
          </p:cNvSpPr>
          <p:nvPr/>
        </p:nvSpPr>
        <p:spPr bwMode="auto">
          <a:xfrm>
            <a:off x="7213600" y="5768975"/>
            <a:ext cx="749300" cy="366713"/>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3</a:t>
            </a:r>
          </a:p>
        </p:txBody>
      </p:sp>
      <p:sp>
        <p:nvSpPr>
          <p:cNvPr id="115843" name="Text Box 131"/>
          <p:cNvSpPr txBox="1">
            <a:spLocks noChangeArrowheads="1"/>
          </p:cNvSpPr>
          <p:nvPr/>
        </p:nvSpPr>
        <p:spPr bwMode="auto">
          <a:xfrm>
            <a:off x="0" y="4556125"/>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subcost</a:t>
            </a:r>
          </a:p>
        </p:txBody>
      </p:sp>
      <p:grpSp>
        <p:nvGrpSpPr>
          <p:cNvPr id="115844" name="Group 132"/>
          <p:cNvGrpSpPr>
            <a:grpSpLocks/>
          </p:cNvGrpSpPr>
          <p:nvPr/>
        </p:nvGrpSpPr>
        <p:grpSpPr bwMode="auto">
          <a:xfrm>
            <a:off x="3632200" y="4556125"/>
            <a:ext cx="152400" cy="228600"/>
            <a:chOff x="2160" y="2592"/>
            <a:chExt cx="96" cy="144"/>
          </a:xfrm>
        </p:grpSpPr>
        <p:sp>
          <p:nvSpPr>
            <p:cNvPr id="115845" name="Line 133"/>
            <p:cNvSpPr>
              <a:spLocks noChangeShapeType="1"/>
            </p:cNvSpPr>
            <p:nvPr/>
          </p:nvSpPr>
          <p:spPr bwMode="auto">
            <a:xfrm flipV="1">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46" name="Line 134"/>
            <p:cNvSpPr>
              <a:spLocks noChangeShapeType="1"/>
            </p:cNvSpPr>
            <p:nvPr/>
          </p:nvSpPr>
          <p:spPr bwMode="auto">
            <a:xfrm>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5847" name="Text Box 135"/>
          <p:cNvSpPr txBox="1">
            <a:spLocks noChangeArrowheads="1"/>
          </p:cNvSpPr>
          <p:nvPr/>
        </p:nvSpPr>
        <p:spPr bwMode="auto">
          <a:xfrm>
            <a:off x="3276600" y="455612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1</a:t>
            </a:r>
          </a:p>
        </p:txBody>
      </p:sp>
      <p:sp>
        <p:nvSpPr>
          <p:cNvPr id="115848" name="Text Box 136"/>
          <p:cNvSpPr txBox="1">
            <a:spLocks noChangeArrowheads="1"/>
          </p:cNvSpPr>
          <p:nvPr/>
        </p:nvSpPr>
        <p:spPr bwMode="auto">
          <a:xfrm>
            <a:off x="6248400" y="455612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1</a:t>
            </a:r>
          </a:p>
        </p:txBody>
      </p:sp>
      <p:sp>
        <p:nvSpPr>
          <p:cNvPr id="115849" name="Line 137"/>
          <p:cNvSpPr>
            <a:spLocks noChangeShapeType="1"/>
          </p:cNvSpPr>
          <p:nvPr/>
        </p:nvSpPr>
        <p:spPr bwMode="auto">
          <a:xfrm>
            <a:off x="6624638" y="4332288"/>
            <a:ext cx="0" cy="857250"/>
          </a:xfrm>
          <a:prstGeom prst="line">
            <a:avLst/>
          </a:prstGeom>
          <a:noFill/>
          <a:ln w="9525">
            <a:solidFill>
              <a:srgbClr val="969696"/>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5850" name="Group 138"/>
          <p:cNvGrpSpPr>
            <a:grpSpLocks/>
          </p:cNvGrpSpPr>
          <p:nvPr/>
        </p:nvGrpSpPr>
        <p:grpSpPr bwMode="auto">
          <a:xfrm>
            <a:off x="6527800" y="4556125"/>
            <a:ext cx="152400" cy="228600"/>
            <a:chOff x="2160" y="2592"/>
            <a:chExt cx="96" cy="144"/>
          </a:xfrm>
        </p:grpSpPr>
        <p:sp>
          <p:nvSpPr>
            <p:cNvPr id="115851" name="Line 139"/>
            <p:cNvSpPr>
              <a:spLocks noChangeShapeType="1"/>
            </p:cNvSpPr>
            <p:nvPr/>
          </p:nvSpPr>
          <p:spPr bwMode="auto">
            <a:xfrm flipV="1">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52" name="Line 140"/>
            <p:cNvSpPr>
              <a:spLocks noChangeShapeType="1"/>
            </p:cNvSpPr>
            <p:nvPr/>
          </p:nvSpPr>
          <p:spPr bwMode="auto">
            <a:xfrm>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5853" name="Line 141"/>
          <p:cNvSpPr>
            <a:spLocks noChangeShapeType="1"/>
          </p:cNvSpPr>
          <p:nvPr/>
        </p:nvSpPr>
        <p:spPr bwMode="auto">
          <a:xfrm flipH="1">
            <a:off x="990600" y="4343400"/>
            <a:ext cx="0" cy="855663"/>
          </a:xfrm>
          <a:prstGeom prst="line">
            <a:avLst/>
          </a:prstGeom>
          <a:noFill/>
          <a:ln w="9525">
            <a:solidFill>
              <a:srgbClr val="FF93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54" name="Rectangle 142"/>
          <p:cNvSpPr>
            <a:spLocks noChangeArrowheads="1"/>
          </p:cNvSpPr>
          <p:nvPr/>
        </p:nvSpPr>
        <p:spPr bwMode="auto">
          <a:xfrm>
            <a:off x="3276600" y="2438400"/>
            <a:ext cx="3810000" cy="241300"/>
          </a:xfrm>
          <a:prstGeom prst="rect">
            <a:avLst/>
          </a:prstGeom>
          <a:solidFill>
            <a:srgbClr val="FFFF0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55" name="Rectangle 143"/>
          <p:cNvSpPr>
            <a:spLocks noChangeArrowheads="1"/>
          </p:cNvSpPr>
          <p:nvPr/>
        </p:nvSpPr>
        <p:spPr bwMode="auto">
          <a:xfrm>
            <a:off x="3078163" y="2714625"/>
            <a:ext cx="2427287" cy="263525"/>
          </a:xfrm>
          <a:prstGeom prst="rect">
            <a:avLst/>
          </a:prstGeom>
          <a:solidFill>
            <a:srgbClr val="00FF00">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56" name="Rectangle 144"/>
          <p:cNvSpPr>
            <a:spLocks noChangeArrowheads="1"/>
          </p:cNvSpPr>
          <p:nvPr/>
        </p:nvSpPr>
        <p:spPr bwMode="auto">
          <a:xfrm>
            <a:off x="5638800" y="2708275"/>
            <a:ext cx="2368550" cy="241300"/>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31489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DED4FED-BC01-4A0A-9C77-3D16DFA90E69}" type="slidenum">
              <a:rPr lang="en-US" altLang="en-US"/>
              <a:pPr/>
              <a:t>12</a:t>
            </a:fld>
            <a:endParaRPr lang="en-US" altLang="en-US"/>
          </a:p>
        </p:txBody>
      </p:sp>
      <p:sp>
        <p:nvSpPr>
          <p:cNvPr id="21506" name="Rectangle 2"/>
          <p:cNvSpPr>
            <a:spLocks noGrp="1" noChangeArrowheads="1"/>
          </p:cNvSpPr>
          <p:nvPr>
            <p:ph type="title"/>
          </p:nvPr>
        </p:nvSpPr>
        <p:spPr/>
        <p:txBody>
          <a:bodyPr/>
          <a:lstStyle/>
          <a:p>
            <a:r>
              <a:rPr lang="en-US" altLang="en-US" sz="3400">
                <a:latin typeface="Times New Roman" panose="02020603050405020304" pitchFamily="18" charset="0"/>
              </a:rPr>
              <a:t>GEMINI Framework for Similarity Search on Time-Series Data</a:t>
            </a:r>
          </a:p>
        </p:txBody>
      </p:sp>
      <p:sp>
        <p:nvSpPr>
          <p:cNvPr id="21507"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Similarity search over time-series databases</a:t>
            </a:r>
          </a:p>
          <a:p>
            <a:pPr lvl="1" algn="just"/>
            <a:r>
              <a:rPr lang="en-US" altLang="en-US" sz="2200">
                <a:latin typeface="Times New Roman" panose="02020603050405020304" pitchFamily="18" charset="0"/>
              </a:rPr>
              <a:t>The whole matching [FODO, 1993] </a:t>
            </a:r>
          </a:p>
          <a:p>
            <a:pPr lvl="1" algn="just"/>
            <a:r>
              <a:rPr lang="en-US" altLang="en-US" sz="2200">
                <a:latin typeface="Times New Roman" panose="02020603050405020304" pitchFamily="18" charset="0"/>
              </a:rPr>
              <a:t>The subsequence matching [SIGMOD, 1994]</a:t>
            </a:r>
          </a:p>
          <a:p>
            <a:pPr algn="just"/>
            <a:r>
              <a:rPr lang="en-US" altLang="en-US" sz="2600">
                <a:latin typeface="Times New Roman" panose="02020603050405020304" pitchFamily="18" charset="0"/>
              </a:rPr>
              <a:t>GEMINI</a:t>
            </a:r>
          </a:p>
          <a:p>
            <a:pPr lvl="1" algn="just"/>
            <a:r>
              <a:rPr lang="en-US" altLang="zh-CN" sz="2200">
                <a:latin typeface="Times New Roman" panose="02020603050405020304" pitchFamily="18" charset="0"/>
                <a:ea typeface="宋体" panose="02010600030101010101" pitchFamily="2" charset="-122"/>
              </a:rPr>
              <a:t>Convert each time series </a:t>
            </a:r>
            <a:r>
              <a:rPr lang="en-US" altLang="zh-CN" sz="2200" i="1">
                <a:latin typeface="Times New Roman" panose="02020603050405020304" pitchFamily="18" charset="0"/>
                <a:ea typeface="宋体" panose="02010600030101010101" pitchFamily="2" charset="-122"/>
              </a:rPr>
              <a:t>S</a:t>
            </a:r>
            <a:r>
              <a:rPr lang="en-US" altLang="zh-CN" sz="2200">
                <a:latin typeface="Times New Roman" panose="02020603050405020304" pitchFamily="18" charset="0"/>
                <a:ea typeface="宋体" panose="02010600030101010101" pitchFamily="2" charset="-122"/>
              </a:rPr>
              <a:t> of length </a:t>
            </a:r>
            <a:r>
              <a:rPr lang="en-US" altLang="zh-CN" sz="2200" i="1">
                <a:latin typeface="Times New Roman" panose="02020603050405020304" pitchFamily="18" charset="0"/>
                <a:ea typeface="宋体" panose="02010600030101010101" pitchFamily="2" charset="-122"/>
              </a:rPr>
              <a:t>n</a:t>
            </a:r>
            <a:r>
              <a:rPr lang="en-US" altLang="zh-CN" sz="2200">
                <a:latin typeface="Times New Roman" panose="02020603050405020304" pitchFamily="18" charset="0"/>
                <a:ea typeface="宋体" panose="02010600030101010101" pitchFamily="2" charset="-122"/>
              </a:rPr>
              <a:t> to a lower dimensional space</a:t>
            </a:r>
          </a:p>
          <a:p>
            <a:pPr lvl="1" algn="just"/>
            <a:r>
              <a:rPr lang="en-US" altLang="zh-CN" sz="2200">
                <a:latin typeface="Times New Roman" panose="02020603050405020304" pitchFamily="18" charset="0"/>
                <a:ea typeface="宋体" panose="02010600030101010101" pitchFamily="2" charset="-122"/>
              </a:rPr>
              <a:t>Insert the reduced data into a multidimensional index, on which the similarity search is processed</a:t>
            </a:r>
          </a:p>
          <a:p>
            <a:pPr lvl="2" algn="just"/>
            <a:r>
              <a:rPr lang="en-US" altLang="zh-CN">
                <a:latin typeface="Times New Roman" panose="02020603050405020304" pitchFamily="18" charset="0"/>
                <a:ea typeface="宋体" panose="02010600030101010101" pitchFamily="2" charset="-122"/>
              </a:rPr>
              <a:t>The reduction method should follow the </a:t>
            </a:r>
            <a:r>
              <a:rPr lang="en-US" altLang="zh-CN" i="1">
                <a:latin typeface="Times New Roman" panose="02020603050405020304" pitchFamily="18" charset="0"/>
                <a:ea typeface="宋体" panose="02010600030101010101" pitchFamily="2" charset="-122"/>
              </a:rPr>
              <a:t>lower bounding lemma </a:t>
            </a:r>
            <a:r>
              <a:rPr lang="en-US" altLang="zh-CN">
                <a:latin typeface="Times New Roman" panose="02020603050405020304" pitchFamily="18" charset="0"/>
                <a:ea typeface="宋体" panose="02010600030101010101" pitchFamily="2" charset="-122"/>
              </a:rPr>
              <a:t>to guarantee no false dismissals</a:t>
            </a:r>
            <a:endParaRPr lang="en-US" altLang="en-US" sz="2000">
              <a:latin typeface="Times New Roman" panose="02020603050405020304" pitchFamily="18" charset="0"/>
            </a:endParaRPr>
          </a:p>
          <a:p>
            <a:pPr algn="just"/>
            <a:endParaRPr lang="en-US" altLang="en-US" sz="2600">
              <a:latin typeface="Times New Roman" panose="02020603050405020304" pitchFamily="18" charset="0"/>
            </a:endParaRPr>
          </a:p>
        </p:txBody>
      </p:sp>
    </p:spTree>
    <p:extLst>
      <p:ext uri="{BB962C8B-B14F-4D97-AF65-F5344CB8AC3E}">
        <p14:creationId xmlns:p14="http://schemas.microsoft.com/office/powerpoint/2010/main" val="1139964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80EEBB0F-5AD1-4A90-80B8-36FB40CD97B9}" type="slidenum">
              <a:rPr lang="en-US" altLang="en-US"/>
              <a:pPr/>
              <a:t>13</a:t>
            </a:fld>
            <a:endParaRPr lang="en-US" altLang="en-US"/>
          </a:p>
        </p:txBody>
      </p:sp>
      <p:sp>
        <p:nvSpPr>
          <p:cNvPr id="20482" name="Rectangle 2"/>
          <p:cNvSpPr>
            <a:spLocks noGrp="1" noChangeArrowheads="1"/>
          </p:cNvSpPr>
          <p:nvPr>
            <p:ph type="title"/>
          </p:nvPr>
        </p:nvSpPr>
        <p:spPr/>
        <p:txBody>
          <a:bodyPr/>
          <a:lstStyle/>
          <a:p>
            <a:r>
              <a:rPr lang="en-US" altLang="en-US" sz="3800">
                <a:latin typeface="Times New Roman" panose="02020603050405020304" pitchFamily="18" charset="0"/>
              </a:rPr>
              <a:t>Dimensionality Reduction</a:t>
            </a:r>
          </a:p>
        </p:txBody>
      </p:sp>
      <p:sp>
        <p:nvSpPr>
          <p:cNvPr id="20483"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Since the dimensionality of time series is usually high, the query processing on high-dimensional data may incur the problem of "dimensionality curse"</a:t>
            </a:r>
          </a:p>
          <a:p>
            <a:pPr lvl="1" algn="just"/>
            <a:r>
              <a:rPr lang="en-US" altLang="zh-CN" sz="2200">
                <a:latin typeface="Times New Roman" panose="02020603050405020304" pitchFamily="18" charset="0"/>
                <a:ea typeface="宋体" panose="02010600030101010101" pitchFamily="2" charset="-122"/>
              </a:rPr>
              <a:t>Query performance on multidimensional indexes degrades dramatically with the increasing dimensionality</a:t>
            </a:r>
          </a:p>
          <a:p>
            <a:pPr lvl="1" algn="just"/>
            <a:r>
              <a:rPr lang="en-US" altLang="zh-CN" sz="2200">
                <a:latin typeface="Times New Roman" panose="02020603050405020304" pitchFamily="18" charset="0"/>
                <a:ea typeface="宋体" panose="02010600030101010101" pitchFamily="2" charset="-122"/>
              </a:rPr>
              <a:t>Thus, dimensionality reduction techniques are proposed to reduce the dimension of time-series data</a:t>
            </a:r>
          </a:p>
          <a:p>
            <a:pPr algn="just"/>
            <a:endParaRPr lang="en-US" altLang="en-US" sz="2200">
              <a:latin typeface="Times New Roman" panose="02020603050405020304" pitchFamily="18" charset="0"/>
            </a:endParaRPr>
          </a:p>
        </p:txBody>
      </p:sp>
      <p:sp>
        <p:nvSpPr>
          <p:cNvPr id="20484" name="Freeform 4"/>
          <p:cNvSpPr>
            <a:spLocks/>
          </p:cNvSpPr>
          <p:nvPr/>
        </p:nvSpPr>
        <p:spPr bwMode="auto">
          <a:xfrm>
            <a:off x="990600" y="5054600"/>
            <a:ext cx="2292350" cy="1023938"/>
          </a:xfrm>
          <a:custGeom>
            <a:avLst/>
            <a:gdLst>
              <a:gd name="T0" fmla="*/ 0 w 1444"/>
              <a:gd name="T1" fmla="*/ 263 h 645"/>
              <a:gd name="T2" fmla="*/ 36 w 1444"/>
              <a:gd name="T3" fmla="*/ 19 h 645"/>
              <a:gd name="T4" fmla="*/ 89 w 1444"/>
              <a:gd name="T5" fmla="*/ 385 h 645"/>
              <a:gd name="T6" fmla="*/ 151 w 1444"/>
              <a:gd name="T7" fmla="*/ 554 h 645"/>
              <a:gd name="T8" fmla="*/ 186 w 1444"/>
              <a:gd name="T9" fmla="*/ 263 h 645"/>
              <a:gd name="T10" fmla="*/ 256 w 1444"/>
              <a:gd name="T11" fmla="*/ 94 h 645"/>
              <a:gd name="T12" fmla="*/ 309 w 1444"/>
              <a:gd name="T13" fmla="*/ 435 h 645"/>
              <a:gd name="T14" fmla="*/ 405 w 1444"/>
              <a:gd name="T15" fmla="*/ 216 h 645"/>
              <a:gd name="T16" fmla="*/ 440 w 1444"/>
              <a:gd name="T17" fmla="*/ 629 h 645"/>
              <a:gd name="T18" fmla="*/ 501 w 1444"/>
              <a:gd name="T19" fmla="*/ 310 h 645"/>
              <a:gd name="T20" fmla="*/ 562 w 1444"/>
              <a:gd name="T21" fmla="*/ 116 h 645"/>
              <a:gd name="T22" fmla="*/ 615 w 1444"/>
              <a:gd name="T23" fmla="*/ 507 h 645"/>
              <a:gd name="T24" fmla="*/ 678 w 1444"/>
              <a:gd name="T25" fmla="*/ 629 h 645"/>
              <a:gd name="T26" fmla="*/ 763 w 1444"/>
              <a:gd name="T27" fmla="*/ 498 h 645"/>
              <a:gd name="T28" fmla="*/ 826 w 1444"/>
              <a:gd name="T29" fmla="*/ 213 h 645"/>
              <a:gd name="T30" fmla="*/ 897 w 1444"/>
              <a:gd name="T31" fmla="*/ 288 h 645"/>
              <a:gd name="T32" fmla="*/ 932 w 1444"/>
              <a:gd name="T33" fmla="*/ 532 h 645"/>
              <a:gd name="T34" fmla="*/ 966 w 1444"/>
              <a:gd name="T35" fmla="*/ 172 h 645"/>
              <a:gd name="T36" fmla="*/ 1015 w 1444"/>
              <a:gd name="T37" fmla="*/ 426 h 645"/>
              <a:gd name="T38" fmla="*/ 1094 w 1444"/>
              <a:gd name="T39" fmla="*/ 426 h 645"/>
              <a:gd name="T40" fmla="*/ 1134 w 1444"/>
              <a:gd name="T41" fmla="*/ 532 h 645"/>
              <a:gd name="T42" fmla="*/ 1191 w 1444"/>
              <a:gd name="T43" fmla="*/ 376 h 645"/>
              <a:gd name="T44" fmla="*/ 1251 w 1444"/>
              <a:gd name="T45" fmla="*/ 304 h 645"/>
              <a:gd name="T46" fmla="*/ 1322 w 1444"/>
              <a:gd name="T47" fmla="*/ 304 h 645"/>
              <a:gd name="T48" fmla="*/ 1381 w 1444"/>
              <a:gd name="T49" fmla="*/ 116 h 645"/>
              <a:gd name="T50" fmla="*/ 1444 w 1444"/>
              <a:gd name="T51" fmla="*/ 53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4" h="645">
                <a:moveTo>
                  <a:pt x="0" y="263"/>
                </a:moveTo>
                <a:cubicBezTo>
                  <a:pt x="6" y="222"/>
                  <a:pt x="21" y="0"/>
                  <a:pt x="36" y="19"/>
                </a:cubicBezTo>
                <a:cubicBezTo>
                  <a:pt x="51" y="38"/>
                  <a:pt x="70" y="294"/>
                  <a:pt x="89" y="385"/>
                </a:cubicBezTo>
                <a:cubicBezTo>
                  <a:pt x="108" y="476"/>
                  <a:pt x="135" y="573"/>
                  <a:pt x="151" y="554"/>
                </a:cubicBezTo>
                <a:cubicBezTo>
                  <a:pt x="167" y="535"/>
                  <a:pt x="169" y="338"/>
                  <a:pt x="186" y="263"/>
                </a:cubicBezTo>
                <a:cubicBezTo>
                  <a:pt x="203" y="188"/>
                  <a:pt x="236" y="66"/>
                  <a:pt x="256" y="94"/>
                </a:cubicBezTo>
                <a:cubicBezTo>
                  <a:pt x="277" y="122"/>
                  <a:pt x="284" y="416"/>
                  <a:pt x="309" y="435"/>
                </a:cubicBezTo>
                <a:cubicBezTo>
                  <a:pt x="334" y="454"/>
                  <a:pt x="384" y="185"/>
                  <a:pt x="405" y="216"/>
                </a:cubicBezTo>
                <a:cubicBezTo>
                  <a:pt x="427" y="247"/>
                  <a:pt x="424" y="614"/>
                  <a:pt x="440" y="629"/>
                </a:cubicBezTo>
                <a:cubicBezTo>
                  <a:pt x="456" y="645"/>
                  <a:pt x="481" y="395"/>
                  <a:pt x="501" y="310"/>
                </a:cubicBezTo>
                <a:cubicBezTo>
                  <a:pt x="522" y="225"/>
                  <a:pt x="543" y="85"/>
                  <a:pt x="562" y="116"/>
                </a:cubicBezTo>
                <a:cubicBezTo>
                  <a:pt x="581" y="147"/>
                  <a:pt x="596" y="423"/>
                  <a:pt x="615" y="507"/>
                </a:cubicBezTo>
                <a:cubicBezTo>
                  <a:pt x="634" y="592"/>
                  <a:pt x="654" y="629"/>
                  <a:pt x="678" y="629"/>
                </a:cubicBezTo>
                <a:cubicBezTo>
                  <a:pt x="703" y="629"/>
                  <a:pt x="738" y="567"/>
                  <a:pt x="763" y="498"/>
                </a:cubicBezTo>
                <a:cubicBezTo>
                  <a:pt x="788" y="429"/>
                  <a:pt x="804" y="247"/>
                  <a:pt x="826" y="213"/>
                </a:cubicBezTo>
                <a:cubicBezTo>
                  <a:pt x="849" y="178"/>
                  <a:pt x="879" y="235"/>
                  <a:pt x="897" y="288"/>
                </a:cubicBezTo>
                <a:cubicBezTo>
                  <a:pt x="915" y="341"/>
                  <a:pt x="921" y="551"/>
                  <a:pt x="932" y="532"/>
                </a:cubicBezTo>
                <a:cubicBezTo>
                  <a:pt x="944" y="513"/>
                  <a:pt x="953" y="191"/>
                  <a:pt x="966" y="172"/>
                </a:cubicBezTo>
                <a:cubicBezTo>
                  <a:pt x="980" y="153"/>
                  <a:pt x="993" y="385"/>
                  <a:pt x="1015" y="426"/>
                </a:cubicBezTo>
                <a:cubicBezTo>
                  <a:pt x="1036" y="467"/>
                  <a:pt x="1074" y="407"/>
                  <a:pt x="1094" y="426"/>
                </a:cubicBezTo>
                <a:cubicBezTo>
                  <a:pt x="1114" y="445"/>
                  <a:pt x="1119" y="542"/>
                  <a:pt x="1134" y="532"/>
                </a:cubicBezTo>
                <a:cubicBezTo>
                  <a:pt x="1150" y="523"/>
                  <a:pt x="1172" y="413"/>
                  <a:pt x="1191" y="376"/>
                </a:cubicBezTo>
                <a:cubicBezTo>
                  <a:pt x="1210" y="338"/>
                  <a:pt x="1229" y="316"/>
                  <a:pt x="1251" y="304"/>
                </a:cubicBezTo>
                <a:cubicBezTo>
                  <a:pt x="1272" y="291"/>
                  <a:pt x="1300" y="335"/>
                  <a:pt x="1322" y="304"/>
                </a:cubicBezTo>
                <a:cubicBezTo>
                  <a:pt x="1343" y="272"/>
                  <a:pt x="1361" y="79"/>
                  <a:pt x="1381" y="116"/>
                </a:cubicBezTo>
                <a:cubicBezTo>
                  <a:pt x="1401" y="153"/>
                  <a:pt x="1431" y="444"/>
                  <a:pt x="1444" y="530"/>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5" name="Line 5"/>
          <p:cNvSpPr>
            <a:spLocks noChangeShapeType="1"/>
          </p:cNvSpPr>
          <p:nvPr/>
        </p:nvSpPr>
        <p:spPr bwMode="auto">
          <a:xfrm>
            <a:off x="990600" y="5519738"/>
            <a:ext cx="2667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Line 6"/>
          <p:cNvSpPr>
            <a:spLocks noChangeShapeType="1"/>
          </p:cNvSpPr>
          <p:nvPr/>
        </p:nvSpPr>
        <p:spPr bwMode="auto">
          <a:xfrm flipV="1">
            <a:off x="990600" y="44958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Text Box 8"/>
          <p:cNvSpPr txBox="1">
            <a:spLocks noChangeArrowheads="1"/>
          </p:cNvSpPr>
          <p:nvPr/>
        </p:nvSpPr>
        <p:spPr bwMode="auto">
          <a:xfrm>
            <a:off x="3505200" y="5486400"/>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time</a:t>
            </a:r>
          </a:p>
        </p:txBody>
      </p:sp>
      <p:sp>
        <p:nvSpPr>
          <p:cNvPr id="20489" name="Text Box 9"/>
          <p:cNvSpPr txBox="1">
            <a:spLocks noChangeArrowheads="1"/>
          </p:cNvSpPr>
          <p:nvPr/>
        </p:nvSpPr>
        <p:spPr bwMode="auto">
          <a:xfrm>
            <a:off x="990600" y="441960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value</a:t>
            </a:r>
          </a:p>
        </p:txBody>
      </p:sp>
      <p:sp>
        <p:nvSpPr>
          <p:cNvPr id="20490" name="Text Box 10"/>
          <p:cNvSpPr txBox="1">
            <a:spLocks noChangeArrowheads="1"/>
          </p:cNvSpPr>
          <p:nvPr/>
        </p:nvSpPr>
        <p:spPr bwMode="auto">
          <a:xfrm>
            <a:off x="685800" y="54864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1</a:t>
            </a:r>
          </a:p>
        </p:txBody>
      </p:sp>
      <p:sp>
        <p:nvSpPr>
          <p:cNvPr id="20491" name="Text Box 11"/>
          <p:cNvSpPr txBox="1">
            <a:spLocks noChangeArrowheads="1"/>
          </p:cNvSpPr>
          <p:nvPr/>
        </p:nvSpPr>
        <p:spPr bwMode="auto">
          <a:xfrm>
            <a:off x="3276600" y="581977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100</a:t>
            </a:r>
          </a:p>
        </p:txBody>
      </p:sp>
      <p:sp>
        <p:nvSpPr>
          <p:cNvPr id="20492" name="Line 12"/>
          <p:cNvSpPr>
            <a:spLocks noChangeShapeType="1"/>
          </p:cNvSpPr>
          <p:nvPr/>
        </p:nvSpPr>
        <p:spPr bwMode="auto">
          <a:xfrm flipV="1">
            <a:off x="3276600" y="5486400"/>
            <a:ext cx="0" cy="381000"/>
          </a:xfrm>
          <a:prstGeom prst="line">
            <a:avLst/>
          </a:prstGeom>
          <a:noFill/>
          <a:ln w="952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Line 13"/>
          <p:cNvSpPr>
            <a:spLocks noChangeShapeType="1"/>
          </p:cNvSpPr>
          <p:nvPr/>
        </p:nvSpPr>
        <p:spPr bwMode="auto">
          <a:xfrm>
            <a:off x="3311525" y="5538788"/>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AutoShape 14"/>
          <p:cNvSpPr>
            <a:spLocks noChangeArrowheads="1"/>
          </p:cNvSpPr>
          <p:nvPr/>
        </p:nvSpPr>
        <p:spPr bwMode="auto">
          <a:xfrm rot="-191965">
            <a:off x="3275013" y="5270500"/>
            <a:ext cx="2665412" cy="136525"/>
          </a:xfrm>
          <a:prstGeom prst="rightArrow">
            <a:avLst>
              <a:gd name="adj1" fmla="val 50000"/>
              <a:gd name="adj2" fmla="val 488081"/>
            </a:avLst>
          </a:prstGeom>
          <a:gradFill rotWithShape="1">
            <a:gsLst>
              <a:gs pos="0">
                <a:srgbClr val="3333FF"/>
              </a:gs>
              <a:gs pos="100000">
                <a:srgbClr val="FF00FF"/>
              </a:gs>
            </a:gsLst>
            <a:lin ang="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5" name="Line 15"/>
          <p:cNvSpPr>
            <a:spLocks noChangeShapeType="1"/>
          </p:cNvSpPr>
          <p:nvPr/>
        </p:nvSpPr>
        <p:spPr bwMode="auto">
          <a:xfrm>
            <a:off x="5334000" y="6096000"/>
            <a:ext cx="2667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6" name="Line 16"/>
          <p:cNvSpPr>
            <a:spLocks noChangeShapeType="1"/>
          </p:cNvSpPr>
          <p:nvPr/>
        </p:nvSpPr>
        <p:spPr bwMode="auto">
          <a:xfrm flipV="1">
            <a:off x="5334000" y="44196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7" name="Text Box 17"/>
          <p:cNvSpPr txBox="1">
            <a:spLocks noChangeArrowheads="1"/>
          </p:cNvSpPr>
          <p:nvPr/>
        </p:nvSpPr>
        <p:spPr bwMode="auto">
          <a:xfrm>
            <a:off x="8001000" y="5943600"/>
            <a:ext cx="28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x</a:t>
            </a:r>
          </a:p>
        </p:txBody>
      </p:sp>
      <p:sp>
        <p:nvSpPr>
          <p:cNvPr id="20498" name="Text Box 18"/>
          <p:cNvSpPr txBox="1">
            <a:spLocks noChangeArrowheads="1"/>
          </p:cNvSpPr>
          <p:nvPr/>
        </p:nvSpPr>
        <p:spPr bwMode="auto">
          <a:xfrm>
            <a:off x="5029200" y="42672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1">
                <a:latin typeface="Times New Roman" panose="02020603050405020304" pitchFamily="18" charset="0"/>
              </a:rPr>
              <a:t>y</a:t>
            </a:r>
          </a:p>
        </p:txBody>
      </p:sp>
      <p:sp>
        <p:nvSpPr>
          <p:cNvPr id="20499" name="Text Box 19"/>
          <p:cNvSpPr txBox="1">
            <a:spLocks noChangeArrowheads="1"/>
          </p:cNvSpPr>
          <p:nvPr/>
        </p:nvSpPr>
        <p:spPr bwMode="auto">
          <a:xfrm>
            <a:off x="4953000" y="58674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O</a:t>
            </a:r>
          </a:p>
        </p:txBody>
      </p:sp>
      <p:sp>
        <p:nvSpPr>
          <p:cNvPr id="20500" name="Text Box 20"/>
          <p:cNvSpPr txBox="1">
            <a:spLocks noChangeArrowheads="1"/>
          </p:cNvSpPr>
          <p:nvPr/>
        </p:nvSpPr>
        <p:spPr bwMode="auto">
          <a:xfrm>
            <a:off x="685800" y="6172200"/>
            <a:ext cx="360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a time series with dimensionality 100</a:t>
            </a:r>
          </a:p>
        </p:txBody>
      </p:sp>
      <p:sp>
        <p:nvSpPr>
          <p:cNvPr id="20501" name="Text Box 21"/>
          <p:cNvSpPr txBox="1">
            <a:spLocks noChangeArrowheads="1"/>
          </p:cNvSpPr>
          <p:nvPr/>
        </p:nvSpPr>
        <p:spPr bwMode="auto">
          <a:xfrm>
            <a:off x="5257800" y="6172200"/>
            <a:ext cx="299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a 2-dimensional reduced space</a:t>
            </a:r>
          </a:p>
        </p:txBody>
      </p:sp>
      <p:sp>
        <p:nvSpPr>
          <p:cNvPr id="20502" name="Oval 22"/>
          <p:cNvSpPr>
            <a:spLocks noChangeArrowheads="1"/>
          </p:cNvSpPr>
          <p:nvPr/>
        </p:nvSpPr>
        <p:spPr bwMode="auto">
          <a:xfrm>
            <a:off x="6096000" y="5181600"/>
            <a:ext cx="152400" cy="152400"/>
          </a:xfrm>
          <a:prstGeom prst="ellipse">
            <a:avLst/>
          </a:prstGeom>
          <a:solidFill>
            <a:srgbClr val="FF00FF"/>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3" name="Line 23"/>
          <p:cNvSpPr>
            <a:spLocks noChangeShapeType="1"/>
          </p:cNvSpPr>
          <p:nvPr/>
        </p:nvSpPr>
        <p:spPr bwMode="auto">
          <a:xfrm flipH="1">
            <a:off x="6400800" y="4953000"/>
            <a:ext cx="381000" cy="228600"/>
          </a:xfrm>
          <a:prstGeom prst="line">
            <a:avLst/>
          </a:prstGeom>
          <a:noFill/>
          <a:ln w="9525">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4" name="Rectangle 24"/>
          <p:cNvSpPr>
            <a:spLocks noChangeArrowheads="1"/>
          </p:cNvSpPr>
          <p:nvPr/>
        </p:nvSpPr>
        <p:spPr bwMode="auto">
          <a:xfrm>
            <a:off x="6553200" y="44958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00FF"/>
                </a:solidFill>
                <a:latin typeface="Times New Roman" panose="02020603050405020304" pitchFamily="18" charset="0"/>
              </a:rPr>
              <a:t>a 2D reduced data point</a:t>
            </a:r>
          </a:p>
        </p:txBody>
      </p:sp>
      <p:sp>
        <p:nvSpPr>
          <p:cNvPr id="20505" name="Text Box 25"/>
          <p:cNvSpPr txBox="1">
            <a:spLocks noChangeArrowheads="1"/>
          </p:cNvSpPr>
          <p:nvPr/>
        </p:nvSpPr>
        <p:spPr bwMode="auto">
          <a:xfrm>
            <a:off x="3581400" y="4724400"/>
            <a:ext cx="1752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solidFill>
                  <a:srgbClr val="3333FF"/>
                </a:solidFill>
                <a:latin typeface="Times New Roman" panose="02020603050405020304" pitchFamily="18" charset="0"/>
              </a:rPr>
              <a:t>dimensionality reduction</a:t>
            </a:r>
          </a:p>
        </p:txBody>
      </p:sp>
    </p:spTree>
    <p:extLst>
      <p:ext uri="{BB962C8B-B14F-4D97-AF65-F5344CB8AC3E}">
        <p14:creationId xmlns:p14="http://schemas.microsoft.com/office/powerpoint/2010/main" val="2984358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75001AD2-6C1E-494C-A152-E3773A3A7501}" type="slidenum">
              <a:rPr lang="en-US" altLang="en-US"/>
              <a:pPr/>
              <a:t>14</a:t>
            </a:fld>
            <a:endParaRPr lang="en-US" altLang="en-US"/>
          </a:p>
        </p:txBody>
      </p:sp>
      <p:sp>
        <p:nvSpPr>
          <p:cNvPr id="26627" name="Rectangle 3"/>
          <p:cNvSpPr>
            <a:spLocks noGrp="1" noChangeArrowheads="1"/>
          </p:cNvSpPr>
          <p:nvPr>
            <p:ph type="title"/>
          </p:nvPr>
        </p:nvSpPr>
        <p:spPr/>
        <p:txBody>
          <a:bodyPr/>
          <a:lstStyle/>
          <a:p>
            <a:r>
              <a:rPr lang="en-US" altLang="en-US" sz="3800">
                <a:latin typeface="Times New Roman" panose="02020603050405020304" pitchFamily="18" charset="0"/>
              </a:rPr>
              <a:t>Dimensionality Reduction (cont'd)</a:t>
            </a:r>
            <a:endParaRPr lang="en-US" altLang="zh-CN" sz="3800">
              <a:latin typeface="Times New Roman" panose="02020603050405020304" pitchFamily="18" charset="0"/>
              <a:ea typeface="宋体" panose="02010600030101010101" pitchFamily="2" charset="-122"/>
            </a:endParaRPr>
          </a:p>
        </p:txBody>
      </p:sp>
      <p:sp>
        <p:nvSpPr>
          <p:cNvPr id="26628" name="Rectangle 4"/>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Dimensionality reduction techniques:</a:t>
            </a:r>
          </a:p>
          <a:p>
            <a:pPr lvl="1" algn="just"/>
            <a:r>
              <a:rPr lang="en-US" altLang="zh-CN" sz="2200" i="1">
                <a:latin typeface="Times New Roman" panose="02020603050405020304" pitchFamily="18" charset="0"/>
                <a:ea typeface="宋体" panose="02010600030101010101" pitchFamily="2" charset="-122"/>
              </a:rPr>
              <a:t>Singular Value Decomposition</a:t>
            </a:r>
            <a:r>
              <a:rPr lang="en-US" altLang="zh-CN" sz="2200">
                <a:latin typeface="Times New Roman" panose="02020603050405020304" pitchFamily="18" charset="0"/>
                <a:ea typeface="宋体" panose="02010600030101010101" pitchFamily="2" charset="-122"/>
              </a:rPr>
              <a:t> (SVD)</a:t>
            </a:r>
          </a:p>
          <a:p>
            <a:pPr lvl="1" algn="just"/>
            <a:r>
              <a:rPr lang="en-US" altLang="zh-CN" sz="2200" i="1">
                <a:latin typeface="Times New Roman" panose="02020603050405020304" pitchFamily="18" charset="0"/>
                <a:ea typeface="宋体" panose="02010600030101010101" pitchFamily="2" charset="-122"/>
              </a:rPr>
              <a:t>Discrete Fourier Transform </a:t>
            </a:r>
            <a:r>
              <a:rPr lang="en-US" altLang="zh-CN" sz="2200">
                <a:latin typeface="Times New Roman" panose="02020603050405020304" pitchFamily="18" charset="0"/>
                <a:ea typeface="宋体" panose="02010600030101010101" pitchFamily="2" charset="-122"/>
              </a:rPr>
              <a:t>(DFT)</a:t>
            </a:r>
          </a:p>
          <a:p>
            <a:pPr lvl="1" algn="just"/>
            <a:r>
              <a:rPr lang="en-US" altLang="zh-CN" sz="2200" i="1">
                <a:latin typeface="Times New Roman" panose="02020603050405020304" pitchFamily="18" charset="0"/>
                <a:ea typeface="宋体" panose="02010600030101010101" pitchFamily="2" charset="-122"/>
              </a:rPr>
              <a:t>Discrete Wavelet Transform</a:t>
            </a:r>
            <a:r>
              <a:rPr lang="en-US" altLang="zh-CN" sz="2200">
                <a:latin typeface="Times New Roman" panose="02020603050405020304" pitchFamily="18" charset="0"/>
                <a:ea typeface="宋体" panose="02010600030101010101" pitchFamily="2" charset="-122"/>
              </a:rPr>
              <a:t> (DWT)</a:t>
            </a:r>
          </a:p>
          <a:p>
            <a:pPr lvl="1" algn="just"/>
            <a:r>
              <a:rPr lang="en-US" altLang="zh-CN" sz="2200" i="1">
                <a:latin typeface="Times New Roman" panose="02020603050405020304" pitchFamily="18" charset="0"/>
                <a:ea typeface="宋体" panose="02010600030101010101" pitchFamily="2" charset="-122"/>
              </a:rPr>
              <a:t>Piecewise Aggregate Approximation </a:t>
            </a:r>
            <a:r>
              <a:rPr lang="en-US" altLang="zh-CN" sz="2200">
                <a:latin typeface="Times New Roman" panose="02020603050405020304" pitchFamily="18" charset="0"/>
                <a:ea typeface="宋体" panose="02010600030101010101" pitchFamily="2" charset="-122"/>
              </a:rPr>
              <a:t>(PAA)</a:t>
            </a:r>
          </a:p>
          <a:p>
            <a:pPr lvl="1" algn="just"/>
            <a:r>
              <a:rPr lang="en-US" altLang="zh-CN" sz="2200" i="1">
                <a:latin typeface="Times New Roman" panose="02020603050405020304" pitchFamily="18" charset="0"/>
                <a:ea typeface="宋体" panose="02010600030101010101" pitchFamily="2" charset="-122"/>
              </a:rPr>
              <a:t>Piecewise Linear Approximation </a:t>
            </a:r>
            <a:r>
              <a:rPr lang="en-US" altLang="zh-CN" sz="2200">
                <a:latin typeface="Times New Roman" panose="02020603050405020304" pitchFamily="18" charset="0"/>
                <a:ea typeface="宋体" panose="02010600030101010101" pitchFamily="2" charset="-122"/>
              </a:rPr>
              <a:t>(PLA)</a:t>
            </a:r>
          </a:p>
          <a:p>
            <a:pPr lvl="1" algn="just"/>
            <a:r>
              <a:rPr lang="en-US" altLang="zh-CN" sz="2200" i="1">
                <a:latin typeface="Times New Roman" panose="02020603050405020304" pitchFamily="18" charset="0"/>
                <a:ea typeface="宋体" panose="02010600030101010101" pitchFamily="2" charset="-122"/>
              </a:rPr>
              <a:t>Adaptive Piecewise Constant Approximation </a:t>
            </a:r>
            <a:r>
              <a:rPr lang="en-US" altLang="zh-CN" sz="2200">
                <a:latin typeface="Times New Roman" panose="02020603050405020304" pitchFamily="18" charset="0"/>
                <a:ea typeface="宋体" panose="02010600030101010101" pitchFamily="2" charset="-122"/>
              </a:rPr>
              <a:t>(APCA)</a:t>
            </a:r>
          </a:p>
          <a:p>
            <a:pPr lvl="1" algn="just"/>
            <a:r>
              <a:rPr lang="en-US" altLang="zh-CN" sz="2200" i="1">
                <a:latin typeface="Times New Roman" panose="02020603050405020304" pitchFamily="18" charset="0"/>
                <a:ea typeface="宋体" panose="02010600030101010101" pitchFamily="2" charset="-122"/>
              </a:rPr>
              <a:t>Chebyshev Polynomials </a:t>
            </a:r>
            <a:r>
              <a:rPr lang="en-US" altLang="zh-CN" sz="2200">
                <a:latin typeface="Times New Roman" panose="02020603050405020304" pitchFamily="18" charset="0"/>
                <a:ea typeface="宋体" panose="02010600030101010101" pitchFamily="2" charset="-122"/>
              </a:rPr>
              <a:t>(CP)</a:t>
            </a:r>
          </a:p>
          <a:p>
            <a:pPr lvl="1" algn="just"/>
            <a:endParaRPr lang="en-US" altLang="zh-CN" sz="2200">
              <a:latin typeface="Times New Roman" panose="02020603050405020304" pitchFamily="18" charset="0"/>
              <a:ea typeface="宋体" panose="02010600030101010101" pitchFamily="2" charset="-122"/>
            </a:endParaRPr>
          </a:p>
        </p:txBody>
      </p:sp>
      <p:sp>
        <p:nvSpPr>
          <p:cNvPr id="26637" name="Text Box 13"/>
          <p:cNvSpPr txBox="1">
            <a:spLocks noChangeArrowheads="1"/>
          </p:cNvSpPr>
          <p:nvPr/>
        </p:nvSpPr>
        <p:spPr bwMode="auto">
          <a:xfrm>
            <a:off x="5638800" y="37338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PAKDD</a:t>
            </a:r>
            <a:r>
              <a:rPr lang="en-US" altLang="zh-CN">
                <a:latin typeface="Times New Roman" panose="02020603050405020304" pitchFamily="18" charset="0"/>
                <a:ea typeface="宋体" panose="02010600030101010101" pitchFamily="2" charset="-122"/>
              </a:rPr>
              <a:t>, 2001; </a:t>
            </a:r>
            <a:r>
              <a:rPr lang="en-US" altLang="zh-CN" i="1">
                <a:latin typeface="Times New Roman" panose="02020603050405020304" pitchFamily="18" charset="0"/>
                <a:ea typeface="宋体" panose="02010600030101010101" pitchFamily="2" charset="-122"/>
              </a:rPr>
              <a:t>VLDB</a:t>
            </a:r>
            <a:r>
              <a:rPr lang="en-US" altLang="zh-CN">
                <a:latin typeface="Times New Roman" panose="02020603050405020304" pitchFamily="18" charset="0"/>
                <a:ea typeface="宋体" panose="02010600030101010101" pitchFamily="2" charset="-122"/>
              </a:rPr>
              <a:t>, 2007]</a:t>
            </a:r>
          </a:p>
        </p:txBody>
      </p:sp>
      <p:sp>
        <p:nvSpPr>
          <p:cNvPr id="26638" name="Text Box 14"/>
          <p:cNvSpPr txBox="1">
            <a:spLocks noChangeArrowheads="1"/>
          </p:cNvSpPr>
          <p:nvPr/>
        </p:nvSpPr>
        <p:spPr bwMode="auto">
          <a:xfrm>
            <a:off x="7162800" y="4114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SIGMOD</a:t>
            </a:r>
            <a:r>
              <a:rPr lang="en-US" altLang="zh-CN">
                <a:latin typeface="Times New Roman" panose="02020603050405020304" pitchFamily="18" charset="0"/>
                <a:ea typeface="宋体" panose="02010600030101010101" pitchFamily="2" charset="-122"/>
              </a:rPr>
              <a:t>, 2001</a:t>
            </a:r>
          </a:p>
        </p:txBody>
      </p:sp>
      <p:sp>
        <p:nvSpPr>
          <p:cNvPr id="26639" name="Text Box 15"/>
          <p:cNvSpPr txBox="1">
            <a:spLocks noChangeArrowheads="1"/>
          </p:cNvSpPr>
          <p:nvPr/>
        </p:nvSpPr>
        <p:spPr bwMode="auto">
          <a:xfrm>
            <a:off x="4495800" y="4495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SIGMOD</a:t>
            </a:r>
            <a:r>
              <a:rPr lang="en-US" altLang="zh-CN">
                <a:latin typeface="Times New Roman" panose="02020603050405020304" pitchFamily="18" charset="0"/>
                <a:ea typeface="宋体" panose="02010600030101010101" pitchFamily="2" charset="-122"/>
              </a:rPr>
              <a:t>, 2004]</a:t>
            </a:r>
          </a:p>
        </p:txBody>
      </p:sp>
    </p:spTree>
    <p:extLst>
      <p:ext uri="{BB962C8B-B14F-4D97-AF65-F5344CB8AC3E}">
        <p14:creationId xmlns:p14="http://schemas.microsoft.com/office/powerpoint/2010/main" val="3175396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fld id="{E8A5E0B3-2DC3-4F95-9E16-DB0A052929F4}" type="slidenum">
              <a:rPr lang="en-US" altLang="en-US"/>
              <a:pPr/>
              <a:t>15</a:t>
            </a:fld>
            <a:endParaRPr lang="en-US" altLang="en-US"/>
          </a:p>
        </p:txBody>
      </p:sp>
      <p:sp>
        <p:nvSpPr>
          <p:cNvPr id="34818" name="Rectangle 2"/>
          <p:cNvSpPr>
            <a:spLocks noGrp="1" noChangeArrowheads="1"/>
          </p:cNvSpPr>
          <p:nvPr>
            <p:ph type="title"/>
          </p:nvPr>
        </p:nvSpPr>
        <p:spPr/>
        <p:txBody>
          <a:bodyPr/>
          <a:lstStyle/>
          <a:p>
            <a:r>
              <a:rPr lang="en-US" altLang="en-US" sz="3800">
                <a:latin typeface="Times New Roman" panose="02020603050405020304" pitchFamily="18" charset="0"/>
              </a:rPr>
              <a:t>Singular Value Decomposition (SVD)</a:t>
            </a:r>
          </a:p>
        </p:txBody>
      </p:sp>
      <p:sp>
        <p:nvSpPr>
          <p:cNvPr id="34819"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Reduce the dimensionality of time series data by considering the first few principal components</a:t>
            </a:r>
          </a:p>
        </p:txBody>
      </p:sp>
      <p:sp>
        <p:nvSpPr>
          <p:cNvPr id="34821" name="Text Box 5"/>
          <p:cNvSpPr txBox="1">
            <a:spLocks noChangeArrowheads="1"/>
          </p:cNvSpPr>
          <p:nvPr/>
        </p:nvSpPr>
        <p:spPr bwMode="auto">
          <a:xfrm>
            <a:off x="990600" y="5715000"/>
            <a:ext cx="326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2-dimensional original data space</a:t>
            </a:r>
          </a:p>
        </p:txBody>
      </p:sp>
      <p:grpSp>
        <p:nvGrpSpPr>
          <p:cNvPr id="34824" name="Group 8"/>
          <p:cNvGrpSpPr>
            <a:grpSpLocks/>
          </p:cNvGrpSpPr>
          <p:nvPr/>
        </p:nvGrpSpPr>
        <p:grpSpPr bwMode="auto">
          <a:xfrm>
            <a:off x="176213" y="2590800"/>
            <a:ext cx="4325937" cy="3341688"/>
            <a:chOff x="111" y="1632"/>
            <a:chExt cx="2725" cy="2105"/>
          </a:xfrm>
        </p:grpSpPr>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632"/>
              <a:ext cx="2548" cy="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2" name="Rectangle 6"/>
            <p:cNvSpPr>
              <a:spLocks noChangeArrowheads="1"/>
            </p:cNvSpPr>
            <p:nvPr/>
          </p:nvSpPr>
          <p:spPr bwMode="auto">
            <a:xfrm>
              <a:off x="111" y="3497"/>
              <a:ext cx="432"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25" name="Line 9"/>
          <p:cNvSpPr>
            <a:spLocks noChangeShapeType="1"/>
          </p:cNvSpPr>
          <p:nvPr/>
        </p:nvSpPr>
        <p:spPr bwMode="auto">
          <a:xfrm flipV="1">
            <a:off x="762000" y="2767013"/>
            <a:ext cx="2919413" cy="2790825"/>
          </a:xfrm>
          <a:prstGeom prst="line">
            <a:avLst/>
          </a:prstGeom>
          <a:noFill/>
          <a:ln w="381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6" name="Oval 10"/>
          <p:cNvSpPr>
            <a:spLocks noChangeArrowheads="1"/>
          </p:cNvSpPr>
          <p:nvPr/>
        </p:nvSpPr>
        <p:spPr bwMode="auto">
          <a:xfrm>
            <a:off x="2133600" y="3581400"/>
            <a:ext cx="93663" cy="100013"/>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7" name="Line 11"/>
          <p:cNvSpPr>
            <a:spLocks noChangeShapeType="1"/>
          </p:cNvSpPr>
          <p:nvPr/>
        </p:nvSpPr>
        <p:spPr bwMode="auto">
          <a:xfrm>
            <a:off x="2209800" y="3657600"/>
            <a:ext cx="263525" cy="252413"/>
          </a:xfrm>
          <a:prstGeom prst="line">
            <a:avLst/>
          </a:prstGeom>
          <a:noFill/>
          <a:ln w="952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8" name="Text Box 12"/>
          <p:cNvSpPr txBox="1">
            <a:spLocks noChangeArrowheads="1"/>
          </p:cNvSpPr>
          <p:nvPr/>
        </p:nvSpPr>
        <p:spPr bwMode="auto">
          <a:xfrm>
            <a:off x="1600200" y="3200400"/>
            <a:ext cx="850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rPr>
              <a:t>P</a:t>
            </a:r>
            <a:r>
              <a:rPr lang="en-US" altLang="en-US">
                <a:latin typeface="Times New Roman" panose="02020603050405020304" pitchFamily="18" charset="0"/>
              </a:rPr>
              <a:t> (</a:t>
            </a:r>
            <a:r>
              <a:rPr lang="en-US" altLang="en-US" i="1">
                <a:latin typeface="Times New Roman" panose="02020603050405020304" pitchFamily="18" charset="0"/>
              </a:rPr>
              <a:t>x</a:t>
            </a:r>
            <a:r>
              <a:rPr lang="en-US" altLang="en-US">
                <a:latin typeface="Times New Roman" panose="02020603050405020304" pitchFamily="18" charset="0"/>
              </a:rPr>
              <a:t>, </a:t>
            </a:r>
            <a:r>
              <a:rPr lang="en-US" altLang="en-US" i="1">
                <a:latin typeface="Times New Roman" panose="02020603050405020304" pitchFamily="18" charset="0"/>
              </a:rPr>
              <a:t>y</a:t>
            </a:r>
            <a:r>
              <a:rPr lang="en-US" altLang="en-US">
                <a:latin typeface="Times New Roman" panose="02020603050405020304" pitchFamily="18" charset="0"/>
              </a:rPr>
              <a:t>)</a:t>
            </a:r>
            <a:endParaRPr lang="en-US" altLang="en-US" i="1">
              <a:latin typeface="Times New Roman" panose="02020603050405020304" pitchFamily="18" charset="0"/>
            </a:endParaRPr>
          </a:p>
        </p:txBody>
      </p:sp>
      <p:sp>
        <p:nvSpPr>
          <p:cNvPr id="34829" name="Text Box 13"/>
          <p:cNvSpPr txBox="1">
            <a:spLocks noChangeArrowheads="1"/>
          </p:cNvSpPr>
          <p:nvPr/>
        </p:nvSpPr>
        <p:spPr bwMode="auto">
          <a:xfrm>
            <a:off x="381000" y="53340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solidFill>
                  <a:srgbClr val="3333FF"/>
                </a:solidFill>
                <a:latin typeface="Times New Roman" panose="02020603050405020304" pitchFamily="18" charset="0"/>
              </a:rPr>
              <a:t>O</a:t>
            </a:r>
          </a:p>
        </p:txBody>
      </p:sp>
      <p:sp>
        <p:nvSpPr>
          <p:cNvPr id="34830" name="Oval 14"/>
          <p:cNvSpPr>
            <a:spLocks noChangeArrowheads="1"/>
          </p:cNvSpPr>
          <p:nvPr/>
        </p:nvSpPr>
        <p:spPr bwMode="auto">
          <a:xfrm>
            <a:off x="720725" y="5510213"/>
            <a:ext cx="93663" cy="100012"/>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1" name="Line 15"/>
          <p:cNvSpPr>
            <a:spLocks noChangeShapeType="1"/>
          </p:cNvSpPr>
          <p:nvPr/>
        </p:nvSpPr>
        <p:spPr bwMode="auto">
          <a:xfrm flipH="1" flipV="1">
            <a:off x="2408238" y="3833813"/>
            <a:ext cx="76200" cy="762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Text Box 17"/>
          <p:cNvSpPr txBox="1">
            <a:spLocks noChangeArrowheads="1"/>
          </p:cNvSpPr>
          <p:nvPr/>
        </p:nvSpPr>
        <p:spPr bwMode="auto">
          <a:xfrm>
            <a:off x="4724400" y="4572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i="1">
                <a:solidFill>
                  <a:srgbClr val="3333FF"/>
                </a:solidFill>
                <a:latin typeface="Times New Roman" panose="02020603050405020304" pitchFamily="18" charset="0"/>
              </a:rPr>
              <a:t>O</a:t>
            </a:r>
          </a:p>
        </p:txBody>
      </p:sp>
      <p:grpSp>
        <p:nvGrpSpPr>
          <p:cNvPr id="34837" name="Group 21"/>
          <p:cNvGrpSpPr>
            <a:grpSpLocks/>
          </p:cNvGrpSpPr>
          <p:nvPr/>
        </p:nvGrpSpPr>
        <p:grpSpPr bwMode="auto">
          <a:xfrm rot="2630589">
            <a:off x="5497513" y="3048000"/>
            <a:ext cx="2960687" cy="2843213"/>
            <a:chOff x="3142" y="1632"/>
            <a:chExt cx="1865" cy="1791"/>
          </a:xfrm>
        </p:grpSpPr>
        <p:sp>
          <p:nvSpPr>
            <p:cNvPr id="34832" name="Line 16"/>
            <p:cNvSpPr>
              <a:spLocks noChangeShapeType="1"/>
            </p:cNvSpPr>
            <p:nvPr/>
          </p:nvSpPr>
          <p:spPr bwMode="auto">
            <a:xfrm flipV="1">
              <a:off x="3168" y="1632"/>
              <a:ext cx="1839" cy="1758"/>
            </a:xfrm>
            <a:prstGeom prst="line">
              <a:avLst/>
            </a:prstGeom>
            <a:noFill/>
            <a:ln w="381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Oval 18"/>
            <p:cNvSpPr>
              <a:spLocks noChangeArrowheads="1"/>
            </p:cNvSpPr>
            <p:nvPr/>
          </p:nvSpPr>
          <p:spPr bwMode="auto">
            <a:xfrm>
              <a:off x="3142" y="3360"/>
              <a:ext cx="59" cy="63"/>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5" name="Line 19"/>
            <p:cNvSpPr>
              <a:spLocks noChangeShapeType="1"/>
            </p:cNvSpPr>
            <p:nvPr/>
          </p:nvSpPr>
          <p:spPr bwMode="auto">
            <a:xfrm flipH="1" flipV="1">
              <a:off x="4205" y="2304"/>
              <a:ext cx="48" cy="4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838" name="Text Box 22"/>
          <p:cNvSpPr txBox="1">
            <a:spLocks noChangeArrowheads="1"/>
          </p:cNvSpPr>
          <p:nvPr/>
        </p:nvSpPr>
        <p:spPr bwMode="auto">
          <a:xfrm>
            <a:off x="5410200" y="5715000"/>
            <a:ext cx="283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imes New Roman" panose="02020603050405020304" pitchFamily="18" charset="0"/>
              </a:rPr>
              <a:t>1-dimensional reduced space</a:t>
            </a:r>
          </a:p>
        </p:txBody>
      </p:sp>
      <p:sp>
        <p:nvSpPr>
          <p:cNvPr id="34839" name="AutoShape 23"/>
          <p:cNvSpPr>
            <a:spLocks/>
          </p:cNvSpPr>
          <p:nvPr/>
        </p:nvSpPr>
        <p:spPr bwMode="auto">
          <a:xfrm rot="13602904">
            <a:off x="1600200" y="3733800"/>
            <a:ext cx="381000" cy="2362200"/>
          </a:xfrm>
          <a:prstGeom prst="leftBrace">
            <a:avLst>
              <a:gd name="adj1" fmla="val 51667"/>
              <a:gd name="adj2" fmla="val 50000"/>
            </a:avLst>
          </a:prstGeom>
          <a:noFill/>
          <a:ln w="952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0" name="Text Box 24"/>
          <p:cNvSpPr txBox="1">
            <a:spLocks noChangeArrowheads="1"/>
          </p:cNvSpPr>
          <p:nvPr/>
        </p:nvSpPr>
        <p:spPr bwMode="auto">
          <a:xfrm>
            <a:off x="6858000" y="3124200"/>
            <a:ext cx="1871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i="1">
                <a:latin typeface="Times New Roman" panose="02020603050405020304" pitchFamily="18" charset="0"/>
              </a:rPr>
              <a:t>the reduced </a:t>
            </a:r>
            <a:r>
              <a:rPr lang="en-US" altLang="en-US">
                <a:latin typeface="Times New Roman" panose="02020603050405020304" pitchFamily="18" charset="0"/>
              </a:rPr>
              <a:t>1D </a:t>
            </a:r>
            <a:r>
              <a:rPr lang="en-US" altLang="en-US" i="1">
                <a:latin typeface="Times New Roman" panose="02020603050405020304" pitchFamily="18" charset="0"/>
              </a:rPr>
              <a:t>data point P'</a:t>
            </a:r>
            <a:r>
              <a:rPr lang="en-US" altLang="en-US">
                <a:latin typeface="Times New Roman" panose="02020603050405020304" pitchFamily="18" charset="0"/>
              </a:rPr>
              <a:t> (</a:t>
            </a:r>
            <a:r>
              <a:rPr lang="en-US" altLang="en-US" i="1">
                <a:latin typeface="Times New Roman" panose="02020603050405020304" pitchFamily="18" charset="0"/>
              </a:rPr>
              <a:t>a</a:t>
            </a:r>
            <a:r>
              <a:rPr lang="en-US" altLang="en-US">
                <a:latin typeface="Times New Roman" panose="02020603050405020304" pitchFamily="18" charset="0"/>
              </a:rPr>
              <a:t>)</a:t>
            </a:r>
            <a:endParaRPr lang="en-US" altLang="en-US" i="1">
              <a:latin typeface="Times New Roman" panose="02020603050405020304" pitchFamily="18" charset="0"/>
            </a:endParaRPr>
          </a:p>
        </p:txBody>
      </p:sp>
      <p:sp>
        <p:nvSpPr>
          <p:cNvPr id="34841" name="Oval 25"/>
          <p:cNvSpPr>
            <a:spLocks noChangeArrowheads="1"/>
          </p:cNvSpPr>
          <p:nvPr/>
        </p:nvSpPr>
        <p:spPr bwMode="auto">
          <a:xfrm>
            <a:off x="7315200" y="4419600"/>
            <a:ext cx="93663" cy="100013"/>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2" name="Text Box 26"/>
          <p:cNvSpPr txBox="1">
            <a:spLocks noChangeArrowheads="1"/>
          </p:cNvSpPr>
          <p:nvPr/>
        </p:nvSpPr>
        <p:spPr bwMode="auto">
          <a:xfrm>
            <a:off x="7162800" y="4495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i="1">
                <a:solidFill>
                  <a:srgbClr val="3333FF"/>
                </a:solidFill>
                <a:latin typeface="Times New Roman" panose="02020603050405020304" pitchFamily="18" charset="0"/>
              </a:rPr>
              <a:t>a</a:t>
            </a:r>
          </a:p>
        </p:txBody>
      </p:sp>
      <p:sp>
        <p:nvSpPr>
          <p:cNvPr id="34843" name="Line 27"/>
          <p:cNvSpPr>
            <a:spLocks noChangeShapeType="1"/>
          </p:cNvSpPr>
          <p:nvPr/>
        </p:nvSpPr>
        <p:spPr bwMode="auto">
          <a:xfrm>
            <a:off x="4495800" y="2438400"/>
            <a:ext cx="0" cy="381000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4" name="Text Box 28"/>
          <p:cNvSpPr txBox="1">
            <a:spLocks noChangeArrowheads="1"/>
          </p:cNvSpPr>
          <p:nvPr/>
        </p:nvSpPr>
        <p:spPr bwMode="auto">
          <a:xfrm>
            <a:off x="1828800" y="4953000"/>
            <a:ext cx="696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i="1">
                <a:solidFill>
                  <a:srgbClr val="FF00FF"/>
                </a:solidFill>
                <a:latin typeface="Times New Roman" panose="02020603050405020304" pitchFamily="18" charset="0"/>
              </a:rPr>
              <a:t>a</a:t>
            </a:r>
          </a:p>
        </p:txBody>
      </p:sp>
      <p:sp>
        <p:nvSpPr>
          <p:cNvPr id="34845" name="Line 29"/>
          <p:cNvSpPr>
            <a:spLocks noChangeShapeType="1"/>
          </p:cNvSpPr>
          <p:nvPr/>
        </p:nvSpPr>
        <p:spPr bwMode="auto">
          <a:xfrm flipV="1">
            <a:off x="7391400" y="3810000"/>
            <a:ext cx="2286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6" name="AutoShape 30"/>
          <p:cNvSpPr>
            <a:spLocks noChangeArrowheads="1"/>
          </p:cNvSpPr>
          <p:nvPr/>
        </p:nvSpPr>
        <p:spPr bwMode="auto">
          <a:xfrm rot="474518" flipV="1">
            <a:off x="2286000" y="3962400"/>
            <a:ext cx="4865688" cy="147638"/>
          </a:xfrm>
          <a:prstGeom prst="rightArrow">
            <a:avLst>
              <a:gd name="adj1" fmla="val 50000"/>
              <a:gd name="adj2" fmla="val 823922"/>
            </a:avLst>
          </a:prstGeom>
          <a:gradFill rotWithShape="1">
            <a:gsLst>
              <a:gs pos="0">
                <a:srgbClr val="3333FF">
                  <a:alpha val="39999"/>
                </a:srgbClr>
              </a:gs>
              <a:gs pos="100000">
                <a:srgbClr val="FF00FF"/>
              </a:gs>
            </a:gsLst>
            <a:lin ang="0" scaled="1"/>
          </a:gra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16183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BE6FC76-2CD0-4E4D-ADA0-9A8FF57B9D62}" type="slidenum">
              <a:rPr lang="en-US" altLang="en-US"/>
              <a:pPr/>
              <a:t>16</a:t>
            </a:fld>
            <a:endParaRPr lang="en-US" altLang="en-US"/>
          </a:p>
        </p:txBody>
      </p:sp>
      <p:sp>
        <p:nvSpPr>
          <p:cNvPr id="36866" name="Rectangle 2"/>
          <p:cNvSpPr>
            <a:spLocks noGrp="1" noChangeArrowheads="1"/>
          </p:cNvSpPr>
          <p:nvPr>
            <p:ph type="title"/>
          </p:nvPr>
        </p:nvSpPr>
        <p:spPr/>
        <p:txBody>
          <a:bodyPr/>
          <a:lstStyle/>
          <a:p>
            <a:r>
              <a:rPr lang="en-US" altLang="en-US" sz="3400">
                <a:latin typeface="Times New Roman" panose="02020603050405020304" pitchFamily="18" charset="0"/>
              </a:rPr>
              <a:t>Discrete Fourier Transform (DFT)</a:t>
            </a:r>
            <a:br>
              <a:rPr lang="en-US" altLang="en-US" sz="3400">
                <a:latin typeface="Times New Roman" panose="02020603050405020304" pitchFamily="18" charset="0"/>
              </a:rPr>
            </a:br>
            <a:endParaRPr lang="en-US" altLang="en-US" sz="3400">
              <a:latin typeface="Times New Roman" panose="02020603050405020304" pitchFamily="18" charset="0"/>
            </a:endParaRPr>
          </a:p>
        </p:txBody>
      </p:sp>
      <p:sp>
        <p:nvSpPr>
          <p:cNvPr id="36867" name="Rectangle 3"/>
          <p:cNvSpPr>
            <a:spLocks noGrp="1" noChangeArrowheads="1"/>
          </p:cNvSpPr>
          <p:nvPr>
            <p:ph type="body" idx="1"/>
          </p:nvPr>
        </p:nvSpPr>
        <p:spPr>
          <a:xfrm>
            <a:off x="457200" y="1600200"/>
            <a:ext cx="4648200" cy="4530725"/>
          </a:xfrm>
        </p:spPr>
        <p:txBody>
          <a:bodyPr/>
          <a:lstStyle/>
          <a:p>
            <a:pPr algn="just"/>
            <a:r>
              <a:rPr lang="en-US" altLang="en-US" sz="2600">
                <a:latin typeface="Times New Roman" panose="02020603050405020304" pitchFamily="18" charset="0"/>
              </a:rPr>
              <a:t>Transform time series data from the time domain to frequency domain</a:t>
            </a:r>
          </a:p>
          <a:p>
            <a:pPr lvl="1" algn="just"/>
            <a:r>
              <a:rPr lang="en-US" altLang="en-US" sz="2200" i="1">
                <a:latin typeface="Times New Roman" panose="02020603050405020304" pitchFamily="18" charset="0"/>
              </a:rPr>
              <a:t>x</a:t>
            </a:r>
            <a:r>
              <a:rPr lang="en-US" altLang="en-US" sz="2200" i="1" baseline="-25000">
                <a:latin typeface="Times New Roman" panose="02020603050405020304" pitchFamily="18" charset="0"/>
              </a:rPr>
              <a:t>t</a:t>
            </a:r>
            <a:r>
              <a:rPr lang="en-US" altLang="en-US" sz="2200">
                <a:latin typeface="Times New Roman" panose="02020603050405020304" pitchFamily="18" charset="0"/>
              </a:rPr>
              <a:t> – time series data at timestamp </a:t>
            </a:r>
            <a:r>
              <a:rPr lang="en-US" altLang="en-US" sz="2200" i="1">
                <a:latin typeface="Times New Roman" panose="02020603050405020304" pitchFamily="18" charset="0"/>
              </a:rPr>
              <a:t>t</a:t>
            </a:r>
            <a:r>
              <a:rPr lang="en-US" altLang="en-US" sz="2200">
                <a:latin typeface="Times New Roman" panose="02020603050405020304" pitchFamily="18" charset="0"/>
              </a:rPr>
              <a:t> (0 </a:t>
            </a:r>
            <a:r>
              <a:rPr lang="en-US" altLang="en-US" sz="2200">
                <a:latin typeface="Times New Roman" panose="02020603050405020304" pitchFamily="18" charset="0"/>
                <a:sym typeface="Symbol" panose="05050102010706020507" pitchFamily="18" charset="2"/>
              </a:rPr>
              <a:t> </a:t>
            </a:r>
            <a:r>
              <a:rPr lang="en-US" altLang="en-US" sz="2200" i="1">
                <a:latin typeface="Times New Roman" panose="02020603050405020304" pitchFamily="18" charset="0"/>
                <a:sym typeface="Symbol" panose="05050102010706020507" pitchFamily="18" charset="2"/>
              </a:rPr>
              <a:t>t</a:t>
            </a:r>
            <a:r>
              <a:rPr lang="en-US" altLang="en-US" sz="2200">
                <a:latin typeface="Times New Roman" panose="02020603050405020304" pitchFamily="18" charset="0"/>
              </a:rPr>
              <a:t> </a:t>
            </a:r>
            <a:r>
              <a:rPr lang="en-US" altLang="en-US" sz="2200">
                <a:latin typeface="Times New Roman" panose="02020603050405020304" pitchFamily="18" charset="0"/>
                <a:sym typeface="Symbol" panose="05050102010706020507" pitchFamily="18" charset="2"/>
              </a:rPr>
              <a:t> </a:t>
            </a:r>
            <a:r>
              <a:rPr lang="en-US" altLang="en-US" sz="2200" i="1">
                <a:latin typeface="Times New Roman" panose="02020603050405020304" pitchFamily="18" charset="0"/>
                <a:sym typeface="Symbol" panose="05050102010706020507" pitchFamily="18" charset="2"/>
              </a:rPr>
              <a:t>n </a:t>
            </a:r>
            <a:r>
              <a:rPr lang="en-US" altLang="en-US" sz="2200">
                <a:latin typeface="Times New Roman" panose="02020603050405020304" pitchFamily="18" charset="0"/>
                <a:sym typeface="Symbol" panose="05050102010706020507" pitchFamily="18" charset="2"/>
              </a:rPr>
              <a:t>- 1)</a:t>
            </a:r>
          </a:p>
          <a:p>
            <a:pPr lvl="1" algn="just"/>
            <a:r>
              <a:rPr lang="en-US" altLang="en-US" sz="2200" i="1">
                <a:latin typeface="Times New Roman" panose="02020603050405020304" pitchFamily="18" charset="0"/>
              </a:rPr>
              <a:t>X</a:t>
            </a:r>
            <a:r>
              <a:rPr lang="en-US" altLang="en-US" sz="2200" i="1" baseline="-25000">
                <a:latin typeface="Times New Roman" panose="02020603050405020304" pitchFamily="18" charset="0"/>
              </a:rPr>
              <a:t>f</a:t>
            </a:r>
            <a:r>
              <a:rPr lang="en-US" altLang="en-US" sz="2200">
                <a:latin typeface="Times New Roman" panose="02020603050405020304" pitchFamily="18" charset="0"/>
              </a:rPr>
              <a:t> – transformed data</a:t>
            </a:r>
          </a:p>
          <a:p>
            <a:pPr lvl="1" algn="just"/>
            <a:r>
              <a:rPr lang="en-US" altLang="en-US" sz="2200">
                <a:latin typeface="Times New Roman" panose="02020603050405020304" pitchFamily="18" charset="0"/>
              </a:rPr>
              <a:t>DFT:</a:t>
            </a:r>
          </a:p>
        </p:txBody>
      </p:sp>
      <p:pic>
        <p:nvPicPr>
          <p:cNvPr id="36871" name="Picture 7" descr="d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19200"/>
            <a:ext cx="3635375"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68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495800"/>
            <a:ext cx="4343400" cy="6588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612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5"/>
          <p:cNvSpPr>
            <a:spLocks noGrp="1"/>
          </p:cNvSpPr>
          <p:nvPr>
            <p:ph type="sldNum" sz="quarter" idx="12"/>
          </p:nvPr>
        </p:nvSpPr>
        <p:spPr/>
        <p:txBody>
          <a:bodyPr/>
          <a:lstStyle/>
          <a:p>
            <a:fld id="{DA9F10A1-37E3-4014-84AD-96D1B3260406}" type="slidenum">
              <a:rPr lang="en-US" altLang="en-US"/>
              <a:pPr/>
              <a:t>17</a:t>
            </a:fld>
            <a:endParaRPr lang="en-US" altLang="en-US"/>
          </a:p>
        </p:txBody>
      </p:sp>
      <p:pic>
        <p:nvPicPr>
          <p:cNvPr id="37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57400"/>
            <a:ext cx="58674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6" name="Freeform 18"/>
          <p:cNvSpPr>
            <a:spLocks/>
          </p:cNvSpPr>
          <p:nvPr/>
        </p:nvSpPr>
        <p:spPr bwMode="auto">
          <a:xfrm>
            <a:off x="2414588" y="2667000"/>
            <a:ext cx="4970462" cy="801688"/>
          </a:xfrm>
          <a:custGeom>
            <a:avLst/>
            <a:gdLst>
              <a:gd name="T0" fmla="*/ 15 w 3131"/>
              <a:gd name="T1" fmla="*/ 380 h 506"/>
              <a:gd name="T2" fmla="*/ 0 w 3131"/>
              <a:gd name="T3" fmla="*/ 491 h 506"/>
              <a:gd name="T4" fmla="*/ 3109 w 3131"/>
              <a:gd name="T5" fmla="*/ 506 h 506"/>
              <a:gd name="T6" fmla="*/ 3109 w 3131"/>
              <a:gd name="T7" fmla="*/ 33 h 506"/>
              <a:gd name="T8" fmla="*/ 3131 w 3131"/>
              <a:gd name="T9" fmla="*/ 4 h 506"/>
              <a:gd name="T10" fmla="*/ 1455 w 3131"/>
              <a:gd name="T11" fmla="*/ 0 h 506"/>
              <a:gd name="T12" fmla="*/ 1440 w 3131"/>
              <a:gd name="T13" fmla="*/ 402 h 506"/>
              <a:gd name="T14" fmla="*/ 15 w 3131"/>
              <a:gd name="T15" fmla="*/ 380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1" h="506">
                <a:moveTo>
                  <a:pt x="15" y="380"/>
                </a:moveTo>
                <a:lnTo>
                  <a:pt x="0" y="491"/>
                </a:lnTo>
                <a:lnTo>
                  <a:pt x="3109" y="506"/>
                </a:lnTo>
                <a:lnTo>
                  <a:pt x="3109" y="33"/>
                </a:lnTo>
                <a:lnTo>
                  <a:pt x="3131" y="4"/>
                </a:lnTo>
                <a:lnTo>
                  <a:pt x="1455" y="0"/>
                </a:lnTo>
                <a:lnTo>
                  <a:pt x="1440" y="402"/>
                </a:lnTo>
                <a:lnTo>
                  <a:pt x="15" y="380"/>
                </a:lnTo>
                <a:close/>
              </a:path>
            </a:pathLst>
          </a:custGeom>
          <a:solidFill>
            <a:srgbClr val="FFFF00">
              <a:alpha val="25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0" name="Rectangle 2"/>
          <p:cNvSpPr>
            <a:spLocks noGrp="1" noChangeArrowheads="1"/>
          </p:cNvSpPr>
          <p:nvPr>
            <p:ph type="title"/>
          </p:nvPr>
        </p:nvSpPr>
        <p:spPr/>
        <p:txBody>
          <a:bodyPr/>
          <a:lstStyle/>
          <a:p>
            <a:r>
              <a:rPr lang="en-US" altLang="en-US" sz="3800">
                <a:latin typeface="Times New Roman" panose="02020603050405020304" pitchFamily="18" charset="0"/>
              </a:rPr>
              <a:t>Discrete Wavelet Transform (DWT)</a:t>
            </a:r>
          </a:p>
        </p:txBody>
      </p:sp>
      <p:sp>
        <p:nvSpPr>
          <p:cNvPr id="37891"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Example of DWT:</a:t>
            </a:r>
          </a:p>
        </p:txBody>
      </p:sp>
      <p:pic>
        <p:nvPicPr>
          <p:cNvPr id="378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063" y="3517900"/>
            <a:ext cx="4411662"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5" name="Rectangle 7"/>
          <p:cNvSpPr>
            <a:spLocks noChangeArrowheads="1"/>
          </p:cNvSpPr>
          <p:nvPr/>
        </p:nvSpPr>
        <p:spPr bwMode="auto">
          <a:xfrm>
            <a:off x="2603500" y="2320925"/>
            <a:ext cx="515938" cy="187325"/>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6" name="Rectangle 8"/>
          <p:cNvSpPr>
            <a:spLocks noChangeArrowheads="1"/>
          </p:cNvSpPr>
          <p:nvPr/>
        </p:nvSpPr>
        <p:spPr bwMode="auto">
          <a:xfrm>
            <a:off x="2543175" y="2697163"/>
            <a:ext cx="228600" cy="152400"/>
          </a:xfrm>
          <a:prstGeom prst="rect">
            <a:avLst/>
          </a:prstGeom>
          <a:solidFill>
            <a:srgbClr val="FF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7" name="Rectangle 9"/>
          <p:cNvSpPr>
            <a:spLocks noChangeArrowheads="1"/>
          </p:cNvSpPr>
          <p:nvPr/>
        </p:nvSpPr>
        <p:spPr bwMode="auto">
          <a:xfrm>
            <a:off x="2794000" y="5743575"/>
            <a:ext cx="377825" cy="169863"/>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0" name="Line 12"/>
          <p:cNvSpPr>
            <a:spLocks noChangeShapeType="1"/>
          </p:cNvSpPr>
          <p:nvPr/>
        </p:nvSpPr>
        <p:spPr bwMode="auto">
          <a:xfrm flipH="1" flipV="1">
            <a:off x="1219200" y="2514600"/>
            <a:ext cx="1295400" cy="2286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Text Box 13"/>
          <p:cNvSpPr txBox="1">
            <a:spLocks noChangeArrowheads="1"/>
          </p:cNvSpPr>
          <p:nvPr/>
        </p:nvSpPr>
        <p:spPr bwMode="auto">
          <a:xfrm>
            <a:off x="0" y="2057400"/>
            <a:ext cx="1311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FF00FF"/>
                </a:solidFill>
                <a:latin typeface="Times New Roman" panose="02020603050405020304" pitchFamily="18" charset="0"/>
              </a:rPr>
              <a:t>mean of 127 and 71</a:t>
            </a:r>
          </a:p>
        </p:txBody>
      </p:sp>
      <p:sp>
        <p:nvSpPr>
          <p:cNvPr id="37902" name="Oval 14"/>
          <p:cNvSpPr>
            <a:spLocks noChangeArrowheads="1"/>
          </p:cNvSpPr>
          <p:nvPr/>
        </p:nvSpPr>
        <p:spPr bwMode="auto">
          <a:xfrm>
            <a:off x="4800600" y="2667000"/>
            <a:ext cx="228600" cy="228600"/>
          </a:xfrm>
          <a:prstGeom prst="ellipse">
            <a:avLst/>
          </a:prstGeom>
          <a:solidFill>
            <a:srgbClr val="00FF00">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Oval 15"/>
          <p:cNvSpPr>
            <a:spLocks noChangeArrowheads="1"/>
          </p:cNvSpPr>
          <p:nvPr/>
        </p:nvSpPr>
        <p:spPr bwMode="auto">
          <a:xfrm>
            <a:off x="2919413" y="5299075"/>
            <a:ext cx="228600" cy="228600"/>
          </a:xfrm>
          <a:prstGeom prst="ellipse">
            <a:avLst/>
          </a:prstGeom>
          <a:solidFill>
            <a:srgbClr val="00FF00">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Line 16"/>
          <p:cNvSpPr>
            <a:spLocks noChangeShapeType="1"/>
          </p:cNvSpPr>
          <p:nvPr/>
        </p:nvSpPr>
        <p:spPr bwMode="auto">
          <a:xfrm flipV="1">
            <a:off x="4911725" y="1676400"/>
            <a:ext cx="803275" cy="1020763"/>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5" name="Text Box 17"/>
          <p:cNvSpPr txBox="1">
            <a:spLocks noChangeArrowheads="1"/>
          </p:cNvSpPr>
          <p:nvPr/>
        </p:nvSpPr>
        <p:spPr bwMode="auto">
          <a:xfrm>
            <a:off x="5029200" y="99060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rgbClr val="00CC00"/>
                </a:solidFill>
                <a:latin typeface="Times New Roman" panose="02020603050405020304" pitchFamily="18" charset="0"/>
              </a:rPr>
              <a:t>difference between 127 and mean (99)</a:t>
            </a:r>
          </a:p>
        </p:txBody>
      </p:sp>
      <p:sp>
        <p:nvSpPr>
          <p:cNvPr id="37907" name="Oval 19"/>
          <p:cNvSpPr>
            <a:spLocks noChangeArrowheads="1"/>
          </p:cNvSpPr>
          <p:nvPr/>
        </p:nvSpPr>
        <p:spPr bwMode="auto">
          <a:xfrm>
            <a:off x="4800600" y="2667000"/>
            <a:ext cx="2514600" cy="228600"/>
          </a:xfrm>
          <a:prstGeom prst="ellipse">
            <a:avLst/>
          </a:prstGeom>
          <a:solidFill>
            <a:srgbClr val="00FF00">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8" name="Oval 20"/>
          <p:cNvSpPr>
            <a:spLocks noChangeArrowheads="1"/>
          </p:cNvSpPr>
          <p:nvPr/>
        </p:nvSpPr>
        <p:spPr bwMode="auto">
          <a:xfrm>
            <a:off x="2667000" y="5181600"/>
            <a:ext cx="3910013" cy="398463"/>
          </a:xfrm>
          <a:prstGeom prst="ellipse">
            <a:avLst/>
          </a:prstGeom>
          <a:solidFill>
            <a:srgbClr val="00FF00">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9" name="Oval 21"/>
          <p:cNvSpPr>
            <a:spLocks noChangeArrowheads="1"/>
          </p:cNvSpPr>
          <p:nvPr/>
        </p:nvSpPr>
        <p:spPr bwMode="auto">
          <a:xfrm>
            <a:off x="5251450" y="2884488"/>
            <a:ext cx="1547813" cy="211137"/>
          </a:xfrm>
          <a:prstGeom prst="ellipse">
            <a:avLst/>
          </a:prstGeom>
          <a:solidFill>
            <a:srgbClr val="00FFFF">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0" name="Oval 22"/>
          <p:cNvSpPr>
            <a:spLocks noChangeArrowheads="1"/>
          </p:cNvSpPr>
          <p:nvPr/>
        </p:nvSpPr>
        <p:spPr bwMode="auto">
          <a:xfrm>
            <a:off x="2954338" y="4800600"/>
            <a:ext cx="3446462" cy="304800"/>
          </a:xfrm>
          <a:prstGeom prst="ellipse">
            <a:avLst/>
          </a:prstGeom>
          <a:solidFill>
            <a:srgbClr val="00FFFF">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1" name="Oval 23"/>
          <p:cNvSpPr>
            <a:spLocks noChangeArrowheads="1"/>
          </p:cNvSpPr>
          <p:nvPr/>
        </p:nvSpPr>
        <p:spPr bwMode="auto">
          <a:xfrm>
            <a:off x="5445125" y="3054350"/>
            <a:ext cx="1066800" cy="217488"/>
          </a:xfrm>
          <a:prstGeom prst="ellipse">
            <a:avLst/>
          </a:prstGeom>
          <a:solidFill>
            <a:srgbClr val="993366">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2" name="Oval 24"/>
          <p:cNvSpPr>
            <a:spLocks noChangeArrowheads="1"/>
          </p:cNvSpPr>
          <p:nvPr/>
        </p:nvSpPr>
        <p:spPr bwMode="auto">
          <a:xfrm>
            <a:off x="3276600" y="4284663"/>
            <a:ext cx="2619375" cy="334962"/>
          </a:xfrm>
          <a:prstGeom prst="ellipse">
            <a:avLst/>
          </a:prstGeom>
          <a:solidFill>
            <a:srgbClr val="993366">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3" name="Oval 25"/>
          <p:cNvSpPr>
            <a:spLocks noChangeArrowheads="1"/>
          </p:cNvSpPr>
          <p:nvPr/>
        </p:nvSpPr>
        <p:spPr bwMode="auto">
          <a:xfrm>
            <a:off x="5697538" y="3265488"/>
            <a:ext cx="668337" cy="193675"/>
          </a:xfrm>
          <a:prstGeom prst="ellipse">
            <a:avLst/>
          </a:prstGeom>
          <a:solidFill>
            <a:srgbClr val="3366FF">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4" name="Oval 26"/>
          <p:cNvSpPr>
            <a:spLocks noChangeArrowheads="1"/>
          </p:cNvSpPr>
          <p:nvPr/>
        </p:nvSpPr>
        <p:spPr bwMode="auto">
          <a:xfrm>
            <a:off x="4343400" y="3903663"/>
            <a:ext cx="668338" cy="252412"/>
          </a:xfrm>
          <a:prstGeom prst="ellipse">
            <a:avLst/>
          </a:prstGeom>
          <a:solidFill>
            <a:srgbClr val="3366FF">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5" name="Oval 27"/>
          <p:cNvSpPr>
            <a:spLocks noChangeArrowheads="1"/>
          </p:cNvSpPr>
          <p:nvPr/>
        </p:nvSpPr>
        <p:spPr bwMode="auto">
          <a:xfrm>
            <a:off x="3200400" y="3276600"/>
            <a:ext cx="668338" cy="193675"/>
          </a:xfrm>
          <a:prstGeom prst="ellipse">
            <a:avLst/>
          </a:prstGeom>
          <a:solidFill>
            <a:srgbClr val="808080">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6" name="Oval 28"/>
          <p:cNvSpPr>
            <a:spLocks noChangeArrowheads="1"/>
          </p:cNvSpPr>
          <p:nvPr/>
        </p:nvSpPr>
        <p:spPr bwMode="auto">
          <a:xfrm>
            <a:off x="4343400" y="3544888"/>
            <a:ext cx="668338" cy="241300"/>
          </a:xfrm>
          <a:prstGeom prst="ellipse">
            <a:avLst/>
          </a:prstGeom>
          <a:solidFill>
            <a:srgbClr val="808080">
              <a:alpha val="14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7" name="Line 29"/>
          <p:cNvSpPr>
            <a:spLocks noChangeShapeType="1"/>
          </p:cNvSpPr>
          <p:nvPr/>
        </p:nvSpPr>
        <p:spPr bwMode="auto">
          <a:xfrm>
            <a:off x="5029200" y="3733800"/>
            <a:ext cx="2286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8" name="Line 30"/>
          <p:cNvSpPr>
            <a:spLocks noChangeShapeType="1"/>
          </p:cNvSpPr>
          <p:nvPr/>
        </p:nvSpPr>
        <p:spPr bwMode="auto">
          <a:xfrm>
            <a:off x="5105400" y="4038600"/>
            <a:ext cx="2209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9" name="Line 31"/>
          <p:cNvSpPr>
            <a:spLocks noChangeShapeType="1"/>
          </p:cNvSpPr>
          <p:nvPr/>
        </p:nvSpPr>
        <p:spPr bwMode="auto">
          <a:xfrm>
            <a:off x="5802313" y="4437063"/>
            <a:ext cx="15240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0" name="Line 32"/>
          <p:cNvSpPr>
            <a:spLocks noChangeShapeType="1"/>
          </p:cNvSpPr>
          <p:nvPr/>
        </p:nvSpPr>
        <p:spPr bwMode="auto">
          <a:xfrm flipV="1">
            <a:off x="6248400" y="4724400"/>
            <a:ext cx="1066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1" name="Line 33"/>
          <p:cNvSpPr>
            <a:spLocks noChangeShapeType="1"/>
          </p:cNvSpPr>
          <p:nvPr/>
        </p:nvSpPr>
        <p:spPr bwMode="auto">
          <a:xfrm flipV="1">
            <a:off x="6400800" y="4876800"/>
            <a:ext cx="914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2" name="Text Box 34"/>
          <p:cNvSpPr txBox="1">
            <a:spLocks noChangeArrowheads="1"/>
          </p:cNvSpPr>
          <p:nvPr/>
        </p:nvSpPr>
        <p:spPr bwMode="auto">
          <a:xfrm>
            <a:off x="7162800" y="4267200"/>
            <a:ext cx="1539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Times New Roman" panose="02020603050405020304" pitchFamily="18" charset="0"/>
              </a:rPr>
              <a:t>DWT coefficients</a:t>
            </a:r>
          </a:p>
        </p:txBody>
      </p:sp>
    </p:spTree>
    <p:extLst>
      <p:ext uri="{BB962C8B-B14F-4D97-AF65-F5344CB8AC3E}">
        <p14:creationId xmlns:p14="http://schemas.microsoft.com/office/powerpoint/2010/main" val="139193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9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90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9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9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9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90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9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90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90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9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9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91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9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91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9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91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9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9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9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9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9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P spid="37896" grpId="0" animBg="1"/>
      <p:bldP spid="37897" grpId="0" animBg="1"/>
      <p:bldP spid="37900" grpId="0" animBg="1"/>
      <p:bldP spid="37901" grpId="0"/>
      <p:bldP spid="37902" grpId="0" animBg="1"/>
      <p:bldP spid="37903" grpId="0" animBg="1"/>
      <p:bldP spid="37904" grpId="0" animBg="1"/>
      <p:bldP spid="37905" grpId="0"/>
      <p:bldP spid="37907" grpId="0" animBg="1"/>
      <p:bldP spid="37908" grpId="0" animBg="1"/>
      <p:bldP spid="37909" grpId="0" animBg="1"/>
      <p:bldP spid="37910" grpId="0" animBg="1"/>
      <p:bldP spid="37911" grpId="0" animBg="1"/>
      <p:bldP spid="37912" grpId="0" animBg="1"/>
      <p:bldP spid="37913" grpId="0" animBg="1"/>
      <p:bldP spid="37914" grpId="0" animBg="1"/>
      <p:bldP spid="37915" grpId="0" animBg="1"/>
      <p:bldP spid="37916" grpId="0" animBg="1"/>
      <p:bldP spid="37917" grpId="0" animBg="1"/>
      <p:bldP spid="37918" grpId="0" animBg="1"/>
      <p:bldP spid="37919" grpId="0" animBg="1"/>
      <p:bldP spid="37920" grpId="0" animBg="1"/>
      <p:bldP spid="37921" grpId="0" animBg="1"/>
      <p:bldP spid="379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5"/>
          <p:cNvSpPr>
            <a:spLocks noGrp="1"/>
          </p:cNvSpPr>
          <p:nvPr>
            <p:ph type="sldNum" sz="quarter" idx="12"/>
          </p:nvPr>
        </p:nvSpPr>
        <p:spPr/>
        <p:txBody>
          <a:bodyPr/>
          <a:lstStyle/>
          <a:p>
            <a:fld id="{5F124FCD-156E-41AD-A991-81C483B1B0D3}" type="slidenum">
              <a:rPr lang="en-US" altLang="en-US"/>
              <a:pPr/>
              <a:t>18</a:t>
            </a:fld>
            <a:endParaRPr lang="en-US" altLang="en-US"/>
          </a:p>
        </p:txBody>
      </p:sp>
      <p:sp>
        <p:nvSpPr>
          <p:cNvPr id="23554" name="Rectangle 2"/>
          <p:cNvSpPr>
            <a:spLocks noGrp="1" noChangeArrowheads="1"/>
          </p:cNvSpPr>
          <p:nvPr>
            <p:ph type="title"/>
          </p:nvPr>
        </p:nvSpPr>
        <p:spPr/>
        <p:txBody>
          <a:bodyPr/>
          <a:lstStyle/>
          <a:p>
            <a:r>
              <a:rPr lang="en-US" altLang="en-US" sz="3400">
                <a:latin typeface="Times New Roman" panose="02020603050405020304" pitchFamily="18" charset="0"/>
              </a:rPr>
              <a:t>Piecewise Aggregate Approximation (PAA)</a:t>
            </a:r>
          </a:p>
        </p:txBody>
      </p:sp>
      <p:sp>
        <p:nvSpPr>
          <p:cNvPr id="23555"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Example:</a:t>
            </a:r>
          </a:p>
          <a:p>
            <a:pPr lvl="1" algn="just"/>
            <a:r>
              <a:rPr lang="en-US" altLang="en-US" sz="2200">
                <a:latin typeface="Times New Roman" panose="02020603050405020304" pitchFamily="18" charset="0"/>
              </a:rPr>
              <a:t>Convert 4-dimensional time series (1, 3, 7, 5) into a 2-dimensional point (2, 6)</a:t>
            </a:r>
          </a:p>
        </p:txBody>
      </p:sp>
      <p:graphicFrame>
        <p:nvGraphicFramePr>
          <p:cNvPr id="23556" name="Object 4"/>
          <p:cNvGraphicFramePr>
            <a:graphicFrameLocks noChangeAspect="1"/>
          </p:cNvGraphicFramePr>
          <p:nvPr/>
        </p:nvGraphicFramePr>
        <p:xfrm>
          <a:off x="4167188" y="2895600"/>
          <a:ext cx="3452812" cy="1019175"/>
        </p:xfrm>
        <a:graphic>
          <a:graphicData uri="http://schemas.openxmlformats.org/presentationml/2006/ole">
            <mc:AlternateContent xmlns:mc="http://schemas.openxmlformats.org/markup-compatibility/2006">
              <mc:Choice xmlns:v="urn:schemas-microsoft-com:vml" Requires="v">
                <p:oleObj spid="_x0000_s11271" name="Microsoft Drawing 1.01" r:id="rId3" imgW="2816280" imgH="831960" progId="MSDraw.1.01">
                  <p:embed/>
                </p:oleObj>
              </mc:Choice>
              <mc:Fallback>
                <p:oleObj name="Microsoft Drawing 1.01" r:id="rId3" imgW="2816280" imgH="83196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2895600"/>
                        <a:ext cx="3452812"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7" name="Text Box 5"/>
          <p:cNvSpPr txBox="1">
            <a:spLocks noChangeArrowheads="1"/>
          </p:cNvSpPr>
          <p:nvPr/>
        </p:nvSpPr>
        <p:spPr bwMode="auto">
          <a:xfrm>
            <a:off x="1828800" y="35052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PAA representation:</a:t>
            </a:r>
          </a:p>
        </p:txBody>
      </p:sp>
      <p:sp>
        <p:nvSpPr>
          <p:cNvPr id="23558" name="Text Box 6"/>
          <p:cNvSpPr txBox="1">
            <a:spLocks noChangeArrowheads="1"/>
          </p:cNvSpPr>
          <p:nvPr/>
        </p:nvSpPr>
        <p:spPr bwMode="auto">
          <a:xfrm>
            <a:off x="1371600" y="2895600"/>
            <a:ext cx="250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Original time-series data:</a:t>
            </a:r>
          </a:p>
        </p:txBody>
      </p:sp>
      <p:sp>
        <p:nvSpPr>
          <p:cNvPr id="23559" name="Line 7"/>
          <p:cNvSpPr>
            <a:spLocks noChangeShapeType="1"/>
          </p:cNvSpPr>
          <p:nvPr/>
        </p:nvSpPr>
        <p:spPr bwMode="auto">
          <a:xfrm>
            <a:off x="2895600" y="5881688"/>
            <a:ext cx="2667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Line 8"/>
          <p:cNvSpPr>
            <a:spLocks noChangeShapeType="1"/>
          </p:cNvSpPr>
          <p:nvPr/>
        </p:nvSpPr>
        <p:spPr bwMode="auto">
          <a:xfrm flipV="1">
            <a:off x="2914650" y="4205288"/>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1" name="Text Box 9"/>
          <p:cNvSpPr txBox="1">
            <a:spLocks noChangeArrowheads="1"/>
          </p:cNvSpPr>
          <p:nvPr/>
        </p:nvSpPr>
        <p:spPr bwMode="auto">
          <a:xfrm>
            <a:off x="5429250" y="5881688"/>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time</a:t>
            </a:r>
          </a:p>
        </p:txBody>
      </p:sp>
      <p:sp>
        <p:nvSpPr>
          <p:cNvPr id="23562" name="Text Box 10"/>
          <p:cNvSpPr txBox="1">
            <a:spLocks noChangeArrowheads="1"/>
          </p:cNvSpPr>
          <p:nvPr/>
        </p:nvSpPr>
        <p:spPr bwMode="auto">
          <a:xfrm>
            <a:off x="2133600" y="3976688"/>
            <a:ext cx="67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value</a:t>
            </a:r>
          </a:p>
        </p:txBody>
      </p:sp>
      <p:sp>
        <p:nvSpPr>
          <p:cNvPr id="23563" name="Line 11"/>
          <p:cNvSpPr>
            <a:spLocks noChangeShapeType="1"/>
          </p:cNvSpPr>
          <p:nvPr/>
        </p:nvSpPr>
        <p:spPr bwMode="auto">
          <a:xfrm>
            <a:off x="2914650" y="57292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4" name="Line 12"/>
          <p:cNvSpPr>
            <a:spLocks noChangeShapeType="1"/>
          </p:cNvSpPr>
          <p:nvPr/>
        </p:nvSpPr>
        <p:spPr bwMode="auto">
          <a:xfrm>
            <a:off x="2914650" y="55768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5" name="Line 13"/>
          <p:cNvSpPr>
            <a:spLocks noChangeShapeType="1"/>
          </p:cNvSpPr>
          <p:nvPr/>
        </p:nvSpPr>
        <p:spPr bwMode="auto">
          <a:xfrm>
            <a:off x="2914650" y="54244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6" name="Line 14"/>
          <p:cNvSpPr>
            <a:spLocks noChangeShapeType="1"/>
          </p:cNvSpPr>
          <p:nvPr/>
        </p:nvSpPr>
        <p:spPr bwMode="auto">
          <a:xfrm>
            <a:off x="2914650" y="52720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7" name="Line 15"/>
          <p:cNvSpPr>
            <a:spLocks noChangeShapeType="1"/>
          </p:cNvSpPr>
          <p:nvPr/>
        </p:nvSpPr>
        <p:spPr bwMode="auto">
          <a:xfrm>
            <a:off x="2914650" y="51196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8" name="Line 16"/>
          <p:cNvSpPr>
            <a:spLocks noChangeShapeType="1"/>
          </p:cNvSpPr>
          <p:nvPr/>
        </p:nvSpPr>
        <p:spPr bwMode="auto">
          <a:xfrm>
            <a:off x="2914650" y="49672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Line 17"/>
          <p:cNvSpPr>
            <a:spLocks noChangeShapeType="1"/>
          </p:cNvSpPr>
          <p:nvPr/>
        </p:nvSpPr>
        <p:spPr bwMode="auto">
          <a:xfrm>
            <a:off x="2914650" y="48148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0" name="Line 18"/>
          <p:cNvSpPr>
            <a:spLocks noChangeShapeType="1"/>
          </p:cNvSpPr>
          <p:nvPr/>
        </p:nvSpPr>
        <p:spPr bwMode="auto">
          <a:xfrm>
            <a:off x="2914650" y="46624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2" name="Text Box 20"/>
          <p:cNvSpPr txBox="1">
            <a:spLocks noChangeArrowheads="1"/>
          </p:cNvSpPr>
          <p:nvPr/>
        </p:nvSpPr>
        <p:spPr bwMode="auto">
          <a:xfrm>
            <a:off x="2686050" y="55768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1</a:t>
            </a:r>
          </a:p>
        </p:txBody>
      </p:sp>
      <p:sp>
        <p:nvSpPr>
          <p:cNvPr id="23573" name="Text Box 21"/>
          <p:cNvSpPr txBox="1">
            <a:spLocks noChangeArrowheads="1"/>
          </p:cNvSpPr>
          <p:nvPr/>
        </p:nvSpPr>
        <p:spPr bwMode="auto">
          <a:xfrm>
            <a:off x="2686050" y="52720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3</a:t>
            </a:r>
          </a:p>
        </p:txBody>
      </p:sp>
      <p:sp>
        <p:nvSpPr>
          <p:cNvPr id="23574" name="Text Box 22"/>
          <p:cNvSpPr txBox="1">
            <a:spLocks noChangeArrowheads="1"/>
          </p:cNvSpPr>
          <p:nvPr/>
        </p:nvSpPr>
        <p:spPr bwMode="auto">
          <a:xfrm>
            <a:off x="2686050" y="49672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5</a:t>
            </a:r>
          </a:p>
        </p:txBody>
      </p:sp>
      <p:sp>
        <p:nvSpPr>
          <p:cNvPr id="23575" name="Line 23"/>
          <p:cNvSpPr>
            <a:spLocks noChangeShapeType="1"/>
          </p:cNvSpPr>
          <p:nvPr/>
        </p:nvSpPr>
        <p:spPr bwMode="auto">
          <a:xfrm>
            <a:off x="2914650" y="45100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6" name="Text Box 24"/>
          <p:cNvSpPr txBox="1">
            <a:spLocks noChangeArrowheads="1"/>
          </p:cNvSpPr>
          <p:nvPr/>
        </p:nvSpPr>
        <p:spPr bwMode="auto">
          <a:xfrm>
            <a:off x="2686050" y="46624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7</a:t>
            </a:r>
          </a:p>
        </p:txBody>
      </p:sp>
      <p:sp>
        <p:nvSpPr>
          <p:cNvPr id="23577" name="Text Box 25"/>
          <p:cNvSpPr txBox="1">
            <a:spLocks noChangeArrowheads="1"/>
          </p:cNvSpPr>
          <p:nvPr/>
        </p:nvSpPr>
        <p:spPr bwMode="auto">
          <a:xfrm>
            <a:off x="2686050" y="43576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9</a:t>
            </a:r>
          </a:p>
        </p:txBody>
      </p:sp>
      <p:sp>
        <p:nvSpPr>
          <p:cNvPr id="23578" name="Line 26"/>
          <p:cNvSpPr>
            <a:spLocks noChangeShapeType="1"/>
          </p:cNvSpPr>
          <p:nvPr/>
        </p:nvSpPr>
        <p:spPr bwMode="auto">
          <a:xfrm flipV="1">
            <a:off x="3371850" y="580548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9" name="Line 27"/>
          <p:cNvSpPr>
            <a:spLocks noChangeShapeType="1"/>
          </p:cNvSpPr>
          <p:nvPr/>
        </p:nvSpPr>
        <p:spPr bwMode="auto">
          <a:xfrm flipV="1">
            <a:off x="3829050" y="580548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0" name="Line 28"/>
          <p:cNvSpPr>
            <a:spLocks noChangeShapeType="1"/>
          </p:cNvSpPr>
          <p:nvPr/>
        </p:nvSpPr>
        <p:spPr bwMode="auto">
          <a:xfrm flipV="1">
            <a:off x="4286250" y="580548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1" name="Line 29"/>
          <p:cNvSpPr>
            <a:spLocks noChangeShapeType="1"/>
          </p:cNvSpPr>
          <p:nvPr/>
        </p:nvSpPr>
        <p:spPr bwMode="auto">
          <a:xfrm flipV="1">
            <a:off x="4743450" y="580548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2" name="Line 30"/>
          <p:cNvSpPr>
            <a:spLocks noChangeShapeType="1"/>
          </p:cNvSpPr>
          <p:nvPr/>
        </p:nvSpPr>
        <p:spPr bwMode="auto">
          <a:xfrm flipV="1">
            <a:off x="2947988" y="5729288"/>
            <a:ext cx="404812" cy="111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3" name="Line 31"/>
          <p:cNvSpPr>
            <a:spLocks noChangeShapeType="1"/>
          </p:cNvSpPr>
          <p:nvPr/>
        </p:nvSpPr>
        <p:spPr bwMode="auto">
          <a:xfrm flipV="1">
            <a:off x="2895600" y="5424488"/>
            <a:ext cx="914400" cy="111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4" name="Line 32"/>
          <p:cNvSpPr>
            <a:spLocks noChangeShapeType="1"/>
          </p:cNvSpPr>
          <p:nvPr/>
        </p:nvSpPr>
        <p:spPr bwMode="auto">
          <a:xfrm flipV="1">
            <a:off x="2895600" y="4814888"/>
            <a:ext cx="1371600" cy="111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5" name="Line 33"/>
          <p:cNvSpPr>
            <a:spLocks noChangeShapeType="1"/>
          </p:cNvSpPr>
          <p:nvPr/>
        </p:nvSpPr>
        <p:spPr bwMode="auto">
          <a:xfrm flipV="1">
            <a:off x="2906713" y="5108575"/>
            <a:ext cx="1828800" cy="111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6" name="Oval 34"/>
          <p:cNvSpPr>
            <a:spLocks noChangeArrowheads="1"/>
          </p:cNvSpPr>
          <p:nvPr/>
        </p:nvSpPr>
        <p:spPr bwMode="auto">
          <a:xfrm>
            <a:off x="3328988" y="5664200"/>
            <a:ext cx="117475" cy="117475"/>
          </a:xfrm>
          <a:prstGeom prst="ellipse">
            <a:avLst/>
          </a:prstGeom>
          <a:solidFill>
            <a:srgbClr val="FFFF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8" name="Oval 36"/>
          <p:cNvSpPr>
            <a:spLocks noChangeArrowheads="1"/>
          </p:cNvSpPr>
          <p:nvPr/>
        </p:nvSpPr>
        <p:spPr bwMode="auto">
          <a:xfrm>
            <a:off x="3781425" y="5383213"/>
            <a:ext cx="117475" cy="117475"/>
          </a:xfrm>
          <a:prstGeom prst="ellipse">
            <a:avLst/>
          </a:prstGeom>
          <a:solidFill>
            <a:srgbClr val="FFFF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9" name="Oval 37"/>
          <p:cNvSpPr>
            <a:spLocks noChangeArrowheads="1"/>
          </p:cNvSpPr>
          <p:nvPr/>
        </p:nvSpPr>
        <p:spPr bwMode="auto">
          <a:xfrm>
            <a:off x="4225925" y="4749800"/>
            <a:ext cx="117475" cy="117475"/>
          </a:xfrm>
          <a:prstGeom prst="ellipse">
            <a:avLst/>
          </a:prstGeom>
          <a:solidFill>
            <a:srgbClr val="00FF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0" name="Oval 38"/>
          <p:cNvSpPr>
            <a:spLocks noChangeArrowheads="1"/>
          </p:cNvSpPr>
          <p:nvPr/>
        </p:nvSpPr>
        <p:spPr bwMode="auto">
          <a:xfrm>
            <a:off x="4648200" y="5043488"/>
            <a:ext cx="117475" cy="117475"/>
          </a:xfrm>
          <a:prstGeom prst="ellipse">
            <a:avLst/>
          </a:prstGeom>
          <a:solidFill>
            <a:srgbClr val="00FF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1" name="Line 39"/>
          <p:cNvSpPr>
            <a:spLocks noChangeShapeType="1"/>
          </p:cNvSpPr>
          <p:nvPr/>
        </p:nvSpPr>
        <p:spPr bwMode="auto">
          <a:xfrm flipV="1">
            <a:off x="3417888" y="5478463"/>
            <a:ext cx="381000" cy="228600"/>
          </a:xfrm>
          <a:prstGeom prst="line">
            <a:avLst/>
          </a:prstGeom>
          <a:noFill/>
          <a:ln w="127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2" name="Line 40"/>
          <p:cNvSpPr>
            <a:spLocks noChangeShapeType="1"/>
          </p:cNvSpPr>
          <p:nvPr/>
        </p:nvSpPr>
        <p:spPr bwMode="auto">
          <a:xfrm flipV="1">
            <a:off x="3884613" y="4862513"/>
            <a:ext cx="358775" cy="515937"/>
          </a:xfrm>
          <a:prstGeom prst="line">
            <a:avLst/>
          </a:prstGeom>
          <a:noFill/>
          <a:ln w="127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3" name="Line 41"/>
          <p:cNvSpPr>
            <a:spLocks noChangeShapeType="1"/>
          </p:cNvSpPr>
          <p:nvPr/>
        </p:nvSpPr>
        <p:spPr bwMode="auto">
          <a:xfrm flipH="1" flipV="1">
            <a:off x="4332288" y="4832350"/>
            <a:ext cx="315912" cy="211138"/>
          </a:xfrm>
          <a:prstGeom prst="line">
            <a:avLst/>
          </a:prstGeom>
          <a:noFill/>
          <a:ln w="127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4" name="Text Box 42"/>
          <p:cNvSpPr txBox="1">
            <a:spLocks noChangeArrowheads="1"/>
          </p:cNvSpPr>
          <p:nvPr/>
        </p:nvSpPr>
        <p:spPr bwMode="auto">
          <a:xfrm>
            <a:off x="3276600" y="58816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1</a:t>
            </a:r>
          </a:p>
        </p:txBody>
      </p:sp>
      <p:sp>
        <p:nvSpPr>
          <p:cNvPr id="23595" name="Text Box 43"/>
          <p:cNvSpPr txBox="1">
            <a:spLocks noChangeArrowheads="1"/>
          </p:cNvSpPr>
          <p:nvPr/>
        </p:nvSpPr>
        <p:spPr bwMode="auto">
          <a:xfrm>
            <a:off x="3733800" y="58816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2</a:t>
            </a:r>
          </a:p>
        </p:txBody>
      </p:sp>
      <p:sp>
        <p:nvSpPr>
          <p:cNvPr id="23596" name="Text Box 44"/>
          <p:cNvSpPr txBox="1">
            <a:spLocks noChangeArrowheads="1"/>
          </p:cNvSpPr>
          <p:nvPr/>
        </p:nvSpPr>
        <p:spPr bwMode="auto">
          <a:xfrm>
            <a:off x="4191000" y="58816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Times New Roman" panose="02020603050405020304" pitchFamily="18" charset="0"/>
              </a:rPr>
              <a:t>3</a:t>
            </a:r>
          </a:p>
        </p:txBody>
      </p:sp>
      <p:sp>
        <p:nvSpPr>
          <p:cNvPr id="23597" name="Text Box 45"/>
          <p:cNvSpPr txBox="1">
            <a:spLocks noChangeArrowheads="1"/>
          </p:cNvSpPr>
          <p:nvPr/>
        </p:nvSpPr>
        <p:spPr bwMode="auto">
          <a:xfrm>
            <a:off x="4648200" y="5881688"/>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4</a:t>
            </a:r>
          </a:p>
        </p:txBody>
      </p:sp>
      <p:sp>
        <p:nvSpPr>
          <p:cNvPr id="23600" name="Text Box 48"/>
          <p:cNvSpPr txBox="1">
            <a:spLocks noChangeArrowheads="1"/>
          </p:cNvSpPr>
          <p:nvPr/>
        </p:nvSpPr>
        <p:spPr bwMode="auto">
          <a:xfrm>
            <a:off x="2667000" y="5805488"/>
            <a:ext cx="31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latin typeface="Times New Roman" panose="02020603050405020304" pitchFamily="18" charset="0"/>
              </a:rPr>
              <a:t>O</a:t>
            </a:r>
          </a:p>
        </p:txBody>
      </p:sp>
      <p:sp>
        <p:nvSpPr>
          <p:cNvPr id="23601" name="Line 49"/>
          <p:cNvSpPr>
            <a:spLocks noChangeShapeType="1"/>
          </p:cNvSpPr>
          <p:nvPr/>
        </p:nvSpPr>
        <p:spPr bwMode="auto">
          <a:xfrm flipV="1">
            <a:off x="2743200" y="4956175"/>
            <a:ext cx="1547813" cy="7938"/>
          </a:xfrm>
          <a:prstGeom prst="line">
            <a:avLst/>
          </a:prstGeom>
          <a:noFill/>
          <a:ln w="9525">
            <a:solidFill>
              <a:srgbClr val="C0C0C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2" name="Text Box 50"/>
          <p:cNvSpPr txBox="1">
            <a:spLocks noChangeArrowheads="1"/>
          </p:cNvSpPr>
          <p:nvPr/>
        </p:nvSpPr>
        <p:spPr bwMode="auto">
          <a:xfrm>
            <a:off x="2514600" y="48006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anose="02020603050405020304" pitchFamily="18" charset="0"/>
              </a:rPr>
              <a:t>6</a:t>
            </a:r>
          </a:p>
        </p:txBody>
      </p:sp>
      <p:sp>
        <p:nvSpPr>
          <p:cNvPr id="23603" name="Line 51"/>
          <p:cNvSpPr>
            <a:spLocks noChangeShapeType="1"/>
          </p:cNvSpPr>
          <p:nvPr/>
        </p:nvSpPr>
        <p:spPr bwMode="auto">
          <a:xfrm>
            <a:off x="2708275" y="5591175"/>
            <a:ext cx="631825" cy="0"/>
          </a:xfrm>
          <a:prstGeom prst="line">
            <a:avLst/>
          </a:prstGeom>
          <a:noFill/>
          <a:ln w="9525">
            <a:solidFill>
              <a:srgbClr val="C0C0C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4" name="Text Box 52"/>
          <p:cNvSpPr txBox="1">
            <a:spLocks noChangeArrowheads="1"/>
          </p:cNvSpPr>
          <p:nvPr/>
        </p:nvSpPr>
        <p:spPr bwMode="auto">
          <a:xfrm>
            <a:off x="2514600" y="54102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Times New Roman" panose="02020603050405020304" pitchFamily="18" charset="0"/>
              </a:rPr>
              <a:t>2</a:t>
            </a:r>
          </a:p>
        </p:txBody>
      </p:sp>
      <p:sp>
        <p:nvSpPr>
          <p:cNvPr id="23605" name="Line 53"/>
          <p:cNvSpPr>
            <a:spLocks noChangeShapeType="1"/>
          </p:cNvSpPr>
          <p:nvPr/>
        </p:nvSpPr>
        <p:spPr bwMode="auto">
          <a:xfrm>
            <a:off x="4003675" y="4957763"/>
            <a:ext cx="995363" cy="63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6" name="Line 54"/>
          <p:cNvSpPr>
            <a:spLocks noChangeShapeType="1"/>
          </p:cNvSpPr>
          <p:nvPr/>
        </p:nvSpPr>
        <p:spPr bwMode="auto">
          <a:xfrm flipV="1">
            <a:off x="3157538" y="5588000"/>
            <a:ext cx="833437" cy="63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7" name="Line 55"/>
          <p:cNvSpPr>
            <a:spLocks noChangeShapeType="1"/>
          </p:cNvSpPr>
          <p:nvPr/>
        </p:nvSpPr>
        <p:spPr bwMode="auto">
          <a:xfrm>
            <a:off x="4876800" y="5029200"/>
            <a:ext cx="533400" cy="1524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8" name="Line 56"/>
          <p:cNvSpPr>
            <a:spLocks noChangeShapeType="1"/>
          </p:cNvSpPr>
          <p:nvPr/>
        </p:nvSpPr>
        <p:spPr bwMode="auto">
          <a:xfrm flipV="1">
            <a:off x="4038600" y="5334000"/>
            <a:ext cx="1371600" cy="2286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9" name="Rectangle 57"/>
          <p:cNvSpPr>
            <a:spLocks noChangeArrowheads="1"/>
          </p:cNvSpPr>
          <p:nvPr/>
        </p:nvSpPr>
        <p:spPr bwMode="auto">
          <a:xfrm>
            <a:off x="5410200" y="51054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latin typeface="Times New Roman" panose="02020603050405020304" pitchFamily="18" charset="0"/>
              </a:rPr>
              <a:t>PAA</a:t>
            </a:r>
          </a:p>
        </p:txBody>
      </p:sp>
    </p:spTree>
    <p:extLst>
      <p:ext uri="{BB962C8B-B14F-4D97-AF65-F5344CB8AC3E}">
        <p14:creationId xmlns:p14="http://schemas.microsoft.com/office/powerpoint/2010/main" val="3068844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388BFF00-6318-4E24-9D8A-C9732245294E}" type="slidenum">
              <a:rPr lang="en-US" altLang="en-US"/>
              <a:pPr/>
              <a:t>19</a:t>
            </a:fld>
            <a:endParaRPr lang="en-US" altLang="en-US"/>
          </a:p>
        </p:txBody>
      </p:sp>
      <p:sp>
        <p:nvSpPr>
          <p:cNvPr id="40967" name="Rectangle 7"/>
          <p:cNvSpPr>
            <a:spLocks noChangeArrowheads="1"/>
          </p:cNvSpPr>
          <p:nvPr/>
        </p:nvSpPr>
        <p:spPr bwMode="auto">
          <a:xfrm>
            <a:off x="1143000" y="3733800"/>
            <a:ext cx="7848600" cy="381000"/>
          </a:xfrm>
          <a:prstGeom prst="rect">
            <a:avLst/>
          </a:prstGeom>
          <a:solidFill>
            <a:srgbClr val="FF00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2" name="Text Box 2"/>
          <p:cNvSpPr txBox="1">
            <a:spLocks noChangeArrowheads="1"/>
          </p:cNvSpPr>
          <p:nvPr/>
        </p:nvSpPr>
        <p:spPr bwMode="auto">
          <a:xfrm>
            <a:off x="5907088" y="5410200"/>
            <a:ext cx="1169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solidFill>
                  <a:srgbClr val="00CC00"/>
                </a:solidFill>
                <a:latin typeface="Times New Roman" panose="02020603050405020304" pitchFamily="18" charset="0"/>
                <a:ea typeface="宋体" panose="02010600030101010101" pitchFamily="2" charset="-122"/>
              </a:rPr>
              <a:t>indexable</a:t>
            </a:r>
          </a:p>
        </p:txBody>
      </p:sp>
      <p:sp>
        <p:nvSpPr>
          <p:cNvPr id="40963" name="Rectangle 3"/>
          <p:cNvSpPr>
            <a:spLocks noGrp="1" noChangeArrowheads="1"/>
          </p:cNvSpPr>
          <p:nvPr>
            <p:ph type="title"/>
          </p:nvPr>
        </p:nvSpPr>
        <p:spPr/>
        <p:txBody>
          <a:bodyPr/>
          <a:lstStyle/>
          <a:p>
            <a:r>
              <a:rPr lang="en-US" altLang="en-US" sz="3800">
                <a:latin typeface="Times New Roman" panose="02020603050405020304" pitchFamily="18" charset="0"/>
              </a:rPr>
              <a:t>CP, PLA, and APCA</a:t>
            </a:r>
            <a:endParaRPr lang="en-US" altLang="zh-CN" sz="3800">
              <a:latin typeface="Times New Roman" panose="02020603050405020304" pitchFamily="18" charset="0"/>
              <a:ea typeface="宋体" panose="02010600030101010101" pitchFamily="2" charset="-122"/>
            </a:endParaRPr>
          </a:p>
        </p:txBody>
      </p:sp>
      <p:sp>
        <p:nvSpPr>
          <p:cNvPr id="40964" name="Rectangle 4"/>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Dimensionality reduction techniques:</a:t>
            </a:r>
          </a:p>
          <a:p>
            <a:pPr lvl="1" algn="just"/>
            <a:r>
              <a:rPr lang="en-US" altLang="zh-CN" sz="2200" i="1">
                <a:solidFill>
                  <a:srgbClr val="969696"/>
                </a:solidFill>
                <a:latin typeface="Times New Roman" panose="02020603050405020304" pitchFamily="18" charset="0"/>
                <a:ea typeface="宋体" panose="02010600030101010101" pitchFamily="2" charset="-122"/>
              </a:rPr>
              <a:t>Singular Value Decomposition</a:t>
            </a:r>
            <a:r>
              <a:rPr lang="en-US" altLang="zh-CN" sz="2200">
                <a:solidFill>
                  <a:srgbClr val="969696"/>
                </a:solidFill>
                <a:latin typeface="Times New Roman" panose="02020603050405020304" pitchFamily="18" charset="0"/>
                <a:ea typeface="宋体" panose="02010600030101010101" pitchFamily="2" charset="-122"/>
              </a:rPr>
              <a:t> (SVD)</a:t>
            </a:r>
          </a:p>
          <a:p>
            <a:pPr lvl="1" algn="just"/>
            <a:r>
              <a:rPr lang="en-US" altLang="zh-CN" sz="2200" i="1">
                <a:solidFill>
                  <a:srgbClr val="969696"/>
                </a:solidFill>
                <a:latin typeface="Times New Roman" panose="02020603050405020304" pitchFamily="18" charset="0"/>
                <a:ea typeface="宋体" panose="02010600030101010101" pitchFamily="2" charset="-122"/>
              </a:rPr>
              <a:t>Discrete Fourier Transform </a:t>
            </a:r>
            <a:r>
              <a:rPr lang="en-US" altLang="zh-CN" sz="2200">
                <a:solidFill>
                  <a:srgbClr val="969696"/>
                </a:solidFill>
                <a:latin typeface="Times New Roman" panose="02020603050405020304" pitchFamily="18" charset="0"/>
                <a:ea typeface="宋体" panose="02010600030101010101" pitchFamily="2" charset="-122"/>
              </a:rPr>
              <a:t>(DFT)</a:t>
            </a:r>
          </a:p>
          <a:p>
            <a:pPr lvl="1" algn="just"/>
            <a:r>
              <a:rPr lang="en-US" altLang="zh-CN" sz="2200" i="1">
                <a:solidFill>
                  <a:srgbClr val="969696"/>
                </a:solidFill>
                <a:latin typeface="Times New Roman" panose="02020603050405020304" pitchFamily="18" charset="0"/>
                <a:ea typeface="宋体" panose="02010600030101010101" pitchFamily="2" charset="-122"/>
              </a:rPr>
              <a:t>Discrete Wavelet Transform</a:t>
            </a:r>
            <a:r>
              <a:rPr lang="en-US" altLang="zh-CN" sz="2200">
                <a:solidFill>
                  <a:srgbClr val="969696"/>
                </a:solidFill>
                <a:latin typeface="Times New Roman" panose="02020603050405020304" pitchFamily="18" charset="0"/>
                <a:ea typeface="宋体" panose="02010600030101010101" pitchFamily="2" charset="-122"/>
              </a:rPr>
              <a:t> (DWT)</a:t>
            </a:r>
          </a:p>
          <a:p>
            <a:pPr lvl="1" algn="just"/>
            <a:r>
              <a:rPr lang="en-US" altLang="zh-CN" sz="2200" i="1">
                <a:solidFill>
                  <a:srgbClr val="969696"/>
                </a:solidFill>
                <a:latin typeface="Times New Roman" panose="02020603050405020304" pitchFamily="18" charset="0"/>
                <a:ea typeface="宋体" panose="02010600030101010101" pitchFamily="2" charset="-122"/>
              </a:rPr>
              <a:t>Piecewise Aggregate Approximation </a:t>
            </a:r>
            <a:r>
              <a:rPr lang="en-US" altLang="zh-CN" sz="2200">
                <a:solidFill>
                  <a:srgbClr val="969696"/>
                </a:solidFill>
                <a:latin typeface="Times New Roman" panose="02020603050405020304" pitchFamily="18" charset="0"/>
                <a:ea typeface="宋体" panose="02010600030101010101" pitchFamily="2" charset="-122"/>
              </a:rPr>
              <a:t>(PAA)</a:t>
            </a:r>
          </a:p>
          <a:p>
            <a:pPr lvl="1" algn="just"/>
            <a:r>
              <a:rPr lang="en-US" altLang="zh-CN" sz="2200" i="1">
                <a:latin typeface="Times New Roman" panose="02020603050405020304" pitchFamily="18" charset="0"/>
                <a:ea typeface="宋体" panose="02010600030101010101" pitchFamily="2" charset="-122"/>
              </a:rPr>
              <a:t>Piecewise Linear Approximation </a:t>
            </a:r>
            <a:r>
              <a:rPr lang="en-US" altLang="zh-CN" sz="2200">
                <a:latin typeface="Times New Roman" panose="02020603050405020304" pitchFamily="18" charset="0"/>
                <a:ea typeface="宋体" panose="02010600030101010101" pitchFamily="2" charset="-122"/>
              </a:rPr>
              <a:t>(PLA)</a:t>
            </a:r>
          </a:p>
          <a:p>
            <a:pPr lvl="1" algn="just"/>
            <a:r>
              <a:rPr lang="en-US" altLang="zh-CN" sz="2200" i="1">
                <a:latin typeface="Times New Roman" panose="02020603050405020304" pitchFamily="18" charset="0"/>
                <a:ea typeface="宋体" panose="02010600030101010101" pitchFamily="2" charset="-122"/>
              </a:rPr>
              <a:t>Adaptive Piecewise Constant Approximation </a:t>
            </a:r>
            <a:r>
              <a:rPr lang="en-US" altLang="zh-CN" sz="2200">
                <a:latin typeface="Times New Roman" panose="02020603050405020304" pitchFamily="18" charset="0"/>
                <a:ea typeface="宋体" panose="02010600030101010101" pitchFamily="2" charset="-122"/>
              </a:rPr>
              <a:t>(APCA)</a:t>
            </a:r>
          </a:p>
          <a:p>
            <a:pPr lvl="1" algn="just"/>
            <a:r>
              <a:rPr lang="en-US" altLang="zh-CN" sz="2200" i="1">
                <a:latin typeface="Times New Roman" panose="02020603050405020304" pitchFamily="18" charset="0"/>
                <a:ea typeface="宋体" panose="02010600030101010101" pitchFamily="2" charset="-122"/>
              </a:rPr>
              <a:t>Chebyshev Polynomials </a:t>
            </a:r>
            <a:r>
              <a:rPr lang="en-US" altLang="zh-CN" sz="2200">
                <a:latin typeface="Times New Roman" panose="02020603050405020304" pitchFamily="18" charset="0"/>
                <a:ea typeface="宋体" panose="02010600030101010101" pitchFamily="2" charset="-122"/>
              </a:rPr>
              <a:t>(CP)</a:t>
            </a:r>
          </a:p>
          <a:p>
            <a:pPr lvl="1" algn="just"/>
            <a:endParaRPr lang="en-US" altLang="zh-CN" sz="2200">
              <a:latin typeface="Times New Roman" panose="02020603050405020304" pitchFamily="18" charset="0"/>
              <a:ea typeface="宋体" panose="02010600030101010101" pitchFamily="2" charset="-122"/>
            </a:endParaRPr>
          </a:p>
        </p:txBody>
      </p:sp>
      <p:sp>
        <p:nvSpPr>
          <p:cNvPr id="40965" name="Rectangle 5"/>
          <p:cNvSpPr>
            <a:spLocks noChangeArrowheads="1"/>
          </p:cNvSpPr>
          <p:nvPr/>
        </p:nvSpPr>
        <p:spPr bwMode="auto">
          <a:xfrm>
            <a:off x="1143000" y="4484688"/>
            <a:ext cx="7848600" cy="392112"/>
          </a:xfrm>
          <a:prstGeom prst="rect">
            <a:avLst/>
          </a:prstGeom>
          <a:solidFill>
            <a:srgbClr val="00FF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6" name="Line 6"/>
          <p:cNvSpPr>
            <a:spLocks noChangeShapeType="1"/>
          </p:cNvSpPr>
          <p:nvPr/>
        </p:nvSpPr>
        <p:spPr bwMode="auto">
          <a:xfrm>
            <a:off x="4495800" y="4800600"/>
            <a:ext cx="1447800" cy="685800"/>
          </a:xfrm>
          <a:prstGeom prst="line">
            <a:avLst/>
          </a:prstGeom>
          <a:noFill/>
          <a:ln w="9525">
            <a:solidFill>
              <a:srgbClr val="00808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8" name="Rectangle 8"/>
          <p:cNvSpPr>
            <a:spLocks noChangeArrowheads="1"/>
          </p:cNvSpPr>
          <p:nvPr/>
        </p:nvSpPr>
        <p:spPr bwMode="auto">
          <a:xfrm>
            <a:off x="1143000" y="4114800"/>
            <a:ext cx="7848600" cy="369888"/>
          </a:xfrm>
          <a:prstGeom prst="rect">
            <a:avLst/>
          </a:prstGeom>
          <a:solidFill>
            <a:srgbClr val="0000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9" name="Line 9"/>
          <p:cNvSpPr>
            <a:spLocks noChangeShapeType="1"/>
          </p:cNvSpPr>
          <p:nvPr/>
        </p:nvSpPr>
        <p:spPr bwMode="auto">
          <a:xfrm>
            <a:off x="6654800" y="4419600"/>
            <a:ext cx="152400" cy="990600"/>
          </a:xfrm>
          <a:prstGeom prst="line">
            <a:avLst/>
          </a:prstGeom>
          <a:noFill/>
          <a:ln w="9525">
            <a:solidFill>
              <a:srgbClr val="00808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0" name="Line 10"/>
          <p:cNvSpPr>
            <a:spLocks noChangeShapeType="1"/>
          </p:cNvSpPr>
          <p:nvPr/>
        </p:nvSpPr>
        <p:spPr bwMode="auto">
          <a:xfrm flipV="1">
            <a:off x="6464300" y="2743200"/>
            <a:ext cx="393700" cy="1041400"/>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1" name="Text Box 11"/>
          <p:cNvSpPr txBox="1">
            <a:spLocks noChangeArrowheads="1"/>
          </p:cNvSpPr>
          <p:nvPr/>
        </p:nvSpPr>
        <p:spPr bwMode="auto">
          <a:xfrm>
            <a:off x="6248400" y="2362200"/>
            <a:ext cx="1635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solidFill>
                  <a:srgbClr val="FF3300"/>
                </a:solidFill>
                <a:latin typeface="Times New Roman" panose="02020603050405020304" pitchFamily="18" charset="0"/>
                <a:ea typeface="宋体" panose="02010600030101010101" pitchFamily="2" charset="-122"/>
              </a:rPr>
              <a:t>non-indexable</a:t>
            </a:r>
          </a:p>
        </p:txBody>
      </p:sp>
      <p:sp>
        <p:nvSpPr>
          <p:cNvPr id="40974" name="Text Box 14"/>
          <p:cNvSpPr txBox="1">
            <a:spLocks noChangeArrowheads="1"/>
          </p:cNvSpPr>
          <p:nvPr/>
        </p:nvSpPr>
        <p:spPr bwMode="auto">
          <a:xfrm>
            <a:off x="7162800" y="4114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SIGMOD</a:t>
            </a:r>
            <a:r>
              <a:rPr lang="en-US" altLang="zh-CN">
                <a:latin typeface="Times New Roman" panose="02020603050405020304" pitchFamily="18" charset="0"/>
                <a:ea typeface="宋体" panose="02010600030101010101" pitchFamily="2" charset="-122"/>
              </a:rPr>
              <a:t>, 2001]</a:t>
            </a:r>
          </a:p>
        </p:txBody>
      </p:sp>
      <p:sp>
        <p:nvSpPr>
          <p:cNvPr id="40975" name="Text Box 15"/>
          <p:cNvSpPr txBox="1">
            <a:spLocks noChangeArrowheads="1"/>
          </p:cNvSpPr>
          <p:nvPr/>
        </p:nvSpPr>
        <p:spPr bwMode="auto">
          <a:xfrm>
            <a:off x="4495800" y="4495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SIGMOD</a:t>
            </a:r>
            <a:r>
              <a:rPr lang="en-US" altLang="zh-CN">
                <a:latin typeface="Times New Roman" panose="02020603050405020304" pitchFamily="18" charset="0"/>
                <a:ea typeface="宋体" panose="02010600030101010101" pitchFamily="2" charset="-122"/>
              </a:rPr>
              <a:t>, 2004]</a:t>
            </a:r>
          </a:p>
        </p:txBody>
      </p:sp>
      <p:sp>
        <p:nvSpPr>
          <p:cNvPr id="40976" name="Text Box 16"/>
          <p:cNvSpPr txBox="1">
            <a:spLocks noChangeArrowheads="1"/>
          </p:cNvSpPr>
          <p:nvPr/>
        </p:nvSpPr>
        <p:spPr bwMode="auto">
          <a:xfrm>
            <a:off x="5638800" y="37338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PAKDD</a:t>
            </a:r>
            <a:r>
              <a:rPr lang="en-US" altLang="zh-CN">
                <a:latin typeface="Times New Roman" panose="02020603050405020304" pitchFamily="18" charset="0"/>
                <a:ea typeface="宋体" panose="02010600030101010101" pitchFamily="2" charset="-122"/>
              </a:rPr>
              <a:t>, 2001; </a:t>
            </a:r>
            <a:r>
              <a:rPr lang="en-US" altLang="zh-CN" i="1">
                <a:latin typeface="Times New Roman" panose="02020603050405020304" pitchFamily="18" charset="0"/>
                <a:ea typeface="宋体" panose="02010600030101010101" pitchFamily="2" charset="-122"/>
              </a:rPr>
              <a:t>VLDB</a:t>
            </a:r>
            <a:r>
              <a:rPr lang="en-US" altLang="zh-CN">
                <a:latin typeface="Times New Roman" panose="02020603050405020304" pitchFamily="18" charset="0"/>
                <a:ea typeface="宋体" panose="02010600030101010101" pitchFamily="2" charset="-122"/>
              </a:rPr>
              <a:t>, 2007]</a:t>
            </a:r>
          </a:p>
        </p:txBody>
      </p:sp>
      <p:sp>
        <p:nvSpPr>
          <p:cNvPr id="40977" name="Text Box 17"/>
          <p:cNvSpPr txBox="1">
            <a:spLocks noChangeArrowheads="1"/>
          </p:cNvSpPr>
          <p:nvPr/>
        </p:nvSpPr>
        <p:spPr bwMode="auto">
          <a:xfrm>
            <a:off x="7696200" y="2667000"/>
            <a:ext cx="1169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solidFill>
                  <a:srgbClr val="00CC00"/>
                </a:solidFill>
                <a:latin typeface="Times New Roman" panose="02020603050405020304" pitchFamily="18" charset="0"/>
                <a:ea typeface="宋体" panose="02010600030101010101" pitchFamily="2" charset="-122"/>
              </a:rPr>
              <a:t>indexable</a:t>
            </a:r>
          </a:p>
        </p:txBody>
      </p:sp>
      <p:sp>
        <p:nvSpPr>
          <p:cNvPr id="40978" name="Line 18"/>
          <p:cNvSpPr>
            <a:spLocks noChangeShapeType="1"/>
          </p:cNvSpPr>
          <p:nvPr/>
        </p:nvSpPr>
        <p:spPr bwMode="auto">
          <a:xfrm flipV="1">
            <a:off x="7696200" y="3048000"/>
            <a:ext cx="381000" cy="762000"/>
          </a:xfrm>
          <a:prstGeom prst="line">
            <a:avLst/>
          </a:prstGeom>
          <a:noFill/>
          <a:ln w="9525">
            <a:solidFill>
              <a:srgbClr val="00808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93479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7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0" grpId="0" animBg="1"/>
      <p:bldP spid="40971" grpId="0"/>
      <p:bldP spid="40977" grpId="0"/>
      <p:bldP spid="409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FC901B06-B51F-4BEE-A23F-7463AFCE9787}" type="slidenum">
              <a:rPr lang="en-US" altLang="en-US"/>
              <a:pPr/>
              <a:t>2</a:t>
            </a:fld>
            <a:endParaRPr lang="en-US" altLang="en-US"/>
          </a:p>
        </p:txBody>
      </p:sp>
      <p:pic>
        <p:nvPicPr>
          <p:cNvPr id="9222" name="Picture 6" descr="combinedTraject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514600"/>
            <a:ext cx="2743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altLang="en-US" sz="3800">
                <a:latin typeface="Times New Roman" panose="02020603050405020304" pitchFamily="18" charset="0"/>
              </a:rPr>
              <a:t>Time Series Data and Applications</a:t>
            </a:r>
          </a:p>
        </p:txBody>
      </p:sp>
      <p:sp>
        <p:nvSpPr>
          <p:cNvPr id="9219"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A time series is an ordered sequence of data values at consecutive timestamps</a:t>
            </a:r>
          </a:p>
        </p:txBody>
      </p:sp>
      <p:pic>
        <p:nvPicPr>
          <p:cNvPr id="9220" name="Picture 4" descr="stock-cha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743200"/>
            <a:ext cx="2286000" cy="1709738"/>
          </a:xfrm>
          <a:prstGeom prst="rect">
            <a:avLst/>
          </a:prstGeom>
          <a:noFill/>
          <a:extLst>
            <a:ext uri="{909E8E84-426E-40DD-AFC4-6F175D3DCCD1}">
              <a14:hiddenFill xmlns:a14="http://schemas.microsoft.com/office/drawing/2010/main">
                <a:solidFill>
                  <a:srgbClr val="FFFFFF"/>
                </a:solidFill>
              </a14:hiddenFill>
            </a:ext>
          </a:extLst>
        </p:spPr>
      </p:pic>
      <p:sp>
        <p:nvSpPr>
          <p:cNvPr id="9221" name="Text Box 5"/>
          <p:cNvSpPr txBox="1">
            <a:spLocks noChangeArrowheads="1"/>
          </p:cNvSpPr>
          <p:nvPr/>
        </p:nvSpPr>
        <p:spPr bwMode="auto">
          <a:xfrm>
            <a:off x="838200" y="4603750"/>
            <a:ext cx="202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imes New Roman" panose="02020603050405020304" pitchFamily="18" charset="0"/>
              </a:rPr>
              <a:t>financial stock data</a:t>
            </a:r>
          </a:p>
        </p:txBody>
      </p:sp>
      <p:sp>
        <p:nvSpPr>
          <p:cNvPr id="9223" name="Text Box 7"/>
          <p:cNvSpPr txBox="1">
            <a:spLocks noChangeArrowheads="1"/>
          </p:cNvSpPr>
          <p:nvPr/>
        </p:nvSpPr>
        <p:spPr bwMode="auto">
          <a:xfrm>
            <a:off x="3429000" y="45720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imes New Roman" panose="02020603050405020304" pitchFamily="18" charset="0"/>
              </a:rPr>
              <a:t>trajectory of moving objects</a:t>
            </a:r>
          </a:p>
        </p:txBody>
      </p:sp>
      <p:pic>
        <p:nvPicPr>
          <p:cNvPr id="9224" name="Picture 8" descr="sens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286000"/>
            <a:ext cx="1784350" cy="2057400"/>
          </a:xfrm>
          <a:prstGeom prst="rect">
            <a:avLst/>
          </a:prstGeom>
          <a:noFill/>
          <a:extLst>
            <a:ext uri="{909E8E84-426E-40DD-AFC4-6F175D3DCCD1}">
              <a14:hiddenFill xmlns:a14="http://schemas.microsoft.com/office/drawing/2010/main">
                <a:solidFill>
                  <a:srgbClr val="FFFFFF"/>
                </a:solidFill>
              </a14:hiddenFill>
            </a:ext>
          </a:extLst>
        </p:spPr>
      </p:pic>
      <p:sp>
        <p:nvSpPr>
          <p:cNvPr id="9225" name="Text Box 9"/>
          <p:cNvSpPr txBox="1">
            <a:spLocks noChangeArrowheads="1"/>
          </p:cNvSpPr>
          <p:nvPr/>
        </p:nvSpPr>
        <p:spPr bwMode="auto">
          <a:xfrm>
            <a:off x="6934200" y="452755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imes New Roman" panose="02020603050405020304" pitchFamily="18" charset="0"/>
              </a:rPr>
              <a:t>sensory data</a:t>
            </a:r>
          </a:p>
        </p:txBody>
      </p:sp>
      <p:sp>
        <p:nvSpPr>
          <p:cNvPr id="9227" name="Text Box 11"/>
          <p:cNvSpPr txBox="1">
            <a:spLocks noChangeArrowheads="1"/>
          </p:cNvSpPr>
          <p:nvPr/>
        </p:nvSpPr>
        <p:spPr bwMode="auto">
          <a:xfrm>
            <a:off x="4038600" y="57150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Times New Roman" panose="02020603050405020304" pitchFamily="18" charset="0"/>
              </a:rPr>
              <a:t>video data</a:t>
            </a:r>
          </a:p>
        </p:txBody>
      </p:sp>
      <p:pic>
        <p:nvPicPr>
          <p:cNvPr id="9228" name="Picture 12" descr="FramesInTheSho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5105400"/>
            <a:ext cx="7696200" cy="58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154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5"/>
          <p:cNvSpPr>
            <a:spLocks noGrp="1"/>
          </p:cNvSpPr>
          <p:nvPr>
            <p:ph type="sldNum" sz="quarter" idx="12"/>
          </p:nvPr>
        </p:nvSpPr>
        <p:spPr/>
        <p:txBody>
          <a:bodyPr/>
          <a:lstStyle/>
          <a:p>
            <a:fld id="{2C095A70-9A95-449A-94F0-D455A5478701}" type="slidenum">
              <a:rPr lang="en-US" altLang="en-US"/>
              <a:pPr/>
              <a:t>20</a:t>
            </a:fld>
            <a:endParaRPr lang="en-US" altLang="en-US"/>
          </a:p>
        </p:txBody>
      </p:sp>
      <p:sp>
        <p:nvSpPr>
          <p:cNvPr id="38914" name="Rectangle 2"/>
          <p:cNvSpPr>
            <a:spLocks noGrp="1" noChangeArrowheads="1"/>
          </p:cNvSpPr>
          <p:nvPr>
            <p:ph type="title"/>
          </p:nvPr>
        </p:nvSpPr>
        <p:spPr/>
        <p:txBody>
          <a:bodyPr/>
          <a:lstStyle/>
          <a:p>
            <a:r>
              <a:rPr lang="en-US" altLang="en-US" sz="3800">
                <a:latin typeface="Times New Roman" panose="02020603050405020304" pitchFamily="18" charset="0"/>
              </a:rPr>
              <a:t>CP, PLA, and APCA</a:t>
            </a:r>
          </a:p>
        </p:txBody>
      </p:sp>
      <p:sp>
        <p:nvSpPr>
          <p:cNvPr id="38915" name="Rectangle 3"/>
          <p:cNvSpPr>
            <a:spLocks noGrp="1" noChangeArrowheads="1"/>
          </p:cNvSpPr>
          <p:nvPr>
            <p:ph type="body" idx="1"/>
          </p:nvPr>
        </p:nvSpPr>
        <p:spPr/>
        <p:txBody>
          <a:bodyPr/>
          <a:lstStyle/>
          <a:p>
            <a:pPr algn="just"/>
            <a:endParaRPr lang="en-US" altLang="en-US" sz="2600">
              <a:latin typeface="Times New Roman" panose="02020603050405020304" pitchFamily="18" charset="0"/>
            </a:endParaRPr>
          </a:p>
        </p:txBody>
      </p:sp>
      <p:grpSp>
        <p:nvGrpSpPr>
          <p:cNvPr id="38916" name="Group 4"/>
          <p:cNvGrpSpPr>
            <a:grpSpLocks/>
          </p:cNvGrpSpPr>
          <p:nvPr/>
        </p:nvGrpSpPr>
        <p:grpSpPr bwMode="auto">
          <a:xfrm>
            <a:off x="1295400" y="1447800"/>
            <a:ext cx="6510338" cy="4364038"/>
            <a:chOff x="843" y="1111"/>
            <a:chExt cx="4101" cy="2749"/>
          </a:xfrm>
        </p:grpSpPr>
        <p:pic>
          <p:nvPicPr>
            <p:cNvPr id="389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1152"/>
              <a:ext cx="4080" cy="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8" name="Line 6"/>
            <p:cNvSpPr>
              <a:spLocks noChangeShapeType="1"/>
            </p:cNvSpPr>
            <p:nvPr/>
          </p:nvSpPr>
          <p:spPr bwMode="auto">
            <a:xfrm flipV="1">
              <a:off x="1173" y="1652"/>
              <a:ext cx="899" cy="193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9" name="Line 7"/>
            <p:cNvSpPr>
              <a:spLocks noChangeShapeType="1"/>
            </p:cNvSpPr>
            <p:nvPr/>
          </p:nvSpPr>
          <p:spPr bwMode="auto">
            <a:xfrm flipV="1">
              <a:off x="2063" y="1986"/>
              <a:ext cx="919" cy="22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0" name="Line 8"/>
            <p:cNvSpPr>
              <a:spLocks noChangeShapeType="1"/>
            </p:cNvSpPr>
            <p:nvPr/>
          </p:nvSpPr>
          <p:spPr bwMode="auto">
            <a:xfrm>
              <a:off x="2970" y="2002"/>
              <a:ext cx="932" cy="123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Freeform 9"/>
            <p:cNvSpPr>
              <a:spLocks/>
            </p:cNvSpPr>
            <p:nvPr/>
          </p:nvSpPr>
          <p:spPr bwMode="auto">
            <a:xfrm>
              <a:off x="1194" y="1991"/>
              <a:ext cx="3581" cy="1405"/>
            </a:xfrm>
            <a:custGeom>
              <a:avLst/>
              <a:gdLst>
                <a:gd name="T0" fmla="*/ 0 w 3581"/>
                <a:gd name="T1" fmla="*/ 1278 h 1405"/>
                <a:gd name="T2" fmla="*/ 48 w 3581"/>
                <a:gd name="T3" fmla="*/ 1389 h 1405"/>
                <a:gd name="T4" fmla="*/ 125 w 3581"/>
                <a:gd name="T5" fmla="*/ 1375 h 1405"/>
                <a:gd name="T6" fmla="*/ 187 w 3581"/>
                <a:gd name="T7" fmla="*/ 1250 h 1405"/>
                <a:gd name="T8" fmla="*/ 249 w 3581"/>
                <a:gd name="T9" fmla="*/ 1076 h 1405"/>
                <a:gd name="T10" fmla="*/ 361 w 3581"/>
                <a:gd name="T11" fmla="*/ 792 h 1405"/>
                <a:gd name="T12" fmla="*/ 409 w 3581"/>
                <a:gd name="T13" fmla="*/ 681 h 1405"/>
                <a:gd name="T14" fmla="*/ 458 w 3581"/>
                <a:gd name="T15" fmla="*/ 577 h 1405"/>
                <a:gd name="T16" fmla="*/ 513 w 3581"/>
                <a:gd name="T17" fmla="*/ 466 h 1405"/>
                <a:gd name="T18" fmla="*/ 638 w 3581"/>
                <a:gd name="T19" fmla="*/ 251 h 1405"/>
                <a:gd name="T20" fmla="*/ 726 w 3581"/>
                <a:gd name="T21" fmla="*/ 121 h 1405"/>
                <a:gd name="T22" fmla="*/ 839 w 3581"/>
                <a:gd name="T23" fmla="*/ 28 h 1405"/>
                <a:gd name="T24" fmla="*/ 1006 w 3581"/>
                <a:gd name="T25" fmla="*/ 1 h 1405"/>
                <a:gd name="T26" fmla="*/ 1207 w 3581"/>
                <a:gd name="T27" fmla="*/ 35 h 1405"/>
                <a:gd name="T28" fmla="*/ 1374 w 3581"/>
                <a:gd name="T29" fmla="*/ 63 h 1405"/>
                <a:gd name="T30" fmla="*/ 1617 w 3581"/>
                <a:gd name="T31" fmla="*/ 112 h 1405"/>
                <a:gd name="T32" fmla="*/ 1748 w 3581"/>
                <a:gd name="T33" fmla="*/ 140 h 1405"/>
                <a:gd name="T34" fmla="*/ 1878 w 3581"/>
                <a:gd name="T35" fmla="*/ 217 h 1405"/>
                <a:gd name="T36" fmla="*/ 2089 w 3581"/>
                <a:gd name="T37" fmla="*/ 369 h 1405"/>
                <a:gd name="T38" fmla="*/ 2262 w 3581"/>
                <a:gd name="T39" fmla="*/ 601 h 1405"/>
                <a:gd name="T40" fmla="*/ 2454 w 3581"/>
                <a:gd name="T41" fmla="*/ 889 h 1405"/>
                <a:gd name="T42" fmla="*/ 2646 w 3581"/>
                <a:gd name="T43" fmla="*/ 1129 h 1405"/>
                <a:gd name="T44" fmla="*/ 2782 w 3581"/>
                <a:gd name="T45" fmla="*/ 1194 h 1405"/>
                <a:gd name="T46" fmla="*/ 2887 w 3581"/>
                <a:gd name="T47" fmla="*/ 1187 h 1405"/>
                <a:gd name="T48" fmla="*/ 2984 w 3581"/>
                <a:gd name="T49" fmla="*/ 1104 h 1405"/>
                <a:gd name="T50" fmla="*/ 3053 w 3581"/>
                <a:gd name="T51" fmla="*/ 979 h 1405"/>
                <a:gd name="T52" fmla="*/ 3199 w 3581"/>
                <a:gd name="T53" fmla="*/ 695 h 1405"/>
                <a:gd name="T54" fmla="*/ 3247 w 3581"/>
                <a:gd name="T55" fmla="*/ 584 h 1405"/>
                <a:gd name="T56" fmla="*/ 3324 w 3581"/>
                <a:gd name="T57" fmla="*/ 438 h 1405"/>
                <a:gd name="T58" fmla="*/ 3421 w 3581"/>
                <a:gd name="T59" fmla="*/ 403 h 1405"/>
                <a:gd name="T60" fmla="*/ 3483 w 3581"/>
                <a:gd name="T61" fmla="*/ 500 h 1405"/>
                <a:gd name="T62" fmla="*/ 3510 w 3581"/>
                <a:gd name="T63" fmla="*/ 601 h 1405"/>
                <a:gd name="T64" fmla="*/ 3567 w 3581"/>
                <a:gd name="T65" fmla="*/ 854 h 1405"/>
                <a:gd name="T66" fmla="*/ 3581 w 3581"/>
                <a:gd name="T67" fmla="*/ 972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1" h="1405">
                  <a:moveTo>
                    <a:pt x="0" y="1278"/>
                  </a:moveTo>
                  <a:cubicBezTo>
                    <a:pt x="8" y="1296"/>
                    <a:pt x="27" y="1373"/>
                    <a:pt x="48" y="1389"/>
                  </a:cubicBezTo>
                  <a:cubicBezTo>
                    <a:pt x="69" y="1405"/>
                    <a:pt x="102" y="1398"/>
                    <a:pt x="125" y="1375"/>
                  </a:cubicBezTo>
                  <a:cubicBezTo>
                    <a:pt x="148" y="1352"/>
                    <a:pt x="166" y="1300"/>
                    <a:pt x="187" y="1250"/>
                  </a:cubicBezTo>
                  <a:cubicBezTo>
                    <a:pt x="208" y="1200"/>
                    <a:pt x="220" y="1152"/>
                    <a:pt x="249" y="1076"/>
                  </a:cubicBezTo>
                  <a:cubicBezTo>
                    <a:pt x="278" y="1000"/>
                    <a:pt x="334" y="858"/>
                    <a:pt x="361" y="792"/>
                  </a:cubicBezTo>
                  <a:cubicBezTo>
                    <a:pt x="388" y="726"/>
                    <a:pt x="393" y="717"/>
                    <a:pt x="409" y="681"/>
                  </a:cubicBezTo>
                  <a:cubicBezTo>
                    <a:pt x="425" y="645"/>
                    <a:pt x="441" y="613"/>
                    <a:pt x="458" y="577"/>
                  </a:cubicBezTo>
                  <a:cubicBezTo>
                    <a:pt x="475" y="541"/>
                    <a:pt x="483" y="520"/>
                    <a:pt x="513" y="466"/>
                  </a:cubicBezTo>
                  <a:cubicBezTo>
                    <a:pt x="543" y="412"/>
                    <a:pt x="602" y="309"/>
                    <a:pt x="638" y="251"/>
                  </a:cubicBezTo>
                  <a:cubicBezTo>
                    <a:pt x="674" y="193"/>
                    <a:pt x="693" y="158"/>
                    <a:pt x="726" y="121"/>
                  </a:cubicBezTo>
                  <a:cubicBezTo>
                    <a:pt x="759" y="84"/>
                    <a:pt x="792" y="48"/>
                    <a:pt x="839" y="28"/>
                  </a:cubicBezTo>
                  <a:cubicBezTo>
                    <a:pt x="886" y="8"/>
                    <a:pt x="945" y="0"/>
                    <a:pt x="1006" y="1"/>
                  </a:cubicBezTo>
                  <a:cubicBezTo>
                    <a:pt x="1067" y="2"/>
                    <a:pt x="1146" y="25"/>
                    <a:pt x="1207" y="35"/>
                  </a:cubicBezTo>
                  <a:cubicBezTo>
                    <a:pt x="1268" y="45"/>
                    <a:pt x="1306" y="50"/>
                    <a:pt x="1374" y="63"/>
                  </a:cubicBezTo>
                  <a:cubicBezTo>
                    <a:pt x="1442" y="76"/>
                    <a:pt x="1555" y="99"/>
                    <a:pt x="1617" y="112"/>
                  </a:cubicBezTo>
                  <a:cubicBezTo>
                    <a:pt x="1679" y="125"/>
                    <a:pt x="1705" y="123"/>
                    <a:pt x="1748" y="140"/>
                  </a:cubicBezTo>
                  <a:cubicBezTo>
                    <a:pt x="1791" y="157"/>
                    <a:pt x="1821" y="179"/>
                    <a:pt x="1878" y="217"/>
                  </a:cubicBezTo>
                  <a:cubicBezTo>
                    <a:pt x="1935" y="255"/>
                    <a:pt x="2025" y="305"/>
                    <a:pt x="2089" y="369"/>
                  </a:cubicBezTo>
                  <a:cubicBezTo>
                    <a:pt x="2153" y="433"/>
                    <a:pt x="2201" y="514"/>
                    <a:pt x="2262" y="601"/>
                  </a:cubicBezTo>
                  <a:cubicBezTo>
                    <a:pt x="2323" y="688"/>
                    <a:pt x="2390" y="801"/>
                    <a:pt x="2454" y="889"/>
                  </a:cubicBezTo>
                  <a:cubicBezTo>
                    <a:pt x="2518" y="977"/>
                    <a:pt x="2591" y="1078"/>
                    <a:pt x="2646" y="1129"/>
                  </a:cubicBezTo>
                  <a:cubicBezTo>
                    <a:pt x="2701" y="1180"/>
                    <a:pt x="2742" y="1184"/>
                    <a:pt x="2782" y="1194"/>
                  </a:cubicBezTo>
                  <a:cubicBezTo>
                    <a:pt x="2822" y="1204"/>
                    <a:pt x="2853" y="1202"/>
                    <a:pt x="2887" y="1187"/>
                  </a:cubicBezTo>
                  <a:cubicBezTo>
                    <a:pt x="2921" y="1172"/>
                    <a:pt x="2956" y="1139"/>
                    <a:pt x="2984" y="1104"/>
                  </a:cubicBezTo>
                  <a:cubicBezTo>
                    <a:pt x="3012" y="1069"/>
                    <a:pt x="3017" y="1047"/>
                    <a:pt x="3053" y="979"/>
                  </a:cubicBezTo>
                  <a:cubicBezTo>
                    <a:pt x="3089" y="911"/>
                    <a:pt x="3167" y="761"/>
                    <a:pt x="3199" y="695"/>
                  </a:cubicBezTo>
                  <a:cubicBezTo>
                    <a:pt x="3231" y="629"/>
                    <a:pt x="3226" y="627"/>
                    <a:pt x="3247" y="584"/>
                  </a:cubicBezTo>
                  <a:cubicBezTo>
                    <a:pt x="3268" y="541"/>
                    <a:pt x="3295" y="468"/>
                    <a:pt x="3324" y="438"/>
                  </a:cubicBezTo>
                  <a:cubicBezTo>
                    <a:pt x="3353" y="408"/>
                    <a:pt x="3395" y="393"/>
                    <a:pt x="3421" y="403"/>
                  </a:cubicBezTo>
                  <a:cubicBezTo>
                    <a:pt x="3447" y="413"/>
                    <a:pt x="3468" y="467"/>
                    <a:pt x="3483" y="500"/>
                  </a:cubicBezTo>
                  <a:cubicBezTo>
                    <a:pt x="3498" y="533"/>
                    <a:pt x="3496" y="542"/>
                    <a:pt x="3510" y="601"/>
                  </a:cubicBezTo>
                  <a:cubicBezTo>
                    <a:pt x="3524" y="660"/>
                    <a:pt x="3555" y="792"/>
                    <a:pt x="3567" y="854"/>
                  </a:cubicBezTo>
                  <a:cubicBezTo>
                    <a:pt x="3579" y="916"/>
                    <a:pt x="3578" y="948"/>
                    <a:pt x="3581" y="972"/>
                  </a:cubicBezTo>
                </a:path>
              </a:pathLst>
            </a:cu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2" name="Line 10"/>
            <p:cNvSpPr>
              <a:spLocks noChangeShapeType="1"/>
            </p:cNvSpPr>
            <p:nvPr/>
          </p:nvSpPr>
          <p:spPr bwMode="auto">
            <a:xfrm flipV="1">
              <a:off x="3901" y="2465"/>
              <a:ext cx="890" cy="68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3" name="Line 11"/>
            <p:cNvSpPr>
              <a:spLocks noChangeShapeType="1"/>
            </p:cNvSpPr>
            <p:nvPr/>
          </p:nvSpPr>
          <p:spPr bwMode="auto">
            <a:xfrm flipV="1">
              <a:off x="1179" y="3179"/>
              <a:ext cx="475" cy="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4" name="Line 12"/>
            <p:cNvSpPr>
              <a:spLocks noChangeShapeType="1"/>
            </p:cNvSpPr>
            <p:nvPr/>
          </p:nvSpPr>
          <p:spPr bwMode="auto">
            <a:xfrm flipV="1">
              <a:off x="1646" y="2081"/>
              <a:ext cx="1596" cy="4"/>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5" name="Line 13"/>
            <p:cNvSpPr>
              <a:spLocks noChangeShapeType="1"/>
            </p:cNvSpPr>
            <p:nvPr/>
          </p:nvSpPr>
          <p:spPr bwMode="auto">
            <a:xfrm>
              <a:off x="3228" y="2842"/>
              <a:ext cx="864" cy="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6" name="Line 14"/>
            <p:cNvSpPr>
              <a:spLocks noChangeShapeType="1"/>
            </p:cNvSpPr>
            <p:nvPr/>
          </p:nvSpPr>
          <p:spPr bwMode="auto">
            <a:xfrm>
              <a:off x="4080" y="2777"/>
              <a:ext cx="721" cy="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Rectangle 15"/>
            <p:cNvSpPr>
              <a:spLocks noChangeArrowheads="1"/>
            </p:cNvSpPr>
            <p:nvPr/>
          </p:nvSpPr>
          <p:spPr bwMode="auto">
            <a:xfrm>
              <a:off x="3854" y="1241"/>
              <a:ext cx="864" cy="48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8" name="Line 16"/>
            <p:cNvSpPr>
              <a:spLocks noChangeShapeType="1"/>
            </p:cNvSpPr>
            <p:nvPr/>
          </p:nvSpPr>
          <p:spPr bwMode="auto">
            <a:xfrm>
              <a:off x="3895" y="1469"/>
              <a:ext cx="33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9" name="Line 17"/>
            <p:cNvSpPr>
              <a:spLocks noChangeShapeType="1"/>
            </p:cNvSpPr>
            <p:nvPr/>
          </p:nvSpPr>
          <p:spPr bwMode="auto">
            <a:xfrm>
              <a:off x="3901" y="1342"/>
              <a:ext cx="336" cy="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0" name="Line 18"/>
            <p:cNvSpPr>
              <a:spLocks noChangeShapeType="1"/>
            </p:cNvSpPr>
            <p:nvPr/>
          </p:nvSpPr>
          <p:spPr bwMode="auto">
            <a:xfrm>
              <a:off x="3895" y="1611"/>
              <a:ext cx="336" cy="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1" name="Text Box 19"/>
            <p:cNvSpPr txBox="1">
              <a:spLocks noChangeArrowheads="1"/>
            </p:cNvSpPr>
            <p:nvPr/>
          </p:nvSpPr>
          <p:spPr bwMode="auto">
            <a:xfrm>
              <a:off x="4272" y="1221"/>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CP</a:t>
              </a:r>
            </a:p>
          </p:txBody>
        </p:sp>
        <p:sp>
          <p:nvSpPr>
            <p:cNvPr id="38932" name="Text Box 20"/>
            <p:cNvSpPr txBox="1">
              <a:spLocks noChangeArrowheads="1"/>
            </p:cNvSpPr>
            <p:nvPr/>
          </p:nvSpPr>
          <p:spPr bwMode="auto">
            <a:xfrm>
              <a:off x="4278" y="1354"/>
              <a:ext cx="3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PLA</a:t>
              </a:r>
            </a:p>
          </p:txBody>
        </p:sp>
        <p:sp>
          <p:nvSpPr>
            <p:cNvPr id="38933" name="Text Box 21"/>
            <p:cNvSpPr txBox="1">
              <a:spLocks noChangeArrowheads="1"/>
            </p:cNvSpPr>
            <p:nvPr/>
          </p:nvSpPr>
          <p:spPr bwMode="auto">
            <a:xfrm>
              <a:off x="4272" y="1488"/>
              <a:ext cx="4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APCA</a:t>
              </a:r>
            </a:p>
          </p:txBody>
        </p:sp>
        <p:sp>
          <p:nvSpPr>
            <p:cNvPr id="38934" name="Text Box 22"/>
            <p:cNvSpPr txBox="1">
              <a:spLocks noChangeArrowheads="1"/>
            </p:cNvSpPr>
            <p:nvPr/>
          </p:nvSpPr>
          <p:spPr bwMode="auto">
            <a:xfrm>
              <a:off x="1536" y="3648"/>
              <a:ext cx="372"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1000</a:t>
              </a:r>
            </a:p>
          </p:txBody>
        </p:sp>
        <p:sp>
          <p:nvSpPr>
            <p:cNvPr id="38935" name="Text Box 23"/>
            <p:cNvSpPr txBox="1">
              <a:spLocks noChangeArrowheads="1"/>
            </p:cNvSpPr>
            <p:nvPr/>
          </p:nvSpPr>
          <p:spPr bwMode="auto">
            <a:xfrm>
              <a:off x="2112" y="3648"/>
              <a:ext cx="372"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2000</a:t>
              </a:r>
            </a:p>
          </p:txBody>
        </p:sp>
        <p:sp>
          <p:nvSpPr>
            <p:cNvPr id="38936" name="Text Box 24"/>
            <p:cNvSpPr txBox="1">
              <a:spLocks noChangeArrowheads="1"/>
            </p:cNvSpPr>
            <p:nvPr/>
          </p:nvSpPr>
          <p:spPr bwMode="auto">
            <a:xfrm>
              <a:off x="2688" y="3648"/>
              <a:ext cx="372"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3000</a:t>
              </a:r>
            </a:p>
          </p:txBody>
        </p:sp>
        <p:sp>
          <p:nvSpPr>
            <p:cNvPr id="38937" name="Text Box 25"/>
            <p:cNvSpPr txBox="1">
              <a:spLocks noChangeArrowheads="1"/>
            </p:cNvSpPr>
            <p:nvPr/>
          </p:nvSpPr>
          <p:spPr bwMode="auto">
            <a:xfrm>
              <a:off x="3216" y="3648"/>
              <a:ext cx="372"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4000</a:t>
              </a:r>
            </a:p>
          </p:txBody>
        </p:sp>
        <p:sp>
          <p:nvSpPr>
            <p:cNvPr id="38938" name="Text Box 26"/>
            <p:cNvSpPr txBox="1">
              <a:spLocks noChangeArrowheads="1"/>
            </p:cNvSpPr>
            <p:nvPr/>
          </p:nvSpPr>
          <p:spPr bwMode="auto">
            <a:xfrm>
              <a:off x="3792" y="3648"/>
              <a:ext cx="372"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5000</a:t>
              </a:r>
            </a:p>
          </p:txBody>
        </p:sp>
        <p:sp>
          <p:nvSpPr>
            <p:cNvPr id="38939" name="Text Box 27"/>
            <p:cNvSpPr txBox="1">
              <a:spLocks noChangeArrowheads="1"/>
            </p:cNvSpPr>
            <p:nvPr/>
          </p:nvSpPr>
          <p:spPr bwMode="auto">
            <a:xfrm>
              <a:off x="4368" y="3648"/>
              <a:ext cx="372"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6000</a:t>
              </a:r>
            </a:p>
          </p:txBody>
        </p:sp>
        <p:sp>
          <p:nvSpPr>
            <p:cNvPr id="38940" name="Text Box 28"/>
            <p:cNvSpPr txBox="1">
              <a:spLocks noChangeArrowheads="1"/>
            </p:cNvSpPr>
            <p:nvPr/>
          </p:nvSpPr>
          <p:spPr bwMode="auto">
            <a:xfrm>
              <a:off x="1145" y="3648"/>
              <a:ext cx="180"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0</a:t>
              </a:r>
            </a:p>
          </p:txBody>
        </p:sp>
        <p:sp>
          <p:nvSpPr>
            <p:cNvPr id="38941" name="Text Box 29"/>
            <p:cNvSpPr txBox="1">
              <a:spLocks noChangeArrowheads="1"/>
            </p:cNvSpPr>
            <p:nvPr/>
          </p:nvSpPr>
          <p:spPr bwMode="auto">
            <a:xfrm>
              <a:off x="933" y="3504"/>
              <a:ext cx="223"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-2</a:t>
              </a:r>
            </a:p>
          </p:txBody>
        </p:sp>
        <p:sp>
          <p:nvSpPr>
            <p:cNvPr id="38942" name="Text Box 30"/>
            <p:cNvSpPr txBox="1">
              <a:spLocks noChangeArrowheads="1"/>
            </p:cNvSpPr>
            <p:nvPr/>
          </p:nvSpPr>
          <p:spPr bwMode="auto">
            <a:xfrm>
              <a:off x="843" y="3257"/>
              <a:ext cx="319"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-1.5</a:t>
              </a:r>
            </a:p>
          </p:txBody>
        </p:sp>
        <p:sp>
          <p:nvSpPr>
            <p:cNvPr id="38943" name="Text Box 31"/>
            <p:cNvSpPr txBox="1">
              <a:spLocks noChangeArrowheads="1"/>
            </p:cNvSpPr>
            <p:nvPr/>
          </p:nvSpPr>
          <p:spPr bwMode="auto">
            <a:xfrm>
              <a:off x="891" y="2160"/>
              <a:ext cx="276"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0.5</a:t>
              </a:r>
            </a:p>
          </p:txBody>
        </p:sp>
        <p:sp>
          <p:nvSpPr>
            <p:cNvPr id="38944" name="Text Box 32"/>
            <p:cNvSpPr txBox="1">
              <a:spLocks noChangeArrowheads="1"/>
            </p:cNvSpPr>
            <p:nvPr/>
          </p:nvSpPr>
          <p:spPr bwMode="auto">
            <a:xfrm>
              <a:off x="891" y="1612"/>
              <a:ext cx="276"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1.5</a:t>
              </a:r>
            </a:p>
          </p:txBody>
        </p:sp>
        <p:sp>
          <p:nvSpPr>
            <p:cNvPr id="38945" name="Text Box 33"/>
            <p:cNvSpPr txBox="1">
              <a:spLocks noChangeArrowheads="1"/>
            </p:cNvSpPr>
            <p:nvPr/>
          </p:nvSpPr>
          <p:spPr bwMode="auto">
            <a:xfrm>
              <a:off x="843" y="2688"/>
              <a:ext cx="319"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-0.5</a:t>
              </a:r>
            </a:p>
          </p:txBody>
        </p:sp>
        <p:sp>
          <p:nvSpPr>
            <p:cNvPr id="38946" name="Text Box 34"/>
            <p:cNvSpPr txBox="1">
              <a:spLocks noChangeArrowheads="1"/>
            </p:cNvSpPr>
            <p:nvPr/>
          </p:nvSpPr>
          <p:spPr bwMode="auto">
            <a:xfrm>
              <a:off x="960" y="2448"/>
              <a:ext cx="180"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0</a:t>
              </a:r>
            </a:p>
          </p:txBody>
        </p:sp>
        <p:sp>
          <p:nvSpPr>
            <p:cNvPr id="38947" name="Text Box 35"/>
            <p:cNvSpPr txBox="1">
              <a:spLocks noChangeArrowheads="1"/>
            </p:cNvSpPr>
            <p:nvPr/>
          </p:nvSpPr>
          <p:spPr bwMode="auto">
            <a:xfrm>
              <a:off x="912" y="2976"/>
              <a:ext cx="223"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-1</a:t>
              </a:r>
            </a:p>
          </p:txBody>
        </p:sp>
        <p:sp>
          <p:nvSpPr>
            <p:cNvPr id="38948" name="Text Box 36"/>
            <p:cNvSpPr txBox="1">
              <a:spLocks noChangeArrowheads="1"/>
            </p:cNvSpPr>
            <p:nvPr/>
          </p:nvSpPr>
          <p:spPr bwMode="auto">
            <a:xfrm>
              <a:off x="875" y="1111"/>
              <a:ext cx="276"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2.5</a:t>
              </a:r>
            </a:p>
          </p:txBody>
        </p:sp>
        <p:sp>
          <p:nvSpPr>
            <p:cNvPr id="38949" name="Text Box 37"/>
            <p:cNvSpPr txBox="1">
              <a:spLocks noChangeArrowheads="1"/>
            </p:cNvSpPr>
            <p:nvPr/>
          </p:nvSpPr>
          <p:spPr bwMode="auto">
            <a:xfrm>
              <a:off x="960" y="1344"/>
              <a:ext cx="180"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2</a:t>
              </a:r>
            </a:p>
          </p:txBody>
        </p:sp>
        <p:sp>
          <p:nvSpPr>
            <p:cNvPr id="38950" name="Rectangle 38"/>
            <p:cNvSpPr>
              <a:spLocks noChangeArrowheads="1"/>
            </p:cNvSpPr>
            <p:nvPr/>
          </p:nvSpPr>
          <p:spPr bwMode="auto">
            <a:xfrm>
              <a:off x="1174" y="1195"/>
              <a:ext cx="3614" cy="242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1" name="Text Box 39"/>
            <p:cNvSpPr txBox="1">
              <a:spLocks noChangeArrowheads="1"/>
            </p:cNvSpPr>
            <p:nvPr/>
          </p:nvSpPr>
          <p:spPr bwMode="auto">
            <a:xfrm>
              <a:off x="973" y="1920"/>
              <a:ext cx="180"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latin typeface="Times New Roman" panose="02020603050405020304" pitchFamily="18" charset="0"/>
                  <a:ea typeface="宋体" panose="02010600030101010101" pitchFamily="2" charset="-122"/>
                </a:rPr>
                <a:t>1</a:t>
              </a:r>
            </a:p>
          </p:txBody>
        </p:sp>
        <p:sp>
          <p:nvSpPr>
            <p:cNvPr id="38952" name="Line 40"/>
            <p:cNvSpPr>
              <a:spLocks noChangeShapeType="1"/>
            </p:cNvSpPr>
            <p:nvPr/>
          </p:nvSpPr>
          <p:spPr bwMode="auto">
            <a:xfrm>
              <a:off x="2078" y="1680"/>
              <a:ext cx="0" cy="528"/>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3" name="Line 41"/>
            <p:cNvSpPr>
              <a:spLocks noChangeShapeType="1"/>
            </p:cNvSpPr>
            <p:nvPr/>
          </p:nvSpPr>
          <p:spPr bwMode="auto">
            <a:xfrm>
              <a:off x="1642" y="2103"/>
              <a:ext cx="1" cy="1073"/>
            </a:xfrm>
            <a:prstGeom prst="line">
              <a:avLst/>
            </a:prstGeom>
            <a:noFill/>
            <a:ln w="9525">
              <a:solidFill>
                <a:srgbClr val="3366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4" name="Line 42"/>
            <p:cNvSpPr>
              <a:spLocks noChangeShapeType="1"/>
            </p:cNvSpPr>
            <p:nvPr/>
          </p:nvSpPr>
          <p:spPr bwMode="auto">
            <a:xfrm>
              <a:off x="3240" y="2072"/>
              <a:ext cx="0" cy="772"/>
            </a:xfrm>
            <a:prstGeom prst="line">
              <a:avLst/>
            </a:prstGeom>
            <a:noFill/>
            <a:ln w="9525">
              <a:solidFill>
                <a:srgbClr val="3366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8956" name="Text Box 44"/>
          <p:cNvSpPr txBox="1">
            <a:spLocks noChangeArrowheads="1"/>
          </p:cNvSpPr>
          <p:nvPr/>
        </p:nvSpPr>
        <p:spPr bwMode="auto">
          <a:xfrm>
            <a:off x="2590800" y="5715000"/>
            <a:ext cx="390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latin typeface="Times New Roman" panose="02020603050405020304" pitchFamily="18" charset="0"/>
                <a:ea typeface="宋体" panose="02010600030101010101" pitchFamily="2" charset="-122"/>
              </a:rPr>
              <a:t>Opening Stock Prices (</a:t>
            </a:r>
            <a:r>
              <a:rPr lang="en-US" altLang="zh-CN">
                <a:ea typeface="宋体" panose="02010600030101010101" pitchFamily="2" charset="-122"/>
              </a:rPr>
              <a:t>ALCOA </a:t>
            </a:r>
            <a:r>
              <a:rPr lang="en-US" altLang="zh-CN">
                <a:latin typeface="Times New Roman" panose="02020603050405020304" pitchFamily="18" charset="0"/>
                <a:ea typeface="宋体" panose="02010600030101010101" pitchFamily="2" charset="-122"/>
              </a:rPr>
              <a:t>data set)</a:t>
            </a:r>
          </a:p>
        </p:txBody>
      </p:sp>
    </p:spTree>
    <p:extLst>
      <p:ext uri="{BB962C8B-B14F-4D97-AF65-F5344CB8AC3E}">
        <p14:creationId xmlns:p14="http://schemas.microsoft.com/office/powerpoint/2010/main" val="1375533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lide Number Placeholder 5"/>
          <p:cNvSpPr>
            <a:spLocks noGrp="1"/>
          </p:cNvSpPr>
          <p:nvPr>
            <p:ph type="sldNum" sz="quarter" idx="12"/>
          </p:nvPr>
        </p:nvSpPr>
        <p:spPr/>
        <p:txBody>
          <a:bodyPr/>
          <a:lstStyle/>
          <a:p>
            <a:fld id="{A24BD8C0-526C-46AB-97CC-04EC0942BF5B}" type="slidenum">
              <a:rPr lang="en-US" altLang="en-US"/>
              <a:pPr/>
              <a:t>21</a:t>
            </a:fld>
            <a:endParaRPr lang="en-US" altLang="en-US"/>
          </a:p>
        </p:txBody>
      </p:sp>
      <p:sp>
        <p:nvSpPr>
          <p:cNvPr id="44034" name="Rectangle 2"/>
          <p:cNvSpPr>
            <a:spLocks noGrp="1" noChangeArrowheads="1"/>
          </p:cNvSpPr>
          <p:nvPr>
            <p:ph type="title"/>
          </p:nvPr>
        </p:nvSpPr>
        <p:spPr/>
        <p:txBody>
          <a:bodyPr/>
          <a:lstStyle/>
          <a:p>
            <a:r>
              <a:rPr lang="en-US" altLang="en-US" sz="3400">
                <a:latin typeface="Times New Roman" panose="02020603050405020304" pitchFamily="18" charset="0"/>
              </a:rPr>
              <a:t>Indexable Piecewise Linear Approximation</a:t>
            </a:r>
            <a:endParaRPr lang="en-US" altLang="zh-CN" sz="3400">
              <a:latin typeface="Times New Roman" panose="02020603050405020304" pitchFamily="18" charset="0"/>
              <a:ea typeface="宋体" panose="02010600030101010101" pitchFamily="2" charset="-122"/>
            </a:endParaRPr>
          </a:p>
        </p:txBody>
      </p:sp>
      <p:sp>
        <p:nvSpPr>
          <p:cNvPr id="44035" name="Rectangle 3"/>
          <p:cNvSpPr>
            <a:spLocks noGrp="1" noChangeArrowheads="1"/>
          </p:cNvSpPr>
          <p:nvPr>
            <p:ph type="body" idx="1"/>
          </p:nvPr>
        </p:nvSpPr>
        <p:spPr>
          <a:xfrm>
            <a:off x="457200" y="1600200"/>
            <a:ext cx="4419600" cy="4530725"/>
          </a:xfrm>
        </p:spPr>
        <p:txBody>
          <a:bodyPr/>
          <a:lstStyle/>
          <a:p>
            <a:pPr algn="just">
              <a:lnSpc>
                <a:spcPct val="90000"/>
              </a:lnSpc>
            </a:pPr>
            <a:r>
              <a:rPr lang="en-US" altLang="zh-CN" sz="2500">
                <a:latin typeface="Times New Roman" panose="02020603050405020304" pitchFamily="18" charset="0"/>
                <a:ea typeface="宋体" panose="02010600030101010101" pitchFamily="2" charset="-122"/>
              </a:rPr>
              <a:t>Divide each time series </a:t>
            </a:r>
            <a:r>
              <a:rPr lang="en-US" altLang="zh-CN" sz="2500" i="1">
                <a:latin typeface="Times New Roman" panose="02020603050405020304" pitchFamily="18" charset="0"/>
                <a:ea typeface="宋体" panose="02010600030101010101" pitchFamily="2" charset="-122"/>
              </a:rPr>
              <a:t>S</a:t>
            </a:r>
            <a:r>
              <a:rPr lang="en-US" altLang="zh-CN" sz="2500">
                <a:latin typeface="Times New Roman" panose="02020603050405020304" pitchFamily="18" charset="0"/>
                <a:ea typeface="宋体" panose="02010600030101010101" pitchFamily="2" charset="-122"/>
              </a:rPr>
              <a:t> = &lt;</a:t>
            </a:r>
            <a:r>
              <a:rPr lang="en-US" altLang="zh-CN" sz="2500" i="1">
                <a:latin typeface="Times New Roman" panose="02020603050405020304" pitchFamily="18" charset="0"/>
                <a:ea typeface="宋体" panose="02010600030101010101" pitchFamily="2" charset="-122"/>
              </a:rPr>
              <a:t>s</a:t>
            </a:r>
            <a:r>
              <a:rPr lang="en-US" altLang="zh-CN" sz="2500" baseline="-25000">
                <a:latin typeface="Times New Roman" panose="02020603050405020304" pitchFamily="18" charset="0"/>
                <a:ea typeface="宋体" panose="02010600030101010101" pitchFamily="2" charset="-122"/>
              </a:rPr>
              <a:t>1</a:t>
            </a:r>
            <a:r>
              <a:rPr lang="en-US" altLang="zh-CN" sz="2500">
                <a:latin typeface="Times New Roman" panose="02020603050405020304" pitchFamily="18" charset="0"/>
                <a:ea typeface="宋体" panose="02010600030101010101" pitchFamily="2" charset="-122"/>
              </a:rPr>
              <a:t>, </a:t>
            </a:r>
            <a:r>
              <a:rPr lang="en-US" altLang="zh-CN" sz="2500" i="1">
                <a:latin typeface="Times New Roman" panose="02020603050405020304" pitchFamily="18" charset="0"/>
                <a:ea typeface="宋体" panose="02010600030101010101" pitchFamily="2" charset="-122"/>
              </a:rPr>
              <a:t>s</a:t>
            </a:r>
            <a:r>
              <a:rPr lang="en-US" altLang="zh-CN" sz="2500" baseline="-25000">
                <a:latin typeface="Times New Roman" panose="02020603050405020304" pitchFamily="18" charset="0"/>
                <a:ea typeface="宋体" panose="02010600030101010101" pitchFamily="2" charset="-122"/>
              </a:rPr>
              <a:t>2</a:t>
            </a:r>
            <a:r>
              <a:rPr lang="en-US" altLang="zh-CN" sz="2500">
                <a:latin typeface="Times New Roman" panose="02020603050405020304" pitchFamily="18" charset="0"/>
                <a:ea typeface="宋体" panose="02010600030101010101" pitchFamily="2" charset="-122"/>
              </a:rPr>
              <a:t>, …, </a:t>
            </a:r>
            <a:r>
              <a:rPr lang="en-US" altLang="zh-CN" sz="2500" i="1">
                <a:latin typeface="Times New Roman" panose="02020603050405020304" pitchFamily="18" charset="0"/>
                <a:ea typeface="宋体" panose="02010600030101010101" pitchFamily="2" charset="-122"/>
              </a:rPr>
              <a:t>s</a:t>
            </a:r>
            <a:r>
              <a:rPr lang="en-US" altLang="zh-CN" sz="2500" i="1" baseline="-25000">
                <a:latin typeface="Times New Roman" panose="02020603050405020304" pitchFamily="18" charset="0"/>
                <a:ea typeface="宋体" panose="02010600030101010101" pitchFamily="2" charset="-122"/>
              </a:rPr>
              <a:t>n</a:t>
            </a:r>
            <a:r>
              <a:rPr lang="en-US" altLang="zh-CN" sz="2500">
                <a:latin typeface="Times New Roman" panose="02020603050405020304" pitchFamily="18" charset="0"/>
                <a:ea typeface="宋体" panose="02010600030101010101" pitchFamily="2" charset="-122"/>
              </a:rPr>
              <a:t>&gt; into </a:t>
            </a:r>
            <a:r>
              <a:rPr lang="en-US" altLang="zh-CN" sz="2500" i="1">
                <a:latin typeface="Times New Roman" panose="02020603050405020304" pitchFamily="18" charset="0"/>
                <a:ea typeface="宋体" panose="02010600030101010101" pitchFamily="2" charset="-122"/>
              </a:rPr>
              <a:t>m</a:t>
            </a:r>
            <a:r>
              <a:rPr lang="en-US" altLang="zh-CN" sz="2500">
                <a:latin typeface="Times New Roman" panose="02020603050405020304" pitchFamily="18" charset="0"/>
                <a:ea typeface="宋体" panose="02010600030101010101" pitchFamily="2" charset="-122"/>
              </a:rPr>
              <a:t> segments of </a:t>
            </a:r>
            <a:r>
              <a:rPr lang="en-US" altLang="zh-CN" sz="2500" i="1">
                <a:solidFill>
                  <a:srgbClr val="0000FF"/>
                </a:solidFill>
                <a:latin typeface="Times New Roman" panose="02020603050405020304" pitchFamily="18" charset="0"/>
                <a:ea typeface="宋体" panose="02010600030101010101" pitchFamily="2" charset="-122"/>
              </a:rPr>
              <a:t>equal length</a:t>
            </a:r>
            <a:r>
              <a:rPr lang="en-US" altLang="zh-CN" sz="2500">
                <a:latin typeface="Times New Roman" panose="02020603050405020304" pitchFamily="18" charset="0"/>
                <a:ea typeface="宋体" panose="02010600030101010101" pitchFamily="2" charset="-122"/>
              </a:rPr>
              <a:t> </a:t>
            </a:r>
            <a:r>
              <a:rPr lang="en-US" altLang="zh-CN" sz="2500" i="1">
                <a:latin typeface="Times New Roman" panose="02020603050405020304" pitchFamily="18" charset="0"/>
                <a:ea typeface="宋体" panose="02010600030101010101" pitchFamily="2" charset="-122"/>
              </a:rPr>
              <a:t>l</a:t>
            </a:r>
            <a:r>
              <a:rPr lang="en-US" altLang="zh-CN" sz="2500">
                <a:latin typeface="Times New Roman" panose="02020603050405020304" pitchFamily="18" charset="0"/>
                <a:ea typeface="宋体" panose="02010600030101010101" pitchFamily="2" charset="-122"/>
              </a:rPr>
              <a:t> (i.e. </a:t>
            </a:r>
            <a:r>
              <a:rPr lang="en-US" altLang="zh-CN" sz="2500" i="1">
                <a:latin typeface="Times New Roman" panose="02020603050405020304" pitchFamily="18" charset="0"/>
                <a:ea typeface="宋体" panose="02010600030101010101" pitchFamily="2" charset="-122"/>
              </a:rPr>
              <a:t>n</a:t>
            </a:r>
            <a:r>
              <a:rPr lang="en-US" altLang="zh-CN" sz="2500">
                <a:latin typeface="Times New Roman" panose="02020603050405020304" pitchFamily="18" charset="0"/>
                <a:ea typeface="宋体" panose="02010600030101010101" pitchFamily="2" charset="-122"/>
              </a:rPr>
              <a:t> = </a:t>
            </a:r>
            <a:r>
              <a:rPr lang="en-US" altLang="zh-CN" sz="2500" i="1">
                <a:latin typeface="Times New Roman" panose="02020603050405020304" pitchFamily="18" charset="0"/>
                <a:ea typeface="宋体" panose="02010600030101010101" pitchFamily="2" charset="-122"/>
              </a:rPr>
              <a:t>l </a:t>
            </a:r>
            <a:r>
              <a:rPr lang="en-US" altLang="zh-CN" sz="2500">
                <a:latin typeface="Times New Roman" panose="02020603050405020304" pitchFamily="18" charset="0"/>
                <a:ea typeface="宋体" panose="02010600030101010101" pitchFamily="2" charset="-122"/>
                <a:sym typeface="Symbol" panose="05050102010706020507" pitchFamily="18" charset="2"/>
              </a:rPr>
              <a:t> </a:t>
            </a:r>
            <a:r>
              <a:rPr lang="en-US" altLang="zh-CN" sz="2500" i="1">
                <a:latin typeface="Times New Roman" panose="02020603050405020304" pitchFamily="18" charset="0"/>
                <a:ea typeface="宋体" panose="02010600030101010101" pitchFamily="2" charset="-122"/>
                <a:sym typeface="Symbol" panose="05050102010706020507" pitchFamily="18" charset="2"/>
              </a:rPr>
              <a:t>m</a:t>
            </a:r>
            <a:r>
              <a:rPr lang="en-US" altLang="zh-CN" sz="2500">
                <a:latin typeface="Times New Roman" panose="02020603050405020304" pitchFamily="18" charset="0"/>
                <a:ea typeface="宋体" panose="02010600030101010101" pitchFamily="2" charset="-122"/>
                <a:sym typeface="Symbol" panose="05050102010706020507" pitchFamily="18" charset="2"/>
              </a:rPr>
              <a:t>)</a:t>
            </a:r>
          </a:p>
          <a:p>
            <a:pPr algn="just">
              <a:lnSpc>
                <a:spcPct val="90000"/>
              </a:lnSpc>
            </a:pPr>
            <a:r>
              <a:rPr lang="en-US" altLang="zh-CN" sz="2500">
                <a:latin typeface="Times New Roman" panose="02020603050405020304" pitchFamily="18" charset="0"/>
                <a:ea typeface="宋体" panose="02010600030101010101" pitchFamily="2" charset="-122"/>
              </a:rPr>
              <a:t>For the </a:t>
            </a:r>
            <a:r>
              <a:rPr lang="en-US" altLang="zh-CN" sz="2500" i="1">
                <a:latin typeface="Times New Roman" panose="02020603050405020304" pitchFamily="18" charset="0"/>
                <a:ea typeface="宋体" panose="02010600030101010101" pitchFamily="2" charset="-122"/>
              </a:rPr>
              <a:t>i</a:t>
            </a:r>
            <a:r>
              <a:rPr lang="en-US" altLang="zh-CN" sz="2500">
                <a:latin typeface="Times New Roman" panose="02020603050405020304" pitchFamily="18" charset="0"/>
                <a:ea typeface="宋体" panose="02010600030101010101" pitchFamily="2" charset="-122"/>
              </a:rPr>
              <a:t>-th segment, we approximate it with a line segment in the form </a:t>
            </a:r>
            <a:r>
              <a:rPr lang="en-US" altLang="zh-CN" sz="2500" i="1">
                <a:latin typeface="Times New Roman" panose="02020603050405020304" pitchFamily="18" charset="0"/>
                <a:ea typeface="宋体" panose="02010600030101010101" pitchFamily="2" charset="-122"/>
              </a:rPr>
              <a:t>a</a:t>
            </a:r>
            <a:r>
              <a:rPr lang="en-US" altLang="zh-CN" sz="2500" i="1" baseline="-25000">
                <a:latin typeface="Times New Roman" panose="02020603050405020304" pitchFamily="18" charset="0"/>
                <a:ea typeface="宋体" panose="02010600030101010101" pitchFamily="2" charset="-122"/>
              </a:rPr>
              <a:t>i </a:t>
            </a:r>
            <a:r>
              <a:rPr lang="en-US" altLang="zh-CN" sz="2500">
                <a:latin typeface="Times New Roman" panose="02020603050405020304" pitchFamily="18" charset="0"/>
                <a:ea typeface="宋体" panose="02010600030101010101" pitchFamily="2" charset="-122"/>
                <a:sym typeface="Symbol" panose="05050102010706020507" pitchFamily="18" charset="2"/>
              </a:rPr>
              <a:t></a:t>
            </a:r>
            <a:r>
              <a:rPr lang="en-US" altLang="zh-CN" sz="2500">
                <a:latin typeface="Times New Roman" panose="02020603050405020304" pitchFamily="18" charset="0"/>
                <a:ea typeface="宋体" panose="02010600030101010101" pitchFamily="2" charset="-122"/>
              </a:rPr>
              <a:t> </a:t>
            </a:r>
            <a:r>
              <a:rPr lang="en-US" altLang="zh-CN" sz="2500" i="1">
                <a:latin typeface="Times New Roman" panose="02020603050405020304" pitchFamily="18" charset="0"/>
                <a:ea typeface="宋体" panose="02010600030101010101" pitchFamily="2" charset="-122"/>
              </a:rPr>
              <a:t>t</a:t>
            </a:r>
            <a:r>
              <a:rPr lang="en-US" altLang="zh-CN" sz="2500">
                <a:latin typeface="Times New Roman" panose="02020603050405020304" pitchFamily="18" charset="0"/>
                <a:ea typeface="宋体" panose="02010600030101010101" pitchFamily="2" charset="-122"/>
              </a:rPr>
              <a:t> + </a:t>
            </a:r>
            <a:r>
              <a:rPr lang="en-US" altLang="zh-CN" sz="2500" i="1">
                <a:latin typeface="Times New Roman" panose="02020603050405020304" pitchFamily="18" charset="0"/>
                <a:ea typeface="宋体" panose="02010600030101010101" pitchFamily="2" charset="-122"/>
              </a:rPr>
              <a:t>b</a:t>
            </a:r>
            <a:r>
              <a:rPr lang="en-US" altLang="zh-CN" sz="2500" i="1" baseline="-25000">
                <a:latin typeface="Times New Roman" panose="02020603050405020304" pitchFamily="18" charset="0"/>
                <a:ea typeface="宋体" panose="02010600030101010101" pitchFamily="2" charset="-122"/>
              </a:rPr>
              <a:t>i </a:t>
            </a:r>
            <a:r>
              <a:rPr lang="en-US" altLang="zh-CN" sz="2500">
                <a:latin typeface="Times New Roman" panose="02020603050405020304" pitchFamily="18" charset="0"/>
                <a:ea typeface="宋体" panose="02010600030101010101" pitchFamily="2" charset="-122"/>
              </a:rPr>
              <a:t>(</a:t>
            </a:r>
            <a:r>
              <a:rPr lang="en-US" altLang="zh-CN" sz="2500" i="1">
                <a:latin typeface="Times New Roman" panose="02020603050405020304" pitchFamily="18" charset="0"/>
                <a:ea typeface="宋体" panose="02010600030101010101" pitchFamily="2" charset="-122"/>
              </a:rPr>
              <a:t>t</a:t>
            </a:r>
            <a:r>
              <a:rPr lang="en-US" altLang="zh-CN" sz="2500">
                <a:latin typeface="Times New Roman" panose="02020603050405020304" pitchFamily="18" charset="0"/>
                <a:ea typeface="宋体" panose="02010600030101010101" pitchFamily="2" charset="-122"/>
                <a:sym typeface="Symbol" panose="05050102010706020507" pitchFamily="18" charset="2"/>
              </a:rPr>
              <a:t>[1, </a:t>
            </a:r>
            <a:r>
              <a:rPr lang="en-US" altLang="zh-CN" sz="2500" i="1">
                <a:latin typeface="Times New Roman" panose="02020603050405020304" pitchFamily="18" charset="0"/>
                <a:ea typeface="宋体" panose="02010600030101010101" pitchFamily="2" charset="-122"/>
                <a:sym typeface="Symbol" panose="05050102010706020507" pitchFamily="18" charset="2"/>
              </a:rPr>
              <a:t>l</a:t>
            </a:r>
            <a:r>
              <a:rPr lang="en-US" altLang="zh-CN" sz="2500">
                <a:latin typeface="Times New Roman" panose="02020603050405020304" pitchFamily="18" charset="0"/>
                <a:ea typeface="宋体" panose="02010600030101010101" pitchFamily="2" charset="-122"/>
                <a:sym typeface="Symbol" panose="05050102010706020507" pitchFamily="18" charset="2"/>
              </a:rPr>
              <a:t>]</a:t>
            </a:r>
            <a:r>
              <a:rPr lang="en-US" altLang="zh-CN" sz="2500">
                <a:latin typeface="Times New Roman" panose="02020603050405020304" pitchFamily="18" charset="0"/>
                <a:ea typeface="宋体" panose="02010600030101010101" pitchFamily="2" charset="-122"/>
              </a:rPr>
              <a:t>), such that the </a:t>
            </a:r>
            <a:r>
              <a:rPr lang="en-US" altLang="zh-CN" sz="2500" i="1">
                <a:latin typeface="Times New Roman" panose="02020603050405020304" pitchFamily="18" charset="0"/>
                <a:ea typeface="宋体" panose="02010600030101010101" pitchFamily="2" charset="-122"/>
              </a:rPr>
              <a:t>reconstruction error </a:t>
            </a:r>
            <a:r>
              <a:rPr lang="en-US" altLang="zh-CN" sz="2500">
                <a:latin typeface="Times New Roman" panose="02020603050405020304" pitchFamily="18" charset="0"/>
                <a:ea typeface="宋体" panose="02010600030101010101" pitchFamily="2" charset="-122"/>
              </a:rPr>
              <a:t>is minimized</a:t>
            </a:r>
          </a:p>
          <a:p>
            <a:pPr algn="just">
              <a:lnSpc>
                <a:spcPct val="90000"/>
              </a:lnSpc>
            </a:pPr>
            <a:r>
              <a:rPr lang="en-US" altLang="zh-CN" sz="2500">
                <a:latin typeface="Times New Roman" panose="02020603050405020304" pitchFamily="18" charset="0"/>
                <a:ea typeface="宋体" panose="02010600030101010101" pitchFamily="2" charset="-122"/>
              </a:rPr>
              <a:t>PLA representation:</a:t>
            </a:r>
          </a:p>
          <a:p>
            <a:pPr lvl="1" algn="just">
              <a:lnSpc>
                <a:spcPct val="90000"/>
              </a:lnSpc>
            </a:pP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PLA</a:t>
            </a:r>
            <a:r>
              <a:rPr lang="en-US" altLang="zh-CN" sz="2000">
                <a:latin typeface="Times New Roman" panose="02020603050405020304" pitchFamily="18" charset="0"/>
                <a:ea typeface="宋体" panose="02010600030101010101" pitchFamily="2" charset="-122"/>
              </a:rPr>
              <a:t> = &lt;</a:t>
            </a:r>
            <a:r>
              <a:rPr lang="en-US" altLang="zh-CN" sz="2000" i="1">
                <a:latin typeface="Times New Roman" panose="02020603050405020304" pitchFamily="18" charset="0"/>
                <a:ea typeface="宋体" panose="02010600030101010101" pitchFamily="2" charset="-122"/>
              </a:rPr>
              <a:t>a</a:t>
            </a:r>
            <a:r>
              <a:rPr lang="en-US" altLang="zh-CN" sz="2000" baseline="-25000">
                <a:latin typeface="Times New Roman" panose="02020603050405020304" pitchFamily="18" charset="0"/>
                <a:ea typeface="宋体" panose="02010600030101010101" pitchFamily="2" charset="-122"/>
              </a:rPr>
              <a:t>1</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b</a:t>
            </a:r>
            <a:r>
              <a:rPr lang="en-US" altLang="zh-CN" sz="2000" baseline="-25000">
                <a:latin typeface="Times New Roman" panose="02020603050405020304" pitchFamily="18" charset="0"/>
                <a:ea typeface="宋体" panose="02010600030101010101" pitchFamily="2" charset="-122"/>
              </a:rPr>
              <a:t>1</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a</a:t>
            </a:r>
            <a:r>
              <a:rPr lang="en-US" altLang="zh-CN" sz="2000" baseline="-25000">
                <a:latin typeface="Times New Roman" panose="02020603050405020304" pitchFamily="18" charset="0"/>
                <a:ea typeface="宋体" panose="02010600030101010101" pitchFamily="2" charset="-122"/>
              </a:rPr>
              <a:t>2</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b</a:t>
            </a:r>
            <a:r>
              <a:rPr lang="en-US" altLang="zh-CN" sz="2000" baseline="-25000">
                <a:latin typeface="Times New Roman" panose="02020603050405020304" pitchFamily="18" charset="0"/>
                <a:ea typeface="宋体" panose="02010600030101010101" pitchFamily="2" charset="-122"/>
              </a:rPr>
              <a:t>2</a:t>
            </a:r>
            <a:r>
              <a:rPr lang="en-US" altLang="zh-CN" sz="2000">
                <a:latin typeface="Times New Roman" panose="02020603050405020304" pitchFamily="18" charset="0"/>
                <a:ea typeface="宋体" panose="02010600030101010101" pitchFamily="2" charset="-122"/>
              </a:rPr>
              <a:t>; …; </a:t>
            </a:r>
            <a:r>
              <a:rPr lang="en-US" altLang="zh-CN" sz="2000" i="1">
                <a:latin typeface="Times New Roman" panose="02020603050405020304" pitchFamily="18" charset="0"/>
                <a:ea typeface="宋体" panose="02010600030101010101" pitchFamily="2" charset="-122"/>
              </a:rPr>
              <a:t>a</a:t>
            </a:r>
            <a:r>
              <a:rPr lang="en-US" altLang="zh-CN" sz="2000" i="1" baseline="-25000">
                <a:latin typeface="Times New Roman" panose="02020603050405020304" pitchFamily="18" charset="0"/>
                <a:ea typeface="宋体" panose="02010600030101010101" pitchFamily="2" charset="-122"/>
              </a:rPr>
              <a:t>m</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b</a:t>
            </a:r>
            <a:r>
              <a:rPr lang="en-US" altLang="zh-CN" sz="2000" i="1" baseline="-25000">
                <a:latin typeface="Times New Roman" panose="02020603050405020304" pitchFamily="18" charset="0"/>
                <a:ea typeface="宋体" panose="02010600030101010101" pitchFamily="2" charset="-122"/>
              </a:rPr>
              <a:t>m</a:t>
            </a:r>
            <a:r>
              <a:rPr lang="en-US" altLang="zh-CN" sz="2000">
                <a:latin typeface="Times New Roman" panose="02020603050405020304" pitchFamily="18" charset="0"/>
                <a:ea typeface="宋体" panose="02010600030101010101" pitchFamily="2" charset="-122"/>
              </a:rPr>
              <a:t>&gt;</a:t>
            </a:r>
          </a:p>
        </p:txBody>
      </p:sp>
      <p:sp>
        <p:nvSpPr>
          <p:cNvPr id="44036" name="Text Box 4"/>
          <p:cNvSpPr txBox="1">
            <a:spLocks noChangeArrowheads="1"/>
          </p:cNvSpPr>
          <p:nvPr/>
        </p:nvSpPr>
        <p:spPr bwMode="auto">
          <a:xfrm>
            <a:off x="6705600" y="5105400"/>
            <a:ext cx="779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a:latin typeface="Times New Roman" panose="02020603050405020304" pitchFamily="18" charset="0"/>
                <a:ea typeface="宋体" panose="02010600030101010101" pitchFamily="2" charset="-122"/>
              </a:rPr>
              <a:t>m</a:t>
            </a:r>
            <a:r>
              <a:rPr lang="en-US" altLang="zh-CN" sz="2000" b="1">
                <a:latin typeface="Times New Roman" panose="02020603050405020304" pitchFamily="18" charset="0"/>
                <a:ea typeface="宋体" panose="02010600030101010101" pitchFamily="2" charset="-122"/>
              </a:rPr>
              <a:t> = 2</a:t>
            </a:r>
          </a:p>
        </p:txBody>
      </p:sp>
      <p:grpSp>
        <p:nvGrpSpPr>
          <p:cNvPr id="44038" name="Group 6"/>
          <p:cNvGrpSpPr>
            <a:grpSpLocks/>
          </p:cNvGrpSpPr>
          <p:nvPr/>
        </p:nvGrpSpPr>
        <p:grpSpPr bwMode="auto">
          <a:xfrm>
            <a:off x="5257800" y="2362200"/>
            <a:ext cx="3581400" cy="2541588"/>
            <a:chOff x="3312" y="1488"/>
            <a:chExt cx="2256" cy="1601"/>
          </a:xfrm>
        </p:grpSpPr>
        <p:pic>
          <p:nvPicPr>
            <p:cNvPr id="440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 y="1488"/>
              <a:ext cx="2256" cy="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040" name="Group 8"/>
            <p:cNvGrpSpPr>
              <a:grpSpLocks/>
            </p:cNvGrpSpPr>
            <p:nvPr/>
          </p:nvGrpSpPr>
          <p:grpSpPr bwMode="auto">
            <a:xfrm>
              <a:off x="3581" y="1813"/>
              <a:ext cx="1867" cy="935"/>
              <a:chOff x="3581" y="1813"/>
              <a:chExt cx="1867" cy="935"/>
            </a:xfrm>
          </p:grpSpPr>
          <p:sp>
            <p:nvSpPr>
              <p:cNvPr id="44041" name="Line 9"/>
              <p:cNvSpPr>
                <a:spLocks noChangeShapeType="1"/>
              </p:cNvSpPr>
              <p:nvPr/>
            </p:nvSpPr>
            <p:spPr bwMode="auto">
              <a:xfrm flipV="1">
                <a:off x="3592" y="1813"/>
                <a:ext cx="908" cy="15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2" name="Line 10"/>
              <p:cNvSpPr>
                <a:spLocks noChangeShapeType="1"/>
              </p:cNvSpPr>
              <p:nvPr/>
            </p:nvSpPr>
            <p:spPr bwMode="auto">
              <a:xfrm>
                <a:off x="3581" y="2540"/>
                <a:ext cx="908" cy="14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3" name="Line 11"/>
              <p:cNvSpPr>
                <a:spLocks noChangeShapeType="1"/>
              </p:cNvSpPr>
              <p:nvPr/>
            </p:nvSpPr>
            <p:spPr bwMode="auto">
              <a:xfrm>
                <a:off x="4512" y="1931"/>
                <a:ext cx="932" cy="2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4" name="Line 12"/>
              <p:cNvSpPr>
                <a:spLocks noChangeShapeType="1"/>
              </p:cNvSpPr>
              <p:nvPr/>
            </p:nvSpPr>
            <p:spPr bwMode="auto">
              <a:xfrm>
                <a:off x="4531" y="2741"/>
                <a:ext cx="917" cy="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5" name="Line 13"/>
              <p:cNvSpPr>
                <a:spLocks noChangeShapeType="1"/>
              </p:cNvSpPr>
              <p:nvPr/>
            </p:nvSpPr>
            <p:spPr bwMode="auto">
              <a:xfrm>
                <a:off x="3600" y="1968"/>
                <a:ext cx="0" cy="57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6" name="Line 14"/>
              <p:cNvSpPr>
                <a:spLocks noChangeShapeType="1"/>
              </p:cNvSpPr>
              <p:nvPr/>
            </p:nvSpPr>
            <p:spPr bwMode="auto">
              <a:xfrm>
                <a:off x="3648" y="1968"/>
                <a:ext cx="0" cy="57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7" name="Line 15"/>
              <p:cNvSpPr>
                <a:spLocks noChangeShapeType="1"/>
              </p:cNvSpPr>
              <p:nvPr/>
            </p:nvSpPr>
            <p:spPr bwMode="auto">
              <a:xfrm>
                <a:off x="3708" y="1968"/>
                <a:ext cx="0" cy="57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8" name="Line 16"/>
              <p:cNvSpPr>
                <a:spLocks noChangeShapeType="1"/>
              </p:cNvSpPr>
              <p:nvPr/>
            </p:nvSpPr>
            <p:spPr bwMode="auto">
              <a:xfrm>
                <a:off x="3774" y="1950"/>
                <a:ext cx="0" cy="63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9" name="Line 17"/>
              <p:cNvSpPr>
                <a:spLocks noChangeShapeType="1"/>
              </p:cNvSpPr>
              <p:nvPr/>
            </p:nvSpPr>
            <p:spPr bwMode="auto">
              <a:xfrm>
                <a:off x="3834" y="1944"/>
                <a:ext cx="0" cy="63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0" name="Line 18"/>
              <p:cNvSpPr>
                <a:spLocks noChangeShapeType="1"/>
              </p:cNvSpPr>
              <p:nvPr/>
            </p:nvSpPr>
            <p:spPr bwMode="auto">
              <a:xfrm>
                <a:off x="3888" y="1920"/>
                <a:ext cx="0" cy="66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1" name="Line 19"/>
              <p:cNvSpPr>
                <a:spLocks noChangeShapeType="1"/>
              </p:cNvSpPr>
              <p:nvPr/>
            </p:nvSpPr>
            <p:spPr bwMode="auto">
              <a:xfrm>
                <a:off x="3954" y="1914"/>
                <a:ext cx="0" cy="68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2" name="Line 20"/>
              <p:cNvSpPr>
                <a:spLocks noChangeShapeType="1"/>
              </p:cNvSpPr>
              <p:nvPr/>
            </p:nvSpPr>
            <p:spPr bwMode="auto">
              <a:xfrm flipH="1">
                <a:off x="4002" y="1908"/>
                <a:ext cx="6" cy="69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3" name="Line 21"/>
              <p:cNvSpPr>
                <a:spLocks noChangeShapeType="1"/>
              </p:cNvSpPr>
              <p:nvPr/>
            </p:nvSpPr>
            <p:spPr bwMode="auto">
              <a:xfrm flipH="1">
                <a:off x="4062" y="1896"/>
                <a:ext cx="6" cy="72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4" name="Line 22"/>
              <p:cNvSpPr>
                <a:spLocks noChangeShapeType="1"/>
              </p:cNvSpPr>
              <p:nvPr/>
            </p:nvSpPr>
            <p:spPr bwMode="auto">
              <a:xfrm flipH="1">
                <a:off x="4122" y="1902"/>
                <a:ext cx="6" cy="72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5" name="Line 23"/>
              <p:cNvSpPr>
                <a:spLocks noChangeShapeType="1"/>
              </p:cNvSpPr>
              <p:nvPr/>
            </p:nvSpPr>
            <p:spPr bwMode="auto">
              <a:xfrm flipH="1">
                <a:off x="4170" y="1884"/>
                <a:ext cx="6" cy="74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6" name="Line 24"/>
              <p:cNvSpPr>
                <a:spLocks noChangeShapeType="1"/>
              </p:cNvSpPr>
              <p:nvPr/>
            </p:nvSpPr>
            <p:spPr bwMode="auto">
              <a:xfrm flipH="1">
                <a:off x="4230" y="1872"/>
                <a:ext cx="6" cy="762"/>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7" name="Line 25"/>
              <p:cNvSpPr>
                <a:spLocks noChangeShapeType="1"/>
              </p:cNvSpPr>
              <p:nvPr/>
            </p:nvSpPr>
            <p:spPr bwMode="auto">
              <a:xfrm flipH="1">
                <a:off x="4296" y="1866"/>
                <a:ext cx="6" cy="792"/>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8" name="Line 26"/>
              <p:cNvSpPr>
                <a:spLocks noChangeShapeType="1"/>
              </p:cNvSpPr>
              <p:nvPr/>
            </p:nvSpPr>
            <p:spPr bwMode="auto">
              <a:xfrm flipH="1">
                <a:off x="4362" y="1854"/>
                <a:ext cx="6" cy="792"/>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9" name="Line 27"/>
              <p:cNvSpPr>
                <a:spLocks noChangeShapeType="1"/>
              </p:cNvSpPr>
              <p:nvPr/>
            </p:nvSpPr>
            <p:spPr bwMode="auto">
              <a:xfrm flipH="1">
                <a:off x="4416" y="1842"/>
                <a:ext cx="6" cy="81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0" name="Line 28"/>
              <p:cNvSpPr>
                <a:spLocks noChangeShapeType="1"/>
              </p:cNvSpPr>
              <p:nvPr/>
            </p:nvSpPr>
            <p:spPr bwMode="auto">
              <a:xfrm flipH="1">
                <a:off x="4470" y="1830"/>
                <a:ext cx="6" cy="84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1" name="Line 29"/>
              <p:cNvSpPr>
                <a:spLocks noChangeShapeType="1"/>
              </p:cNvSpPr>
              <p:nvPr/>
            </p:nvSpPr>
            <p:spPr bwMode="auto">
              <a:xfrm flipH="1">
                <a:off x="4536" y="1956"/>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2" name="Line 30"/>
              <p:cNvSpPr>
                <a:spLocks noChangeShapeType="1"/>
              </p:cNvSpPr>
              <p:nvPr/>
            </p:nvSpPr>
            <p:spPr bwMode="auto">
              <a:xfrm flipH="1">
                <a:off x="4596" y="1956"/>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3" name="Line 31"/>
              <p:cNvSpPr>
                <a:spLocks noChangeShapeType="1"/>
              </p:cNvSpPr>
              <p:nvPr/>
            </p:nvSpPr>
            <p:spPr bwMode="auto">
              <a:xfrm flipH="1">
                <a:off x="4650" y="1950"/>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4" name="Line 32"/>
              <p:cNvSpPr>
                <a:spLocks noChangeShapeType="1"/>
              </p:cNvSpPr>
              <p:nvPr/>
            </p:nvSpPr>
            <p:spPr bwMode="auto">
              <a:xfrm flipH="1">
                <a:off x="4704" y="1950"/>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5" name="Line 33"/>
              <p:cNvSpPr>
                <a:spLocks noChangeShapeType="1"/>
              </p:cNvSpPr>
              <p:nvPr/>
            </p:nvSpPr>
            <p:spPr bwMode="auto">
              <a:xfrm flipH="1">
                <a:off x="4770" y="1956"/>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6" name="Line 34"/>
              <p:cNvSpPr>
                <a:spLocks noChangeShapeType="1"/>
              </p:cNvSpPr>
              <p:nvPr/>
            </p:nvSpPr>
            <p:spPr bwMode="auto">
              <a:xfrm flipH="1">
                <a:off x="4830"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7" name="Line 35"/>
              <p:cNvSpPr>
                <a:spLocks noChangeShapeType="1"/>
              </p:cNvSpPr>
              <p:nvPr/>
            </p:nvSpPr>
            <p:spPr bwMode="auto">
              <a:xfrm flipH="1">
                <a:off x="4884" y="1968"/>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8" name="Line 36"/>
              <p:cNvSpPr>
                <a:spLocks noChangeShapeType="1"/>
              </p:cNvSpPr>
              <p:nvPr/>
            </p:nvSpPr>
            <p:spPr bwMode="auto">
              <a:xfrm flipH="1">
                <a:off x="4938"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9" name="Line 37"/>
              <p:cNvSpPr>
                <a:spLocks noChangeShapeType="1"/>
              </p:cNvSpPr>
              <p:nvPr/>
            </p:nvSpPr>
            <p:spPr bwMode="auto">
              <a:xfrm flipH="1">
                <a:off x="5004"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0" name="Line 38"/>
              <p:cNvSpPr>
                <a:spLocks noChangeShapeType="1"/>
              </p:cNvSpPr>
              <p:nvPr/>
            </p:nvSpPr>
            <p:spPr bwMode="auto">
              <a:xfrm flipH="1">
                <a:off x="5064" y="1974"/>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1" name="Line 39"/>
              <p:cNvSpPr>
                <a:spLocks noChangeShapeType="1"/>
              </p:cNvSpPr>
              <p:nvPr/>
            </p:nvSpPr>
            <p:spPr bwMode="auto">
              <a:xfrm flipH="1">
                <a:off x="5124"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2" name="Line 40"/>
              <p:cNvSpPr>
                <a:spLocks noChangeShapeType="1"/>
              </p:cNvSpPr>
              <p:nvPr/>
            </p:nvSpPr>
            <p:spPr bwMode="auto">
              <a:xfrm flipH="1">
                <a:off x="5184"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3" name="Line 41"/>
              <p:cNvSpPr>
                <a:spLocks noChangeShapeType="1"/>
              </p:cNvSpPr>
              <p:nvPr/>
            </p:nvSpPr>
            <p:spPr bwMode="auto">
              <a:xfrm flipH="1">
                <a:off x="5250" y="1968"/>
                <a:ext cx="6" cy="768"/>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4" name="Line 42"/>
              <p:cNvSpPr>
                <a:spLocks noChangeShapeType="1"/>
              </p:cNvSpPr>
              <p:nvPr/>
            </p:nvSpPr>
            <p:spPr bwMode="auto">
              <a:xfrm flipH="1">
                <a:off x="5304" y="1968"/>
                <a:ext cx="6" cy="768"/>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5" name="Line 43"/>
              <p:cNvSpPr>
                <a:spLocks noChangeShapeType="1"/>
              </p:cNvSpPr>
              <p:nvPr/>
            </p:nvSpPr>
            <p:spPr bwMode="auto">
              <a:xfrm flipH="1">
                <a:off x="5352" y="1968"/>
                <a:ext cx="6" cy="768"/>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6" name="Line 44"/>
              <p:cNvSpPr>
                <a:spLocks noChangeShapeType="1"/>
              </p:cNvSpPr>
              <p:nvPr/>
            </p:nvSpPr>
            <p:spPr bwMode="auto">
              <a:xfrm flipH="1">
                <a:off x="5418" y="1956"/>
                <a:ext cx="6" cy="768"/>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077" name="Group 45"/>
            <p:cNvGrpSpPr>
              <a:grpSpLocks/>
            </p:cNvGrpSpPr>
            <p:nvPr/>
          </p:nvGrpSpPr>
          <p:grpSpPr bwMode="auto">
            <a:xfrm>
              <a:off x="3586" y="1594"/>
              <a:ext cx="1843" cy="1411"/>
              <a:chOff x="3586" y="1594"/>
              <a:chExt cx="1843" cy="1411"/>
            </a:xfrm>
          </p:grpSpPr>
          <p:sp>
            <p:nvSpPr>
              <p:cNvPr id="44078" name="Line 46"/>
              <p:cNvSpPr>
                <a:spLocks noChangeShapeType="1"/>
              </p:cNvSpPr>
              <p:nvPr/>
            </p:nvSpPr>
            <p:spPr bwMode="auto">
              <a:xfrm flipV="1">
                <a:off x="4253" y="1598"/>
                <a:ext cx="53" cy="10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9" name="Line 47"/>
              <p:cNvSpPr>
                <a:spLocks noChangeShapeType="1"/>
              </p:cNvSpPr>
              <p:nvPr/>
            </p:nvSpPr>
            <p:spPr bwMode="auto">
              <a:xfrm>
                <a:off x="3600" y="2040"/>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0" name="Line 48"/>
              <p:cNvSpPr>
                <a:spLocks noChangeShapeType="1"/>
              </p:cNvSpPr>
              <p:nvPr/>
            </p:nvSpPr>
            <p:spPr bwMode="auto">
              <a:xfrm flipV="1">
                <a:off x="3648" y="1867"/>
                <a:ext cx="62" cy="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1" name="Line 49"/>
              <p:cNvSpPr>
                <a:spLocks noChangeShapeType="1"/>
              </p:cNvSpPr>
              <p:nvPr/>
            </p:nvSpPr>
            <p:spPr bwMode="auto">
              <a:xfrm flipV="1">
                <a:off x="3696" y="1800"/>
                <a:ext cx="82" cy="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2" name="Line 50"/>
              <p:cNvSpPr>
                <a:spLocks noChangeShapeType="1"/>
              </p:cNvSpPr>
              <p:nvPr/>
            </p:nvSpPr>
            <p:spPr bwMode="auto">
              <a:xfrm>
                <a:off x="3778" y="1805"/>
                <a:ext cx="57" cy="1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3" name="Line 51"/>
              <p:cNvSpPr>
                <a:spLocks noChangeShapeType="1"/>
              </p:cNvSpPr>
              <p:nvPr/>
            </p:nvSpPr>
            <p:spPr bwMode="auto">
              <a:xfrm flipV="1">
                <a:off x="3830" y="1776"/>
                <a:ext cx="116" cy="19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4" name="Line 52"/>
              <p:cNvSpPr>
                <a:spLocks noChangeShapeType="1"/>
              </p:cNvSpPr>
              <p:nvPr/>
            </p:nvSpPr>
            <p:spPr bwMode="auto">
              <a:xfrm>
                <a:off x="3955" y="1771"/>
                <a:ext cx="48" cy="2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5" name="Line 53"/>
              <p:cNvSpPr>
                <a:spLocks noChangeShapeType="1"/>
              </p:cNvSpPr>
              <p:nvPr/>
            </p:nvSpPr>
            <p:spPr bwMode="auto">
              <a:xfrm flipV="1">
                <a:off x="4008" y="1637"/>
                <a:ext cx="58" cy="36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6" name="Line 54"/>
              <p:cNvSpPr>
                <a:spLocks noChangeShapeType="1"/>
              </p:cNvSpPr>
              <p:nvPr/>
            </p:nvSpPr>
            <p:spPr bwMode="auto">
              <a:xfrm flipH="1" flipV="1">
                <a:off x="4061" y="1647"/>
                <a:ext cx="29" cy="23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7" name="Line 55"/>
              <p:cNvSpPr>
                <a:spLocks noChangeShapeType="1"/>
              </p:cNvSpPr>
              <p:nvPr/>
            </p:nvSpPr>
            <p:spPr bwMode="auto">
              <a:xfrm>
                <a:off x="4090" y="1891"/>
                <a:ext cx="33" cy="29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8" name="Line 56"/>
              <p:cNvSpPr>
                <a:spLocks noChangeShapeType="1"/>
              </p:cNvSpPr>
              <p:nvPr/>
            </p:nvSpPr>
            <p:spPr bwMode="auto">
              <a:xfrm flipV="1">
                <a:off x="4123" y="1872"/>
                <a:ext cx="63" cy="3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9" name="Line 57"/>
              <p:cNvSpPr>
                <a:spLocks noChangeShapeType="1"/>
              </p:cNvSpPr>
              <p:nvPr/>
            </p:nvSpPr>
            <p:spPr bwMode="auto">
              <a:xfrm flipV="1">
                <a:off x="4186" y="1704"/>
                <a:ext cx="67" cy="1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0" name="Line 58"/>
              <p:cNvSpPr>
                <a:spLocks noChangeShapeType="1"/>
              </p:cNvSpPr>
              <p:nvPr/>
            </p:nvSpPr>
            <p:spPr bwMode="auto">
              <a:xfrm flipV="1">
                <a:off x="4358" y="1930"/>
                <a:ext cx="68" cy="27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1" name="Line 59"/>
              <p:cNvSpPr>
                <a:spLocks noChangeShapeType="1"/>
              </p:cNvSpPr>
              <p:nvPr/>
            </p:nvSpPr>
            <p:spPr bwMode="auto">
              <a:xfrm flipV="1">
                <a:off x="4426" y="1642"/>
                <a:ext cx="52" cy="2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2" name="Line 60"/>
              <p:cNvSpPr>
                <a:spLocks noChangeShapeType="1"/>
              </p:cNvSpPr>
              <p:nvPr/>
            </p:nvSpPr>
            <p:spPr bwMode="auto">
              <a:xfrm>
                <a:off x="4478" y="1656"/>
                <a:ext cx="58" cy="44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3" name="Line 61"/>
              <p:cNvSpPr>
                <a:spLocks noChangeShapeType="1"/>
              </p:cNvSpPr>
              <p:nvPr/>
            </p:nvSpPr>
            <p:spPr bwMode="auto">
              <a:xfrm flipV="1">
                <a:off x="4541" y="2011"/>
                <a:ext cx="62" cy="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4" name="Line 62"/>
              <p:cNvSpPr>
                <a:spLocks noChangeShapeType="1"/>
              </p:cNvSpPr>
              <p:nvPr/>
            </p:nvSpPr>
            <p:spPr bwMode="auto">
              <a:xfrm flipV="1">
                <a:off x="4598" y="1781"/>
                <a:ext cx="58" cy="2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5" name="Line 63"/>
              <p:cNvSpPr>
                <a:spLocks noChangeShapeType="1"/>
              </p:cNvSpPr>
              <p:nvPr/>
            </p:nvSpPr>
            <p:spPr bwMode="auto">
              <a:xfrm>
                <a:off x="4666" y="1781"/>
                <a:ext cx="52" cy="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6" name="Line 64"/>
              <p:cNvSpPr>
                <a:spLocks noChangeShapeType="1"/>
              </p:cNvSpPr>
              <p:nvPr/>
            </p:nvSpPr>
            <p:spPr bwMode="auto">
              <a:xfrm flipV="1">
                <a:off x="4714" y="1733"/>
                <a:ext cx="62"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7" name="Line 65"/>
              <p:cNvSpPr>
                <a:spLocks noChangeShapeType="1"/>
              </p:cNvSpPr>
              <p:nvPr/>
            </p:nvSpPr>
            <p:spPr bwMode="auto">
              <a:xfrm>
                <a:off x="4776" y="1738"/>
                <a:ext cx="53"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8" name="Line 66"/>
              <p:cNvSpPr>
                <a:spLocks noChangeShapeType="1"/>
              </p:cNvSpPr>
              <p:nvPr/>
            </p:nvSpPr>
            <p:spPr bwMode="auto">
              <a:xfrm>
                <a:off x="4838" y="1930"/>
                <a:ext cx="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9" name="Line 67"/>
              <p:cNvSpPr>
                <a:spLocks noChangeShapeType="1"/>
              </p:cNvSpPr>
              <p:nvPr/>
            </p:nvSpPr>
            <p:spPr bwMode="auto">
              <a:xfrm>
                <a:off x="4906" y="1934"/>
                <a:ext cx="43" cy="2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0" name="Line 68"/>
              <p:cNvSpPr>
                <a:spLocks noChangeShapeType="1"/>
              </p:cNvSpPr>
              <p:nvPr/>
            </p:nvSpPr>
            <p:spPr bwMode="auto">
              <a:xfrm flipV="1">
                <a:off x="4954" y="2122"/>
                <a:ext cx="57" cy="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1" name="Line 69"/>
              <p:cNvSpPr>
                <a:spLocks noChangeShapeType="1"/>
              </p:cNvSpPr>
              <p:nvPr/>
            </p:nvSpPr>
            <p:spPr bwMode="auto">
              <a:xfrm flipV="1">
                <a:off x="5021" y="1814"/>
                <a:ext cx="57" cy="3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2" name="Line 70"/>
              <p:cNvSpPr>
                <a:spLocks noChangeShapeType="1"/>
              </p:cNvSpPr>
              <p:nvPr/>
            </p:nvSpPr>
            <p:spPr bwMode="auto">
              <a:xfrm flipV="1">
                <a:off x="5078" y="1800"/>
                <a:ext cx="72"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3" name="Line 71"/>
              <p:cNvSpPr>
                <a:spLocks noChangeShapeType="1"/>
              </p:cNvSpPr>
              <p:nvPr/>
            </p:nvSpPr>
            <p:spPr bwMode="auto">
              <a:xfrm>
                <a:off x="5141" y="1800"/>
                <a:ext cx="48" cy="29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4" name="Line 72"/>
              <p:cNvSpPr>
                <a:spLocks noChangeShapeType="1"/>
              </p:cNvSpPr>
              <p:nvPr/>
            </p:nvSpPr>
            <p:spPr bwMode="auto">
              <a:xfrm>
                <a:off x="5203" y="2088"/>
                <a:ext cx="43" cy="1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5" name="Line 73"/>
              <p:cNvSpPr>
                <a:spLocks noChangeShapeType="1"/>
              </p:cNvSpPr>
              <p:nvPr/>
            </p:nvSpPr>
            <p:spPr bwMode="auto">
              <a:xfrm flipV="1">
                <a:off x="5246" y="1810"/>
                <a:ext cx="63" cy="4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6" name="Line 74"/>
              <p:cNvSpPr>
                <a:spLocks noChangeShapeType="1"/>
              </p:cNvSpPr>
              <p:nvPr/>
            </p:nvSpPr>
            <p:spPr bwMode="auto">
              <a:xfrm flipV="1">
                <a:off x="5309" y="1632"/>
                <a:ext cx="53" cy="1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7" name="Line 75"/>
              <p:cNvSpPr>
                <a:spLocks noChangeShapeType="1"/>
              </p:cNvSpPr>
              <p:nvPr/>
            </p:nvSpPr>
            <p:spPr bwMode="auto">
              <a:xfrm>
                <a:off x="5366" y="1632"/>
                <a:ext cx="63" cy="50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8" name="Line 76"/>
              <p:cNvSpPr>
                <a:spLocks noChangeShapeType="1"/>
              </p:cNvSpPr>
              <p:nvPr/>
            </p:nvSpPr>
            <p:spPr bwMode="auto">
              <a:xfrm>
                <a:off x="3586" y="2654"/>
                <a:ext cx="67" cy="1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09" name="Line 77"/>
              <p:cNvSpPr>
                <a:spLocks noChangeShapeType="1"/>
              </p:cNvSpPr>
              <p:nvPr/>
            </p:nvSpPr>
            <p:spPr bwMode="auto">
              <a:xfrm flipV="1">
                <a:off x="3658" y="2362"/>
                <a:ext cx="52" cy="4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0" name="Line 78"/>
              <p:cNvSpPr>
                <a:spLocks noChangeShapeType="1"/>
              </p:cNvSpPr>
              <p:nvPr/>
            </p:nvSpPr>
            <p:spPr bwMode="auto">
              <a:xfrm>
                <a:off x="3710" y="2362"/>
                <a:ext cx="63"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1" name="Line 79"/>
              <p:cNvSpPr>
                <a:spLocks noChangeShapeType="1"/>
              </p:cNvSpPr>
              <p:nvPr/>
            </p:nvSpPr>
            <p:spPr bwMode="auto">
              <a:xfrm flipV="1">
                <a:off x="3773" y="2347"/>
                <a:ext cx="57" cy="8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2" name="Line 80"/>
              <p:cNvSpPr>
                <a:spLocks noChangeShapeType="1"/>
              </p:cNvSpPr>
              <p:nvPr/>
            </p:nvSpPr>
            <p:spPr bwMode="auto">
              <a:xfrm>
                <a:off x="3840" y="2347"/>
                <a:ext cx="53"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3" name="Line 81"/>
              <p:cNvSpPr>
                <a:spLocks noChangeShapeType="1"/>
              </p:cNvSpPr>
              <p:nvPr/>
            </p:nvSpPr>
            <p:spPr bwMode="auto">
              <a:xfrm>
                <a:off x="3884" y="2400"/>
                <a:ext cx="71" cy="3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4" name="Line 82"/>
              <p:cNvSpPr>
                <a:spLocks noChangeShapeType="1"/>
              </p:cNvSpPr>
              <p:nvPr/>
            </p:nvSpPr>
            <p:spPr bwMode="auto">
              <a:xfrm>
                <a:off x="3955" y="2794"/>
                <a:ext cx="5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5" name="Line 83"/>
              <p:cNvSpPr>
                <a:spLocks noChangeShapeType="1"/>
              </p:cNvSpPr>
              <p:nvPr/>
            </p:nvSpPr>
            <p:spPr bwMode="auto">
              <a:xfrm flipV="1">
                <a:off x="4013" y="2362"/>
                <a:ext cx="53" cy="5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6" name="Line 84"/>
              <p:cNvSpPr>
                <a:spLocks noChangeShapeType="1"/>
              </p:cNvSpPr>
              <p:nvPr/>
            </p:nvSpPr>
            <p:spPr bwMode="auto">
              <a:xfrm>
                <a:off x="4066" y="2362"/>
                <a:ext cx="62" cy="6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7" name="Line 85"/>
              <p:cNvSpPr>
                <a:spLocks noChangeShapeType="1"/>
              </p:cNvSpPr>
              <p:nvPr/>
            </p:nvSpPr>
            <p:spPr bwMode="auto">
              <a:xfrm flipV="1">
                <a:off x="4128" y="2304"/>
                <a:ext cx="53" cy="67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8" name="Line 86"/>
              <p:cNvSpPr>
                <a:spLocks noChangeShapeType="1"/>
              </p:cNvSpPr>
              <p:nvPr/>
            </p:nvSpPr>
            <p:spPr bwMode="auto">
              <a:xfrm>
                <a:off x="4181" y="2309"/>
                <a:ext cx="62" cy="69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19" name="Line 87"/>
              <p:cNvSpPr>
                <a:spLocks noChangeShapeType="1"/>
              </p:cNvSpPr>
              <p:nvPr/>
            </p:nvSpPr>
            <p:spPr bwMode="auto">
              <a:xfrm flipV="1">
                <a:off x="4238" y="2846"/>
                <a:ext cx="72" cy="13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0" name="Line 88"/>
              <p:cNvSpPr>
                <a:spLocks noChangeShapeType="1"/>
              </p:cNvSpPr>
              <p:nvPr/>
            </p:nvSpPr>
            <p:spPr bwMode="auto">
              <a:xfrm flipV="1">
                <a:off x="4310" y="2366"/>
                <a:ext cx="53"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1" name="Line 89"/>
              <p:cNvSpPr>
                <a:spLocks noChangeShapeType="1"/>
              </p:cNvSpPr>
              <p:nvPr/>
            </p:nvSpPr>
            <p:spPr bwMode="auto">
              <a:xfrm>
                <a:off x="4363" y="2376"/>
                <a:ext cx="120" cy="37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2" name="Line 90"/>
              <p:cNvSpPr>
                <a:spLocks noChangeShapeType="1"/>
              </p:cNvSpPr>
              <p:nvPr/>
            </p:nvSpPr>
            <p:spPr bwMode="auto">
              <a:xfrm flipV="1">
                <a:off x="4483" y="2674"/>
                <a:ext cx="53" cy="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3" name="Line 91"/>
              <p:cNvSpPr>
                <a:spLocks noChangeShapeType="1"/>
              </p:cNvSpPr>
              <p:nvPr/>
            </p:nvSpPr>
            <p:spPr bwMode="auto">
              <a:xfrm>
                <a:off x="4536" y="2674"/>
                <a:ext cx="58" cy="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4" name="Line 92"/>
              <p:cNvSpPr>
                <a:spLocks noChangeShapeType="1"/>
              </p:cNvSpPr>
              <p:nvPr/>
            </p:nvSpPr>
            <p:spPr bwMode="auto">
              <a:xfrm>
                <a:off x="4594" y="2861"/>
                <a:ext cx="72"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5" name="Line 93"/>
              <p:cNvSpPr>
                <a:spLocks noChangeShapeType="1"/>
              </p:cNvSpPr>
              <p:nvPr/>
            </p:nvSpPr>
            <p:spPr bwMode="auto">
              <a:xfrm flipV="1">
                <a:off x="4666" y="2827"/>
                <a:ext cx="43"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6" name="Line 94"/>
              <p:cNvSpPr>
                <a:spLocks noChangeShapeType="1"/>
              </p:cNvSpPr>
              <p:nvPr/>
            </p:nvSpPr>
            <p:spPr bwMode="auto">
              <a:xfrm flipV="1">
                <a:off x="4718" y="2443"/>
                <a:ext cx="53" cy="3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7" name="Line 95"/>
              <p:cNvSpPr>
                <a:spLocks noChangeShapeType="1"/>
              </p:cNvSpPr>
              <p:nvPr/>
            </p:nvSpPr>
            <p:spPr bwMode="auto">
              <a:xfrm>
                <a:off x="4776" y="2443"/>
                <a:ext cx="58" cy="4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8" name="Line 96"/>
              <p:cNvSpPr>
                <a:spLocks noChangeShapeType="1"/>
              </p:cNvSpPr>
              <p:nvPr/>
            </p:nvSpPr>
            <p:spPr bwMode="auto">
              <a:xfrm flipV="1">
                <a:off x="4843" y="2899"/>
                <a:ext cx="53" cy="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9" name="Line 97"/>
              <p:cNvSpPr>
                <a:spLocks noChangeShapeType="1"/>
              </p:cNvSpPr>
              <p:nvPr/>
            </p:nvSpPr>
            <p:spPr bwMode="auto">
              <a:xfrm flipV="1">
                <a:off x="4891" y="2659"/>
                <a:ext cx="63" cy="23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0" name="Line 98"/>
              <p:cNvSpPr>
                <a:spLocks noChangeShapeType="1"/>
              </p:cNvSpPr>
              <p:nvPr/>
            </p:nvSpPr>
            <p:spPr bwMode="auto">
              <a:xfrm>
                <a:off x="4954" y="2659"/>
                <a:ext cx="67"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1" name="Line 99"/>
              <p:cNvSpPr>
                <a:spLocks noChangeShapeType="1"/>
              </p:cNvSpPr>
              <p:nvPr/>
            </p:nvSpPr>
            <p:spPr bwMode="auto">
              <a:xfrm flipV="1">
                <a:off x="5021" y="2477"/>
                <a:ext cx="43" cy="2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2" name="Line 100"/>
              <p:cNvSpPr>
                <a:spLocks noChangeShapeType="1"/>
              </p:cNvSpPr>
              <p:nvPr/>
            </p:nvSpPr>
            <p:spPr bwMode="auto">
              <a:xfrm flipV="1">
                <a:off x="5064" y="2410"/>
                <a:ext cx="72"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3" name="Line 101"/>
              <p:cNvSpPr>
                <a:spLocks noChangeShapeType="1"/>
              </p:cNvSpPr>
              <p:nvPr/>
            </p:nvSpPr>
            <p:spPr bwMode="auto">
              <a:xfrm>
                <a:off x="5136" y="2410"/>
                <a:ext cx="53" cy="59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4" name="Line 102"/>
              <p:cNvSpPr>
                <a:spLocks noChangeShapeType="1"/>
              </p:cNvSpPr>
              <p:nvPr/>
            </p:nvSpPr>
            <p:spPr bwMode="auto">
              <a:xfrm flipV="1">
                <a:off x="5189" y="2818"/>
                <a:ext cx="62" cy="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5" name="Line 103"/>
              <p:cNvSpPr>
                <a:spLocks noChangeShapeType="1"/>
              </p:cNvSpPr>
              <p:nvPr/>
            </p:nvSpPr>
            <p:spPr bwMode="auto">
              <a:xfrm flipV="1">
                <a:off x="5246" y="2779"/>
                <a:ext cx="77" cy="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6" name="Line 104"/>
              <p:cNvSpPr>
                <a:spLocks noChangeShapeType="1"/>
              </p:cNvSpPr>
              <p:nvPr/>
            </p:nvSpPr>
            <p:spPr bwMode="auto">
              <a:xfrm flipV="1">
                <a:off x="5319" y="2587"/>
                <a:ext cx="52"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7" name="Line 105"/>
              <p:cNvSpPr>
                <a:spLocks noChangeShapeType="1"/>
              </p:cNvSpPr>
              <p:nvPr/>
            </p:nvSpPr>
            <p:spPr bwMode="auto">
              <a:xfrm>
                <a:off x="5371" y="2587"/>
                <a:ext cx="48" cy="3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8" name="Line 106"/>
              <p:cNvSpPr>
                <a:spLocks noChangeShapeType="1"/>
              </p:cNvSpPr>
              <p:nvPr/>
            </p:nvSpPr>
            <p:spPr bwMode="auto">
              <a:xfrm>
                <a:off x="4315" y="1594"/>
                <a:ext cx="43" cy="6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1835183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lide Number Placeholder 5"/>
          <p:cNvSpPr>
            <a:spLocks noGrp="1"/>
          </p:cNvSpPr>
          <p:nvPr>
            <p:ph type="sldNum" sz="quarter" idx="12"/>
          </p:nvPr>
        </p:nvSpPr>
        <p:spPr/>
        <p:txBody>
          <a:bodyPr/>
          <a:lstStyle/>
          <a:p>
            <a:fld id="{A4F72606-530C-4301-80CB-2952F94A01FC}" type="slidenum">
              <a:rPr lang="en-US" altLang="en-US"/>
              <a:pPr/>
              <a:t>22</a:t>
            </a:fld>
            <a:endParaRPr lang="en-US" altLang="en-US"/>
          </a:p>
        </p:txBody>
      </p:sp>
      <p:sp>
        <p:nvSpPr>
          <p:cNvPr id="46082"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Lower Bounding Lemma </a:t>
            </a:r>
          </a:p>
        </p:txBody>
      </p:sp>
      <p:sp>
        <p:nvSpPr>
          <p:cNvPr id="46083" name="Rectangle 3"/>
          <p:cNvSpPr>
            <a:spLocks noGrp="1" noChangeArrowheads="1"/>
          </p:cNvSpPr>
          <p:nvPr>
            <p:ph type="body" idx="1"/>
          </p:nvPr>
        </p:nvSpPr>
        <p:spPr>
          <a:xfrm>
            <a:off x="457200" y="1600200"/>
            <a:ext cx="4800600" cy="4648200"/>
          </a:xfrm>
        </p:spPr>
        <p:txBody>
          <a:bodyPr/>
          <a:lstStyle/>
          <a:p>
            <a:pPr algn="just"/>
            <a:r>
              <a:rPr lang="en-US" altLang="zh-CN" sz="2400">
                <a:latin typeface="Times New Roman" panose="02020603050405020304" pitchFamily="18" charset="0"/>
                <a:ea typeface="宋体" panose="02010600030101010101" pitchFamily="2" charset="-122"/>
              </a:rPr>
              <a:t>PLA distance </a:t>
            </a:r>
            <a:r>
              <a:rPr lang="en-US" altLang="zh-CN" sz="2400" i="1">
                <a:latin typeface="Times New Roman" panose="02020603050405020304" pitchFamily="18" charset="0"/>
                <a:ea typeface="宋体" panose="02010600030101010101" pitchFamily="2" charset="-122"/>
              </a:rPr>
              <a:t>dist</a:t>
            </a:r>
            <a:r>
              <a:rPr lang="en-US" altLang="zh-CN" sz="2400" baseline="-25000">
                <a:latin typeface="Times New Roman" panose="02020603050405020304" pitchFamily="18" charset="0"/>
                <a:ea typeface="宋体" panose="02010600030101010101" pitchFamily="2" charset="-122"/>
              </a:rPr>
              <a:t>PLA</a:t>
            </a:r>
            <a:r>
              <a:rPr lang="en-US" altLang="zh-CN" sz="2400">
                <a:latin typeface="Times New Roman" panose="02020603050405020304" pitchFamily="18" charset="0"/>
                <a:ea typeface="宋体" panose="02010600030101010101" pitchFamily="2" charset="-122"/>
              </a:rPr>
              <a:t>(</a:t>
            </a:r>
            <a:r>
              <a:rPr lang="en-US" altLang="zh-CN" sz="2400" i="1">
                <a:latin typeface="Times New Roman" panose="02020603050405020304" pitchFamily="18" charset="0"/>
                <a:ea typeface="宋体" panose="02010600030101010101" pitchFamily="2" charset="-122"/>
              </a:rPr>
              <a:t>S</a:t>
            </a:r>
            <a:r>
              <a:rPr lang="en-US" altLang="zh-CN" sz="2400">
                <a:latin typeface="Times New Roman" panose="02020603050405020304" pitchFamily="18" charset="0"/>
                <a:ea typeface="宋体" panose="02010600030101010101" pitchFamily="2" charset="-122"/>
              </a:rPr>
              <a:t>, </a:t>
            </a:r>
            <a:r>
              <a:rPr lang="en-US" altLang="zh-CN" sz="2400" i="1">
                <a:latin typeface="Times New Roman" panose="02020603050405020304" pitchFamily="18" charset="0"/>
                <a:ea typeface="宋体" panose="02010600030101010101" pitchFamily="2" charset="-122"/>
              </a:rPr>
              <a:t>Q</a:t>
            </a:r>
            <a:r>
              <a:rPr lang="en-US" altLang="zh-CN" sz="2400">
                <a:latin typeface="Times New Roman" panose="02020603050405020304" pitchFamily="18" charset="0"/>
                <a:ea typeface="宋体" panose="02010600030101010101" pitchFamily="2" charset="-122"/>
              </a:rPr>
              <a:t>)</a:t>
            </a:r>
          </a:p>
          <a:p>
            <a:pPr lvl="1" algn="just"/>
            <a:r>
              <a:rPr lang="en-US" altLang="zh-CN" sz="2200" i="1">
                <a:latin typeface="Times New Roman" panose="02020603050405020304" pitchFamily="18" charset="0"/>
                <a:ea typeface="宋体" panose="02010600030101010101" pitchFamily="2" charset="-122"/>
              </a:rPr>
              <a:t>S</a:t>
            </a:r>
            <a:r>
              <a:rPr lang="en-US" altLang="zh-CN" sz="2200" baseline="-25000">
                <a:latin typeface="Times New Roman" panose="02020603050405020304" pitchFamily="18" charset="0"/>
                <a:ea typeface="宋体" panose="02010600030101010101" pitchFamily="2" charset="-122"/>
              </a:rPr>
              <a:t>PLA</a:t>
            </a:r>
            <a:r>
              <a:rPr lang="en-US" altLang="zh-CN" sz="2200" baseline="30000">
                <a:latin typeface="Times New Roman" panose="02020603050405020304" pitchFamily="18" charset="0"/>
                <a:ea typeface="宋体" panose="02010600030101010101" pitchFamily="2" charset="-122"/>
              </a:rPr>
              <a:t>=</a:t>
            </a:r>
            <a:r>
              <a:rPr lang="en-US" altLang="zh-CN" sz="2200">
                <a:latin typeface="Times New Roman" panose="02020603050405020304" pitchFamily="18" charset="0"/>
                <a:ea typeface="宋体" panose="02010600030101010101" pitchFamily="2" charset="-122"/>
              </a:rPr>
              <a:t> &lt;</a:t>
            </a:r>
            <a:r>
              <a:rPr lang="en-US" altLang="zh-CN" sz="2200" i="1">
                <a:latin typeface="Times New Roman" panose="02020603050405020304" pitchFamily="18" charset="0"/>
                <a:ea typeface="宋体" panose="02010600030101010101" pitchFamily="2" charset="-122"/>
              </a:rPr>
              <a:t>a</a:t>
            </a:r>
            <a:r>
              <a:rPr lang="en-US" altLang="zh-CN" sz="2200" baseline="-25000">
                <a:latin typeface="Times New Roman" panose="02020603050405020304" pitchFamily="18" charset="0"/>
                <a:ea typeface="宋体" panose="02010600030101010101" pitchFamily="2" charset="-122"/>
              </a:rPr>
              <a:t>11</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b</a:t>
            </a:r>
            <a:r>
              <a:rPr lang="en-US" altLang="zh-CN" sz="2200" baseline="-25000">
                <a:latin typeface="Times New Roman" panose="02020603050405020304" pitchFamily="18" charset="0"/>
                <a:ea typeface="宋体" panose="02010600030101010101" pitchFamily="2" charset="-122"/>
              </a:rPr>
              <a:t>11</a:t>
            </a:r>
            <a:r>
              <a:rPr lang="en-US" altLang="zh-CN" sz="2200">
                <a:latin typeface="Times New Roman" panose="02020603050405020304" pitchFamily="18" charset="0"/>
                <a:ea typeface="宋体" panose="02010600030101010101" pitchFamily="2" charset="-122"/>
              </a:rPr>
              <a:t>; …; </a:t>
            </a:r>
            <a:r>
              <a:rPr lang="en-US" altLang="zh-CN" sz="2200" i="1">
                <a:latin typeface="Times New Roman" panose="02020603050405020304" pitchFamily="18" charset="0"/>
                <a:ea typeface="宋体" panose="02010600030101010101" pitchFamily="2" charset="-122"/>
              </a:rPr>
              <a:t>a</a:t>
            </a:r>
            <a:r>
              <a:rPr lang="en-US" altLang="zh-CN" sz="2200" baseline="-25000">
                <a:latin typeface="Times New Roman" panose="02020603050405020304" pitchFamily="18" charset="0"/>
                <a:ea typeface="宋体" panose="02010600030101010101" pitchFamily="2" charset="-122"/>
              </a:rPr>
              <a:t>1</a:t>
            </a:r>
            <a:r>
              <a:rPr lang="en-US" altLang="zh-CN" sz="2200" i="1" baseline="-25000">
                <a:latin typeface="Times New Roman" panose="02020603050405020304" pitchFamily="18" charset="0"/>
                <a:ea typeface="宋体" panose="02010600030101010101" pitchFamily="2" charset="-122"/>
              </a:rPr>
              <a:t>m</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b</a:t>
            </a:r>
            <a:r>
              <a:rPr lang="en-US" altLang="zh-CN" sz="2200" baseline="-25000">
                <a:latin typeface="Times New Roman" panose="02020603050405020304" pitchFamily="18" charset="0"/>
                <a:ea typeface="宋体" panose="02010600030101010101" pitchFamily="2" charset="-122"/>
              </a:rPr>
              <a:t>1</a:t>
            </a:r>
            <a:r>
              <a:rPr lang="en-US" altLang="zh-CN" sz="2200" i="1" baseline="-25000">
                <a:latin typeface="Times New Roman" panose="02020603050405020304" pitchFamily="18" charset="0"/>
                <a:ea typeface="宋体" panose="02010600030101010101" pitchFamily="2" charset="-122"/>
              </a:rPr>
              <a:t>m</a:t>
            </a:r>
            <a:r>
              <a:rPr lang="en-US" altLang="zh-CN" sz="2200">
                <a:latin typeface="Times New Roman" panose="02020603050405020304" pitchFamily="18" charset="0"/>
                <a:ea typeface="宋体" panose="02010600030101010101" pitchFamily="2" charset="-122"/>
              </a:rPr>
              <a:t>&gt;</a:t>
            </a:r>
          </a:p>
          <a:p>
            <a:pPr lvl="1" algn="just"/>
            <a:r>
              <a:rPr lang="en-US" altLang="zh-CN" sz="2200" i="1">
                <a:latin typeface="Times New Roman" panose="02020603050405020304" pitchFamily="18" charset="0"/>
                <a:ea typeface="宋体" panose="02010600030101010101" pitchFamily="2" charset="-122"/>
              </a:rPr>
              <a:t>Q</a:t>
            </a:r>
            <a:r>
              <a:rPr lang="en-US" altLang="zh-CN" sz="2200" baseline="-25000">
                <a:latin typeface="Times New Roman" panose="02020603050405020304" pitchFamily="18" charset="0"/>
                <a:ea typeface="宋体" panose="02010600030101010101" pitchFamily="2" charset="-122"/>
              </a:rPr>
              <a:t>PLA</a:t>
            </a:r>
            <a:r>
              <a:rPr lang="en-US" altLang="zh-CN" sz="2200" baseline="30000">
                <a:latin typeface="Times New Roman" panose="02020603050405020304" pitchFamily="18" charset="0"/>
                <a:ea typeface="宋体" panose="02010600030101010101" pitchFamily="2" charset="-122"/>
              </a:rPr>
              <a:t>=</a:t>
            </a:r>
            <a:r>
              <a:rPr lang="en-US" altLang="zh-CN" sz="2200">
                <a:latin typeface="Times New Roman" panose="02020603050405020304" pitchFamily="18" charset="0"/>
                <a:ea typeface="宋体" panose="02010600030101010101" pitchFamily="2" charset="-122"/>
              </a:rPr>
              <a:t> &lt;</a:t>
            </a:r>
            <a:r>
              <a:rPr lang="en-US" altLang="zh-CN" sz="2200" i="1">
                <a:latin typeface="Times New Roman" panose="02020603050405020304" pitchFamily="18" charset="0"/>
                <a:ea typeface="宋体" panose="02010600030101010101" pitchFamily="2" charset="-122"/>
              </a:rPr>
              <a:t>a</a:t>
            </a:r>
            <a:r>
              <a:rPr lang="en-US" altLang="zh-CN" sz="2200" baseline="-25000">
                <a:latin typeface="Times New Roman" panose="02020603050405020304" pitchFamily="18" charset="0"/>
                <a:ea typeface="宋体" panose="02010600030101010101" pitchFamily="2" charset="-122"/>
              </a:rPr>
              <a:t>21</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b</a:t>
            </a:r>
            <a:r>
              <a:rPr lang="en-US" altLang="zh-CN" sz="2200" baseline="-25000">
                <a:latin typeface="Times New Roman" panose="02020603050405020304" pitchFamily="18" charset="0"/>
                <a:ea typeface="宋体" panose="02010600030101010101" pitchFamily="2" charset="-122"/>
              </a:rPr>
              <a:t>21</a:t>
            </a:r>
            <a:r>
              <a:rPr lang="en-US" altLang="zh-CN" sz="2200">
                <a:latin typeface="Times New Roman" panose="02020603050405020304" pitchFamily="18" charset="0"/>
                <a:ea typeface="宋体" panose="02010600030101010101" pitchFamily="2" charset="-122"/>
              </a:rPr>
              <a:t>; …; </a:t>
            </a:r>
            <a:r>
              <a:rPr lang="en-US" altLang="zh-CN" sz="2200" i="1">
                <a:latin typeface="Times New Roman" panose="02020603050405020304" pitchFamily="18" charset="0"/>
                <a:ea typeface="宋体" panose="02010600030101010101" pitchFamily="2" charset="-122"/>
              </a:rPr>
              <a:t>a</a:t>
            </a:r>
            <a:r>
              <a:rPr lang="en-US" altLang="zh-CN" sz="2200" baseline="-25000">
                <a:latin typeface="Times New Roman" panose="02020603050405020304" pitchFamily="18" charset="0"/>
                <a:ea typeface="宋体" panose="02010600030101010101" pitchFamily="2" charset="-122"/>
              </a:rPr>
              <a:t>2</a:t>
            </a:r>
            <a:r>
              <a:rPr lang="en-US" altLang="zh-CN" sz="2200" i="1" baseline="-25000">
                <a:latin typeface="Times New Roman" panose="02020603050405020304" pitchFamily="18" charset="0"/>
                <a:ea typeface="宋体" panose="02010600030101010101" pitchFamily="2" charset="-122"/>
              </a:rPr>
              <a:t>m</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b</a:t>
            </a:r>
            <a:r>
              <a:rPr lang="en-US" altLang="zh-CN" sz="2200" baseline="-25000">
                <a:latin typeface="Times New Roman" panose="02020603050405020304" pitchFamily="18" charset="0"/>
                <a:ea typeface="宋体" panose="02010600030101010101" pitchFamily="2" charset="-122"/>
              </a:rPr>
              <a:t>2</a:t>
            </a:r>
            <a:r>
              <a:rPr lang="en-US" altLang="zh-CN" sz="2200" i="1" baseline="-25000">
                <a:latin typeface="Times New Roman" panose="02020603050405020304" pitchFamily="18" charset="0"/>
                <a:ea typeface="宋体" panose="02010600030101010101" pitchFamily="2" charset="-122"/>
              </a:rPr>
              <a:t>m</a:t>
            </a:r>
            <a:r>
              <a:rPr lang="en-US" altLang="zh-CN" sz="2200">
                <a:latin typeface="Times New Roman" panose="02020603050405020304" pitchFamily="18" charset="0"/>
                <a:ea typeface="宋体" panose="02010600030101010101" pitchFamily="2" charset="-122"/>
              </a:rPr>
              <a:t>&gt;</a:t>
            </a:r>
          </a:p>
          <a:p>
            <a:pPr lvl="1" algn="just"/>
            <a:r>
              <a:rPr lang="en-US" altLang="zh-CN" sz="2000">
                <a:latin typeface="Times New Roman" panose="02020603050405020304" pitchFamily="18" charset="0"/>
                <a:ea typeface="宋体" panose="02010600030101010101" pitchFamily="2" charset="-122"/>
              </a:rPr>
              <a:t> </a:t>
            </a:r>
          </a:p>
          <a:p>
            <a:pPr lvl="1" algn="just">
              <a:buFont typeface="Wingdings" panose="05000000000000000000" pitchFamily="2" charset="2"/>
              <a:buNone/>
            </a:pPr>
            <a:r>
              <a:rPr lang="en-US" altLang="zh-CN" sz="2000">
                <a:latin typeface="Times New Roman" panose="02020603050405020304" pitchFamily="18" charset="0"/>
                <a:ea typeface="宋体" panose="02010600030101010101" pitchFamily="2" charset="-122"/>
              </a:rPr>
              <a:t>    </a:t>
            </a:r>
          </a:p>
          <a:p>
            <a:pPr lvl="1" algn="just">
              <a:buFont typeface="Wingdings" panose="05000000000000000000" pitchFamily="2" charset="2"/>
              <a:buNone/>
            </a:pPr>
            <a:r>
              <a:rPr lang="en-US" altLang="zh-CN" sz="2000">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rPr>
              <a:t>where </a:t>
            </a:r>
            <a:r>
              <a:rPr lang="en-US" altLang="zh-CN" sz="2200" i="1">
                <a:latin typeface="Times New Roman" panose="02020603050405020304" pitchFamily="18" charset="0"/>
                <a:ea typeface="宋体" panose="02010600030101010101" pitchFamily="2" charset="-122"/>
              </a:rPr>
              <a:t>a</a:t>
            </a:r>
            <a:r>
              <a:rPr lang="en-US" altLang="zh-CN" sz="2200" baseline="-25000">
                <a:latin typeface="Times New Roman" panose="02020603050405020304" pitchFamily="18" charset="0"/>
                <a:ea typeface="宋体" panose="02010600030101010101" pitchFamily="2" charset="-122"/>
              </a:rPr>
              <a:t>3</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a</a:t>
            </a:r>
            <a:r>
              <a:rPr lang="en-US" altLang="zh-CN" sz="2200" baseline="-25000">
                <a:latin typeface="Times New Roman" panose="02020603050405020304" pitchFamily="18" charset="0"/>
                <a:ea typeface="宋体" panose="02010600030101010101" pitchFamily="2" charset="-122"/>
              </a:rPr>
              <a:t>1</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a</a:t>
            </a:r>
            <a:r>
              <a:rPr lang="en-US" altLang="zh-CN" sz="2200" baseline="-25000">
                <a:latin typeface="Times New Roman" panose="02020603050405020304" pitchFamily="18" charset="0"/>
                <a:ea typeface="宋体" panose="02010600030101010101" pitchFamily="2" charset="-122"/>
              </a:rPr>
              <a:t>2</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and </a:t>
            </a:r>
            <a:r>
              <a:rPr lang="en-US" altLang="zh-CN" sz="2200" i="1">
                <a:latin typeface="Times New Roman" panose="02020603050405020304" pitchFamily="18" charset="0"/>
                <a:ea typeface="宋体" panose="02010600030101010101" pitchFamily="2" charset="-122"/>
              </a:rPr>
              <a:t>b</a:t>
            </a:r>
            <a:r>
              <a:rPr lang="en-US" altLang="zh-CN" sz="2200" baseline="-25000">
                <a:latin typeface="Times New Roman" panose="02020603050405020304" pitchFamily="18" charset="0"/>
                <a:ea typeface="宋体" panose="02010600030101010101" pitchFamily="2" charset="-122"/>
              </a:rPr>
              <a:t>3</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b</a:t>
            </a:r>
            <a:r>
              <a:rPr lang="en-US" altLang="zh-CN" sz="2200" baseline="-25000">
                <a:latin typeface="Times New Roman" panose="02020603050405020304" pitchFamily="18" charset="0"/>
                <a:ea typeface="宋体" panose="02010600030101010101" pitchFamily="2" charset="-122"/>
              </a:rPr>
              <a:t>1</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b</a:t>
            </a:r>
            <a:r>
              <a:rPr lang="en-US" altLang="zh-CN" sz="2200" baseline="-25000">
                <a:latin typeface="Times New Roman" panose="02020603050405020304" pitchFamily="18" charset="0"/>
                <a:ea typeface="宋体" panose="02010600030101010101" pitchFamily="2" charset="-122"/>
              </a:rPr>
              <a:t>2</a:t>
            </a:r>
            <a:r>
              <a:rPr lang="en-US" altLang="zh-CN" sz="2200" i="1" baseline="-25000">
                <a:latin typeface="Times New Roman" panose="02020603050405020304" pitchFamily="18" charset="0"/>
                <a:ea typeface="宋体" panose="02010600030101010101" pitchFamily="2" charset="-122"/>
              </a:rPr>
              <a:t>i</a:t>
            </a:r>
            <a:r>
              <a:rPr lang="en-US" altLang="zh-CN" sz="2000">
                <a:latin typeface="Times New Roman" panose="02020603050405020304" pitchFamily="18" charset="0"/>
                <a:ea typeface="宋体" panose="02010600030101010101" pitchFamily="2" charset="-122"/>
              </a:rPr>
              <a:t> </a:t>
            </a:r>
          </a:p>
          <a:p>
            <a:pPr algn="just"/>
            <a:r>
              <a:rPr lang="en-US" altLang="zh-CN" sz="2400" i="1">
                <a:latin typeface="Times New Roman" panose="02020603050405020304" pitchFamily="18" charset="0"/>
                <a:ea typeface="宋体" panose="02010600030101010101" pitchFamily="2" charset="-122"/>
              </a:rPr>
              <a:t>Lower bounding lemma</a:t>
            </a:r>
          </a:p>
          <a:p>
            <a:pPr lvl="1" algn="just"/>
            <a:r>
              <a:rPr lang="en-US" altLang="zh-CN" sz="2200" i="1">
                <a:latin typeface="Times New Roman" panose="02020603050405020304" pitchFamily="18" charset="0"/>
                <a:ea typeface="宋体" panose="02010600030101010101" pitchFamily="2" charset="-122"/>
              </a:rPr>
              <a:t>dist</a:t>
            </a:r>
            <a:r>
              <a:rPr lang="en-US" altLang="zh-CN" sz="2200" baseline="-25000">
                <a:latin typeface="Times New Roman" panose="02020603050405020304" pitchFamily="18" charset="0"/>
                <a:ea typeface="宋体" panose="02010600030101010101" pitchFamily="2" charset="-122"/>
              </a:rPr>
              <a:t>PLA</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S</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sym typeface="Symbol" panose="05050102010706020507" pitchFamily="18" charset="2"/>
              </a:rPr>
              <a:t> </a:t>
            </a:r>
            <a:r>
              <a:rPr lang="en-US" altLang="zh-CN" sz="2200" i="1">
                <a:latin typeface="Times New Roman" panose="02020603050405020304" pitchFamily="18" charset="0"/>
                <a:ea typeface="宋体" panose="02010600030101010101" pitchFamily="2" charset="-122"/>
              </a:rPr>
              <a:t>dist</a:t>
            </a:r>
            <a:r>
              <a:rPr lang="en-US" altLang="zh-CN" sz="2200" baseline="-25000">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S</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p>
          <a:p>
            <a:pPr lvl="1" algn="just"/>
            <a:r>
              <a:rPr lang="en-US" altLang="zh-CN" sz="2200">
                <a:latin typeface="Times New Roman" panose="02020603050405020304" pitchFamily="18" charset="0"/>
                <a:ea typeface="宋体" panose="02010600030101010101" pitchFamily="2" charset="-122"/>
              </a:rPr>
              <a:t>This lemma can guarantee the similarity search with </a:t>
            </a:r>
            <a:r>
              <a:rPr lang="en-US" altLang="zh-CN" sz="2200" i="1">
                <a:latin typeface="Times New Roman" panose="02020603050405020304" pitchFamily="18" charset="0"/>
                <a:ea typeface="宋体" panose="02010600030101010101" pitchFamily="2" charset="-122"/>
              </a:rPr>
              <a:t>no-false-dismissals</a:t>
            </a:r>
            <a:r>
              <a:rPr lang="en-US" altLang="zh-CN" sz="2200">
                <a:latin typeface="Times New Roman" panose="02020603050405020304" pitchFamily="18" charset="0"/>
                <a:ea typeface="宋体" panose="02010600030101010101" pitchFamily="2" charset="-122"/>
              </a:rPr>
              <a:t> over PLA index</a:t>
            </a: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95600"/>
            <a:ext cx="3352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5" name="Text Box 5"/>
          <p:cNvSpPr txBox="1">
            <a:spLocks noChangeArrowheads="1"/>
          </p:cNvSpPr>
          <p:nvPr/>
        </p:nvSpPr>
        <p:spPr bwMode="auto">
          <a:xfrm>
            <a:off x="6705600" y="5105400"/>
            <a:ext cx="779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a:latin typeface="Times New Roman" panose="02020603050405020304" pitchFamily="18" charset="0"/>
                <a:ea typeface="宋体" panose="02010600030101010101" pitchFamily="2" charset="-122"/>
              </a:rPr>
              <a:t>m</a:t>
            </a:r>
            <a:r>
              <a:rPr lang="en-US" altLang="zh-CN" sz="2000" b="1">
                <a:latin typeface="Times New Roman" panose="02020603050405020304" pitchFamily="18" charset="0"/>
                <a:ea typeface="宋体" panose="02010600030101010101" pitchFamily="2" charset="-122"/>
              </a:rPr>
              <a:t> = 2</a:t>
            </a:r>
          </a:p>
        </p:txBody>
      </p:sp>
      <p:grpSp>
        <p:nvGrpSpPr>
          <p:cNvPr id="46087" name="Group 7"/>
          <p:cNvGrpSpPr>
            <a:grpSpLocks/>
          </p:cNvGrpSpPr>
          <p:nvPr/>
        </p:nvGrpSpPr>
        <p:grpSpPr bwMode="auto">
          <a:xfrm>
            <a:off x="5257800" y="2362200"/>
            <a:ext cx="3581400" cy="2541588"/>
            <a:chOff x="3312" y="1488"/>
            <a:chExt cx="2256" cy="1601"/>
          </a:xfrm>
        </p:grpSpPr>
        <p:pic>
          <p:nvPicPr>
            <p:cNvPr id="4608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1488"/>
              <a:ext cx="2256" cy="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089" name="Group 9"/>
            <p:cNvGrpSpPr>
              <a:grpSpLocks/>
            </p:cNvGrpSpPr>
            <p:nvPr/>
          </p:nvGrpSpPr>
          <p:grpSpPr bwMode="auto">
            <a:xfrm>
              <a:off x="3586" y="1594"/>
              <a:ext cx="1843" cy="1411"/>
              <a:chOff x="3586" y="1594"/>
              <a:chExt cx="1843" cy="1411"/>
            </a:xfrm>
          </p:grpSpPr>
          <p:sp>
            <p:nvSpPr>
              <p:cNvPr id="46090" name="Line 10"/>
              <p:cNvSpPr>
                <a:spLocks noChangeShapeType="1"/>
              </p:cNvSpPr>
              <p:nvPr/>
            </p:nvSpPr>
            <p:spPr bwMode="auto">
              <a:xfrm flipV="1">
                <a:off x="4253" y="1598"/>
                <a:ext cx="53" cy="10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1" name="Line 11"/>
              <p:cNvSpPr>
                <a:spLocks noChangeShapeType="1"/>
              </p:cNvSpPr>
              <p:nvPr/>
            </p:nvSpPr>
            <p:spPr bwMode="auto">
              <a:xfrm>
                <a:off x="3600" y="2040"/>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2" name="Line 12"/>
              <p:cNvSpPr>
                <a:spLocks noChangeShapeType="1"/>
              </p:cNvSpPr>
              <p:nvPr/>
            </p:nvSpPr>
            <p:spPr bwMode="auto">
              <a:xfrm flipV="1">
                <a:off x="3648" y="1867"/>
                <a:ext cx="62" cy="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3" name="Line 13"/>
              <p:cNvSpPr>
                <a:spLocks noChangeShapeType="1"/>
              </p:cNvSpPr>
              <p:nvPr/>
            </p:nvSpPr>
            <p:spPr bwMode="auto">
              <a:xfrm flipV="1">
                <a:off x="3696" y="1800"/>
                <a:ext cx="82" cy="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4" name="Line 14"/>
              <p:cNvSpPr>
                <a:spLocks noChangeShapeType="1"/>
              </p:cNvSpPr>
              <p:nvPr/>
            </p:nvSpPr>
            <p:spPr bwMode="auto">
              <a:xfrm>
                <a:off x="3778" y="1805"/>
                <a:ext cx="57" cy="1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5" name="Line 15"/>
              <p:cNvSpPr>
                <a:spLocks noChangeShapeType="1"/>
              </p:cNvSpPr>
              <p:nvPr/>
            </p:nvSpPr>
            <p:spPr bwMode="auto">
              <a:xfrm flipV="1">
                <a:off x="3830" y="1776"/>
                <a:ext cx="116" cy="19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6" name="Line 16"/>
              <p:cNvSpPr>
                <a:spLocks noChangeShapeType="1"/>
              </p:cNvSpPr>
              <p:nvPr/>
            </p:nvSpPr>
            <p:spPr bwMode="auto">
              <a:xfrm>
                <a:off x="3955" y="1771"/>
                <a:ext cx="48" cy="2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7" name="Line 17"/>
              <p:cNvSpPr>
                <a:spLocks noChangeShapeType="1"/>
              </p:cNvSpPr>
              <p:nvPr/>
            </p:nvSpPr>
            <p:spPr bwMode="auto">
              <a:xfrm flipV="1">
                <a:off x="4008" y="1637"/>
                <a:ext cx="58" cy="36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8" name="Line 18"/>
              <p:cNvSpPr>
                <a:spLocks noChangeShapeType="1"/>
              </p:cNvSpPr>
              <p:nvPr/>
            </p:nvSpPr>
            <p:spPr bwMode="auto">
              <a:xfrm flipH="1" flipV="1">
                <a:off x="4061" y="1647"/>
                <a:ext cx="29" cy="23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9" name="Line 19"/>
              <p:cNvSpPr>
                <a:spLocks noChangeShapeType="1"/>
              </p:cNvSpPr>
              <p:nvPr/>
            </p:nvSpPr>
            <p:spPr bwMode="auto">
              <a:xfrm>
                <a:off x="4090" y="1891"/>
                <a:ext cx="33" cy="29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0" name="Line 20"/>
              <p:cNvSpPr>
                <a:spLocks noChangeShapeType="1"/>
              </p:cNvSpPr>
              <p:nvPr/>
            </p:nvSpPr>
            <p:spPr bwMode="auto">
              <a:xfrm flipV="1">
                <a:off x="4123" y="1872"/>
                <a:ext cx="63" cy="3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1" name="Line 21"/>
              <p:cNvSpPr>
                <a:spLocks noChangeShapeType="1"/>
              </p:cNvSpPr>
              <p:nvPr/>
            </p:nvSpPr>
            <p:spPr bwMode="auto">
              <a:xfrm flipV="1">
                <a:off x="4186" y="1704"/>
                <a:ext cx="67" cy="1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2" name="Line 22"/>
              <p:cNvSpPr>
                <a:spLocks noChangeShapeType="1"/>
              </p:cNvSpPr>
              <p:nvPr/>
            </p:nvSpPr>
            <p:spPr bwMode="auto">
              <a:xfrm flipV="1">
                <a:off x="4358" y="1930"/>
                <a:ext cx="68" cy="27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3" name="Line 23"/>
              <p:cNvSpPr>
                <a:spLocks noChangeShapeType="1"/>
              </p:cNvSpPr>
              <p:nvPr/>
            </p:nvSpPr>
            <p:spPr bwMode="auto">
              <a:xfrm flipV="1">
                <a:off x="4426" y="1642"/>
                <a:ext cx="52" cy="2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4" name="Line 24"/>
              <p:cNvSpPr>
                <a:spLocks noChangeShapeType="1"/>
              </p:cNvSpPr>
              <p:nvPr/>
            </p:nvSpPr>
            <p:spPr bwMode="auto">
              <a:xfrm>
                <a:off x="4478" y="1656"/>
                <a:ext cx="58" cy="44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5" name="Line 25"/>
              <p:cNvSpPr>
                <a:spLocks noChangeShapeType="1"/>
              </p:cNvSpPr>
              <p:nvPr/>
            </p:nvSpPr>
            <p:spPr bwMode="auto">
              <a:xfrm flipV="1">
                <a:off x="4541" y="2011"/>
                <a:ext cx="62" cy="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6" name="Line 26"/>
              <p:cNvSpPr>
                <a:spLocks noChangeShapeType="1"/>
              </p:cNvSpPr>
              <p:nvPr/>
            </p:nvSpPr>
            <p:spPr bwMode="auto">
              <a:xfrm flipV="1">
                <a:off x="4598" y="1781"/>
                <a:ext cx="58" cy="2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7" name="Line 27"/>
              <p:cNvSpPr>
                <a:spLocks noChangeShapeType="1"/>
              </p:cNvSpPr>
              <p:nvPr/>
            </p:nvSpPr>
            <p:spPr bwMode="auto">
              <a:xfrm>
                <a:off x="4666" y="1781"/>
                <a:ext cx="52" cy="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8" name="Line 28"/>
              <p:cNvSpPr>
                <a:spLocks noChangeShapeType="1"/>
              </p:cNvSpPr>
              <p:nvPr/>
            </p:nvSpPr>
            <p:spPr bwMode="auto">
              <a:xfrm flipV="1">
                <a:off x="4714" y="1733"/>
                <a:ext cx="62" cy="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9" name="Line 29"/>
              <p:cNvSpPr>
                <a:spLocks noChangeShapeType="1"/>
              </p:cNvSpPr>
              <p:nvPr/>
            </p:nvSpPr>
            <p:spPr bwMode="auto">
              <a:xfrm>
                <a:off x="4776" y="1738"/>
                <a:ext cx="53"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0" name="Line 30"/>
              <p:cNvSpPr>
                <a:spLocks noChangeShapeType="1"/>
              </p:cNvSpPr>
              <p:nvPr/>
            </p:nvSpPr>
            <p:spPr bwMode="auto">
              <a:xfrm>
                <a:off x="4838" y="1930"/>
                <a:ext cx="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1" name="Line 31"/>
              <p:cNvSpPr>
                <a:spLocks noChangeShapeType="1"/>
              </p:cNvSpPr>
              <p:nvPr/>
            </p:nvSpPr>
            <p:spPr bwMode="auto">
              <a:xfrm>
                <a:off x="4906" y="1934"/>
                <a:ext cx="43" cy="2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2" name="Line 32"/>
              <p:cNvSpPr>
                <a:spLocks noChangeShapeType="1"/>
              </p:cNvSpPr>
              <p:nvPr/>
            </p:nvSpPr>
            <p:spPr bwMode="auto">
              <a:xfrm flipV="1">
                <a:off x="4954" y="2122"/>
                <a:ext cx="57" cy="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3" name="Line 33"/>
              <p:cNvSpPr>
                <a:spLocks noChangeShapeType="1"/>
              </p:cNvSpPr>
              <p:nvPr/>
            </p:nvSpPr>
            <p:spPr bwMode="auto">
              <a:xfrm flipV="1">
                <a:off x="5021" y="1814"/>
                <a:ext cx="57" cy="3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4" name="Line 34"/>
              <p:cNvSpPr>
                <a:spLocks noChangeShapeType="1"/>
              </p:cNvSpPr>
              <p:nvPr/>
            </p:nvSpPr>
            <p:spPr bwMode="auto">
              <a:xfrm flipV="1">
                <a:off x="5078" y="1800"/>
                <a:ext cx="72" cy="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5" name="Line 35"/>
              <p:cNvSpPr>
                <a:spLocks noChangeShapeType="1"/>
              </p:cNvSpPr>
              <p:nvPr/>
            </p:nvSpPr>
            <p:spPr bwMode="auto">
              <a:xfrm>
                <a:off x="5141" y="1800"/>
                <a:ext cx="48" cy="29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6" name="Line 36"/>
              <p:cNvSpPr>
                <a:spLocks noChangeShapeType="1"/>
              </p:cNvSpPr>
              <p:nvPr/>
            </p:nvSpPr>
            <p:spPr bwMode="auto">
              <a:xfrm>
                <a:off x="5203" y="2088"/>
                <a:ext cx="43" cy="1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7" name="Line 37"/>
              <p:cNvSpPr>
                <a:spLocks noChangeShapeType="1"/>
              </p:cNvSpPr>
              <p:nvPr/>
            </p:nvSpPr>
            <p:spPr bwMode="auto">
              <a:xfrm flipV="1">
                <a:off x="5246" y="1810"/>
                <a:ext cx="63" cy="4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8" name="Line 38"/>
              <p:cNvSpPr>
                <a:spLocks noChangeShapeType="1"/>
              </p:cNvSpPr>
              <p:nvPr/>
            </p:nvSpPr>
            <p:spPr bwMode="auto">
              <a:xfrm flipV="1">
                <a:off x="5309" y="1632"/>
                <a:ext cx="53" cy="1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9" name="Line 39"/>
              <p:cNvSpPr>
                <a:spLocks noChangeShapeType="1"/>
              </p:cNvSpPr>
              <p:nvPr/>
            </p:nvSpPr>
            <p:spPr bwMode="auto">
              <a:xfrm>
                <a:off x="5366" y="1632"/>
                <a:ext cx="63" cy="50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0" name="Line 40"/>
              <p:cNvSpPr>
                <a:spLocks noChangeShapeType="1"/>
              </p:cNvSpPr>
              <p:nvPr/>
            </p:nvSpPr>
            <p:spPr bwMode="auto">
              <a:xfrm>
                <a:off x="3586" y="2654"/>
                <a:ext cx="67" cy="1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1" name="Line 41"/>
              <p:cNvSpPr>
                <a:spLocks noChangeShapeType="1"/>
              </p:cNvSpPr>
              <p:nvPr/>
            </p:nvSpPr>
            <p:spPr bwMode="auto">
              <a:xfrm flipV="1">
                <a:off x="3658" y="2362"/>
                <a:ext cx="52" cy="4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2" name="Line 42"/>
              <p:cNvSpPr>
                <a:spLocks noChangeShapeType="1"/>
              </p:cNvSpPr>
              <p:nvPr/>
            </p:nvSpPr>
            <p:spPr bwMode="auto">
              <a:xfrm>
                <a:off x="3710" y="2362"/>
                <a:ext cx="63"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3" name="Line 43"/>
              <p:cNvSpPr>
                <a:spLocks noChangeShapeType="1"/>
              </p:cNvSpPr>
              <p:nvPr/>
            </p:nvSpPr>
            <p:spPr bwMode="auto">
              <a:xfrm flipV="1">
                <a:off x="3773" y="2347"/>
                <a:ext cx="57" cy="8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4" name="Line 44"/>
              <p:cNvSpPr>
                <a:spLocks noChangeShapeType="1"/>
              </p:cNvSpPr>
              <p:nvPr/>
            </p:nvSpPr>
            <p:spPr bwMode="auto">
              <a:xfrm>
                <a:off x="3840" y="2347"/>
                <a:ext cx="53"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5" name="Line 45"/>
              <p:cNvSpPr>
                <a:spLocks noChangeShapeType="1"/>
              </p:cNvSpPr>
              <p:nvPr/>
            </p:nvSpPr>
            <p:spPr bwMode="auto">
              <a:xfrm>
                <a:off x="3884" y="2400"/>
                <a:ext cx="71" cy="3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6" name="Line 46"/>
              <p:cNvSpPr>
                <a:spLocks noChangeShapeType="1"/>
              </p:cNvSpPr>
              <p:nvPr/>
            </p:nvSpPr>
            <p:spPr bwMode="auto">
              <a:xfrm>
                <a:off x="3955" y="2794"/>
                <a:ext cx="5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7" name="Line 47"/>
              <p:cNvSpPr>
                <a:spLocks noChangeShapeType="1"/>
              </p:cNvSpPr>
              <p:nvPr/>
            </p:nvSpPr>
            <p:spPr bwMode="auto">
              <a:xfrm flipV="1">
                <a:off x="4013" y="2362"/>
                <a:ext cx="53" cy="5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8" name="Line 48"/>
              <p:cNvSpPr>
                <a:spLocks noChangeShapeType="1"/>
              </p:cNvSpPr>
              <p:nvPr/>
            </p:nvSpPr>
            <p:spPr bwMode="auto">
              <a:xfrm>
                <a:off x="4066" y="2362"/>
                <a:ext cx="62" cy="6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9" name="Line 49"/>
              <p:cNvSpPr>
                <a:spLocks noChangeShapeType="1"/>
              </p:cNvSpPr>
              <p:nvPr/>
            </p:nvSpPr>
            <p:spPr bwMode="auto">
              <a:xfrm flipV="1">
                <a:off x="4128" y="2304"/>
                <a:ext cx="53" cy="67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0" name="Line 50"/>
              <p:cNvSpPr>
                <a:spLocks noChangeShapeType="1"/>
              </p:cNvSpPr>
              <p:nvPr/>
            </p:nvSpPr>
            <p:spPr bwMode="auto">
              <a:xfrm>
                <a:off x="4181" y="2309"/>
                <a:ext cx="62" cy="69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1" name="Line 51"/>
              <p:cNvSpPr>
                <a:spLocks noChangeShapeType="1"/>
              </p:cNvSpPr>
              <p:nvPr/>
            </p:nvSpPr>
            <p:spPr bwMode="auto">
              <a:xfrm flipV="1">
                <a:off x="4238" y="2846"/>
                <a:ext cx="72" cy="13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2" name="Line 52"/>
              <p:cNvSpPr>
                <a:spLocks noChangeShapeType="1"/>
              </p:cNvSpPr>
              <p:nvPr/>
            </p:nvSpPr>
            <p:spPr bwMode="auto">
              <a:xfrm flipV="1">
                <a:off x="4310" y="2366"/>
                <a:ext cx="53"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3" name="Line 53"/>
              <p:cNvSpPr>
                <a:spLocks noChangeShapeType="1"/>
              </p:cNvSpPr>
              <p:nvPr/>
            </p:nvSpPr>
            <p:spPr bwMode="auto">
              <a:xfrm>
                <a:off x="4363" y="2376"/>
                <a:ext cx="120" cy="37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4" name="Line 54"/>
              <p:cNvSpPr>
                <a:spLocks noChangeShapeType="1"/>
              </p:cNvSpPr>
              <p:nvPr/>
            </p:nvSpPr>
            <p:spPr bwMode="auto">
              <a:xfrm flipV="1">
                <a:off x="4483" y="2674"/>
                <a:ext cx="53" cy="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5" name="Line 55"/>
              <p:cNvSpPr>
                <a:spLocks noChangeShapeType="1"/>
              </p:cNvSpPr>
              <p:nvPr/>
            </p:nvSpPr>
            <p:spPr bwMode="auto">
              <a:xfrm>
                <a:off x="4536" y="2674"/>
                <a:ext cx="58" cy="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6" name="Line 56"/>
              <p:cNvSpPr>
                <a:spLocks noChangeShapeType="1"/>
              </p:cNvSpPr>
              <p:nvPr/>
            </p:nvSpPr>
            <p:spPr bwMode="auto">
              <a:xfrm>
                <a:off x="4594" y="2861"/>
                <a:ext cx="72"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7" name="Line 57"/>
              <p:cNvSpPr>
                <a:spLocks noChangeShapeType="1"/>
              </p:cNvSpPr>
              <p:nvPr/>
            </p:nvSpPr>
            <p:spPr bwMode="auto">
              <a:xfrm flipV="1">
                <a:off x="4666" y="2827"/>
                <a:ext cx="43"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8" name="Line 58"/>
              <p:cNvSpPr>
                <a:spLocks noChangeShapeType="1"/>
              </p:cNvSpPr>
              <p:nvPr/>
            </p:nvSpPr>
            <p:spPr bwMode="auto">
              <a:xfrm flipV="1">
                <a:off x="4718" y="2443"/>
                <a:ext cx="53" cy="3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9" name="Line 59"/>
              <p:cNvSpPr>
                <a:spLocks noChangeShapeType="1"/>
              </p:cNvSpPr>
              <p:nvPr/>
            </p:nvSpPr>
            <p:spPr bwMode="auto">
              <a:xfrm>
                <a:off x="4776" y="2443"/>
                <a:ext cx="58" cy="4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0" name="Line 60"/>
              <p:cNvSpPr>
                <a:spLocks noChangeShapeType="1"/>
              </p:cNvSpPr>
              <p:nvPr/>
            </p:nvSpPr>
            <p:spPr bwMode="auto">
              <a:xfrm flipV="1">
                <a:off x="4843" y="2899"/>
                <a:ext cx="53" cy="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1" name="Line 61"/>
              <p:cNvSpPr>
                <a:spLocks noChangeShapeType="1"/>
              </p:cNvSpPr>
              <p:nvPr/>
            </p:nvSpPr>
            <p:spPr bwMode="auto">
              <a:xfrm flipV="1">
                <a:off x="4891" y="2659"/>
                <a:ext cx="63" cy="23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2" name="Line 62"/>
              <p:cNvSpPr>
                <a:spLocks noChangeShapeType="1"/>
              </p:cNvSpPr>
              <p:nvPr/>
            </p:nvSpPr>
            <p:spPr bwMode="auto">
              <a:xfrm>
                <a:off x="4954" y="2659"/>
                <a:ext cx="67"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3" name="Line 63"/>
              <p:cNvSpPr>
                <a:spLocks noChangeShapeType="1"/>
              </p:cNvSpPr>
              <p:nvPr/>
            </p:nvSpPr>
            <p:spPr bwMode="auto">
              <a:xfrm flipV="1">
                <a:off x="5021" y="2477"/>
                <a:ext cx="43" cy="2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4" name="Line 64"/>
              <p:cNvSpPr>
                <a:spLocks noChangeShapeType="1"/>
              </p:cNvSpPr>
              <p:nvPr/>
            </p:nvSpPr>
            <p:spPr bwMode="auto">
              <a:xfrm flipV="1">
                <a:off x="5064" y="2410"/>
                <a:ext cx="72" cy="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5" name="Line 65"/>
              <p:cNvSpPr>
                <a:spLocks noChangeShapeType="1"/>
              </p:cNvSpPr>
              <p:nvPr/>
            </p:nvSpPr>
            <p:spPr bwMode="auto">
              <a:xfrm>
                <a:off x="5136" y="2410"/>
                <a:ext cx="53" cy="59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6" name="Line 66"/>
              <p:cNvSpPr>
                <a:spLocks noChangeShapeType="1"/>
              </p:cNvSpPr>
              <p:nvPr/>
            </p:nvSpPr>
            <p:spPr bwMode="auto">
              <a:xfrm flipV="1">
                <a:off x="5189" y="2818"/>
                <a:ext cx="62" cy="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7" name="Line 67"/>
              <p:cNvSpPr>
                <a:spLocks noChangeShapeType="1"/>
              </p:cNvSpPr>
              <p:nvPr/>
            </p:nvSpPr>
            <p:spPr bwMode="auto">
              <a:xfrm flipV="1">
                <a:off x="5246" y="2779"/>
                <a:ext cx="77" cy="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8" name="Line 68"/>
              <p:cNvSpPr>
                <a:spLocks noChangeShapeType="1"/>
              </p:cNvSpPr>
              <p:nvPr/>
            </p:nvSpPr>
            <p:spPr bwMode="auto">
              <a:xfrm flipV="1">
                <a:off x="5319" y="2587"/>
                <a:ext cx="52"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9" name="Line 69"/>
              <p:cNvSpPr>
                <a:spLocks noChangeShapeType="1"/>
              </p:cNvSpPr>
              <p:nvPr/>
            </p:nvSpPr>
            <p:spPr bwMode="auto">
              <a:xfrm>
                <a:off x="5371" y="2587"/>
                <a:ext cx="48" cy="3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0" name="Line 70"/>
              <p:cNvSpPr>
                <a:spLocks noChangeShapeType="1"/>
              </p:cNvSpPr>
              <p:nvPr/>
            </p:nvSpPr>
            <p:spPr bwMode="auto">
              <a:xfrm>
                <a:off x="4315" y="1594"/>
                <a:ext cx="43" cy="6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6151" name="Group 71"/>
            <p:cNvGrpSpPr>
              <a:grpSpLocks/>
            </p:cNvGrpSpPr>
            <p:nvPr/>
          </p:nvGrpSpPr>
          <p:grpSpPr bwMode="auto">
            <a:xfrm>
              <a:off x="3581" y="1813"/>
              <a:ext cx="1867" cy="935"/>
              <a:chOff x="3581" y="1813"/>
              <a:chExt cx="1867" cy="935"/>
            </a:xfrm>
          </p:grpSpPr>
          <p:sp>
            <p:nvSpPr>
              <p:cNvPr id="46152" name="Line 72"/>
              <p:cNvSpPr>
                <a:spLocks noChangeShapeType="1"/>
              </p:cNvSpPr>
              <p:nvPr/>
            </p:nvSpPr>
            <p:spPr bwMode="auto">
              <a:xfrm flipV="1">
                <a:off x="3592" y="1813"/>
                <a:ext cx="908" cy="15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3" name="Line 73"/>
              <p:cNvSpPr>
                <a:spLocks noChangeShapeType="1"/>
              </p:cNvSpPr>
              <p:nvPr/>
            </p:nvSpPr>
            <p:spPr bwMode="auto">
              <a:xfrm>
                <a:off x="3581" y="2540"/>
                <a:ext cx="908" cy="14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4" name="Line 74"/>
              <p:cNvSpPr>
                <a:spLocks noChangeShapeType="1"/>
              </p:cNvSpPr>
              <p:nvPr/>
            </p:nvSpPr>
            <p:spPr bwMode="auto">
              <a:xfrm>
                <a:off x="4512" y="1931"/>
                <a:ext cx="932" cy="2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5" name="Line 75"/>
              <p:cNvSpPr>
                <a:spLocks noChangeShapeType="1"/>
              </p:cNvSpPr>
              <p:nvPr/>
            </p:nvSpPr>
            <p:spPr bwMode="auto">
              <a:xfrm>
                <a:off x="4531" y="2741"/>
                <a:ext cx="917" cy="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6" name="Line 76"/>
              <p:cNvSpPr>
                <a:spLocks noChangeShapeType="1"/>
              </p:cNvSpPr>
              <p:nvPr/>
            </p:nvSpPr>
            <p:spPr bwMode="auto">
              <a:xfrm>
                <a:off x="3600" y="1968"/>
                <a:ext cx="0" cy="57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7" name="Line 77"/>
              <p:cNvSpPr>
                <a:spLocks noChangeShapeType="1"/>
              </p:cNvSpPr>
              <p:nvPr/>
            </p:nvSpPr>
            <p:spPr bwMode="auto">
              <a:xfrm>
                <a:off x="3648" y="1968"/>
                <a:ext cx="0" cy="57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8" name="Line 78"/>
              <p:cNvSpPr>
                <a:spLocks noChangeShapeType="1"/>
              </p:cNvSpPr>
              <p:nvPr/>
            </p:nvSpPr>
            <p:spPr bwMode="auto">
              <a:xfrm>
                <a:off x="3708" y="1968"/>
                <a:ext cx="0" cy="57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9" name="Line 79"/>
              <p:cNvSpPr>
                <a:spLocks noChangeShapeType="1"/>
              </p:cNvSpPr>
              <p:nvPr/>
            </p:nvSpPr>
            <p:spPr bwMode="auto">
              <a:xfrm>
                <a:off x="3774" y="1950"/>
                <a:ext cx="0" cy="63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0" name="Line 80"/>
              <p:cNvSpPr>
                <a:spLocks noChangeShapeType="1"/>
              </p:cNvSpPr>
              <p:nvPr/>
            </p:nvSpPr>
            <p:spPr bwMode="auto">
              <a:xfrm>
                <a:off x="3834" y="1944"/>
                <a:ext cx="0" cy="63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1" name="Line 81"/>
              <p:cNvSpPr>
                <a:spLocks noChangeShapeType="1"/>
              </p:cNvSpPr>
              <p:nvPr/>
            </p:nvSpPr>
            <p:spPr bwMode="auto">
              <a:xfrm>
                <a:off x="3888" y="1920"/>
                <a:ext cx="0" cy="66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2" name="Line 82"/>
              <p:cNvSpPr>
                <a:spLocks noChangeShapeType="1"/>
              </p:cNvSpPr>
              <p:nvPr/>
            </p:nvSpPr>
            <p:spPr bwMode="auto">
              <a:xfrm>
                <a:off x="3954" y="1914"/>
                <a:ext cx="0" cy="68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3" name="Line 83"/>
              <p:cNvSpPr>
                <a:spLocks noChangeShapeType="1"/>
              </p:cNvSpPr>
              <p:nvPr/>
            </p:nvSpPr>
            <p:spPr bwMode="auto">
              <a:xfrm flipH="1">
                <a:off x="4002" y="1908"/>
                <a:ext cx="6" cy="69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4" name="Line 84"/>
              <p:cNvSpPr>
                <a:spLocks noChangeShapeType="1"/>
              </p:cNvSpPr>
              <p:nvPr/>
            </p:nvSpPr>
            <p:spPr bwMode="auto">
              <a:xfrm flipH="1">
                <a:off x="4062" y="1896"/>
                <a:ext cx="6" cy="72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5" name="Line 85"/>
              <p:cNvSpPr>
                <a:spLocks noChangeShapeType="1"/>
              </p:cNvSpPr>
              <p:nvPr/>
            </p:nvSpPr>
            <p:spPr bwMode="auto">
              <a:xfrm flipH="1">
                <a:off x="4122" y="1902"/>
                <a:ext cx="6" cy="72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6" name="Line 86"/>
              <p:cNvSpPr>
                <a:spLocks noChangeShapeType="1"/>
              </p:cNvSpPr>
              <p:nvPr/>
            </p:nvSpPr>
            <p:spPr bwMode="auto">
              <a:xfrm flipH="1">
                <a:off x="4170" y="1884"/>
                <a:ext cx="6" cy="74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7" name="Line 87"/>
              <p:cNvSpPr>
                <a:spLocks noChangeShapeType="1"/>
              </p:cNvSpPr>
              <p:nvPr/>
            </p:nvSpPr>
            <p:spPr bwMode="auto">
              <a:xfrm flipH="1">
                <a:off x="4230" y="1872"/>
                <a:ext cx="6" cy="762"/>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8" name="Line 88"/>
              <p:cNvSpPr>
                <a:spLocks noChangeShapeType="1"/>
              </p:cNvSpPr>
              <p:nvPr/>
            </p:nvSpPr>
            <p:spPr bwMode="auto">
              <a:xfrm flipH="1">
                <a:off x="4296" y="1866"/>
                <a:ext cx="6" cy="792"/>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9" name="Line 89"/>
              <p:cNvSpPr>
                <a:spLocks noChangeShapeType="1"/>
              </p:cNvSpPr>
              <p:nvPr/>
            </p:nvSpPr>
            <p:spPr bwMode="auto">
              <a:xfrm flipH="1">
                <a:off x="4362" y="1854"/>
                <a:ext cx="6" cy="792"/>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0" name="Line 90"/>
              <p:cNvSpPr>
                <a:spLocks noChangeShapeType="1"/>
              </p:cNvSpPr>
              <p:nvPr/>
            </p:nvSpPr>
            <p:spPr bwMode="auto">
              <a:xfrm flipH="1">
                <a:off x="4416" y="1842"/>
                <a:ext cx="6" cy="81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1" name="Line 91"/>
              <p:cNvSpPr>
                <a:spLocks noChangeShapeType="1"/>
              </p:cNvSpPr>
              <p:nvPr/>
            </p:nvSpPr>
            <p:spPr bwMode="auto">
              <a:xfrm flipH="1">
                <a:off x="4470" y="1830"/>
                <a:ext cx="6" cy="846"/>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2" name="Line 92"/>
              <p:cNvSpPr>
                <a:spLocks noChangeShapeType="1"/>
              </p:cNvSpPr>
              <p:nvPr/>
            </p:nvSpPr>
            <p:spPr bwMode="auto">
              <a:xfrm flipH="1">
                <a:off x="4536" y="1956"/>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3" name="Line 93"/>
              <p:cNvSpPr>
                <a:spLocks noChangeShapeType="1"/>
              </p:cNvSpPr>
              <p:nvPr/>
            </p:nvSpPr>
            <p:spPr bwMode="auto">
              <a:xfrm flipH="1">
                <a:off x="4596" y="1956"/>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4" name="Line 94"/>
              <p:cNvSpPr>
                <a:spLocks noChangeShapeType="1"/>
              </p:cNvSpPr>
              <p:nvPr/>
            </p:nvSpPr>
            <p:spPr bwMode="auto">
              <a:xfrm flipH="1">
                <a:off x="4650" y="1950"/>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5" name="Line 95"/>
              <p:cNvSpPr>
                <a:spLocks noChangeShapeType="1"/>
              </p:cNvSpPr>
              <p:nvPr/>
            </p:nvSpPr>
            <p:spPr bwMode="auto">
              <a:xfrm flipH="1">
                <a:off x="4704" y="1950"/>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6" name="Line 96"/>
              <p:cNvSpPr>
                <a:spLocks noChangeShapeType="1"/>
              </p:cNvSpPr>
              <p:nvPr/>
            </p:nvSpPr>
            <p:spPr bwMode="auto">
              <a:xfrm flipH="1">
                <a:off x="4770" y="1956"/>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7" name="Line 97"/>
              <p:cNvSpPr>
                <a:spLocks noChangeShapeType="1"/>
              </p:cNvSpPr>
              <p:nvPr/>
            </p:nvSpPr>
            <p:spPr bwMode="auto">
              <a:xfrm flipH="1">
                <a:off x="4830"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8" name="Line 98"/>
              <p:cNvSpPr>
                <a:spLocks noChangeShapeType="1"/>
              </p:cNvSpPr>
              <p:nvPr/>
            </p:nvSpPr>
            <p:spPr bwMode="auto">
              <a:xfrm flipH="1">
                <a:off x="4884" y="1968"/>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9" name="Line 99"/>
              <p:cNvSpPr>
                <a:spLocks noChangeShapeType="1"/>
              </p:cNvSpPr>
              <p:nvPr/>
            </p:nvSpPr>
            <p:spPr bwMode="auto">
              <a:xfrm flipH="1">
                <a:off x="4938"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0" name="Line 100"/>
              <p:cNvSpPr>
                <a:spLocks noChangeShapeType="1"/>
              </p:cNvSpPr>
              <p:nvPr/>
            </p:nvSpPr>
            <p:spPr bwMode="auto">
              <a:xfrm flipH="1">
                <a:off x="5004"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1" name="Line 101"/>
              <p:cNvSpPr>
                <a:spLocks noChangeShapeType="1"/>
              </p:cNvSpPr>
              <p:nvPr/>
            </p:nvSpPr>
            <p:spPr bwMode="auto">
              <a:xfrm flipH="1">
                <a:off x="5064" y="1974"/>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2" name="Line 102"/>
              <p:cNvSpPr>
                <a:spLocks noChangeShapeType="1"/>
              </p:cNvSpPr>
              <p:nvPr/>
            </p:nvSpPr>
            <p:spPr bwMode="auto">
              <a:xfrm flipH="1">
                <a:off x="5124"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3" name="Line 103"/>
              <p:cNvSpPr>
                <a:spLocks noChangeShapeType="1"/>
              </p:cNvSpPr>
              <p:nvPr/>
            </p:nvSpPr>
            <p:spPr bwMode="auto">
              <a:xfrm flipH="1">
                <a:off x="5184" y="1962"/>
                <a:ext cx="6" cy="77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4" name="Line 104"/>
              <p:cNvSpPr>
                <a:spLocks noChangeShapeType="1"/>
              </p:cNvSpPr>
              <p:nvPr/>
            </p:nvSpPr>
            <p:spPr bwMode="auto">
              <a:xfrm flipH="1">
                <a:off x="5250" y="1968"/>
                <a:ext cx="6" cy="768"/>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5" name="Line 105"/>
              <p:cNvSpPr>
                <a:spLocks noChangeShapeType="1"/>
              </p:cNvSpPr>
              <p:nvPr/>
            </p:nvSpPr>
            <p:spPr bwMode="auto">
              <a:xfrm flipH="1">
                <a:off x="5304" y="1968"/>
                <a:ext cx="6" cy="768"/>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6" name="Line 106"/>
              <p:cNvSpPr>
                <a:spLocks noChangeShapeType="1"/>
              </p:cNvSpPr>
              <p:nvPr/>
            </p:nvSpPr>
            <p:spPr bwMode="auto">
              <a:xfrm flipH="1">
                <a:off x="5352" y="1968"/>
                <a:ext cx="6" cy="768"/>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7" name="Line 107"/>
              <p:cNvSpPr>
                <a:spLocks noChangeShapeType="1"/>
              </p:cNvSpPr>
              <p:nvPr/>
            </p:nvSpPr>
            <p:spPr bwMode="auto">
              <a:xfrm flipH="1">
                <a:off x="5418" y="1956"/>
                <a:ext cx="6" cy="768"/>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1043498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3ABBEB16-DE6A-4311-A195-32F975C6C763}" type="slidenum">
              <a:rPr lang="en-US" altLang="en-US"/>
              <a:pPr/>
              <a:t>23</a:t>
            </a:fld>
            <a:endParaRPr lang="en-US" altLang="en-US"/>
          </a:p>
        </p:txBody>
      </p:sp>
      <p:sp>
        <p:nvSpPr>
          <p:cNvPr id="48130"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PLA Index</a:t>
            </a:r>
          </a:p>
        </p:txBody>
      </p:sp>
      <p:sp>
        <p:nvSpPr>
          <p:cNvPr id="48131" name="Rectangle 3"/>
          <p:cNvSpPr>
            <a:spLocks noGrp="1" noChangeArrowheads="1"/>
          </p:cNvSpPr>
          <p:nvPr>
            <p:ph type="body" idx="1"/>
          </p:nvPr>
        </p:nvSpPr>
        <p:spPr>
          <a:xfrm>
            <a:off x="457200" y="1371600"/>
            <a:ext cx="5943600" cy="4530725"/>
          </a:xfrm>
        </p:spPr>
        <p:txBody>
          <a:bodyPr/>
          <a:lstStyle/>
          <a:p>
            <a:pPr algn="just"/>
            <a:r>
              <a:rPr lang="en-US" altLang="zh-CN" sz="2600">
                <a:latin typeface="Times New Roman" panose="02020603050405020304" pitchFamily="18" charset="0"/>
                <a:ea typeface="宋体" panose="02010600030101010101" pitchFamily="2" charset="-122"/>
              </a:rPr>
              <a:t>We use R-tree to index the reduced PLA data </a:t>
            </a:r>
          </a:p>
          <a:p>
            <a:pPr algn="just"/>
            <a:r>
              <a:rPr lang="en-US" altLang="zh-CN" sz="2600">
                <a:latin typeface="Times New Roman" panose="02020603050405020304" pitchFamily="18" charset="0"/>
                <a:ea typeface="宋体" panose="02010600030101010101" pitchFamily="2" charset="-122"/>
              </a:rPr>
              <a:t>In order to perform the similarity search, we need to compute the minimum possible distance </a:t>
            </a:r>
            <a:r>
              <a:rPr lang="en-US" altLang="zh-CN" sz="2600" i="1">
                <a:latin typeface="Times New Roman" panose="02020603050405020304" pitchFamily="18" charset="0"/>
                <a:ea typeface="宋体" panose="02010600030101010101" pitchFamily="2" charset="-122"/>
              </a:rPr>
              <a:t>mindist</a:t>
            </a:r>
            <a:r>
              <a:rPr lang="en-US" altLang="zh-CN" sz="2600" baseline="-25000">
                <a:latin typeface="Times New Roman" panose="02020603050405020304" pitchFamily="18" charset="0"/>
                <a:ea typeface="宋体" panose="02010600030101010101" pitchFamily="2" charset="-122"/>
              </a:rPr>
              <a:t>PLA</a:t>
            </a:r>
            <a:r>
              <a:rPr lang="en-US"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q</a:t>
            </a:r>
            <a:r>
              <a:rPr lang="en-US" altLang="zh-CN" sz="2600">
                <a:latin typeface="Times New Roman" panose="02020603050405020304" pitchFamily="18" charset="0"/>
                <a:ea typeface="宋体" panose="02010600030101010101" pitchFamily="2" charset="-122"/>
              </a:rPr>
              <a:t>, </a:t>
            </a:r>
            <a:r>
              <a:rPr lang="en-US" altLang="zh-CN" sz="2600" i="1">
                <a:latin typeface="Times New Roman" panose="02020603050405020304" pitchFamily="18" charset="0"/>
                <a:ea typeface="宋体" panose="02010600030101010101" pitchFamily="2" charset="-122"/>
              </a:rPr>
              <a:t>e</a:t>
            </a:r>
            <a:r>
              <a:rPr lang="en-US" altLang="zh-CN" sz="2600">
                <a:latin typeface="Times New Roman" panose="02020603050405020304" pitchFamily="18" charset="0"/>
                <a:ea typeface="宋体" panose="02010600030101010101" pitchFamily="2" charset="-122"/>
              </a:rPr>
              <a:t>) from a PLA-reduced query point </a:t>
            </a:r>
            <a:r>
              <a:rPr lang="en-US" altLang="zh-CN" sz="2600" i="1">
                <a:latin typeface="Times New Roman" panose="02020603050405020304" pitchFamily="18" charset="0"/>
                <a:ea typeface="宋体" panose="02010600030101010101" pitchFamily="2" charset="-122"/>
              </a:rPr>
              <a:t>q</a:t>
            </a:r>
            <a:r>
              <a:rPr lang="en-US" altLang="zh-CN" sz="2600">
                <a:latin typeface="Times New Roman" panose="02020603050405020304" pitchFamily="18" charset="0"/>
                <a:ea typeface="宋体" panose="02010600030101010101" pitchFamily="2" charset="-122"/>
              </a:rPr>
              <a:t> to an MBR node </a:t>
            </a:r>
            <a:r>
              <a:rPr lang="en-US" altLang="zh-CN" sz="2600" i="1">
                <a:latin typeface="Times New Roman" panose="02020603050405020304" pitchFamily="18" charset="0"/>
                <a:ea typeface="宋体" panose="02010600030101010101" pitchFamily="2" charset="-122"/>
              </a:rPr>
              <a:t>e</a:t>
            </a:r>
          </a:p>
          <a:p>
            <a:pPr lvl="1" algn="just"/>
            <a:r>
              <a:rPr lang="en-US" altLang="zh-CN" sz="2100" i="1">
                <a:latin typeface="Times New Roman" panose="02020603050405020304" pitchFamily="18" charset="0"/>
                <a:ea typeface="宋体" panose="02010600030101010101" pitchFamily="2" charset="-122"/>
              </a:rPr>
              <a:t>q</a:t>
            </a:r>
            <a:r>
              <a:rPr lang="en-US" altLang="zh-CN" sz="2100">
                <a:latin typeface="Times New Roman" panose="02020603050405020304" pitchFamily="18" charset="0"/>
                <a:ea typeface="宋体" panose="02010600030101010101" pitchFamily="2" charset="-122"/>
              </a:rPr>
              <a:t> = &lt;</a:t>
            </a:r>
            <a:r>
              <a:rPr lang="en-US" altLang="zh-CN" sz="2100" i="1">
                <a:latin typeface="Times New Roman" panose="02020603050405020304" pitchFamily="18" charset="0"/>
                <a:ea typeface="宋体" panose="02010600030101010101" pitchFamily="2" charset="-122"/>
              </a:rPr>
              <a:t>q</a:t>
            </a:r>
            <a:r>
              <a:rPr lang="en-US" altLang="zh-CN" sz="2100" i="1" baseline="-25000">
                <a:latin typeface="Times New Roman" panose="02020603050405020304" pitchFamily="18" charset="0"/>
                <a:ea typeface="宋体" panose="02010600030101010101" pitchFamily="2" charset="-122"/>
              </a:rPr>
              <a:t>a</a:t>
            </a:r>
            <a:r>
              <a:rPr lang="en-US" altLang="zh-CN" sz="2100" baseline="-25000">
                <a:latin typeface="Times New Roman" panose="02020603050405020304" pitchFamily="18" charset="0"/>
                <a:ea typeface="宋体" panose="02010600030101010101" pitchFamily="2" charset="-122"/>
              </a:rPr>
              <a:t>1</a:t>
            </a:r>
            <a:r>
              <a:rPr lang="en-US" altLang="zh-CN" sz="2100">
                <a:latin typeface="Times New Roman" panose="02020603050405020304" pitchFamily="18" charset="0"/>
                <a:ea typeface="宋体" panose="02010600030101010101" pitchFamily="2" charset="-122"/>
              </a:rPr>
              <a:t>, </a:t>
            </a:r>
            <a:r>
              <a:rPr lang="en-US" altLang="zh-CN" sz="2100" i="1">
                <a:latin typeface="Times New Roman" panose="02020603050405020304" pitchFamily="18" charset="0"/>
                <a:ea typeface="宋体" panose="02010600030101010101" pitchFamily="2" charset="-122"/>
              </a:rPr>
              <a:t>q</a:t>
            </a:r>
            <a:r>
              <a:rPr lang="en-US" altLang="zh-CN" sz="2100" i="1" baseline="-25000">
                <a:latin typeface="Times New Roman" panose="02020603050405020304" pitchFamily="18" charset="0"/>
                <a:ea typeface="宋体" panose="02010600030101010101" pitchFamily="2" charset="-122"/>
              </a:rPr>
              <a:t>b</a:t>
            </a:r>
            <a:r>
              <a:rPr lang="en-US" altLang="zh-CN" sz="2100" baseline="-25000">
                <a:latin typeface="Times New Roman" panose="02020603050405020304" pitchFamily="18" charset="0"/>
                <a:ea typeface="宋体" panose="02010600030101010101" pitchFamily="2" charset="-122"/>
              </a:rPr>
              <a:t>1</a:t>
            </a:r>
            <a:r>
              <a:rPr lang="en-US" altLang="zh-CN" sz="2100">
                <a:latin typeface="Times New Roman" panose="02020603050405020304" pitchFamily="18" charset="0"/>
                <a:ea typeface="宋体" panose="02010600030101010101" pitchFamily="2" charset="-122"/>
              </a:rPr>
              <a:t>; …; </a:t>
            </a:r>
            <a:r>
              <a:rPr lang="en-US" altLang="zh-CN" sz="2100" i="1">
                <a:latin typeface="Times New Roman" panose="02020603050405020304" pitchFamily="18" charset="0"/>
                <a:ea typeface="宋体" panose="02010600030101010101" pitchFamily="2" charset="-122"/>
              </a:rPr>
              <a:t>q</a:t>
            </a:r>
            <a:r>
              <a:rPr lang="en-US" altLang="zh-CN" sz="2100" i="1" baseline="-25000">
                <a:latin typeface="Times New Roman" panose="02020603050405020304" pitchFamily="18" charset="0"/>
                <a:ea typeface="宋体" panose="02010600030101010101" pitchFamily="2" charset="-122"/>
              </a:rPr>
              <a:t>am</a:t>
            </a:r>
            <a:r>
              <a:rPr lang="en-US" altLang="zh-CN" sz="2100">
                <a:latin typeface="Times New Roman" panose="02020603050405020304" pitchFamily="18" charset="0"/>
                <a:ea typeface="宋体" panose="02010600030101010101" pitchFamily="2" charset="-122"/>
              </a:rPr>
              <a:t>, </a:t>
            </a:r>
            <a:r>
              <a:rPr lang="en-US" altLang="zh-CN" sz="2100" i="1">
                <a:latin typeface="Times New Roman" panose="02020603050405020304" pitchFamily="18" charset="0"/>
                <a:ea typeface="宋体" panose="02010600030101010101" pitchFamily="2" charset="-122"/>
              </a:rPr>
              <a:t>q</a:t>
            </a:r>
            <a:r>
              <a:rPr lang="en-US" altLang="zh-CN" sz="2100" i="1" baseline="-25000">
                <a:latin typeface="Times New Roman" panose="02020603050405020304" pitchFamily="18" charset="0"/>
                <a:ea typeface="宋体" panose="02010600030101010101" pitchFamily="2" charset="-122"/>
              </a:rPr>
              <a:t>bm</a:t>
            </a:r>
            <a:r>
              <a:rPr lang="en-US" altLang="zh-CN" sz="2100">
                <a:latin typeface="Times New Roman" panose="02020603050405020304" pitchFamily="18" charset="0"/>
                <a:ea typeface="宋体" panose="02010600030101010101" pitchFamily="2" charset="-122"/>
              </a:rPr>
              <a:t>&gt; and </a:t>
            </a:r>
            <a:r>
              <a:rPr lang="en-US" altLang="zh-CN" sz="2100" i="1">
                <a:latin typeface="Times New Roman" panose="02020603050405020304" pitchFamily="18" charset="0"/>
                <a:ea typeface="宋体" panose="02010600030101010101" pitchFamily="2" charset="-122"/>
              </a:rPr>
              <a:t>x</a:t>
            </a:r>
            <a:r>
              <a:rPr lang="en-US" altLang="zh-CN" sz="2100">
                <a:latin typeface="Times New Roman" panose="02020603050405020304" pitchFamily="18" charset="0"/>
                <a:ea typeface="宋体" panose="02010600030101010101" pitchFamily="2" charset="-122"/>
              </a:rPr>
              <a:t> = &lt;</a:t>
            </a:r>
            <a:r>
              <a:rPr lang="en-US" altLang="zh-CN" sz="2100" i="1">
                <a:latin typeface="Times New Roman" panose="02020603050405020304" pitchFamily="18" charset="0"/>
                <a:ea typeface="宋体" panose="02010600030101010101" pitchFamily="2" charset="-122"/>
              </a:rPr>
              <a:t>x</a:t>
            </a:r>
            <a:r>
              <a:rPr lang="en-US" altLang="zh-CN" sz="2100" i="1" baseline="-25000">
                <a:latin typeface="Times New Roman" panose="02020603050405020304" pitchFamily="18" charset="0"/>
                <a:ea typeface="宋体" panose="02010600030101010101" pitchFamily="2" charset="-122"/>
              </a:rPr>
              <a:t>a</a:t>
            </a:r>
            <a:r>
              <a:rPr lang="en-US" altLang="zh-CN" sz="2100" baseline="-25000">
                <a:latin typeface="Times New Roman" panose="02020603050405020304" pitchFamily="18" charset="0"/>
                <a:ea typeface="宋体" panose="02010600030101010101" pitchFamily="2" charset="-122"/>
              </a:rPr>
              <a:t>1</a:t>
            </a:r>
            <a:r>
              <a:rPr lang="en-US" altLang="zh-CN" sz="2100">
                <a:latin typeface="Times New Roman" panose="02020603050405020304" pitchFamily="18" charset="0"/>
                <a:ea typeface="宋体" panose="02010600030101010101" pitchFamily="2" charset="-122"/>
              </a:rPr>
              <a:t>, </a:t>
            </a:r>
            <a:r>
              <a:rPr lang="en-US" altLang="zh-CN" sz="2100" i="1">
                <a:latin typeface="Times New Roman" panose="02020603050405020304" pitchFamily="18" charset="0"/>
                <a:ea typeface="宋体" panose="02010600030101010101" pitchFamily="2" charset="-122"/>
              </a:rPr>
              <a:t>x</a:t>
            </a:r>
            <a:r>
              <a:rPr lang="en-US" altLang="zh-CN" sz="2100" i="1" baseline="-25000">
                <a:latin typeface="Times New Roman" panose="02020603050405020304" pitchFamily="18" charset="0"/>
                <a:ea typeface="宋体" panose="02010600030101010101" pitchFamily="2" charset="-122"/>
              </a:rPr>
              <a:t>b</a:t>
            </a:r>
            <a:r>
              <a:rPr lang="en-US" altLang="zh-CN" sz="2100" baseline="-25000">
                <a:latin typeface="Times New Roman" panose="02020603050405020304" pitchFamily="18" charset="0"/>
                <a:ea typeface="宋体" panose="02010600030101010101" pitchFamily="2" charset="-122"/>
              </a:rPr>
              <a:t>1</a:t>
            </a:r>
            <a:r>
              <a:rPr lang="en-US" altLang="zh-CN" sz="2100">
                <a:latin typeface="Times New Roman" panose="02020603050405020304" pitchFamily="18" charset="0"/>
                <a:ea typeface="宋体" panose="02010600030101010101" pitchFamily="2" charset="-122"/>
              </a:rPr>
              <a:t>; …; </a:t>
            </a:r>
            <a:r>
              <a:rPr lang="en-US" altLang="zh-CN" sz="2100" i="1">
                <a:latin typeface="Times New Roman" panose="02020603050405020304" pitchFamily="18" charset="0"/>
                <a:ea typeface="宋体" panose="02010600030101010101" pitchFamily="2" charset="-122"/>
              </a:rPr>
              <a:t>x</a:t>
            </a:r>
            <a:r>
              <a:rPr lang="en-US" altLang="zh-CN" sz="2100" i="1" baseline="-25000">
                <a:latin typeface="Times New Roman" panose="02020603050405020304" pitchFamily="18" charset="0"/>
                <a:ea typeface="宋体" panose="02010600030101010101" pitchFamily="2" charset="-122"/>
              </a:rPr>
              <a:t>am</a:t>
            </a:r>
            <a:r>
              <a:rPr lang="en-US" altLang="zh-CN" sz="2100">
                <a:latin typeface="Times New Roman" panose="02020603050405020304" pitchFamily="18" charset="0"/>
                <a:ea typeface="宋体" panose="02010600030101010101" pitchFamily="2" charset="-122"/>
              </a:rPr>
              <a:t>, </a:t>
            </a:r>
            <a:r>
              <a:rPr lang="en-US" altLang="zh-CN" sz="2100" i="1">
                <a:latin typeface="Times New Roman" panose="02020603050405020304" pitchFamily="18" charset="0"/>
                <a:ea typeface="宋体" panose="02010600030101010101" pitchFamily="2" charset="-122"/>
              </a:rPr>
              <a:t>x</a:t>
            </a:r>
            <a:r>
              <a:rPr lang="en-US" altLang="zh-CN" sz="2100" i="1" baseline="-25000">
                <a:latin typeface="Times New Roman" panose="02020603050405020304" pitchFamily="18" charset="0"/>
                <a:ea typeface="宋体" panose="02010600030101010101" pitchFamily="2" charset="-122"/>
              </a:rPr>
              <a:t>bm</a:t>
            </a:r>
            <a:r>
              <a:rPr lang="en-US" altLang="zh-CN" sz="2100">
                <a:latin typeface="Times New Roman" panose="02020603050405020304" pitchFamily="18" charset="0"/>
                <a:ea typeface="宋体" panose="02010600030101010101" pitchFamily="2" charset="-122"/>
              </a:rPr>
              <a:t>&gt;</a:t>
            </a:r>
          </a:p>
          <a:p>
            <a:pPr lvl="1" algn="just"/>
            <a:r>
              <a:rPr lang="en-US" altLang="zh-CN" sz="2200">
                <a:latin typeface="Times New Roman" panose="02020603050405020304" pitchFamily="18" charset="0"/>
                <a:ea typeface="宋体" panose="02010600030101010101" pitchFamily="2" charset="-122"/>
              </a:rPr>
              <a:t> </a:t>
            </a:r>
          </a:p>
          <a:p>
            <a:pPr lvl="1" algn="just"/>
            <a:endParaRPr lang="en-US" altLang="zh-CN" sz="2200">
              <a:latin typeface="Times New Roman" panose="02020603050405020304" pitchFamily="18" charset="0"/>
              <a:ea typeface="宋体" panose="02010600030101010101" pitchFamily="2" charset="-122"/>
            </a:endParaRPr>
          </a:p>
        </p:txBody>
      </p:sp>
      <p:sp>
        <p:nvSpPr>
          <p:cNvPr id="48132" name="Rectangle 4"/>
          <p:cNvSpPr>
            <a:spLocks noChangeArrowheads="1"/>
          </p:cNvSpPr>
          <p:nvPr/>
        </p:nvSpPr>
        <p:spPr bwMode="auto">
          <a:xfrm>
            <a:off x="7000875" y="2895600"/>
            <a:ext cx="1371600" cy="838200"/>
          </a:xfrm>
          <a:prstGeom prst="rect">
            <a:avLst/>
          </a:prstGeom>
          <a:solidFill>
            <a:srgbClr val="969696">
              <a:alpha val="32001"/>
            </a:srgb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3" name="Text Box 5"/>
          <p:cNvSpPr txBox="1">
            <a:spLocks noChangeArrowheads="1"/>
          </p:cNvSpPr>
          <p:nvPr/>
        </p:nvSpPr>
        <p:spPr bwMode="auto">
          <a:xfrm>
            <a:off x="7000875" y="3733800"/>
            <a:ext cx="131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i="1">
                <a:latin typeface="Times New Roman" panose="02020603050405020304" pitchFamily="18" charset="0"/>
                <a:ea typeface="宋体" panose="02010600030101010101" pitchFamily="2" charset="-122"/>
              </a:rPr>
              <a:t>MBR node e</a:t>
            </a:r>
          </a:p>
        </p:txBody>
      </p:sp>
      <p:sp>
        <p:nvSpPr>
          <p:cNvPr id="48134" name="Oval 6"/>
          <p:cNvSpPr>
            <a:spLocks noChangeArrowheads="1"/>
          </p:cNvSpPr>
          <p:nvPr/>
        </p:nvSpPr>
        <p:spPr bwMode="auto">
          <a:xfrm>
            <a:off x="6886575" y="1981200"/>
            <a:ext cx="152400" cy="152400"/>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5" name="Text Box 7"/>
          <p:cNvSpPr txBox="1">
            <a:spLocks noChangeArrowheads="1"/>
          </p:cNvSpPr>
          <p:nvPr/>
        </p:nvSpPr>
        <p:spPr bwMode="auto">
          <a:xfrm>
            <a:off x="6467475" y="1219200"/>
            <a:ext cx="1428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a:latin typeface="Times New Roman" panose="02020603050405020304" pitchFamily="18" charset="0"/>
                <a:ea typeface="宋体" panose="02010600030101010101" pitchFamily="2" charset="-122"/>
              </a:rPr>
              <a:t>PLA</a:t>
            </a:r>
            <a:r>
              <a:rPr lang="en-US" altLang="zh-CN" i="1">
                <a:latin typeface="Times New Roman" panose="02020603050405020304" pitchFamily="18" charset="0"/>
                <a:ea typeface="宋体" panose="02010600030101010101" pitchFamily="2" charset="-122"/>
              </a:rPr>
              <a:t>-reduced</a:t>
            </a:r>
          </a:p>
          <a:p>
            <a:pPr algn="ctr"/>
            <a:r>
              <a:rPr lang="en-US" altLang="zh-CN" i="1">
                <a:latin typeface="Times New Roman" panose="02020603050405020304" pitchFamily="18" charset="0"/>
                <a:ea typeface="宋体" panose="02010600030101010101" pitchFamily="2" charset="-122"/>
              </a:rPr>
              <a:t>query point q</a:t>
            </a:r>
          </a:p>
        </p:txBody>
      </p:sp>
      <p:sp>
        <p:nvSpPr>
          <p:cNvPr id="48136" name="Oval 8"/>
          <p:cNvSpPr>
            <a:spLocks noChangeArrowheads="1"/>
          </p:cNvSpPr>
          <p:nvPr/>
        </p:nvSpPr>
        <p:spPr bwMode="auto">
          <a:xfrm>
            <a:off x="7305675" y="3124200"/>
            <a:ext cx="152400" cy="152400"/>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7" name="Text Box 9"/>
          <p:cNvSpPr txBox="1">
            <a:spLocks noChangeArrowheads="1"/>
          </p:cNvSpPr>
          <p:nvPr/>
        </p:nvSpPr>
        <p:spPr bwMode="auto">
          <a:xfrm>
            <a:off x="7458075" y="3119438"/>
            <a:ext cx="665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i="1">
                <a:latin typeface="Times New Roman" panose="02020603050405020304" pitchFamily="18" charset="0"/>
                <a:ea typeface="宋体" panose="02010600030101010101" pitchFamily="2" charset="-122"/>
              </a:rPr>
              <a:t>x</a:t>
            </a:r>
            <a:r>
              <a:rPr lang="en-US" altLang="zh-CN">
                <a:latin typeface="Times New Roman" panose="02020603050405020304" pitchFamily="18" charset="0"/>
                <a:ea typeface="宋体" panose="02010600030101010101" pitchFamily="2" charset="-122"/>
                <a:sym typeface="Symbol" panose="05050102010706020507" pitchFamily="18" charset="2"/>
              </a:rPr>
              <a:t> </a:t>
            </a:r>
            <a:r>
              <a:rPr lang="en-US" altLang="zh-CN" i="1">
                <a:latin typeface="Times New Roman" panose="02020603050405020304" pitchFamily="18" charset="0"/>
                <a:ea typeface="宋体" panose="02010600030101010101" pitchFamily="2" charset="-122"/>
                <a:sym typeface="Symbol" panose="05050102010706020507" pitchFamily="18" charset="2"/>
              </a:rPr>
              <a:t>e</a:t>
            </a:r>
          </a:p>
        </p:txBody>
      </p:sp>
      <p:sp>
        <p:nvSpPr>
          <p:cNvPr id="48138" name="Line 10"/>
          <p:cNvSpPr>
            <a:spLocks noChangeShapeType="1"/>
          </p:cNvSpPr>
          <p:nvPr/>
        </p:nvSpPr>
        <p:spPr bwMode="auto">
          <a:xfrm>
            <a:off x="7000875" y="2133600"/>
            <a:ext cx="355600" cy="9985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9" name="Line 11"/>
          <p:cNvSpPr>
            <a:spLocks noChangeShapeType="1"/>
          </p:cNvSpPr>
          <p:nvPr/>
        </p:nvSpPr>
        <p:spPr bwMode="auto">
          <a:xfrm flipV="1">
            <a:off x="7229475" y="2362200"/>
            <a:ext cx="457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0" name="Text Box 12"/>
          <p:cNvSpPr txBox="1">
            <a:spLocks noChangeArrowheads="1"/>
          </p:cNvSpPr>
          <p:nvPr/>
        </p:nvSpPr>
        <p:spPr bwMode="auto">
          <a:xfrm>
            <a:off x="7715250" y="1676400"/>
            <a:ext cx="1111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i="1">
                <a:solidFill>
                  <a:srgbClr val="0000FF"/>
                </a:solidFill>
                <a:latin typeface="Times New Roman" panose="02020603050405020304" pitchFamily="18" charset="0"/>
                <a:ea typeface="宋体" panose="02010600030101010101" pitchFamily="2" charset="-122"/>
              </a:rPr>
              <a:t>NOT</a:t>
            </a:r>
          </a:p>
          <a:p>
            <a:pPr algn="ctr"/>
            <a:r>
              <a:rPr lang="en-US" altLang="zh-CN" i="1">
                <a:solidFill>
                  <a:srgbClr val="0000FF"/>
                </a:solidFill>
                <a:latin typeface="Times New Roman" panose="02020603050405020304" pitchFamily="18" charset="0"/>
                <a:ea typeface="宋体" panose="02010600030101010101" pitchFamily="2" charset="-122"/>
              </a:rPr>
              <a:t>Euclidean</a:t>
            </a:r>
          </a:p>
          <a:p>
            <a:pPr algn="ctr"/>
            <a:r>
              <a:rPr lang="en-US" altLang="zh-CN" i="1">
                <a:solidFill>
                  <a:srgbClr val="0000FF"/>
                </a:solidFill>
                <a:latin typeface="Times New Roman" panose="02020603050405020304" pitchFamily="18" charset="0"/>
                <a:ea typeface="宋体" panose="02010600030101010101" pitchFamily="2" charset="-122"/>
              </a:rPr>
              <a:t>distance</a:t>
            </a:r>
          </a:p>
        </p:txBody>
      </p:sp>
      <p:sp>
        <p:nvSpPr>
          <p:cNvPr id="48141" name="Rectangle 13"/>
          <p:cNvSpPr>
            <a:spLocks noChangeArrowheads="1"/>
          </p:cNvSpPr>
          <p:nvPr/>
        </p:nvSpPr>
        <p:spPr bwMode="auto">
          <a:xfrm>
            <a:off x="6858000" y="4114800"/>
            <a:ext cx="1627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i="1">
                <a:latin typeface="Times New Roman" panose="02020603050405020304" pitchFamily="18" charset="0"/>
                <a:ea typeface="宋体" panose="02010600030101010101" pitchFamily="2" charset="-122"/>
              </a:rPr>
              <a:t>computation of</a:t>
            </a:r>
          </a:p>
          <a:p>
            <a:r>
              <a:rPr lang="en-US" altLang="zh-CN" i="1">
                <a:latin typeface="Times New Roman" panose="02020603050405020304" pitchFamily="18" charset="0"/>
                <a:ea typeface="宋体" panose="02010600030101010101" pitchFamily="2" charset="-122"/>
              </a:rPr>
              <a:t>mindist</a:t>
            </a:r>
            <a:r>
              <a:rPr lang="en-US" altLang="zh-CN" baseline="-25000">
                <a:latin typeface="Times New Roman" panose="02020603050405020304" pitchFamily="18" charset="0"/>
                <a:ea typeface="宋体" panose="02010600030101010101" pitchFamily="2" charset="-122"/>
              </a:rPr>
              <a:t>PLA</a:t>
            </a:r>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q</a:t>
            </a:r>
            <a:r>
              <a:rPr lang="en-US" altLang="zh-CN">
                <a:latin typeface="Times New Roman" panose="02020603050405020304" pitchFamily="18" charset="0"/>
                <a:ea typeface="宋体" panose="02010600030101010101" pitchFamily="2" charset="-122"/>
              </a:rPr>
              <a:t>, </a:t>
            </a:r>
            <a:r>
              <a:rPr lang="en-US" altLang="zh-CN" i="1">
                <a:latin typeface="Times New Roman" panose="02020603050405020304" pitchFamily="18" charset="0"/>
                <a:ea typeface="宋体" panose="02010600030101010101" pitchFamily="2" charset="-122"/>
              </a:rPr>
              <a:t>e</a:t>
            </a:r>
            <a:r>
              <a:rPr lang="en-US" altLang="zh-CN">
                <a:latin typeface="Times New Roman" panose="02020603050405020304" pitchFamily="18" charset="0"/>
                <a:ea typeface="宋体" panose="02010600030101010101" pitchFamily="2" charset="-122"/>
              </a:rPr>
              <a:t>)</a:t>
            </a:r>
          </a:p>
        </p:txBody>
      </p:sp>
      <p:pic>
        <p:nvPicPr>
          <p:cNvPr id="4814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53000"/>
            <a:ext cx="44958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44" name="Oval 16"/>
          <p:cNvSpPr>
            <a:spLocks noChangeArrowheads="1"/>
          </p:cNvSpPr>
          <p:nvPr/>
        </p:nvSpPr>
        <p:spPr bwMode="auto">
          <a:xfrm>
            <a:off x="2819400" y="4953000"/>
            <a:ext cx="381000" cy="609600"/>
          </a:xfrm>
          <a:prstGeom prst="ellipse">
            <a:avLst/>
          </a:prstGeom>
          <a:solidFill>
            <a:srgbClr val="339966">
              <a:alpha val="2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5" name="Freeform 17"/>
          <p:cNvSpPr>
            <a:spLocks/>
          </p:cNvSpPr>
          <p:nvPr/>
        </p:nvSpPr>
        <p:spPr bwMode="auto">
          <a:xfrm>
            <a:off x="2706688" y="4953000"/>
            <a:ext cx="2971800" cy="1143000"/>
          </a:xfrm>
          <a:custGeom>
            <a:avLst/>
            <a:gdLst>
              <a:gd name="T0" fmla="*/ 318 w 1872"/>
              <a:gd name="T1" fmla="*/ 11 h 720"/>
              <a:gd name="T2" fmla="*/ 318 w 1872"/>
              <a:gd name="T3" fmla="*/ 388 h 720"/>
              <a:gd name="T4" fmla="*/ 0 w 1872"/>
              <a:gd name="T5" fmla="*/ 384 h 720"/>
              <a:gd name="T6" fmla="*/ 0 w 1872"/>
              <a:gd name="T7" fmla="*/ 720 h 720"/>
              <a:gd name="T8" fmla="*/ 1872 w 1872"/>
              <a:gd name="T9" fmla="*/ 720 h 720"/>
              <a:gd name="T10" fmla="*/ 1872 w 1872"/>
              <a:gd name="T11" fmla="*/ 0 h 720"/>
              <a:gd name="T12" fmla="*/ 318 w 1872"/>
              <a:gd name="T13" fmla="*/ 11 h 720"/>
            </a:gdLst>
            <a:ahLst/>
            <a:cxnLst>
              <a:cxn ang="0">
                <a:pos x="T0" y="T1"/>
              </a:cxn>
              <a:cxn ang="0">
                <a:pos x="T2" y="T3"/>
              </a:cxn>
              <a:cxn ang="0">
                <a:pos x="T4" y="T5"/>
              </a:cxn>
              <a:cxn ang="0">
                <a:pos x="T6" y="T7"/>
              </a:cxn>
              <a:cxn ang="0">
                <a:pos x="T8" y="T9"/>
              </a:cxn>
              <a:cxn ang="0">
                <a:pos x="T10" y="T11"/>
              </a:cxn>
              <a:cxn ang="0">
                <a:pos x="T12" y="T13"/>
              </a:cxn>
            </a:cxnLst>
            <a:rect l="0" t="0" r="r" b="b"/>
            <a:pathLst>
              <a:path w="1872" h="720">
                <a:moveTo>
                  <a:pt x="318" y="11"/>
                </a:moveTo>
                <a:lnTo>
                  <a:pt x="318" y="388"/>
                </a:lnTo>
                <a:lnTo>
                  <a:pt x="0" y="384"/>
                </a:lnTo>
                <a:lnTo>
                  <a:pt x="0" y="720"/>
                </a:lnTo>
                <a:lnTo>
                  <a:pt x="1872" y="720"/>
                </a:lnTo>
                <a:lnTo>
                  <a:pt x="1872" y="0"/>
                </a:lnTo>
                <a:lnTo>
                  <a:pt x="318" y="11"/>
                </a:lnTo>
                <a:close/>
              </a:path>
            </a:pathLst>
          </a:custGeom>
          <a:solidFill>
            <a:srgbClr val="FF9900">
              <a:alpha val="2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6" name="Text Box 18"/>
          <p:cNvSpPr txBox="1">
            <a:spLocks noChangeArrowheads="1"/>
          </p:cNvSpPr>
          <p:nvPr/>
        </p:nvSpPr>
        <p:spPr bwMode="auto">
          <a:xfrm>
            <a:off x="6096000" y="57912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i="1">
                <a:latin typeface="Times New Roman" panose="02020603050405020304" pitchFamily="18" charset="0"/>
                <a:ea typeface="宋体" panose="02010600030101010101" pitchFamily="2" charset="-122"/>
              </a:rPr>
              <a:t>dist</a:t>
            </a:r>
            <a:r>
              <a:rPr lang="en-US" altLang="zh-CN" baseline="30000">
                <a:latin typeface="Times New Roman" panose="02020603050405020304" pitchFamily="18" charset="0"/>
                <a:ea typeface="宋体" panose="02010600030101010101" pitchFamily="2" charset="-122"/>
              </a:rPr>
              <a:t>2</a:t>
            </a:r>
            <a:r>
              <a:rPr lang="en-US" altLang="zh-CN" baseline="-25000">
                <a:latin typeface="Times New Roman" panose="02020603050405020304" pitchFamily="18" charset="0"/>
                <a:ea typeface="宋体" panose="02010600030101010101" pitchFamily="2" charset="-122"/>
              </a:rPr>
              <a:t>PLA</a:t>
            </a:r>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q</a:t>
            </a:r>
            <a:r>
              <a:rPr lang="en-US" altLang="zh-CN" baseline="30000">
                <a:latin typeface="Times New Roman" panose="02020603050405020304" pitchFamily="18" charset="0"/>
                <a:ea typeface="宋体" panose="02010600030101010101" pitchFamily="2" charset="-122"/>
              </a:rPr>
              <a:t>(</a:t>
            </a:r>
            <a:r>
              <a:rPr lang="en-US" altLang="zh-CN" i="1" baseline="30000">
                <a:latin typeface="Times New Roman" panose="02020603050405020304" pitchFamily="18" charset="0"/>
                <a:ea typeface="宋体" panose="02010600030101010101" pitchFamily="2" charset="-122"/>
              </a:rPr>
              <a:t>i</a:t>
            </a:r>
            <a:r>
              <a:rPr lang="en-US" altLang="zh-CN" baseline="30000">
                <a:latin typeface="Times New Roman" panose="02020603050405020304" pitchFamily="18" charset="0"/>
                <a:ea typeface="宋体" panose="02010600030101010101" pitchFamily="2" charset="-122"/>
              </a:rPr>
              <a:t>)</a:t>
            </a:r>
            <a:r>
              <a:rPr lang="en-US" altLang="zh-CN">
                <a:latin typeface="Times New Roman" panose="02020603050405020304" pitchFamily="18" charset="0"/>
                <a:ea typeface="宋体" panose="02010600030101010101" pitchFamily="2" charset="-122"/>
              </a:rPr>
              <a:t>, </a:t>
            </a:r>
            <a:r>
              <a:rPr lang="en-US" altLang="zh-CN" i="1">
                <a:latin typeface="Times New Roman" panose="02020603050405020304" pitchFamily="18" charset="0"/>
                <a:ea typeface="宋体" panose="02010600030101010101" pitchFamily="2" charset="-122"/>
              </a:rPr>
              <a:t>x</a:t>
            </a:r>
            <a:r>
              <a:rPr lang="en-US" altLang="zh-CN" baseline="30000">
                <a:latin typeface="Times New Roman" panose="02020603050405020304" pitchFamily="18" charset="0"/>
                <a:ea typeface="宋体" panose="02010600030101010101" pitchFamily="2" charset="-122"/>
              </a:rPr>
              <a:t>(</a:t>
            </a:r>
            <a:r>
              <a:rPr lang="en-US" altLang="zh-CN" i="1" baseline="30000">
                <a:latin typeface="Times New Roman" panose="02020603050405020304" pitchFamily="18" charset="0"/>
                <a:ea typeface="宋体" panose="02010600030101010101" pitchFamily="2" charset="-122"/>
              </a:rPr>
              <a:t>i</a:t>
            </a:r>
            <a:r>
              <a:rPr lang="en-US" altLang="zh-CN" baseline="30000">
                <a:latin typeface="Times New Roman" panose="02020603050405020304" pitchFamily="18" charset="0"/>
                <a:ea typeface="宋体" panose="02010600030101010101" pitchFamily="2" charset="-122"/>
              </a:rPr>
              <a:t>)</a:t>
            </a:r>
            <a:r>
              <a:rPr lang="en-US" altLang="zh-CN">
                <a:latin typeface="Times New Roman" panose="02020603050405020304" pitchFamily="18" charset="0"/>
                <a:ea typeface="宋体" panose="02010600030101010101" pitchFamily="2" charset="-122"/>
              </a:rPr>
              <a:t>)</a:t>
            </a:r>
            <a:endParaRPr lang="en-US" altLang="zh-CN" baseline="30000">
              <a:latin typeface="Times New Roman" panose="02020603050405020304" pitchFamily="18" charset="0"/>
              <a:ea typeface="宋体" panose="02010600030101010101" pitchFamily="2" charset="-122"/>
            </a:endParaRPr>
          </a:p>
        </p:txBody>
      </p:sp>
      <p:sp>
        <p:nvSpPr>
          <p:cNvPr id="48147" name="Line 19"/>
          <p:cNvSpPr>
            <a:spLocks noChangeShapeType="1"/>
          </p:cNvSpPr>
          <p:nvPr/>
        </p:nvSpPr>
        <p:spPr bwMode="auto">
          <a:xfrm>
            <a:off x="5715000" y="5715000"/>
            <a:ext cx="457200" cy="2286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73408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DC633F0D-7FA3-4E3E-91AE-8E9526B14E7F}" type="slidenum">
              <a:rPr lang="en-US" altLang="en-US"/>
              <a:pPr/>
              <a:t>24</a:t>
            </a:fld>
            <a:endParaRPr lang="en-US" altLang="en-US"/>
          </a:p>
        </p:txBody>
      </p:sp>
      <p:sp>
        <p:nvSpPr>
          <p:cNvPr id="50178"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Calculating Minimum </a:t>
            </a:r>
            <a:r>
              <a:rPr lang="en-US" altLang="zh-CN" sz="3800" i="1">
                <a:latin typeface="Times New Roman" panose="02020603050405020304" pitchFamily="18" charset="0"/>
                <a:ea typeface="宋体" panose="02010600030101010101" pitchFamily="2" charset="-122"/>
              </a:rPr>
              <a:t>dist</a:t>
            </a:r>
            <a:r>
              <a:rPr lang="en-US" altLang="zh-CN" sz="3800" baseline="30000">
                <a:latin typeface="Times New Roman" panose="02020603050405020304" pitchFamily="18" charset="0"/>
                <a:ea typeface="宋体" panose="02010600030101010101" pitchFamily="2" charset="-122"/>
              </a:rPr>
              <a:t>2</a:t>
            </a:r>
            <a:r>
              <a:rPr lang="en-US" altLang="zh-CN" sz="3800" baseline="-25000">
                <a:latin typeface="Times New Roman" panose="02020603050405020304" pitchFamily="18" charset="0"/>
                <a:ea typeface="宋体" panose="02010600030101010101" pitchFamily="2" charset="-122"/>
              </a:rPr>
              <a:t>PLA</a:t>
            </a:r>
            <a:r>
              <a:rPr lang="en-US" altLang="zh-CN" sz="3800">
                <a:latin typeface="Times New Roman" panose="02020603050405020304" pitchFamily="18" charset="0"/>
                <a:ea typeface="宋体" panose="02010600030101010101" pitchFamily="2" charset="-122"/>
              </a:rPr>
              <a:t>(</a:t>
            </a:r>
            <a:r>
              <a:rPr lang="en-US" altLang="zh-CN" sz="3800" i="1">
                <a:latin typeface="Times New Roman" panose="02020603050405020304" pitchFamily="18" charset="0"/>
                <a:ea typeface="宋体" panose="02010600030101010101" pitchFamily="2" charset="-122"/>
              </a:rPr>
              <a:t>q</a:t>
            </a:r>
            <a:r>
              <a:rPr lang="en-US" altLang="zh-CN" sz="3800" baseline="30000">
                <a:latin typeface="Times New Roman" panose="02020603050405020304" pitchFamily="18" charset="0"/>
                <a:ea typeface="宋体" panose="02010600030101010101" pitchFamily="2" charset="-122"/>
              </a:rPr>
              <a:t>(</a:t>
            </a:r>
            <a:r>
              <a:rPr lang="en-US" altLang="zh-CN" sz="3800" i="1" baseline="30000">
                <a:latin typeface="Times New Roman" panose="02020603050405020304" pitchFamily="18" charset="0"/>
                <a:ea typeface="宋体" panose="02010600030101010101" pitchFamily="2" charset="-122"/>
              </a:rPr>
              <a:t>i</a:t>
            </a:r>
            <a:r>
              <a:rPr lang="en-US" altLang="zh-CN" sz="3800" baseline="30000">
                <a:latin typeface="Times New Roman" panose="02020603050405020304" pitchFamily="18" charset="0"/>
                <a:ea typeface="宋体" panose="02010600030101010101" pitchFamily="2" charset="-122"/>
              </a:rPr>
              <a:t>)</a:t>
            </a:r>
            <a:r>
              <a:rPr lang="en-US" altLang="zh-CN" sz="3800">
                <a:latin typeface="Times New Roman" panose="02020603050405020304" pitchFamily="18" charset="0"/>
                <a:ea typeface="宋体" panose="02010600030101010101" pitchFamily="2" charset="-122"/>
              </a:rPr>
              <a:t>, </a:t>
            </a:r>
            <a:r>
              <a:rPr lang="en-US" altLang="zh-CN" sz="3800" i="1">
                <a:latin typeface="Times New Roman" panose="02020603050405020304" pitchFamily="18" charset="0"/>
                <a:ea typeface="宋体" panose="02010600030101010101" pitchFamily="2" charset="-122"/>
              </a:rPr>
              <a:t>x</a:t>
            </a:r>
            <a:r>
              <a:rPr lang="en-US" altLang="zh-CN" sz="3800" baseline="30000">
                <a:latin typeface="Times New Roman" panose="02020603050405020304" pitchFamily="18" charset="0"/>
                <a:ea typeface="宋体" panose="02010600030101010101" pitchFamily="2" charset="-122"/>
              </a:rPr>
              <a:t>(</a:t>
            </a:r>
            <a:r>
              <a:rPr lang="en-US" altLang="zh-CN" sz="3800" i="1" baseline="30000">
                <a:latin typeface="Times New Roman" panose="02020603050405020304" pitchFamily="18" charset="0"/>
                <a:ea typeface="宋体" panose="02010600030101010101" pitchFamily="2" charset="-122"/>
              </a:rPr>
              <a:t>i</a:t>
            </a:r>
            <a:r>
              <a:rPr lang="en-US" altLang="zh-CN" sz="3800" baseline="30000">
                <a:latin typeface="Times New Roman" panose="02020603050405020304" pitchFamily="18" charset="0"/>
                <a:ea typeface="宋体" panose="02010600030101010101" pitchFamily="2" charset="-122"/>
              </a:rPr>
              <a:t>)</a:t>
            </a:r>
            <a:r>
              <a:rPr lang="en-US" altLang="zh-CN" sz="3800">
                <a:latin typeface="Times New Roman" panose="02020603050405020304" pitchFamily="18" charset="0"/>
                <a:ea typeface="宋体" panose="02010600030101010101" pitchFamily="2" charset="-122"/>
              </a:rPr>
              <a:t>)  </a:t>
            </a:r>
          </a:p>
        </p:txBody>
      </p:sp>
      <p:sp>
        <p:nvSpPr>
          <p:cNvPr id="50179"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Without loss of generality, we consider the reduced data from the </a:t>
            </a:r>
            <a:r>
              <a:rPr lang="en-US" altLang="zh-CN" sz="2600" i="1">
                <a:latin typeface="Times New Roman" panose="02020603050405020304" pitchFamily="18" charset="0"/>
                <a:ea typeface="宋体" panose="02010600030101010101" pitchFamily="2" charset="-122"/>
              </a:rPr>
              <a:t>i</a:t>
            </a:r>
            <a:r>
              <a:rPr lang="en-US" altLang="zh-CN" sz="2600">
                <a:latin typeface="Times New Roman" panose="02020603050405020304" pitchFamily="18" charset="0"/>
                <a:ea typeface="宋体" panose="02010600030101010101" pitchFamily="2" charset="-122"/>
              </a:rPr>
              <a:t>-th segment</a:t>
            </a:r>
            <a:r>
              <a:rPr lang="en-US" altLang="zh-CN" sz="2600" i="1">
                <a:latin typeface="Times New Roman" panose="02020603050405020304" pitchFamily="18" charset="0"/>
                <a:ea typeface="宋体" panose="02010600030101010101" pitchFamily="2" charset="-122"/>
              </a:rPr>
              <a:t>, q</a:t>
            </a:r>
            <a:r>
              <a:rPr lang="en-US" altLang="zh-CN" sz="2600" baseline="30000">
                <a:latin typeface="Times New Roman" panose="02020603050405020304" pitchFamily="18" charset="0"/>
                <a:ea typeface="宋体" panose="02010600030101010101" pitchFamily="2" charset="-122"/>
              </a:rPr>
              <a:t>(</a:t>
            </a:r>
            <a:r>
              <a:rPr lang="en-US" altLang="zh-CN" sz="2600" i="1" baseline="30000">
                <a:latin typeface="Times New Roman" panose="02020603050405020304" pitchFamily="18" charset="0"/>
                <a:ea typeface="宋体" panose="02010600030101010101" pitchFamily="2" charset="-122"/>
              </a:rPr>
              <a:t>i</a:t>
            </a:r>
            <a:r>
              <a:rPr lang="en-US" altLang="zh-CN" sz="2600" baseline="30000">
                <a:latin typeface="Times New Roman" panose="02020603050405020304" pitchFamily="18" charset="0"/>
                <a:ea typeface="宋体" panose="02010600030101010101" pitchFamily="2" charset="-122"/>
              </a:rPr>
              <a:t>)</a:t>
            </a:r>
            <a:r>
              <a:rPr lang="en-US" altLang="zh-CN" sz="2600">
                <a:latin typeface="Times New Roman" panose="02020603050405020304" pitchFamily="18" charset="0"/>
                <a:ea typeface="宋体" panose="02010600030101010101" pitchFamily="2" charset="-122"/>
              </a:rPr>
              <a:t> and </a:t>
            </a:r>
            <a:r>
              <a:rPr lang="en-US" altLang="zh-CN" sz="2600" i="1">
                <a:latin typeface="Times New Roman" panose="02020603050405020304" pitchFamily="18" charset="0"/>
                <a:ea typeface="宋体" panose="02010600030101010101" pitchFamily="2" charset="-122"/>
              </a:rPr>
              <a:t>x</a:t>
            </a:r>
            <a:r>
              <a:rPr lang="en-US" altLang="zh-CN" sz="2600" baseline="30000">
                <a:latin typeface="Times New Roman" panose="02020603050405020304" pitchFamily="18" charset="0"/>
                <a:ea typeface="宋体" panose="02010600030101010101" pitchFamily="2" charset="-122"/>
              </a:rPr>
              <a:t>(</a:t>
            </a:r>
            <a:r>
              <a:rPr lang="en-US" altLang="zh-CN" sz="2600" i="1" baseline="30000">
                <a:latin typeface="Times New Roman" panose="02020603050405020304" pitchFamily="18" charset="0"/>
                <a:ea typeface="宋体" panose="02010600030101010101" pitchFamily="2" charset="-122"/>
              </a:rPr>
              <a:t>i</a:t>
            </a:r>
            <a:r>
              <a:rPr lang="en-US" altLang="zh-CN" sz="2600" baseline="30000">
                <a:latin typeface="Times New Roman" panose="02020603050405020304" pitchFamily="18" charset="0"/>
                <a:ea typeface="宋体" panose="02010600030101010101" pitchFamily="2" charset="-122"/>
              </a:rPr>
              <a:t>)</a:t>
            </a:r>
          </a:p>
          <a:p>
            <a:pPr algn="just"/>
            <a:endParaRPr lang="en-US" altLang="zh-CN" sz="2600" baseline="30000">
              <a:latin typeface="Times New Roman" panose="02020603050405020304" pitchFamily="18" charset="0"/>
              <a:ea typeface="宋体" panose="02010600030101010101" pitchFamily="2" charset="-122"/>
            </a:endParaRPr>
          </a:p>
          <a:p>
            <a:pPr algn="just"/>
            <a:endParaRPr lang="en-US" altLang="zh-CN" sz="2600" baseline="30000">
              <a:latin typeface="Times New Roman" panose="02020603050405020304" pitchFamily="18" charset="0"/>
              <a:ea typeface="宋体" panose="02010600030101010101" pitchFamily="2" charset="-122"/>
            </a:endParaRPr>
          </a:p>
          <a:p>
            <a:pPr algn="just"/>
            <a:endParaRPr lang="en-US" altLang="zh-CN" sz="2600" baseline="30000">
              <a:latin typeface="Times New Roman" panose="02020603050405020304" pitchFamily="18" charset="0"/>
              <a:ea typeface="宋体" panose="02010600030101010101" pitchFamily="2" charset="-122"/>
            </a:endParaRPr>
          </a:p>
          <a:p>
            <a:pPr algn="just"/>
            <a:r>
              <a:rPr lang="en-US" altLang="zh-CN" sz="2600">
                <a:latin typeface="Times New Roman" panose="02020603050405020304" pitchFamily="18" charset="0"/>
                <a:ea typeface="宋体" panose="02010600030101010101" pitchFamily="2" charset="-122"/>
              </a:rPr>
              <a:t>Interestingly, we can simplify </a:t>
            </a:r>
            <a:r>
              <a:rPr lang="en-US" altLang="zh-CN" sz="2600" i="1">
                <a:latin typeface="Times New Roman" panose="02020603050405020304" pitchFamily="18" charset="0"/>
                <a:ea typeface="宋体" panose="02010600030101010101" pitchFamily="2" charset="-122"/>
              </a:rPr>
              <a:t>dist</a:t>
            </a:r>
            <a:r>
              <a:rPr lang="en-US" altLang="zh-CN" sz="2600" baseline="30000">
                <a:latin typeface="Times New Roman" panose="02020603050405020304" pitchFamily="18" charset="0"/>
                <a:ea typeface="宋体" panose="02010600030101010101" pitchFamily="2" charset="-122"/>
              </a:rPr>
              <a:t>2</a:t>
            </a:r>
            <a:r>
              <a:rPr lang="en-US" altLang="zh-CN" sz="2600" baseline="-25000">
                <a:latin typeface="Times New Roman" panose="02020603050405020304" pitchFamily="18" charset="0"/>
                <a:ea typeface="宋体" panose="02010600030101010101" pitchFamily="2" charset="-122"/>
              </a:rPr>
              <a:t>PLA</a:t>
            </a:r>
            <a:r>
              <a:rPr lang="en-US"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q</a:t>
            </a:r>
            <a:r>
              <a:rPr lang="en-US" altLang="zh-CN" sz="2600" baseline="30000">
                <a:latin typeface="Times New Roman" panose="02020603050405020304" pitchFamily="18" charset="0"/>
                <a:ea typeface="宋体" panose="02010600030101010101" pitchFamily="2" charset="-122"/>
              </a:rPr>
              <a:t>(</a:t>
            </a:r>
            <a:r>
              <a:rPr lang="en-US" altLang="zh-CN" sz="2600" i="1" baseline="30000">
                <a:latin typeface="Times New Roman" panose="02020603050405020304" pitchFamily="18" charset="0"/>
                <a:ea typeface="宋体" panose="02010600030101010101" pitchFamily="2" charset="-122"/>
              </a:rPr>
              <a:t>i</a:t>
            </a:r>
            <a:r>
              <a:rPr lang="en-US" altLang="zh-CN" sz="2600" baseline="30000">
                <a:latin typeface="Times New Roman" panose="02020603050405020304" pitchFamily="18" charset="0"/>
                <a:ea typeface="宋体" panose="02010600030101010101" pitchFamily="2" charset="-122"/>
              </a:rPr>
              <a:t>)</a:t>
            </a:r>
            <a:r>
              <a:rPr lang="en-US" altLang="zh-CN" sz="2600">
                <a:latin typeface="Times New Roman" panose="02020603050405020304" pitchFamily="18" charset="0"/>
                <a:ea typeface="宋体" panose="02010600030101010101" pitchFamily="2" charset="-122"/>
              </a:rPr>
              <a:t>, </a:t>
            </a:r>
            <a:r>
              <a:rPr lang="en-US" altLang="zh-CN" sz="2600" i="1">
                <a:latin typeface="Times New Roman" panose="02020603050405020304" pitchFamily="18" charset="0"/>
                <a:ea typeface="宋体" panose="02010600030101010101" pitchFamily="2" charset="-122"/>
              </a:rPr>
              <a:t>x</a:t>
            </a:r>
            <a:r>
              <a:rPr lang="en-US" altLang="zh-CN" sz="2600" baseline="30000">
                <a:latin typeface="Times New Roman" panose="02020603050405020304" pitchFamily="18" charset="0"/>
                <a:ea typeface="宋体" panose="02010600030101010101" pitchFamily="2" charset="-122"/>
              </a:rPr>
              <a:t>(</a:t>
            </a:r>
            <a:r>
              <a:rPr lang="en-US" altLang="zh-CN" sz="2600" i="1" baseline="30000">
                <a:latin typeface="Times New Roman" panose="02020603050405020304" pitchFamily="18" charset="0"/>
                <a:ea typeface="宋体" panose="02010600030101010101" pitchFamily="2" charset="-122"/>
              </a:rPr>
              <a:t>i</a:t>
            </a:r>
            <a:r>
              <a:rPr lang="en-US" altLang="zh-CN" sz="2600" baseline="30000">
                <a:latin typeface="Times New Roman" panose="02020603050405020304" pitchFamily="18" charset="0"/>
                <a:ea typeface="宋体" panose="02010600030101010101" pitchFamily="2" charset="-122"/>
              </a:rPr>
              <a:t>)</a:t>
            </a:r>
            <a:r>
              <a:rPr lang="en-US" altLang="zh-CN" sz="2600">
                <a:latin typeface="Times New Roman" panose="02020603050405020304" pitchFamily="18" charset="0"/>
                <a:ea typeface="宋体" panose="02010600030101010101" pitchFamily="2" charset="-122"/>
              </a:rPr>
              <a:t>) as:</a:t>
            </a:r>
          </a:p>
          <a:p>
            <a:pPr algn="just"/>
            <a:endParaRPr lang="en-US" altLang="zh-CN" sz="2600">
              <a:latin typeface="Times New Roman" panose="02020603050405020304" pitchFamily="18" charset="0"/>
              <a:ea typeface="宋体" panose="02010600030101010101" pitchFamily="2" charset="-122"/>
            </a:endParaRPr>
          </a:p>
          <a:p>
            <a:pPr algn="just">
              <a:buFont typeface="Wingdings" panose="05000000000000000000" pitchFamily="2" charset="2"/>
              <a:buNone/>
            </a:pPr>
            <a:r>
              <a:rPr lang="en-US" altLang="zh-CN" sz="2600">
                <a:latin typeface="Times New Roman" panose="02020603050405020304" pitchFamily="18" charset="0"/>
                <a:ea typeface="宋体" panose="02010600030101010101" pitchFamily="2" charset="-122"/>
              </a:rPr>
              <a:t>    where </a:t>
            </a:r>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4600"/>
            <a:ext cx="548640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1" name="Line 5"/>
          <p:cNvSpPr>
            <a:spLocks noChangeShapeType="1"/>
          </p:cNvSpPr>
          <p:nvPr/>
        </p:nvSpPr>
        <p:spPr bwMode="auto">
          <a:xfrm flipH="1">
            <a:off x="6248400" y="2743200"/>
            <a:ext cx="762000" cy="228600"/>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2" name="Text Box 6"/>
          <p:cNvSpPr txBox="1">
            <a:spLocks noChangeArrowheads="1"/>
          </p:cNvSpPr>
          <p:nvPr/>
        </p:nvSpPr>
        <p:spPr bwMode="auto">
          <a:xfrm>
            <a:off x="6858000" y="2057400"/>
            <a:ext cx="2286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i="1">
                <a:solidFill>
                  <a:srgbClr val="0000FF"/>
                </a:solidFill>
                <a:latin typeface="Times New Roman" panose="02020603050405020304" pitchFamily="18" charset="0"/>
                <a:ea typeface="宋体" panose="02010600030101010101" pitchFamily="2" charset="-122"/>
              </a:rPr>
              <a:t>Goal</a:t>
            </a:r>
            <a:r>
              <a:rPr lang="en-US" altLang="zh-CN">
                <a:solidFill>
                  <a:srgbClr val="0000FF"/>
                </a:solidFill>
                <a:latin typeface="Times New Roman" panose="02020603050405020304" pitchFamily="18" charset="0"/>
                <a:ea typeface="宋体" panose="02010600030101010101" pitchFamily="2" charset="-122"/>
              </a:rPr>
              <a:t>:</a:t>
            </a:r>
            <a:endParaRPr lang="en-US" altLang="zh-CN" i="1">
              <a:solidFill>
                <a:srgbClr val="0000FF"/>
              </a:solidFill>
              <a:latin typeface="Times New Roman" panose="02020603050405020304" pitchFamily="18" charset="0"/>
              <a:ea typeface="宋体" panose="02010600030101010101" pitchFamily="2" charset="-122"/>
            </a:endParaRPr>
          </a:p>
          <a:p>
            <a:pPr algn="ctr"/>
            <a:r>
              <a:rPr lang="en-US" altLang="zh-CN" i="1">
                <a:solidFill>
                  <a:srgbClr val="0000FF"/>
                </a:solidFill>
                <a:latin typeface="Times New Roman" panose="02020603050405020304" pitchFamily="18" charset="0"/>
                <a:ea typeface="宋体" panose="02010600030101010101" pitchFamily="2" charset="-122"/>
              </a:rPr>
              <a:t>obtain  minimum dist</a:t>
            </a:r>
            <a:r>
              <a:rPr lang="en-US" altLang="zh-CN" baseline="30000">
                <a:solidFill>
                  <a:srgbClr val="0000FF"/>
                </a:solidFill>
                <a:latin typeface="Times New Roman" panose="02020603050405020304" pitchFamily="18" charset="0"/>
                <a:ea typeface="宋体" panose="02010600030101010101" pitchFamily="2" charset="-122"/>
              </a:rPr>
              <a:t>2</a:t>
            </a:r>
            <a:r>
              <a:rPr lang="en-US" altLang="zh-CN" baseline="-25000">
                <a:solidFill>
                  <a:srgbClr val="0000FF"/>
                </a:solidFill>
                <a:latin typeface="Times New Roman" panose="02020603050405020304" pitchFamily="18" charset="0"/>
                <a:ea typeface="宋体" panose="02010600030101010101" pitchFamily="2" charset="-122"/>
              </a:rPr>
              <a:t>PLA</a:t>
            </a:r>
            <a:r>
              <a:rPr lang="en-US" altLang="zh-CN">
                <a:solidFill>
                  <a:srgbClr val="0000FF"/>
                </a:solidFill>
                <a:latin typeface="Times New Roman" panose="02020603050405020304" pitchFamily="18" charset="0"/>
                <a:ea typeface="宋体" panose="02010600030101010101" pitchFamily="2" charset="-122"/>
              </a:rPr>
              <a:t>(</a:t>
            </a:r>
            <a:r>
              <a:rPr lang="en-US" altLang="zh-CN" i="1">
                <a:solidFill>
                  <a:srgbClr val="0000FF"/>
                </a:solidFill>
                <a:latin typeface="Times New Roman" panose="02020603050405020304" pitchFamily="18" charset="0"/>
                <a:ea typeface="宋体" panose="02010600030101010101" pitchFamily="2" charset="-122"/>
              </a:rPr>
              <a:t>q</a:t>
            </a:r>
            <a:r>
              <a:rPr lang="en-US" altLang="zh-CN" baseline="30000">
                <a:solidFill>
                  <a:srgbClr val="0000FF"/>
                </a:solidFill>
                <a:latin typeface="Times New Roman" panose="02020603050405020304" pitchFamily="18" charset="0"/>
                <a:ea typeface="宋体" panose="02010600030101010101" pitchFamily="2" charset="-122"/>
              </a:rPr>
              <a:t>(</a:t>
            </a:r>
            <a:r>
              <a:rPr lang="en-US" altLang="zh-CN" i="1" baseline="30000">
                <a:solidFill>
                  <a:srgbClr val="0000FF"/>
                </a:solidFill>
                <a:latin typeface="Times New Roman" panose="02020603050405020304" pitchFamily="18" charset="0"/>
                <a:ea typeface="宋体" panose="02010600030101010101" pitchFamily="2" charset="-122"/>
              </a:rPr>
              <a:t>i</a:t>
            </a:r>
            <a:r>
              <a:rPr lang="en-US" altLang="zh-CN" baseline="30000">
                <a:solidFill>
                  <a:srgbClr val="0000FF"/>
                </a:solidFill>
                <a:latin typeface="Times New Roman" panose="02020603050405020304" pitchFamily="18" charset="0"/>
                <a:ea typeface="宋体" panose="02010600030101010101" pitchFamily="2" charset="-122"/>
              </a:rPr>
              <a:t>)</a:t>
            </a:r>
            <a:r>
              <a:rPr lang="en-US" altLang="zh-CN">
                <a:solidFill>
                  <a:srgbClr val="0000FF"/>
                </a:solidFill>
                <a:latin typeface="Times New Roman" panose="02020603050405020304" pitchFamily="18" charset="0"/>
                <a:ea typeface="宋体" panose="02010600030101010101" pitchFamily="2" charset="-122"/>
              </a:rPr>
              <a:t>, </a:t>
            </a:r>
            <a:r>
              <a:rPr lang="en-US" altLang="zh-CN" i="1">
                <a:solidFill>
                  <a:srgbClr val="0000FF"/>
                </a:solidFill>
                <a:latin typeface="Times New Roman" panose="02020603050405020304" pitchFamily="18" charset="0"/>
                <a:ea typeface="宋体" panose="02010600030101010101" pitchFamily="2" charset="-122"/>
              </a:rPr>
              <a:t>x</a:t>
            </a:r>
            <a:r>
              <a:rPr lang="en-US" altLang="zh-CN" baseline="30000">
                <a:solidFill>
                  <a:srgbClr val="0000FF"/>
                </a:solidFill>
                <a:latin typeface="Times New Roman" panose="02020603050405020304" pitchFamily="18" charset="0"/>
                <a:ea typeface="宋体" panose="02010600030101010101" pitchFamily="2" charset="-122"/>
              </a:rPr>
              <a:t>(</a:t>
            </a:r>
            <a:r>
              <a:rPr lang="en-US" altLang="zh-CN" i="1" baseline="30000">
                <a:solidFill>
                  <a:srgbClr val="0000FF"/>
                </a:solidFill>
                <a:latin typeface="Times New Roman" panose="02020603050405020304" pitchFamily="18" charset="0"/>
                <a:ea typeface="宋体" panose="02010600030101010101" pitchFamily="2" charset="-122"/>
              </a:rPr>
              <a:t>i</a:t>
            </a:r>
            <a:r>
              <a:rPr lang="en-US" altLang="zh-CN" baseline="30000">
                <a:solidFill>
                  <a:srgbClr val="0000FF"/>
                </a:solidFill>
                <a:latin typeface="Times New Roman" panose="02020603050405020304" pitchFamily="18" charset="0"/>
                <a:ea typeface="宋体" panose="02010600030101010101" pitchFamily="2" charset="-122"/>
              </a:rPr>
              <a:t>)</a:t>
            </a:r>
            <a:r>
              <a:rPr lang="en-US" altLang="zh-CN">
                <a:solidFill>
                  <a:srgbClr val="0000FF"/>
                </a:solidFill>
                <a:latin typeface="Times New Roman" panose="02020603050405020304" pitchFamily="18" charset="0"/>
                <a:ea typeface="宋体" panose="02010600030101010101" pitchFamily="2" charset="-122"/>
              </a:rPr>
              <a:t>)</a:t>
            </a:r>
            <a:endParaRPr lang="en-US" altLang="zh-CN" baseline="30000">
              <a:solidFill>
                <a:srgbClr val="0000FF"/>
              </a:solidFill>
              <a:latin typeface="Times New Roman" panose="02020603050405020304" pitchFamily="18" charset="0"/>
              <a:ea typeface="宋体" panose="02010600030101010101" pitchFamily="2" charset="-122"/>
            </a:endParaRPr>
          </a:p>
        </p:txBody>
      </p:sp>
      <p:pic>
        <p:nvPicPr>
          <p:cNvPr id="501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62400"/>
            <a:ext cx="53340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419600"/>
            <a:ext cx="3124200"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5" name="Line 9"/>
          <p:cNvSpPr>
            <a:spLocks noChangeShapeType="1"/>
          </p:cNvSpPr>
          <p:nvPr/>
        </p:nvSpPr>
        <p:spPr bwMode="auto">
          <a:xfrm flipH="1" flipV="1">
            <a:off x="6629400" y="4419600"/>
            <a:ext cx="304800" cy="304800"/>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6" name="Text Box 10"/>
          <p:cNvSpPr txBox="1">
            <a:spLocks noChangeArrowheads="1"/>
          </p:cNvSpPr>
          <p:nvPr/>
        </p:nvSpPr>
        <p:spPr bwMode="auto">
          <a:xfrm>
            <a:off x="5715000" y="4648200"/>
            <a:ext cx="3124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i="1">
                <a:solidFill>
                  <a:srgbClr val="0000FF"/>
                </a:solidFill>
                <a:latin typeface="Times New Roman" panose="02020603050405020304" pitchFamily="18" charset="0"/>
                <a:ea typeface="宋体" panose="02010600030101010101" pitchFamily="2" charset="-122"/>
              </a:rPr>
              <a:t>Euclidean distance between points A</a:t>
            </a:r>
            <a:r>
              <a:rPr lang="en-US" altLang="zh-CN">
                <a:solidFill>
                  <a:srgbClr val="0000FF"/>
                </a:solidFill>
                <a:latin typeface="Times New Roman" panose="02020603050405020304" pitchFamily="18" charset="0"/>
                <a:ea typeface="宋体" panose="02010600030101010101" pitchFamily="2" charset="-122"/>
              </a:rPr>
              <a:t>(</a:t>
            </a:r>
            <a:r>
              <a:rPr lang="en-US" altLang="zh-CN" i="1">
                <a:solidFill>
                  <a:srgbClr val="0000FF"/>
                </a:solidFill>
                <a:latin typeface="Times New Roman" panose="02020603050405020304" pitchFamily="18" charset="0"/>
                <a:ea typeface="宋体" panose="02010600030101010101" pitchFamily="2" charset="-122"/>
              </a:rPr>
              <a:t>u</a:t>
            </a:r>
            <a:r>
              <a:rPr lang="en-US" altLang="zh-CN" i="1" baseline="-25000">
                <a:solidFill>
                  <a:srgbClr val="0000FF"/>
                </a:solidFill>
                <a:latin typeface="Times New Roman" panose="02020603050405020304" pitchFamily="18" charset="0"/>
                <a:ea typeface="宋体" panose="02010600030101010101" pitchFamily="2" charset="-122"/>
              </a:rPr>
              <a:t>A</a:t>
            </a:r>
            <a:r>
              <a:rPr lang="en-US" altLang="zh-CN">
                <a:solidFill>
                  <a:srgbClr val="0000FF"/>
                </a:solidFill>
                <a:latin typeface="Times New Roman" panose="02020603050405020304" pitchFamily="18" charset="0"/>
                <a:ea typeface="宋体" panose="02010600030101010101" pitchFamily="2" charset="-122"/>
              </a:rPr>
              <a:t>, </a:t>
            </a:r>
            <a:r>
              <a:rPr lang="en-US" altLang="zh-CN" i="1">
                <a:solidFill>
                  <a:srgbClr val="0000FF"/>
                </a:solidFill>
                <a:latin typeface="Times New Roman" panose="02020603050405020304" pitchFamily="18" charset="0"/>
                <a:ea typeface="宋体" panose="02010600030101010101" pitchFamily="2" charset="-122"/>
              </a:rPr>
              <a:t>v</a:t>
            </a:r>
            <a:r>
              <a:rPr lang="en-US" altLang="zh-CN" i="1" baseline="-25000">
                <a:solidFill>
                  <a:srgbClr val="0000FF"/>
                </a:solidFill>
                <a:latin typeface="Times New Roman" panose="02020603050405020304" pitchFamily="18" charset="0"/>
                <a:ea typeface="宋体" panose="02010600030101010101" pitchFamily="2" charset="-122"/>
              </a:rPr>
              <a:t>A</a:t>
            </a:r>
            <a:r>
              <a:rPr lang="en-US" altLang="zh-CN">
                <a:solidFill>
                  <a:srgbClr val="0000FF"/>
                </a:solidFill>
                <a:latin typeface="Times New Roman" panose="02020603050405020304" pitchFamily="18" charset="0"/>
                <a:ea typeface="宋体" panose="02010600030101010101" pitchFamily="2" charset="-122"/>
              </a:rPr>
              <a:t>) </a:t>
            </a:r>
            <a:r>
              <a:rPr lang="en-US" altLang="zh-CN" i="1">
                <a:solidFill>
                  <a:srgbClr val="0000FF"/>
                </a:solidFill>
                <a:latin typeface="Times New Roman" panose="02020603050405020304" pitchFamily="18" charset="0"/>
                <a:ea typeface="宋体" panose="02010600030101010101" pitchFamily="2" charset="-122"/>
              </a:rPr>
              <a:t>and</a:t>
            </a:r>
            <a:r>
              <a:rPr lang="en-US" altLang="zh-CN">
                <a:solidFill>
                  <a:srgbClr val="0000FF"/>
                </a:solidFill>
                <a:latin typeface="Times New Roman" panose="02020603050405020304" pitchFamily="18" charset="0"/>
                <a:ea typeface="宋体" panose="02010600030101010101" pitchFamily="2" charset="-122"/>
              </a:rPr>
              <a:t> </a:t>
            </a:r>
            <a:r>
              <a:rPr lang="en-US" altLang="zh-CN" i="1">
                <a:solidFill>
                  <a:srgbClr val="0000FF"/>
                </a:solidFill>
                <a:latin typeface="Times New Roman" panose="02020603050405020304" pitchFamily="18" charset="0"/>
                <a:ea typeface="宋体" panose="02010600030101010101" pitchFamily="2" charset="-122"/>
              </a:rPr>
              <a:t>B</a:t>
            </a:r>
            <a:r>
              <a:rPr lang="en-US" altLang="zh-CN">
                <a:solidFill>
                  <a:srgbClr val="0000FF"/>
                </a:solidFill>
                <a:latin typeface="Times New Roman" panose="02020603050405020304" pitchFamily="18" charset="0"/>
                <a:ea typeface="宋体" panose="02010600030101010101" pitchFamily="2" charset="-122"/>
              </a:rPr>
              <a:t>(</a:t>
            </a:r>
            <a:r>
              <a:rPr lang="en-US" altLang="zh-CN" i="1">
                <a:solidFill>
                  <a:srgbClr val="0000FF"/>
                </a:solidFill>
                <a:latin typeface="Times New Roman" panose="02020603050405020304" pitchFamily="18" charset="0"/>
                <a:ea typeface="宋体" panose="02010600030101010101" pitchFamily="2" charset="-122"/>
              </a:rPr>
              <a:t>u</a:t>
            </a:r>
            <a:r>
              <a:rPr lang="en-US" altLang="zh-CN" i="1" baseline="-25000">
                <a:solidFill>
                  <a:srgbClr val="0000FF"/>
                </a:solidFill>
                <a:latin typeface="Times New Roman" panose="02020603050405020304" pitchFamily="18" charset="0"/>
                <a:ea typeface="宋体" panose="02010600030101010101" pitchFamily="2" charset="-122"/>
              </a:rPr>
              <a:t>B</a:t>
            </a:r>
            <a:r>
              <a:rPr lang="en-US" altLang="zh-CN">
                <a:solidFill>
                  <a:srgbClr val="0000FF"/>
                </a:solidFill>
                <a:latin typeface="Times New Roman" panose="02020603050405020304" pitchFamily="18" charset="0"/>
                <a:ea typeface="宋体" panose="02010600030101010101" pitchFamily="2" charset="-122"/>
              </a:rPr>
              <a:t>, </a:t>
            </a:r>
            <a:r>
              <a:rPr lang="en-US" altLang="zh-CN" i="1">
                <a:solidFill>
                  <a:srgbClr val="0000FF"/>
                </a:solidFill>
                <a:latin typeface="Times New Roman" panose="02020603050405020304" pitchFamily="18" charset="0"/>
                <a:ea typeface="宋体" panose="02010600030101010101" pitchFamily="2" charset="-122"/>
              </a:rPr>
              <a:t>v</a:t>
            </a:r>
            <a:r>
              <a:rPr lang="en-US" altLang="zh-CN" i="1" baseline="-25000">
                <a:solidFill>
                  <a:srgbClr val="0000FF"/>
                </a:solidFill>
                <a:latin typeface="Times New Roman" panose="02020603050405020304" pitchFamily="18" charset="0"/>
                <a:ea typeface="宋体" panose="02010600030101010101" pitchFamily="2" charset="-122"/>
              </a:rPr>
              <a:t>B</a:t>
            </a:r>
            <a:r>
              <a:rPr lang="en-US" altLang="zh-CN">
                <a:solidFill>
                  <a:srgbClr val="0000FF"/>
                </a:solidFill>
                <a:latin typeface="Times New Roman" panose="02020603050405020304" pitchFamily="18" charset="0"/>
                <a:ea typeface="宋体" panose="02010600030101010101" pitchFamily="2" charset="-122"/>
              </a:rPr>
              <a:t>) </a:t>
            </a:r>
            <a:endParaRPr lang="en-US" altLang="zh-CN" i="1">
              <a:solidFill>
                <a:srgbClr val="0000FF"/>
              </a:solidFill>
              <a:latin typeface="Times New Roman" panose="02020603050405020304" pitchFamily="18" charset="0"/>
              <a:ea typeface="宋体" panose="02010600030101010101" pitchFamily="2" charset="-122"/>
            </a:endParaRPr>
          </a:p>
          <a:p>
            <a:pPr algn="ctr"/>
            <a:r>
              <a:rPr lang="en-US" altLang="zh-CN" i="1">
                <a:solidFill>
                  <a:srgbClr val="0000FF"/>
                </a:solidFill>
                <a:latin typeface="Times New Roman" panose="02020603050405020304" pitchFamily="18" charset="0"/>
                <a:ea typeface="宋体" panose="02010600030101010101" pitchFamily="2" charset="-122"/>
              </a:rPr>
              <a:t>in a 2D u-v space</a:t>
            </a:r>
          </a:p>
        </p:txBody>
      </p:sp>
      <p:sp>
        <p:nvSpPr>
          <p:cNvPr id="50187" name="Line 11"/>
          <p:cNvSpPr>
            <a:spLocks noChangeShapeType="1"/>
          </p:cNvSpPr>
          <p:nvPr/>
        </p:nvSpPr>
        <p:spPr bwMode="auto">
          <a:xfrm flipH="1" flipV="1">
            <a:off x="5181600" y="5638800"/>
            <a:ext cx="457200" cy="228600"/>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8" name="Text Box 12"/>
          <p:cNvSpPr txBox="1">
            <a:spLocks noChangeArrowheads="1"/>
          </p:cNvSpPr>
          <p:nvPr/>
        </p:nvSpPr>
        <p:spPr bwMode="auto">
          <a:xfrm>
            <a:off x="5638800" y="5791200"/>
            <a:ext cx="284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i="1">
                <a:solidFill>
                  <a:srgbClr val="0000FF"/>
                </a:solidFill>
                <a:latin typeface="Times New Roman" panose="02020603050405020304" pitchFamily="18" charset="0"/>
                <a:ea typeface="宋体" panose="02010600030101010101" pitchFamily="2" charset="-122"/>
              </a:rPr>
              <a:t>constraints of points A and B</a:t>
            </a:r>
          </a:p>
        </p:txBody>
      </p:sp>
      <p:sp>
        <p:nvSpPr>
          <p:cNvPr id="50189" name="Rectangle 13"/>
          <p:cNvSpPr>
            <a:spLocks noChangeArrowheads="1"/>
          </p:cNvSpPr>
          <p:nvPr/>
        </p:nvSpPr>
        <p:spPr bwMode="auto">
          <a:xfrm>
            <a:off x="3962400" y="3962400"/>
            <a:ext cx="2895600" cy="381000"/>
          </a:xfrm>
          <a:prstGeom prst="rect">
            <a:avLst/>
          </a:prstGeom>
          <a:solidFill>
            <a:srgbClr val="0000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0" name="Rectangle 14"/>
          <p:cNvSpPr>
            <a:spLocks noChangeArrowheads="1"/>
          </p:cNvSpPr>
          <p:nvPr/>
        </p:nvSpPr>
        <p:spPr bwMode="auto">
          <a:xfrm>
            <a:off x="1752600" y="4383088"/>
            <a:ext cx="3276600" cy="1752600"/>
          </a:xfrm>
          <a:prstGeom prst="rect">
            <a:avLst/>
          </a:prstGeom>
          <a:solidFill>
            <a:srgbClr val="0000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1" name="Text Box 15"/>
          <p:cNvSpPr txBox="1">
            <a:spLocks noChangeArrowheads="1"/>
          </p:cNvSpPr>
          <p:nvPr/>
        </p:nvSpPr>
        <p:spPr bwMode="auto">
          <a:xfrm>
            <a:off x="381000" y="61722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969696"/>
                </a:solidFill>
                <a:latin typeface="Times New Roman" panose="02020603050405020304" pitchFamily="18" charset="0"/>
                <a:ea typeface="宋体" panose="02010600030101010101" pitchFamily="2" charset="-122"/>
              </a:rPr>
              <a:t>Problem Definition –  Related Work –  PLA Lower Bound – </a:t>
            </a:r>
            <a:r>
              <a:rPr lang="en-US" altLang="zh-CN">
                <a:latin typeface="Times New Roman" panose="02020603050405020304" pitchFamily="18" charset="0"/>
                <a:ea typeface="宋体" panose="02010600030101010101" pitchFamily="2" charset="-122"/>
              </a:rPr>
              <a:t>PLA Index</a:t>
            </a:r>
            <a:r>
              <a:rPr lang="en-US" altLang="zh-CN">
                <a:solidFill>
                  <a:srgbClr val="969696"/>
                </a:solidFill>
                <a:latin typeface="Times New Roman" panose="02020603050405020304" pitchFamily="18" charset="0"/>
                <a:ea typeface="宋体" panose="02010600030101010101" pitchFamily="2" charset="-122"/>
              </a:rPr>
              <a:t> – Experiment</a:t>
            </a:r>
            <a:r>
              <a:rPr lang="en-US" altLang="zh-CN">
                <a:solidFill>
                  <a:srgbClr val="969696"/>
                </a:solidFill>
                <a:ea typeface="宋体" panose="02010600030101010101" pitchFamily="2" charset="-122"/>
              </a:rPr>
              <a:t> </a:t>
            </a:r>
          </a:p>
        </p:txBody>
      </p:sp>
      <p:pic>
        <p:nvPicPr>
          <p:cNvPr id="50192"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048000"/>
            <a:ext cx="14478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516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8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8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1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1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P spid="50182" grpId="0"/>
      <p:bldP spid="50185" grpId="0" animBg="1"/>
      <p:bldP spid="50186" grpId="0"/>
      <p:bldP spid="50187" grpId="0" animBg="1"/>
      <p:bldP spid="50188" grpId="0"/>
      <p:bldP spid="50189" grpId="0" animBg="1"/>
      <p:bldP spid="5019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F628770B-A5A2-4AFD-AC0B-1BB4D4B2E2AC}" type="slidenum">
              <a:rPr lang="en-US" altLang="en-US"/>
              <a:pPr/>
              <a:t>25</a:t>
            </a:fld>
            <a:endParaRPr lang="en-US" altLang="en-US"/>
          </a:p>
        </p:txBody>
      </p:sp>
      <p:sp>
        <p:nvSpPr>
          <p:cNvPr id="52226"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Calculating Minimum </a:t>
            </a:r>
            <a:r>
              <a:rPr lang="en-US" altLang="zh-CN" sz="3800" i="1">
                <a:latin typeface="Times New Roman" panose="02020603050405020304" pitchFamily="18" charset="0"/>
                <a:ea typeface="宋体" panose="02010600030101010101" pitchFamily="2" charset="-122"/>
              </a:rPr>
              <a:t>dist</a:t>
            </a:r>
            <a:r>
              <a:rPr lang="en-US" altLang="zh-CN" sz="3800" baseline="30000">
                <a:latin typeface="Times New Roman" panose="02020603050405020304" pitchFamily="18" charset="0"/>
                <a:ea typeface="宋体" panose="02010600030101010101" pitchFamily="2" charset="-122"/>
              </a:rPr>
              <a:t>2</a:t>
            </a:r>
            <a:r>
              <a:rPr lang="en-US" altLang="zh-CN" sz="3800" baseline="-25000">
                <a:latin typeface="Times New Roman" panose="02020603050405020304" pitchFamily="18" charset="0"/>
                <a:ea typeface="宋体" panose="02010600030101010101" pitchFamily="2" charset="-122"/>
              </a:rPr>
              <a:t>PLA</a:t>
            </a:r>
            <a:r>
              <a:rPr lang="en-US" altLang="zh-CN" sz="3800">
                <a:latin typeface="Times New Roman" panose="02020603050405020304" pitchFamily="18" charset="0"/>
                <a:ea typeface="宋体" panose="02010600030101010101" pitchFamily="2" charset="-122"/>
              </a:rPr>
              <a:t>(</a:t>
            </a:r>
            <a:r>
              <a:rPr lang="en-US" altLang="zh-CN" sz="3800" i="1">
                <a:latin typeface="Times New Roman" panose="02020603050405020304" pitchFamily="18" charset="0"/>
                <a:ea typeface="宋体" panose="02010600030101010101" pitchFamily="2" charset="-122"/>
              </a:rPr>
              <a:t>q</a:t>
            </a:r>
            <a:r>
              <a:rPr lang="en-US" altLang="zh-CN" sz="3800" baseline="30000">
                <a:latin typeface="Times New Roman" panose="02020603050405020304" pitchFamily="18" charset="0"/>
                <a:ea typeface="宋体" panose="02010600030101010101" pitchFamily="2" charset="-122"/>
              </a:rPr>
              <a:t>(</a:t>
            </a:r>
            <a:r>
              <a:rPr lang="en-US" altLang="zh-CN" sz="3800" i="1" baseline="30000">
                <a:latin typeface="Times New Roman" panose="02020603050405020304" pitchFamily="18" charset="0"/>
                <a:ea typeface="宋体" panose="02010600030101010101" pitchFamily="2" charset="-122"/>
              </a:rPr>
              <a:t>i</a:t>
            </a:r>
            <a:r>
              <a:rPr lang="en-US" altLang="zh-CN" sz="3800" baseline="30000">
                <a:latin typeface="Times New Roman" panose="02020603050405020304" pitchFamily="18" charset="0"/>
                <a:ea typeface="宋体" panose="02010600030101010101" pitchFamily="2" charset="-122"/>
              </a:rPr>
              <a:t>)</a:t>
            </a:r>
            <a:r>
              <a:rPr lang="en-US" altLang="zh-CN" sz="3800">
                <a:latin typeface="Times New Roman" panose="02020603050405020304" pitchFamily="18" charset="0"/>
                <a:ea typeface="宋体" panose="02010600030101010101" pitchFamily="2" charset="-122"/>
              </a:rPr>
              <a:t>, </a:t>
            </a:r>
            <a:r>
              <a:rPr lang="en-US" altLang="zh-CN" sz="3800" i="1">
                <a:latin typeface="Times New Roman" panose="02020603050405020304" pitchFamily="18" charset="0"/>
                <a:ea typeface="宋体" panose="02010600030101010101" pitchFamily="2" charset="-122"/>
              </a:rPr>
              <a:t>x</a:t>
            </a:r>
            <a:r>
              <a:rPr lang="en-US" altLang="zh-CN" sz="3800" baseline="30000">
                <a:latin typeface="Times New Roman" panose="02020603050405020304" pitchFamily="18" charset="0"/>
                <a:ea typeface="宋体" panose="02010600030101010101" pitchFamily="2" charset="-122"/>
              </a:rPr>
              <a:t>(</a:t>
            </a:r>
            <a:r>
              <a:rPr lang="en-US" altLang="zh-CN" sz="3800" i="1" baseline="30000">
                <a:latin typeface="Times New Roman" panose="02020603050405020304" pitchFamily="18" charset="0"/>
                <a:ea typeface="宋体" panose="02010600030101010101" pitchFamily="2" charset="-122"/>
              </a:rPr>
              <a:t>i</a:t>
            </a:r>
            <a:r>
              <a:rPr lang="en-US" altLang="zh-CN" sz="3800" baseline="30000">
                <a:latin typeface="Times New Roman" panose="02020603050405020304" pitchFamily="18" charset="0"/>
                <a:ea typeface="宋体" panose="02010600030101010101" pitchFamily="2" charset="-122"/>
              </a:rPr>
              <a:t>)</a:t>
            </a:r>
            <a:r>
              <a:rPr lang="en-US" altLang="zh-CN" sz="3800">
                <a:latin typeface="Times New Roman" panose="02020603050405020304" pitchFamily="18" charset="0"/>
                <a:ea typeface="宋体" panose="02010600030101010101" pitchFamily="2" charset="-122"/>
              </a:rPr>
              <a:t>) (cont.)</a:t>
            </a:r>
          </a:p>
        </p:txBody>
      </p:sp>
      <p:sp>
        <p:nvSpPr>
          <p:cNvPr id="52227"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In the </a:t>
            </a:r>
            <a:r>
              <a:rPr lang="en-US" altLang="zh-CN" sz="2600" i="1">
                <a:latin typeface="Times New Roman" panose="02020603050405020304" pitchFamily="18" charset="0"/>
                <a:ea typeface="宋体" panose="02010600030101010101" pitchFamily="2" charset="-122"/>
              </a:rPr>
              <a:t>u-v</a:t>
            </a:r>
            <a:r>
              <a:rPr lang="en-US" altLang="zh-CN" sz="2600">
                <a:latin typeface="Times New Roman" panose="02020603050405020304" pitchFamily="18" charset="0"/>
                <a:ea typeface="宋体" panose="02010600030101010101" pitchFamily="2" charset="-122"/>
              </a:rPr>
              <a:t> space, </a:t>
            </a:r>
            <a:r>
              <a:rPr lang="en-US" altLang="zh-CN" sz="2600" i="1">
                <a:latin typeface="Times New Roman" panose="02020603050405020304" pitchFamily="18" charset="0"/>
                <a:ea typeface="宋体" panose="02010600030101010101" pitchFamily="2" charset="-122"/>
              </a:rPr>
              <a:t>A</a:t>
            </a:r>
            <a:r>
              <a:rPr lang="en-US" altLang="zh-CN" sz="2600">
                <a:latin typeface="Times New Roman" panose="02020603050405020304" pitchFamily="18" charset="0"/>
                <a:ea typeface="宋体" panose="02010600030101010101" pitchFamily="2" charset="-122"/>
              </a:rPr>
              <a:t> and </a:t>
            </a:r>
            <a:r>
              <a:rPr lang="en-US" altLang="zh-CN" sz="2600" i="1">
                <a:latin typeface="Times New Roman" panose="02020603050405020304" pitchFamily="18" charset="0"/>
                <a:ea typeface="宋体" panose="02010600030101010101" pitchFamily="2" charset="-122"/>
              </a:rPr>
              <a:t>B</a:t>
            </a:r>
            <a:r>
              <a:rPr lang="en-US" altLang="zh-CN">
                <a:latin typeface="Times New Roman" panose="02020603050405020304" pitchFamily="18" charset="0"/>
                <a:ea typeface="宋体" panose="02010600030101010101" pitchFamily="2" charset="-122"/>
              </a:rPr>
              <a:t> </a:t>
            </a:r>
            <a:r>
              <a:rPr lang="en-US" altLang="zh-CN" sz="2600">
                <a:latin typeface="Times New Roman" panose="02020603050405020304" pitchFamily="18" charset="0"/>
                <a:ea typeface="宋体" panose="02010600030101010101" pitchFamily="2" charset="-122"/>
              </a:rPr>
              <a:t>are represented by two line segments, respectively</a:t>
            </a:r>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14600"/>
            <a:ext cx="5257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Rectangle 5"/>
          <p:cNvSpPr>
            <a:spLocks noChangeArrowheads="1"/>
          </p:cNvSpPr>
          <p:nvPr/>
        </p:nvSpPr>
        <p:spPr bwMode="auto">
          <a:xfrm>
            <a:off x="5562600" y="52578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b="1" i="1">
                <a:latin typeface="Times New Roman" panose="02020603050405020304" pitchFamily="18" charset="0"/>
                <a:ea typeface="宋体" panose="02010600030101010101" pitchFamily="2" charset="-122"/>
              </a:rPr>
              <a:t>minimum possible distance of dist</a:t>
            </a:r>
            <a:r>
              <a:rPr lang="en-US" altLang="zh-CN" b="1" baseline="-25000">
                <a:latin typeface="Times New Roman" panose="02020603050405020304" pitchFamily="18" charset="0"/>
                <a:ea typeface="宋体" panose="02010600030101010101" pitchFamily="2" charset="-122"/>
              </a:rPr>
              <a:t>PLA</a:t>
            </a:r>
            <a:r>
              <a:rPr lang="en-US" altLang="zh-CN" b="1">
                <a:latin typeface="Times New Roman" panose="02020603050405020304" pitchFamily="18" charset="0"/>
                <a:ea typeface="宋体" panose="02010600030101010101" pitchFamily="2" charset="-122"/>
              </a:rPr>
              <a:t>(</a:t>
            </a:r>
            <a:r>
              <a:rPr lang="en-US" altLang="zh-CN" b="1" i="1">
                <a:latin typeface="Times New Roman" panose="02020603050405020304" pitchFamily="18" charset="0"/>
                <a:ea typeface="宋体" panose="02010600030101010101" pitchFamily="2" charset="-122"/>
              </a:rPr>
              <a:t>q</a:t>
            </a:r>
            <a:r>
              <a:rPr lang="en-US" altLang="zh-CN" b="1" baseline="30000">
                <a:latin typeface="Times New Roman" panose="02020603050405020304" pitchFamily="18" charset="0"/>
                <a:ea typeface="宋体" panose="02010600030101010101" pitchFamily="2" charset="-122"/>
              </a:rPr>
              <a:t>(</a:t>
            </a:r>
            <a:r>
              <a:rPr lang="en-US" altLang="zh-CN" b="1" i="1" baseline="30000">
                <a:latin typeface="Times New Roman" panose="02020603050405020304" pitchFamily="18" charset="0"/>
                <a:ea typeface="宋体" panose="02010600030101010101" pitchFamily="2" charset="-122"/>
              </a:rPr>
              <a:t>i</a:t>
            </a:r>
            <a:r>
              <a:rPr lang="en-US" altLang="zh-CN" b="1" baseline="30000">
                <a:latin typeface="Times New Roman" panose="02020603050405020304" pitchFamily="18" charset="0"/>
                <a:ea typeface="宋体" panose="02010600030101010101" pitchFamily="2" charset="-122"/>
              </a:rPr>
              <a:t>)</a:t>
            </a:r>
            <a:r>
              <a:rPr lang="en-US" altLang="zh-CN" b="1">
                <a:latin typeface="Times New Roman" panose="02020603050405020304" pitchFamily="18" charset="0"/>
                <a:ea typeface="宋体" panose="02010600030101010101" pitchFamily="2" charset="-122"/>
              </a:rPr>
              <a:t>, </a:t>
            </a:r>
            <a:r>
              <a:rPr lang="en-US" altLang="zh-CN" b="1" i="1">
                <a:latin typeface="Times New Roman" panose="02020603050405020304" pitchFamily="18" charset="0"/>
                <a:ea typeface="宋体" panose="02010600030101010101" pitchFamily="2" charset="-122"/>
              </a:rPr>
              <a:t>x</a:t>
            </a:r>
            <a:r>
              <a:rPr lang="en-US" altLang="zh-CN" b="1" baseline="30000">
                <a:latin typeface="Times New Roman" panose="02020603050405020304" pitchFamily="18" charset="0"/>
                <a:ea typeface="宋体" panose="02010600030101010101" pitchFamily="2" charset="-122"/>
              </a:rPr>
              <a:t>(</a:t>
            </a:r>
            <a:r>
              <a:rPr lang="en-US" altLang="zh-CN" b="1" i="1" baseline="30000">
                <a:latin typeface="Times New Roman" panose="02020603050405020304" pitchFamily="18" charset="0"/>
                <a:ea typeface="宋体" panose="02010600030101010101" pitchFamily="2" charset="-122"/>
              </a:rPr>
              <a:t>i</a:t>
            </a:r>
            <a:r>
              <a:rPr lang="en-US" altLang="zh-CN" b="1" baseline="30000">
                <a:latin typeface="Times New Roman" panose="02020603050405020304" pitchFamily="18" charset="0"/>
                <a:ea typeface="宋体" panose="02010600030101010101" pitchFamily="2" charset="-122"/>
              </a:rPr>
              <a:t>)</a:t>
            </a:r>
            <a:r>
              <a:rPr lang="en-US" altLang="zh-CN" b="1">
                <a:latin typeface="Times New Roman" panose="02020603050405020304" pitchFamily="18" charset="0"/>
                <a:ea typeface="宋体" panose="02010600030101010101" pitchFamily="2" charset="-122"/>
              </a:rPr>
              <a:t>)</a:t>
            </a:r>
          </a:p>
        </p:txBody>
      </p:sp>
      <p:sp>
        <p:nvSpPr>
          <p:cNvPr id="52230" name="Line 6"/>
          <p:cNvSpPr>
            <a:spLocks noChangeShapeType="1"/>
          </p:cNvSpPr>
          <p:nvPr/>
        </p:nvSpPr>
        <p:spPr bwMode="auto">
          <a:xfrm>
            <a:off x="2133600" y="4267200"/>
            <a:ext cx="685800" cy="609600"/>
          </a:xfrm>
          <a:prstGeom prst="line">
            <a:avLst/>
          </a:prstGeom>
          <a:noFill/>
          <a:ln w="28575">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1" name="Rectangle 7"/>
          <p:cNvSpPr>
            <a:spLocks noChangeArrowheads="1"/>
          </p:cNvSpPr>
          <p:nvPr/>
        </p:nvSpPr>
        <p:spPr bwMode="auto">
          <a:xfrm>
            <a:off x="1066800" y="3352800"/>
            <a:ext cx="1600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b="1" i="1">
                <a:solidFill>
                  <a:srgbClr val="FF33CC"/>
                </a:solidFill>
                <a:latin typeface="Times New Roman" panose="02020603050405020304" pitchFamily="18" charset="0"/>
                <a:ea typeface="宋体" panose="02010600030101010101" pitchFamily="2" charset="-122"/>
              </a:rPr>
              <a:t>A is on a line going through origin O</a:t>
            </a:r>
            <a:endParaRPr lang="en-US" altLang="zh-CN" b="1">
              <a:solidFill>
                <a:srgbClr val="FF33CC"/>
              </a:solidFill>
              <a:latin typeface="Times New Roman" panose="02020603050405020304" pitchFamily="18" charset="0"/>
              <a:ea typeface="宋体" panose="02010600030101010101" pitchFamily="2" charset="-122"/>
            </a:endParaRPr>
          </a:p>
        </p:txBody>
      </p:sp>
      <p:sp>
        <p:nvSpPr>
          <p:cNvPr id="52232" name="Line 8"/>
          <p:cNvSpPr>
            <a:spLocks noChangeShapeType="1"/>
          </p:cNvSpPr>
          <p:nvPr/>
        </p:nvSpPr>
        <p:spPr bwMode="auto">
          <a:xfrm flipH="1">
            <a:off x="6248400" y="3124200"/>
            <a:ext cx="762000" cy="457200"/>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3" name="Rectangle 9"/>
          <p:cNvSpPr>
            <a:spLocks noChangeArrowheads="1"/>
          </p:cNvSpPr>
          <p:nvPr/>
        </p:nvSpPr>
        <p:spPr bwMode="auto">
          <a:xfrm>
            <a:off x="7010400" y="26670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b="1" i="1">
                <a:solidFill>
                  <a:srgbClr val="0000FF"/>
                </a:solidFill>
                <a:latin typeface="Times New Roman" panose="02020603050405020304" pitchFamily="18" charset="0"/>
                <a:ea typeface="宋体" panose="02010600030101010101" pitchFamily="2" charset="-122"/>
              </a:rPr>
              <a:t>B is along u-axis</a:t>
            </a:r>
            <a:endParaRPr lang="en-US" altLang="zh-CN" b="1">
              <a:solidFill>
                <a:srgbClr val="0000FF"/>
              </a:solidFill>
              <a:latin typeface="Times New Roman" panose="02020603050405020304" pitchFamily="18" charset="0"/>
              <a:ea typeface="宋体" panose="02010600030101010101" pitchFamily="2" charset="-122"/>
            </a:endParaRPr>
          </a:p>
        </p:txBody>
      </p:sp>
      <p:sp>
        <p:nvSpPr>
          <p:cNvPr id="52234" name="Line 10"/>
          <p:cNvSpPr>
            <a:spLocks noChangeShapeType="1"/>
          </p:cNvSpPr>
          <p:nvPr/>
        </p:nvSpPr>
        <p:spPr bwMode="auto">
          <a:xfrm flipH="1" flipV="1">
            <a:off x="4648200" y="4343400"/>
            <a:ext cx="1066800" cy="91440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5" name="Text Box 11"/>
          <p:cNvSpPr txBox="1">
            <a:spLocks noChangeArrowheads="1"/>
          </p:cNvSpPr>
          <p:nvPr/>
        </p:nvSpPr>
        <p:spPr bwMode="auto">
          <a:xfrm>
            <a:off x="381000" y="61722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969696"/>
                </a:solidFill>
                <a:latin typeface="Times New Roman" panose="02020603050405020304" pitchFamily="18" charset="0"/>
                <a:ea typeface="宋体" panose="02010600030101010101" pitchFamily="2" charset="-122"/>
              </a:rPr>
              <a:t>Problem Definition –  Related Work –  PLA Lower Bound – </a:t>
            </a:r>
            <a:r>
              <a:rPr lang="en-US" altLang="zh-CN">
                <a:latin typeface="Times New Roman" panose="02020603050405020304" pitchFamily="18" charset="0"/>
                <a:ea typeface="宋体" panose="02010600030101010101" pitchFamily="2" charset="-122"/>
              </a:rPr>
              <a:t>PLA Index</a:t>
            </a:r>
            <a:r>
              <a:rPr lang="en-US" altLang="zh-CN">
                <a:solidFill>
                  <a:srgbClr val="969696"/>
                </a:solidFill>
                <a:latin typeface="Times New Roman" panose="02020603050405020304" pitchFamily="18" charset="0"/>
                <a:ea typeface="宋体" panose="02010600030101010101" pitchFamily="2" charset="-122"/>
              </a:rPr>
              <a:t> – Experiment</a:t>
            </a:r>
            <a:r>
              <a:rPr lang="en-US" altLang="zh-CN">
                <a:solidFill>
                  <a:srgbClr val="969696"/>
                </a:solidFill>
                <a:ea typeface="宋体" panose="02010600030101010101" pitchFamily="2" charset="-122"/>
              </a:rPr>
              <a:t> </a:t>
            </a:r>
          </a:p>
        </p:txBody>
      </p:sp>
    </p:spTree>
    <p:extLst>
      <p:ext uri="{BB962C8B-B14F-4D97-AF65-F5344CB8AC3E}">
        <p14:creationId xmlns:p14="http://schemas.microsoft.com/office/powerpoint/2010/main" val="3168009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2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2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0" grpId="0" animBg="1"/>
      <p:bldP spid="52231" grpId="0"/>
      <p:bldP spid="52232" grpId="0" animBg="1"/>
      <p:bldP spid="52233" grpId="0"/>
      <p:bldP spid="522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nvPr>
        </p:nvSpPr>
        <p:spPr/>
        <p:txBody>
          <a:bodyPr/>
          <a:lstStyle/>
          <a:p>
            <a:fld id="{F322807F-2947-48E6-A222-2927CE11C19F}" type="slidenum">
              <a:rPr lang="en-US" altLang="en-US"/>
              <a:pPr/>
              <a:t>26</a:t>
            </a:fld>
            <a:endParaRPr lang="en-US" altLang="en-US"/>
          </a:p>
        </p:txBody>
      </p:sp>
      <p:sp>
        <p:nvSpPr>
          <p:cNvPr id="54274"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Case 1</a:t>
            </a:r>
          </a:p>
        </p:txBody>
      </p:sp>
      <p:sp>
        <p:nvSpPr>
          <p:cNvPr id="54275" name="Line 3"/>
          <p:cNvSpPr>
            <a:spLocks noChangeShapeType="1"/>
          </p:cNvSpPr>
          <p:nvPr/>
        </p:nvSpPr>
        <p:spPr bwMode="auto">
          <a:xfrm>
            <a:off x="2057400" y="3657600"/>
            <a:ext cx="5621338" cy="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6" name="Line 4"/>
          <p:cNvSpPr>
            <a:spLocks noChangeShapeType="1"/>
          </p:cNvSpPr>
          <p:nvPr/>
        </p:nvSpPr>
        <p:spPr bwMode="auto">
          <a:xfrm flipH="1" flipV="1">
            <a:off x="5011738" y="1752600"/>
            <a:ext cx="76200" cy="365760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7" name="Line 5"/>
          <p:cNvSpPr>
            <a:spLocks noChangeShapeType="1"/>
          </p:cNvSpPr>
          <p:nvPr/>
        </p:nvSpPr>
        <p:spPr bwMode="auto">
          <a:xfrm flipH="1">
            <a:off x="2636838" y="3657600"/>
            <a:ext cx="2374900" cy="17907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8" name="Text Box 6"/>
          <p:cNvSpPr txBox="1">
            <a:spLocks noChangeArrowheads="1"/>
          </p:cNvSpPr>
          <p:nvPr/>
        </p:nvSpPr>
        <p:spPr bwMode="auto">
          <a:xfrm>
            <a:off x="7512050" y="36845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u</a:t>
            </a:r>
          </a:p>
        </p:txBody>
      </p:sp>
      <p:sp>
        <p:nvSpPr>
          <p:cNvPr id="54279" name="Text Box 7"/>
          <p:cNvSpPr txBox="1">
            <a:spLocks noChangeArrowheads="1"/>
          </p:cNvSpPr>
          <p:nvPr/>
        </p:nvSpPr>
        <p:spPr bwMode="auto">
          <a:xfrm>
            <a:off x="4572000" y="1600200"/>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v</a:t>
            </a:r>
          </a:p>
        </p:txBody>
      </p:sp>
      <p:grpSp>
        <p:nvGrpSpPr>
          <p:cNvPr id="54280" name="Group 8"/>
          <p:cNvGrpSpPr>
            <a:grpSpLocks/>
          </p:cNvGrpSpPr>
          <p:nvPr/>
        </p:nvGrpSpPr>
        <p:grpSpPr bwMode="auto">
          <a:xfrm>
            <a:off x="2801938" y="4114800"/>
            <a:ext cx="2689225" cy="1447800"/>
            <a:chOff x="1200" y="2592"/>
            <a:chExt cx="1694" cy="912"/>
          </a:xfrm>
        </p:grpSpPr>
        <p:sp>
          <p:nvSpPr>
            <p:cNvPr id="54281" name="Line 9"/>
            <p:cNvSpPr>
              <a:spLocks noChangeShapeType="1"/>
            </p:cNvSpPr>
            <p:nvPr/>
          </p:nvSpPr>
          <p:spPr bwMode="auto">
            <a:xfrm flipV="1">
              <a:off x="1528" y="2616"/>
              <a:ext cx="632" cy="496"/>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2" name="Text Box 10"/>
            <p:cNvSpPr txBox="1">
              <a:spLocks noChangeArrowheads="1"/>
            </p:cNvSpPr>
            <p:nvPr/>
          </p:nvSpPr>
          <p:spPr bwMode="auto">
            <a:xfrm>
              <a:off x="1584" y="2592"/>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p>
          </p:txBody>
        </p:sp>
        <p:sp>
          <p:nvSpPr>
            <p:cNvPr id="54283" name="Text Box 11"/>
            <p:cNvSpPr txBox="1">
              <a:spLocks noChangeArrowheads="1"/>
            </p:cNvSpPr>
            <p:nvPr/>
          </p:nvSpPr>
          <p:spPr bwMode="auto">
            <a:xfrm>
              <a:off x="1200" y="3216"/>
              <a:ext cx="9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1</a:t>
              </a:r>
              <a:r>
                <a:rPr lang="en-US" altLang="zh-CN" sz="2400" b="1">
                  <a:latin typeface="Times New Roman" panose="02020603050405020304" pitchFamily="18" charset="0"/>
                  <a:ea typeface="宋体" panose="02010600030101010101" pitchFamily="2" charset="-122"/>
                </a:rPr>
                <a:t>(</a:t>
              </a:r>
              <a:r>
                <a:rPr lang="en-US" altLang="zh-CN" sz="2400" b="1" i="1">
                  <a:latin typeface="Times New Roman" panose="02020603050405020304" pitchFamily="18" charset="0"/>
                  <a:ea typeface="宋体" panose="02010600030101010101" pitchFamily="2" charset="-122"/>
                </a:rPr>
                <a:t>u</a:t>
              </a:r>
              <a:r>
                <a:rPr lang="en-US" altLang="zh-CN" sz="2400" b="1" i="1" baseline="-25000">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1</a:t>
              </a:r>
              <a:r>
                <a:rPr lang="en-US" altLang="zh-CN" sz="2400" b="1">
                  <a:latin typeface="Times New Roman" panose="02020603050405020304" pitchFamily="18" charset="0"/>
                  <a:ea typeface="宋体" panose="02010600030101010101" pitchFamily="2" charset="-122"/>
                </a:rPr>
                <a:t>,</a:t>
              </a:r>
              <a:r>
                <a:rPr lang="en-US" altLang="zh-CN" sz="2400" b="1" i="1">
                  <a:latin typeface="Times New Roman" panose="02020603050405020304" pitchFamily="18" charset="0"/>
                  <a:ea typeface="宋体" panose="02010600030101010101" pitchFamily="2" charset="-122"/>
                </a:rPr>
                <a:t>v</a:t>
              </a:r>
              <a:r>
                <a:rPr lang="en-US" altLang="zh-CN" sz="2400" b="1" i="1" baseline="-25000">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1</a:t>
              </a:r>
              <a:r>
                <a:rPr lang="en-US" altLang="zh-CN" sz="2400" b="1">
                  <a:latin typeface="Times New Roman" panose="02020603050405020304" pitchFamily="18" charset="0"/>
                  <a:ea typeface="宋体" panose="02010600030101010101" pitchFamily="2" charset="-122"/>
                </a:rPr>
                <a:t>)</a:t>
              </a:r>
              <a:endParaRPr lang="en-US" altLang="zh-CN" sz="2400" b="1" i="1">
                <a:latin typeface="Times New Roman" panose="02020603050405020304" pitchFamily="18" charset="0"/>
                <a:ea typeface="宋体" panose="02010600030101010101" pitchFamily="2" charset="-122"/>
              </a:endParaRPr>
            </a:p>
          </p:txBody>
        </p:sp>
        <p:sp>
          <p:nvSpPr>
            <p:cNvPr id="54284" name="Text Box 12"/>
            <p:cNvSpPr txBox="1">
              <a:spLocks noChangeArrowheads="1"/>
            </p:cNvSpPr>
            <p:nvPr/>
          </p:nvSpPr>
          <p:spPr bwMode="auto">
            <a:xfrm>
              <a:off x="1920" y="2832"/>
              <a:ext cx="9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2</a:t>
              </a:r>
              <a:r>
                <a:rPr lang="en-US" altLang="zh-CN" sz="2400" b="1">
                  <a:latin typeface="Times New Roman" panose="02020603050405020304" pitchFamily="18" charset="0"/>
                  <a:ea typeface="宋体" panose="02010600030101010101" pitchFamily="2" charset="-122"/>
                </a:rPr>
                <a:t>(</a:t>
              </a:r>
              <a:r>
                <a:rPr lang="en-US" altLang="zh-CN" sz="2400" b="1" i="1">
                  <a:latin typeface="Times New Roman" panose="02020603050405020304" pitchFamily="18" charset="0"/>
                  <a:ea typeface="宋体" panose="02010600030101010101" pitchFamily="2" charset="-122"/>
                </a:rPr>
                <a:t>u</a:t>
              </a:r>
              <a:r>
                <a:rPr lang="en-US" altLang="zh-CN" sz="2400" b="1" i="1" baseline="-25000">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2</a:t>
              </a:r>
              <a:r>
                <a:rPr lang="en-US" altLang="zh-CN" sz="2400" b="1">
                  <a:latin typeface="Times New Roman" panose="02020603050405020304" pitchFamily="18" charset="0"/>
                  <a:ea typeface="宋体" panose="02010600030101010101" pitchFamily="2" charset="-122"/>
                </a:rPr>
                <a:t>,</a:t>
              </a:r>
              <a:r>
                <a:rPr lang="en-US" altLang="zh-CN" sz="2400" b="1" i="1">
                  <a:latin typeface="Times New Roman" panose="02020603050405020304" pitchFamily="18" charset="0"/>
                  <a:ea typeface="宋体" panose="02010600030101010101" pitchFamily="2" charset="-122"/>
                </a:rPr>
                <a:t>v</a:t>
              </a:r>
              <a:r>
                <a:rPr lang="en-US" altLang="zh-CN" sz="2400" b="1" i="1" baseline="-25000">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2</a:t>
              </a:r>
              <a:r>
                <a:rPr lang="en-US" altLang="zh-CN" sz="2400" b="1">
                  <a:latin typeface="Times New Roman" panose="02020603050405020304" pitchFamily="18" charset="0"/>
                  <a:ea typeface="宋体" panose="02010600030101010101" pitchFamily="2" charset="-122"/>
                </a:rPr>
                <a:t>)</a:t>
              </a:r>
              <a:endParaRPr lang="en-US" altLang="zh-CN" sz="2400" b="1" i="1">
                <a:latin typeface="Times New Roman" panose="02020603050405020304" pitchFamily="18" charset="0"/>
                <a:ea typeface="宋体" panose="02010600030101010101" pitchFamily="2" charset="-122"/>
              </a:endParaRPr>
            </a:p>
          </p:txBody>
        </p:sp>
      </p:grpSp>
      <p:grpSp>
        <p:nvGrpSpPr>
          <p:cNvPr id="54285" name="Group 13"/>
          <p:cNvGrpSpPr>
            <a:grpSpLocks/>
          </p:cNvGrpSpPr>
          <p:nvPr/>
        </p:nvGrpSpPr>
        <p:grpSpPr bwMode="auto">
          <a:xfrm>
            <a:off x="5164138" y="2971800"/>
            <a:ext cx="3222625" cy="1219200"/>
            <a:chOff x="2688" y="1872"/>
            <a:chExt cx="2030" cy="768"/>
          </a:xfrm>
        </p:grpSpPr>
        <p:sp>
          <p:nvSpPr>
            <p:cNvPr id="54286" name="Line 14"/>
            <p:cNvSpPr>
              <a:spLocks noChangeShapeType="1"/>
            </p:cNvSpPr>
            <p:nvPr/>
          </p:nvSpPr>
          <p:spPr bwMode="auto">
            <a:xfrm>
              <a:off x="3168" y="2304"/>
              <a:ext cx="864" cy="0"/>
            </a:xfrm>
            <a:prstGeom prst="line">
              <a:avLst/>
            </a:prstGeom>
            <a:noFill/>
            <a:ln w="762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7" name="Text Box 15"/>
            <p:cNvSpPr txBox="1">
              <a:spLocks noChangeArrowheads="1"/>
            </p:cNvSpPr>
            <p:nvPr/>
          </p:nvSpPr>
          <p:spPr bwMode="auto">
            <a:xfrm>
              <a:off x="2688" y="1872"/>
              <a:ext cx="9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1</a:t>
              </a:r>
              <a:r>
                <a:rPr lang="en-US" altLang="zh-CN" sz="2400" b="1">
                  <a:latin typeface="Times New Roman" panose="02020603050405020304" pitchFamily="18" charset="0"/>
                  <a:ea typeface="宋体" panose="02010600030101010101" pitchFamily="2" charset="-122"/>
                </a:rPr>
                <a:t>(</a:t>
              </a:r>
              <a:r>
                <a:rPr lang="en-US" altLang="zh-CN" sz="2400" b="1" i="1">
                  <a:latin typeface="Times New Roman" panose="02020603050405020304" pitchFamily="18" charset="0"/>
                  <a:ea typeface="宋体" panose="02010600030101010101" pitchFamily="2" charset="-122"/>
                </a:rPr>
                <a:t>u</a:t>
              </a:r>
              <a:r>
                <a:rPr lang="en-US" altLang="zh-CN" sz="2400" b="1" i="1" baseline="-25000">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1</a:t>
              </a:r>
              <a:r>
                <a:rPr lang="en-US" altLang="zh-CN" sz="2400" b="1">
                  <a:latin typeface="Times New Roman" panose="02020603050405020304" pitchFamily="18" charset="0"/>
                  <a:ea typeface="宋体" panose="02010600030101010101" pitchFamily="2" charset="-122"/>
                </a:rPr>
                <a:t>,</a:t>
              </a:r>
              <a:r>
                <a:rPr lang="en-US" altLang="zh-CN" sz="2400" b="1" i="1">
                  <a:latin typeface="Times New Roman" panose="02020603050405020304" pitchFamily="18" charset="0"/>
                  <a:ea typeface="宋体" panose="02010600030101010101" pitchFamily="2" charset="-122"/>
                </a:rPr>
                <a:t>v</a:t>
              </a:r>
              <a:r>
                <a:rPr lang="en-US" altLang="zh-CN" sz="2400" b="1" i="1" baseline="-25000">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1</a:t>
              </a:r>
              <a:r>
                <a:rPr lang="en-US" altLang="zh-CN" sz="2400" b="1">
                  <a:latin typeface="Times New Roman" panose="02020603050405020304" pitchFamily="18" charset="0"/>
                  <a:ea typeface="宋体" panose="02010600030101010101" pitchFamily="2" charset="-122"/>
                </a:rPr>
                <a:t>)</a:t>
              </a:r>
              <a:endParaRPr lang="en-US" altLang="zh-CN" sz="2400" b="1" i="1">
                <a:latin typeface="Times New Roman" panose="02020603050405020304" pitchFamily="18" charset="0"/>
                <a:ea typeface="宋体" panose="02010600030101010101" pitchFamily="2" charset="-122"/>
              </a:endParaRPr>
            </a:p>
          </p:txBody>
        </p:sp>
        <p:sp>
          <p:nvSpPr>
            <p:cNvPr id="54288" name="Text Box 16"/>
            <p:cNvSpPr txBox="1">
              <a:spLocks noChangeArrowheads="1"/>
            </p:cNvSpPr>
            <p:nvPr/>
          </p:nvSpPr>
          <p:spPr bwMode="auto">
            <a:xfrm>
              <a:off x="3744" y="1872"/>
              <a:ext cx="9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2</a:t>
              </a:r>
              <a:r>
                <a:rPr lang="en-US" altLang="zh-CN" sz="2400" b="1">
                  <a:latin typeface="Times New Roman" panose="02020603050405020304" pitchFamily="18" charset="0"/>
                  <a:ea typeface="宋体" panose="02010600030101010101" pitchFamily="2" charset="-122"/>
                </a:rPr>
                <a:t>(</a:t>
              </a:r>
              <a:r>
                <a:rPr lang="en-US" altLang="zh-CN" sz="2400" b="1" i="1">
                  <a:latin typeface="Times New Roman" panose="02020603050405020304" pitchFamily="18" charset="0"/>
                  <a:ea typeface="宋体" panose="02010600030101010101" pitchFamily="2" charset="-122"/>
                </a:rPr>
                <a:t>u</a:t>
              </a:r>
              <a:r>
                <a:rPr lang="en-US" altLang="zh-CN" sz="2400" b="1" i="1" baseline="-25000">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2</a:t>
              </a:r>
              <a:r>
                <a:rPr lang="en-US" altLang="zh-CN" sz="2400" b="1">
                  <a:latin typeface="Times New Roman" panose="02020603050405020304" pitchFamily="18" charset="0"/>
                  <a:ea typeface="宋体" panose="02010600030101010101" pitchFamily="2" charset="-122"/>
                </a:rPr>
                <a:t>,</a:t>
              </a:r>
              <a:r>
                <a:rPr lang="en-US" altLang="zh-CN" sz="2400" b="1" i="1">
                  <a:latin typeface="Times New Roman" panose="02020603050405020304" pitchFamily="18" charset="0"/>
                  <a:ea typeface="宋体" panose="02010600030101010101" pitchFamily="2" charset="-122"/>
                </a:rPr>
                <a:t>v</a:t>
              </a:r>
              <a:r>
                <a:rPr lang="en-US" altLang="zh-CN" sz="2400" b="1" i="1" baseline="-25000">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2</a:t>
              </a:r>
              <a:r>
                <a:rPr lang="en-US" altLang="zh-CN" sz="2400" b="1">
                  <a:latin typeface="Times New Roman" panose="02020603050405020304" pitchFamily="18" charset="0"/>
                  <a:ea typeface="宋体" panose="02010600030101010101" pitchFamily="2" charset="-122"/>
                </a:rPr>
                <a:t>)</a:t>
              </a:r>
              <a:endParaRPr lang="en-US" altLang="zh-CN" sz="2400" b="1" i="1">
                <a:latin typeface="Times New Roman" panose="02020603050405020304" pitchFamily="18" charset="0"/>
                <a:ea typeface="宋体" panose="02010600030101010101" pitchFamily="2" charset="-122"/>
              </a:endParaRPr>
            </a:p>
          </p:txBody>
        </p:sp>
        <p:sp>
          <p:nvSpPr>
            <p:cNvPr id="54289" name="Text Box 17"/>
            <p:cNvSpPr txBox="1">
              <a:spLocks noChangeArrowheads="1"/>
            </p:cNvSpPr>
            <p:nvPr/>
          </p:nvSpPr>
          <p:spPr bwMode="auto">
            <a:xfrm>
              <a:off x="3504" y="2352"/>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p>
          </p:txBody>
        </p:sp>
      </p:grpSp>
      <p:sp>
        <p:nvSpPr>
          <p:cNvPr id="54290" name="Line 18"/>
          <p:cNvSpPr>
            <a:spLocks noChangeShapeType="1"/>
          </p:cNvSpPr>
          <p:nvPr/>
        </p:nvSpPr>
        <p:spPr bwMode="auto">
          <a:xfrm flipV="1">
            <a:off x="4325938" y="3657600"/>
            <a:ext cx="1600200" cy="533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1" name="Text Box 19"/>
          <p:cNvSpPr txBox="1">
            <a:spLocks noChangeArrowheads="1"/>
          </p:cNvSpPr>
          <p:nvPr/>
        </p:nvSpPr>
        <p:spPr bwMode="auto">
          <a:xfrm>
            <a:off x="914400" y="1447800"/>
            <a:ext cx="9207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a:solidFill>
                  <a:srgbClr val="969696"/>
                </a:solidFill>
                <a:latin typeface="Times New Roman" panose="02020603050405020304" pitchFamily="18" charset="0"/>
                <a:ea typeface="宋体" panose="02010600030101010101" pitchFamily="2" charset="-122"/>
              </a:rPr>
              <a:t>case 1.1</a:t>
            </a:r>
          </a:p>
          <a:p>
            <a:pPr algn="ctr"/>
            <a:r>
              <a:rPr lang="en-US" altLang="zh-CN">
                <a:solidFill>
                  <a:srgbClr val="969696"/>
                </a:solidFill>
                <a:latin typeface="Times New Roman" panose="02020603050405020304" pitchFamily="18" charset="0"/>
                <a:ea typeface="宋体" panose="02010600030101010101" pitchFamily="2" charset="-122"/>
              </a:rPr>
              <a:t>case 1.2</a:t>
            </a:r>
          </a:p>
          <a:p>
            <a:pPr algn="ctr"/>
            <a:r>
              <a:rPr lang="en-US" altLang="zh-CN">
                <a:solidFill>
                  <a:srgbClr val="969696"/>
                </a:solidFill>
                <a:latin typeface="Times New Roman" panose="02020603050405020304" pitchFamily="18" charset="0"/>
                <a:ea typeface="宋体" panose="02010600030101010101" pitchFamily="2" charset="-122"/>
              </a:rPr>
              <a:t>case 1.3</a:t>
            </a:r>
          </a:p>
          <a:p>
            <a:pPr algn="ctr"/>
            <a:r>
              <a:rPr lang="en-US" altLang="zh-CN">
                <a:solidFill>
                  <a:srgbClr val="969696"/>
                </a:solidFill>
                <a:latin typeface="Times New Roman" panose="02020603050405020304" pitchFamily="18" charset="0"/>
                <a:ea typeface="宋体" panose="02010600030101010101" pitchFamily="2" charset="-122"/>
              </a:rPr>
              <a:t>case 1.4</a:t>
            </a:r>
          </a:p>
          <a:p>
            <a:pPr algn="ctr"/>
            <a:r>
              <a:rPr lang="en-US" altLang="zh-CN">
                <a:solidFill>
                  <a:srgbClr val="969696"/>
                </a:solidFill>
                <a:latin typeface="Times New Roman" panose="02020603050405020304" pitchFamily="18" charset="0"/>
                <a:ea typeface="宋体" panose="02010600030101010101" pitchFamily="2" charset="-122"/>
              </a:rPr>
              <a:t>case 1.5</a:t>
            </a:r>
          </a:p>
        </p:txBody>
      </p:sp>
      <p:grpSp>
        <p:nvGrpSpPr>
          <p:cNvPr id="54292" name="Group 20"/>
          <p:cNvGrpSpPr>
            <a:grpSpLocks/>
          </p:cNvGrpSpPr>
          <p:nvPr/>
        </p:nvGrpSpPr>
        <p:grpSpPr bwMode="auto">
          <a:xfrm>
            <a:off x="4325938" y="3657600"/>
            <a:ext cx="152400" cy="457200"/>
            <a:chOff x="2160" y="2304"/>
            <a:chExt cx="96" cy="288"/>
          </a:xfrm>
        </p:grpSpPr>
        <p:sp>
          <p:nvSpPr>
            <p:cNvPr id="54293" name="Line 21"/>
            <p:cNvSpPr>
              <a:spLocks noChangeShapeType="1"/>
            </p:cNvSpPr>
            <p:nvPr/>
          </p:nvSpPr>
          <p:spPr bwMode="auto">
            <a:xfrm flipV="1">
              <a:off x="2160" y="2304"/>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4" name="Line 22"/>
            <p:cNvSpPr>
              <a:spLocks noChangeShapeType="1"/>
            </p:cNvSpPr>
            <p:nvPr/>
          </p:nvSpPr>
          <p:spPr bwMode="auto">
            <a:xfrm>
              <a:off x="2256" y="2304"/>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5" name="Line 23"/>
            <p:cNvSpPr>
              <a:spLocks noChangeShapeType="1"/>
            </p:cNvSpPr>
            <p:nvPr/>
          </p:nvSpPr>
          <p:spPr bwMode="auto">
            <a:xfrm flipH="1">
              <a:off x="2160" y="2400"/>
              <a:ext cx="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296" name="Group 24"/>
          <p:cNvGrpSpPr>
            <a:grpSpLocks/>
          </p:cNvGrpSpPr>
          <p:nvPr/>
        </p:nvGrpSpPr>
        <p:grpSpPr bwMode="auto">
          <a:xfrm>
            <a:off x="4211638" y="3670300"/>
            <a:ext cx="368300" cy="368300"/>
            <a:chOff x="2088" y="2312"/>
            <a:chExt cx="232" cy="232"/>
          </a:xfrm>
        </p:grpSpPr>
        <p:sp>
          <p:nvSpPr>
            <p:cNvPr id="54297" name="Line 25"/>
            <p:cNvSpPr>
              <a:spLocks noChangeShapeType="1"/>
            </p:cNvSpPr>
            <p:nvPr/>
          </p:nvSpPr>
          <p:spPr bwMode="auto">
            <a:xfrm>
              <a:off x="2088" y="2312"/>
              <a:ext cx="168" cy="23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8" name="Line 26"/>
            <p:cNvSpPr>
              <a:spLocks noChangeShapeType="1"/>
            </p:cNvSpPr>
            <p:nvPr/>
          </p:nvSpPr>
          <p:spPr bwMode="auto">
            <a:xfrm flipV="1">
              <a:off x="2224" y="2440"/>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9" name="Line 27"/>
            <p:cNvSpPr>
              <a:spLocks noChangeShapeType="1"/>
            </p:cNvSpPr>
            <p:nvPr/>
          </p:nvSpPr>
          <p:spPr bwMode="auto">
            <a:xfrm>
              <a:off x="2272" y="2440"/>
              <a:ext cx="48" cy="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300" name="Line 28"/>
          <p:cNvSpPr>
            <a:spLocks noChangeShapeType="1"/>
          </p:cNvSpPr>
          <p:nvPr/>
        </p:nvSpPr>
        <p:spPr bwMode="auto">
          <a:xfrm flipH="1" flipV="1">
            <a:off x="4224338" y="3632200"/>
            <a:ext cx="101600" cy="558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4301" name="Group 29"/>
          <p:cNvGrpSpPr>
            <a:grpSpLocks/>
          </p:cNvGrpSpPr>
          <p:nvPr/>
        </p:nvGrpSpPr>
        <p:grpSpPr bwMode="auto">
          <a:xfrm>
            <a:off x="2743200" y="3657600"/>
            <a:ext cx="774700" cy="1219200"/>
            <a:chOff x="1632" y="2304"/>
            <a:chExt cx="488" cy="768"/>
          </a:xfrm>
        </p:grpSpPr>
        <p:sp>
          <p:nvSpPr>
            <p:cNvPr id="54302" name="Line 30"/>
            <p:cNvSpPr>
              <a:spLocks noChangeShapeType="1"/>
            </p:cNvSpPr>
            <p:nvPr/>
          </p:nvSpPr>
          <p:spPr bwMode="auto">
            <a:xfrm>
              <a:off x="1632" y="2304"/>
              <a:ext cx="488" cy="70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3" name="Line 31"/>
            <p:cNvSpPr>
              <a:spLocks noChangeShapeType="1"/>
            </p:cNvSpPr>
            <p:nvPr/>
          </p:nvSpPr>
          <p:spPr bwMode="auto">
            <a:xfrm flipH="1">
              <a:off x="1968" y="2928"/>
              <a:ext cx="96" cy="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4" name="Line 32"/>
            <p:cNvSpPr>
              <a:spLocks noChangeShapeType="1"/>
            </p:cNvSpPr>
            <p:nvPr/>
          </p:nvSpPr>
          <p:spPr bwMode="auto">
            <a:xfrm>
              <a:off x="1960" y="3000"/>
              <a:ext cx="64" cy="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305" name="Group 33"/>
          <p:cNvGrpSpPr>
            <a:grpSpLocks/>
          </p:cNvGrpSpPr>
          <p:nvPr/>
        </p:nvGrpSpPr>
        <p:grpSpPr bwMode="auto">
          <a:xfrm>
            <a:off x="2146300" y="3683000"/>
            <a:ext cx="990600" cy="1460500"/>
            <a:chOff x="1296" y="2304"/>
            <a:chExt cx="624" cy="920"/>
          </a:xfrm>
        </p:grpSpPr>
        <p:sp>
          <p:nvSpPr>
            <p:cNvPr id="54306" name="Line 34"/>
            <p:cNvSpPr>
              <a:spLocks noChangeShapeType="1"/>
            </p:cNvSpPr>
            <p:nvPr/>
          </p:nvSpPr>
          <p:spPr bwMode="auto">
            <a:xfrm>
              <a:off x="1296" y="2304"/>
              <a:ext cx="624" cy="91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7" name="Line 35"/>
            <p:cNvSpPr>
              <a:spLocks noChangeShapeType="1"/>
            </p:cNvSpPr>
            <p:nvPr/>
          </p:nvSpPr>
          <p:spPr bwMode="auto">
            <a:xfrm flipH="1" flipV="1">
              <a:off x="1776" y="3168"/>
              <a:ext cx="40" cy="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8" name="Line 36"/>
            <p:cNvSpPr>
              <a:spLocks noChangeShapeType="1"/>
            </p:cNvSpPr>
            <p:nvPr/>
          </p:nvSpPr>
          <p:spPr bwMode="auto">
            <a:xfrm flipV="1">
              <a:off x="1768" y="3120"/>
              <a:ext cx="72" cy="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309" name="Line 37"/>
          <p:cNvSpPr>
            <a:spLocks noChangeShapeType="1"/>
          </p:cNvSpPr>
          <p:nvPr/>
        </p:nvSpPr>
        <p:spPr bwMode="auto">
          <a:xfrm flipH="1" flipV="1">
            <a:off x="2133600" y="3657600"/>
            <a:ext cx="1219200" cy="1295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119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4290"/>
                                        </p:tgtEl>
                                        <p:attrNameLst>
                                          <p:attrName>style.visibility</p:attrName>
                                        </p:attrNameLst>
                                      </p:cBhvr>
                                      <p:to>
                                        <p:strVal val="visible"/>
                                      </p:to>
                                    </p:set>
                                    <p:animEffect transition="in" filter="wipe(down)">
                                      <p:cBhvr>
                                        <p:cTn id="15" dur="500"/>
                                        <p:tgtEl>
                                          <p:spTgt spid="54290"/>
                                        </p:tgtEl>
                                      </p:cBhvr>
                                    </p:animEffect>
                                  </p:childTnLst>
                                </p:cTn>
                              </p:par>
                              <p:par>
                                <p:cTn id="16" presetID="3" presetClass="emph" presetSubtype="2" fill="hold" nodeType="withEffect">
                                  <p:stCondLst>
                                    <p:cond delay="0"/>
                                  </p:stCondLst>
                                  <p:childTnLst>
                                    <p:animClr clrSpc="rgb" dir="cw">
                                      <p:cBhvr override="childStyle">
                                        <p:cTn id="17" dur="500" fill="hold"/>
                                        <p:tgtEl>
                                          <p:spTgt spid="54291">
                                            <p:txEl>
                                              <p:pRg st="0" end="0"/>
                                            </p:txEl>
                                          </p:spTgt>
                                        </p:tgtEl>
                                        <p:attrNameLst>
                                          <p:attrName>style.color</p:attrName>
                                        </p:attrNameLst>
                                      </p:cBhvr>
                                      <p:to>
                                        <a:schemeClr val="tx1"/>
                                      </p:to>
                                    </p:animClr>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4290"/>
                                        </p:tgtEl>
                                        <p:attrNameLst>
                                          <p:attrName>style.visibility</p:attrName>
                                        </p:attrNameLst>
                                      </p:cBhvr>
                                      <p:to>
                                        <p:strVal val="hidden"/>
                                      </p:to>
                                    </p:set>
                                  </p:childTnLst>
                                </p:cTn>
                              </p:par>
                              <p:par>
                                <p:cTn id="22" presetID="3" presetClass="emph" presetSubtype="2" fill="hold" nodeType="withEffect">
                                  <p:stCondLst>
                                    <p:cond delay="0"/>
                                  </p:stCondLst>
                                  <p:childTnLst>
                                    <p:animClr clrSpc="rgb" dir="cw">
                                      <p:cBhvr override="childStyle">
                                        <p:cTn id="23" dur="500" fill="hold"/>
                                        <p:tgtEl>
                                          <p:spTgt spid="54291">
                                            <p:txEl>
                                              <p:pRg st="0" end="0"/>
                                            </p:txEl>
                                          </p:spTgt>
                                        </p:tgtEl>
                                        <p:attrNameLst>
                                          <p:attrName>style.color</p:attrName>
                                        </p:attrNameLst>
                                      </p:cBhvr>
                                      <p:to>
                                        <a:srgbClr val="969696"/>
                                      </p:to>
                                    </p:animClr>
                                  </p:childTnLst>
                                </p:cTn>
                              </p:par>
                              <p:par>
                                <p:cTn id="24" presetID="3" presetClass="emph" presetSubtype="2" fill="hold" nodeType="withEffect">
                                  <p:stCondLst>
                                    <p:cond delay="0"/>
                                  </p:stCondLst>
                                  <p:childTnLst>
                                    <p:animClr clrSpc="rgb" dir="cw">
                                      <p:cBhvr override="childStyle">
                                        <p:cTn id="25" dur="500" fill="hold"/>
                                        <p:tgtEl>
                                          <p:spTgt spid="54291">
                                            <p:txEl>
                                              <p:pRg st="1" end="1"/>
                                            </p:txEl>
                                          </p:spTgt>
                                        </p:tgtEl>
                                        <p:attrNameLst>
                                          <p:attrName>style.color</p:attrName>
                                        </p:attrNameLst>
                                      </p:cBhvr>
                                      <p:to>
                                        <a:schemeClr val="tx1"/>
                                      </p:to>
                                    </p:animClr>
                                  </p:childTnLst>
                                </p:cTn>
                              </p:par>
                              <p:par>
                                <p:cTn id="26" presetID="35" presetClass="path" presetSubtype="0" accel="50000" decel="50000" fill="hold" nodeType="withEffect">
                                  <p:stCondLst>
                                    <p:cond delay="0"/>
                                  </p:stCondLst>
                                  <p:childTnLst>
                                    <p:animMotion origin="layout" path="M -1.94444E-6 -2.22222E-6 L -0.20955 -2.22222E-6 " pathEditMode="relative" rAng="0" ptsTypes="AA">
                                      <p:cBhvr>
                                        <p:cTn id="27" dur="2000" fill="hold"/>
                                        <p:tgtEl>
                                          <p:spTgt spid="54285"/>
                                        </p:tgtEl>
                                        <p:attrNameLst>
                                          <p:attrName>ppt_x</p:attrName>
                                          <p:attrName>ppt_y</p:attrName>
                                        </p:attrNameLst>
                                      </p:cBhvr>
                                      <p:rCtr x="-10486" y="0"/>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54292"/>
                                        </p:tgtEl>
                                        <p:attrNameLst>
                                          <p:attrName>style.visibility</p:attrName>
                                        </p:attrNameLst>
                                      </p:cBhvr>
                                      <p:to>
                                        <p:strVal val="visible"/>
                                      </p:to>
                                    </p:set>
                                    <p:animEffect transition="in" filter="wipe(down)">
                                      <p:cBhvr>
                                        <p:cTn id="32" dur="500"/>
                                        <p:tgtEl>
                                          <p:spTgt spid="5429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54292"/>
                                        </p:tgtEl>
                                        <p:attrNameLst>
                                          <p:attrName>style.visibility</p:attrName>
                                        </p:attrNameLst>
                                      </p:cBhvr>
                                      <p:to>
                                        <p:strVal val="hidden"/>
                                      </p:to>
                                    </p:set>
                                  </p:childTnLst>
                                </p:cTn>
                              </p:par>
                              <p:par>
                                <p:cTn id="37" presetID="3" presetClass="emph" presetSubtype="2" fill="hold" nodeType="withEffect">
                                  <p:stCondLst>
                                    <p:cond delay="0"/>
                                  </p:stCondLst>
                                  <p:childTnLst>
                                    <p:animClr clrSpc="rgb" dir="cw">
                                      <p:cBhvr override="childStyle">
                                        <p:cTn id="38" dur="2000" fill="hold"/>
                                        <p:tgtEl>
                                          <p:spTgt spid="54291">
                                            <p:txEl>
                                              <p:pRg st="1" end="1"/>
                                            </p:txEl>
                                          </p:spTgt>
                                        </p:tgtEl>
                                        <p:attrNameLst>
                                          <p:attrName>style.color</p:attrName>
                                        </p:attrNameLst>
                                      </p:cBhvr>
                                      <p:to>
                                        <a:srgbClr val="969696"/>
                                      </p:to>
                                    </p:animClr>
                                  </p:childTnLst>
                                </p:cTn>
                              </p:par>
                              <p:par>
                                <p:cTn id="39" presetID="3" presetClass="emph" presetSubtype="2" fill="hold" nodeType="withEffect">
                                  <p:stCondLst>
                                    <p:cond delay="0"/>
                                  </p:stCondLst>
                                  <p:childTnLst>
                                    <p:animClr clrSpc="rgb" dir="cw">
                                      <p:cBhvr override="childStyle">
                                        <p:cTn id="40" dur="2000" fill="hold"/>
                                        <p:tgtEl>
                                          <p:spTgt spid="54291">
                                            <p:txEl>
                                              <p:pRg st="2" end="2"/>
                                            </p:txEl>
                                          </p:spTgt>
                                        </p:tgtEl>
                                        <p:attrNameLst>
                                          <p:attrName>style.color</p:attrName>
                                        </p:attrNameLst>
                                      </p:cBhvr>
                                      <p:to>
                                        <a:schemeClr val="tx1"/>
                                      </p:to>
                                    </p:animClr>
                                  </p:childTnLst>
                                </p:cTn>
                              </p:par>
                              <p:par>
                                <p:cTn id="41" presetID="35" presetClass="path" presetSubtype="0" accel="50000" decel="50000" fill="hold" nodeType="withEffect">
                                  <p:stCondLst>
                                    <p:cond delay="0"/>
                                  </p:stCondLst>
                                  <p:childTnLst>
                                    <p:animMotion origin="layout" path="M -0.20955 -2.22222E-6 L -0.33455 -2.22222E-6 " pathEditMode="relative" rAng="0" ptsTypes="AA">
                                      <p:cBhvr>
                                        <p:cTn id="42" dur="2000" fill="hold"/>
                                        <p:tgtEl>
                                          <p:spTgt spid="54285"/>
                                        </p:tgtEl>
                                        <p:attrNameLst>
                                          <p:attrName>ppt_x</p:attrName>
                                          <p:attrName>ppt_y</p:attrName>
                                        </p:attrNameLst>
                                      </p:cBhvr>
                                      <p:rCtr x="-6250" y="0"/>
                                    </p:animMotion>
                                  </p:childTnLst>
                                </p:cTn>
                              </p:par>
                            </p:childTnLst>
                          </p:cTn>
                        </p:par>
                        <p:par>
                          <p:cTn id="43" fill="hold" nodeType="afterGroup">
                            <p:stCondLst>
                              <p:cond delay="2000"/>
                            </p:stCondLst>
                            <p:childTnLst>
                              <p:par>
                                <p:cTn id="44" presetID="1" presetClass="entr" presetSubtype="0" fill="hold" nodeType="afterEffect">
                                  <p:stCondLst>
                                    <p:cond delay="0"/>
                                  </p:stCondLst>
                                  <p:childTnLst>
                                    <p:set>
                                      <p:cBhvr>
                                        <p:cTn id="45" dur="1" fill="hold">
                                          <p:stCondLst>
                                            <p:cond delay="0"/>
                                          </p:stCondLst>
                                        </p:cTn>
                                        <p:tgtEl>
                                          <p:spTgt spid="54296"/>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4300"/>
                                        </p:tgtEl>
                                        <p:attrNameLst>
                                          <p:attrName>style.visibility</p:attrName>
                                        </p:attrNameLst>
                                      </p:cBhvr>
                                      <p:to>
                                        <p:strVal val="visible"/>
                                      </p:to>
                                    </p:set>
                                    <p:animEffect transition="in" filter="wipe(down)">
                                      <p:cBhvr>
                                        <p:cTn id="50" dur="500"/>
                                        <p:tgtEl>
                                          <p:spTgt spid="5430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nodeType="clickEffect">
                                  <p:stCondLst>
                                    <p:cond delay="0"/>
                                  </p:stCondLst>
                                  <p:childTnLst>
                                    <p:set>
                                      <p:cBhvr>
                                        <p:cTn id="54" dur="1" fill="hold">
                                          <p:stCondLst>
                                            <p:cond delay="0"/>
                                          </p:stCondLst>
                                        </p:cTn>
                                        <p:tgtEl>
                                          <p:spTgt spid="54296"/>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4300"/>
                                        </p:tgtEl>
                                        <p:attrNameLst>
                                          <p:attrName>style.visibility</p:attrName>
                                        </p:attrNameLst>
                                      </p:cBhvr>
                                      <p:to>
                                        <p:strVal val="hidden"/>
                                      </p:to>
                                    </p:set>
                                  </p:childTnLst>
                                </p:cTn>
                              </p:par>
                              <p:par>
                                <p:cTn id="57" presetID="3" presetClass="emph" presetSubtype="2" fill="hold" nodeType="withEffect">
                                  <p:stCondLst>
                                    <p:cond delay="0"/>
                                  </p:stCondLst>
                                  <p:childTnLst>
                                    <p:animClr clrSpc="rgb" dir="cw">
                                      <p:cBhvr override="childStyle">
                                        <p:cTn id="58" dur="2000" fill="hold"/>
                                        <p:tgtEl>
                                          <p:spTgt spid="54291">
                                            <p:txEl>
                                              <p:pRg st="2" end="2"/>
                                            </p:txEl>
                                          </p:spTgt>
                                        </p:tgtEl>
                                        <p:attrNameLst>
                                          <p:attrName>style.color</p:attrName>
                                        </p:attrNameLst>
                                      </p:cBhvr>
                                      <p:to>
                                        <a:srgbClr val="969696"/>
                                      </p:to>
                                    </p:animClr>
                                  </p:childTnLst>
                                </p:cTn>
                              </p:par>
                              <p:par>
                                <p:cTn id="59" presetID="3" presetClass="emph" presetSubtype="2" fill="hold" nodeType="withEffect">
                                  <p:stCondLst>
                                    <p:cond delay="0"/>
                                  </p:stCondLst>
                                  <p:childTnLst>
                                    <p:animClr clrSpc="rgb" dir="cw">
                                      <p:cBhvr override="childStyle">
                                        <p:cTn id="60" dur="2000" fill="hold"/>
                                        <p:tgtEl>
                                          <p:spTgt spid="54291">
                                            <p:txEl>
                                              <p:pRg st="3" end="3"/>
                                            </p:txEl>
                                          </p:spTgt>
                                        </p:tgtEl>
                                        <p:attrNameLst>
                                          <p:attrName>style.color</p:attrName>
                                        </p:attrNameLst>
                                      </p:cBhvr>
                                      <p:to>
                                        <a:schemeClr val="tx1"/>
                                      </p:to>
                                    </p:animClr>
                                  </p:childTnLst>
                                </p:cTn>
                              </p:par>
                              <p:par>
                                <p:cTn id="61" presetID="35" presetClass="path" presetSubtype="0" accel="50000" decel="50000" fill="hold" nodeType="withEffect">
                                  <p:stCondLst>
                                    <p:cond delay="0"/>
                                  </p:stCondLst>
                                  <p:childTnLst>
                                    <p:animMotion origin="layout" path="M -0.33455 -2.22222E-6 L -0.49931 -2.22222E-6 " pathEditMode="relative" rAng="0" ptsTypes="AA">
                                      <p:cBhvr>
                                        <p:cTn id="62" dur="2000" fill="hold"/>
                                        <p:tgtEl>
                                          <p:spTgt spid="54285"/>
                                        </p:tgtEl>
                                        <p:attrNameLst>
                                          <p:attrName>ppt_x</p:attrName>
                                          <p:attrName>ppt_y</p:attrName>
                                        </p:attrNameLst>
                                      </p:cBhvr>
                                      <p:rCtr x="-8247" y="0"/>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54301"/>
                                        </p:tgtEl>
                                        <p:attrNameLst>
                                          <p:attrName>style.visibility</p:attrName>
                                        </p:attrNameLst>
                                      </p:cBhvr>
                                      <p:to>
                                        <p:strVal val="visible"/>
                                      </p:to>
                                    </p:set>
                                    <p:animEffect transition="in" filter="wipe(down)">
                                      <p:cBhvr>
                                        <p:cTn id="67" dur="500"/>
                                        <p:tgtEl>
                                          <p:spTgt spid="5430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xit" presetSubtype="0" fill="hold" nodeType="clickEffect">
                                  <p:stCondLst>
                                    <p:cond delay="0"/>
                                  </p:stCondLst>
                                  <p:childTnLst>
                                    <p:set>
                                      <p:cBhvr>
                                        <p:cTn id="71" dur="1" fill="hold">
                                          <p:stCondLst>
                                            <p:cond delay="0"/>
                                          </p:stCondLst>
                                        </p:cTn>
                                        <p:tgtEl>
                                          <p:spTgt spid="54301"/>
                                        </p:tgtEl>
                                        <p:attrNameLst>
                                          <p:attrName>style.visibility</p:attrName>
                                        </p:attrNameLst>
                                      </p:cBhvr>
                                      <p:to>
                                        <p:strVal val="hidden"/>
                                      </p:to>
                                    </p:set>
                                  </p:childTnLst>
                                </p:cTn>
                              </p:par>
                              <p:par>
                                <p:cTn id="72" presetID="3" presetClass="emph" presetSubtype="2" fill="hold" nodeType="withEffect">
                                  <p:stCondLst>
                                    <p:cond delay="0"/>
                                  </p:stCondLst>
                                  <p:childTnLst>
                                    <p:animClr clrSpc="rgb" dir="cw">
                                      <p:cBhvr override="childStyle">
                                        <p:cTn id="73" dur="2000" fill="hold"/>
                                        <p:tgtEl>
                                          <p:spTgt spid="54291">
                                            <p:txEl>
                                              <p:pRg st="3" end="3"/>
                                            </p:txEl>
                                          </p:spTgt>
                                        </p:tgtEl>
                                        <p:attrNameLst>
                                          <p:attrName>style.color</p:attrName>
                                        </p:attrNameLst>
                                      </p:cBhvr>
                                      <p:to>
                                        <a:srgbClr val="969696"/>
                                      </p:to>
                                    </p:animClr>
                                  </p:childTnLst>
                                </p:cTn>
                              </p:par>
                              <p:par>
                                <p:cTn id="74" presetID="3" presetClass="emph" presetSubtype="2" fill="hold" nodeType="withEffect">
                                  <p:stCondLst>
                                    <p:cond delay="0"/>
                                  </p:stCondLst>
                                  <p:childTnLst>
                                    <p:animClr clrSpc="rgb" dir="cw">
                                      <p:cBhvr override="childStyle">
                                        <p:cTn id="75" dur="2000" fill="hold"/>
                                        <p:tgtEl>
                                          <p:spTgt spid="54291">
                                            <p:txEl>
                                              <p:pRg st="4" end="4"/>
                                            </p:txEl>
                                          </p:spTgt>
                                        </p:tgtEl>
                                        <p:attrNameLst>
                                          <p:attrName>style.color</p:attrName>
                                        </p:attrNameLst>
                                      </p:cBhvr>
                                      <p:to>
                                        <a:schemeClr val="tx1"/>
                                      </p:to>
                                    </p:animClr>
                                  </p:childTnLst>
                                </p:cTn>
                              </p:par>
                              <p:par>
                                <p:cTn id="76" presetID="35" presetClass="path" presetSubtype="0" accel="50000" decel="50000" fill="hold" nodeType="withEffect">
                                  <p:stCondLst>
                                    <p:cond delay="0"/>
                                  </p:stCondLst>
                                  <p:childTnLst>
                                    <p:animMotion origin="layout" path="M -0.49931 -2.22222E-6 L -0.56598 -2.22222E-6 " pathEditMode="relative" rAng="0" ptsTypes="AA">
                                      <p:cBhvr>
                                        <p:cTn id="77" dur="2000" fill="hold"/>
                                        <p:tgtEl>
                                          <p:spTgt spid="54285"/>
                                        </p:tgtEl>
                                        <p:attrNameLst>
                                          <p:attrName>ppt_x</p:attrName>
                                          <p:attrName>ppt_y</p:attrName>
                                        </p:attrNameLst>
                                      </p:cBhvr>
                                      <p:rCtr x="-3333" y="0"/>
                                    </p:animMotion>
                                  </p:childTnLst>
                                </p:cTn>
                              </p:par>
                            </p:childTnLst>
                          </p:cTn>
                        </p:par>
                        <p:par>
                          <p:cTn id="78" fill="hold" nodeType="afterGroup">
                            <p:stCondLst>
                              <p:cond delay="2000"/>
                            </p:stCondLst>
                            <p:childTnLst>
                              <p:par>
                                <p:cTn id="79" presetID="1" presetClass="entr" presetSubtype="0" fill="hold" nodeType="afterEffect">
                                  <p:stCondLst>
                                    <p:cond delay="0"/>
                                  </p:stCondLst>
                                  <p:childTnLst>
                                    <p:set>
                                      <p:cBhvr>
                                        <p:cTn id="80" dur="1" fill="hold">
                                          <p:stCondLst>
                                            <p:cond delay="0"/>
                                          </p:stCondLst>
                                        </p:cTn>
                                        <p:tgtEl>
                                          <p:spTgt spid="54305"/>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54309"/>
                                        </p:tgtEl>
                                        <p:attrNameLst>
                                          <p:attrName>style.visibility</p:attrName>
                                        </p:attrNameLst>
                                      </p:cBhvr>
                                      <p:to>
                                        <p:strVal val="visible"/>
                                      </p:to>
                                    </p:set>
                                    <p:animEffect transition="in" filter="wipe(down)">
                                      <p:cBhvr>
                                        <p:cTn id="85" dur="500"/>
                                        <p:tgtEl>
                                          <p:spTgt spid="54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0" grpId="0" animBg="1"/>
      <p:bldP spid="54290" grpId="1" animBg="1"/>
      <p:bldP spid="54300" grpId="0" animBg="1"/>
      <p:bldP spid="54300" grpId="1" animBg="1"/>
      <p:bldP spid="543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nvPr>
        </p:nvSpPr>
        <p:spPr/>
        <p:txBody>
          <a:bodyPr/>
          <a:lstStyle/>
          <a:p>
            <a:fld id="{E11755F6-5E20-4712-BFE4-E10C864506E7}" type="slidenum">
              <a:rPr lang="en-US" altLang="en-US"/>
              <a:pPr/>
              <a:t>27</a:t>
            </a:fld>
            <a:endParaRPr lang="en-US" altLang="en-US"/>
          </a:p>
        </p:txBody>
      </p:sp>
      <p:sp>
        <p:nvSpPr>
          <p:cNvPr id="55298"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Case 2</a:t>
            </a:r>
          </a:p>
        </p:txBody>
      </p:sp>
      <p:sp>
        <p:nvSpPr>
          <p:cNvPr id="55299" name="Line 3"/>
          <p:cNvSpPr>
            <a:spLocks noChangeShapeType="1"/>
          </p:cNvSpPr>
          <p:nvPr/>
        </p:nvSpPr>
        <p:spPr bwMode="auto">
          <a:xfrm>
            <a:off x="1371600" y="3657600"/>
            <a:ext cx="6307138" cy="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0" name="Line 4"/>
          <p:cNvSpPr>
            <a:spLocks noChangeShapeType="1"/>
          </p:cNvSpPr>
          <p:nvPr/>
        </p:nvSpPr>
        <p:spPr bwMode="auto">
          <a:xfrm flipH="1" flipV="1">
            <a:off x="4381500" y="1752600"/>
            <a:ext cx="76200" cy="365760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1" name="Line 5"/>
          <p:cNvSpPr>
            <a:spLocks noChangeShapeType="1"/>
          </p:cNvSpPr>
          <p:nvPr/>
        </p:nvSpPr>
        <p:spPr bwMode="auto">
          <a:xfrm flipH="1">
            <a:off x="2438400" y="2120900"/>
            <a:ext cx="4089400" cy="3022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2" name="Text Box 6"/>
          <p:cNvSpPr txBox="1">
            <a:spLocks noChangeArrowheads="1"/>
          </p:cNvSpPr>
          <p:nvPr/>
        </p:nvSpPr>
        <p:spPr bwMode="auto">
          <a:xfrm>
            <a:off x="7512050" y="36845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u</a:t>
            </a:r>
          </a:p>
        </p:txBody>
      </p:sp>
      <p:sp>
        <p:nvSpPr>
          <p:cNvPr id="55303" name="Text Box 7"/>
          <p:cNvSpPr txBox="1">
            <a:spLocks noChangeArrowheads="1"/>
          </p:cNvSpPr>
          <p:nvPr/>
        </p:nvSpPr>
        <p:spPr bwMode="auto">
          <a:xfrm>
            <a:off x="3886200" y="1600200"/>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v</a:t>
            </a:r>
          </a:p>
        </p:txBody>
      </p:sp>
      <p:grpSp>
        <p:nvGrpSpPr>
          <p:cNvPr id="55304" name="Group 8"/>
          <p:cNvGrpSpPr>
            <a:grpSpLocks/>
          </p:cNvGrpSpPr>
          <p:nvPr/>
        </p:nvGrpSpPr>
        <p:grpSpPr bwMode="auto">
          <a:xfrm>
            <a:off x="3657600" y="2743200"/>
            <a:ext cx="1435100" cy="1905000"/>
            <a:chOff x="2304" y="1728"/>
            <a:chExt cx="904" cy="1200"/>
          </a:xfrm>
        </p:grpSpPr>
        <p:sp>
          <p:nvSpPr>
            <p:cNvPr id="55305" name="Line 9"/>
            <p:cNvSpPr>
              <a:spLocks noChangeShapeType="1"/>
            </p:cNvSpPr>
            <p:nvPr/>
          </p:nvSpPr>
          <p:spPr bwMode="auto">
            <a:xfrm flipV="1">
              <a:off x="2304" y="1984"/>
              <a:ext cx="904" cy="704"/>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6" name="Text Box 10"/>
            <p:cNvSpPr txBox="1">
              <a:spLocks noChangeArrowheads="1"/>
            </p:cNvSpPr>
            <p:nvPr/>
          </p:nvSpPr>
          <p:spPr bwMode="auto">
            <a:xfrm>
              <a:off x="2496" y="2064"/>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p>
          </p:txBody>
        </p:sp>
        <p:sp>
          <p:nvSpPr>
            <p:cNvPr id="55307" name="Text Box 11"/>
            <p:cNvSpPr txBox="1">
              <a:spLocks noChangeArrowheads="1"/>
            </p:cNvSpPr>
            <p:nvPr/>
          </p:nvSpPr>
          <p:spPr bwMode="auto">
            <a:xfrm>
              <a:off x="2352" y="264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1</a:t>
              </a:r>
              <a:endParaRPr lang="en-US" altLang="zh-CN" sz="2400" b="1" i="1">
                <a:latin typeface="Times New Roman" panose="02020603050405020304" pitchFamily="18" charset="0"/>
                <a:ea typeface="宋体" panose="02010600030101010101" pitchFamily="2" charset="-122"/>
              </a:endParaRPr>
            </a:p>
          </p:txBody>
        </p:sp>
        <p:sp>
          <p:nvSpPr>
            <p:cNvPr id="55308" name="Text Box 12"/>
            <p:cNvSpPr txBox="1">
              <a:spLocks noChangeArrowheads="1"/>
            </p:cNvSpPr>
            <p:nvPr/>
          </p:nvSpPr>
          <p:spPr bwMode="auto">
            <a:xfrm>
              <a:off x="2832" y="172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2</a:t>
              </a:r>
              <a:endParaRPr lang="en-US" altLang="zh-CN" sz="2400" b="1" i="1">
                <a:latin typeface="Times New Roman" panose="02020603050405020304" pitchFamily="18" charset="0"/>
                <a:ea typeface="宋体" panose="02010600030101010101" pitchFamily="2" charset="-122"/>
              </a:endParaRPr>
            </a:p>
          </p:txBody>
        </p:sp>
      </p:grpSp>
      <p:grpSp>
        <p:nvGrpSpPr>
          <p:cNvPr id="55309" name="Group 13"/>
          <p:cNvGrpSpPr>
            <a:grpSpLocks/>
          </p:cNvGrpSpPr>
          <p:nvPr/>
        </p:nvGrpSpPr>
        <p:grpSpPr bwMode="auto">
          <a:xfrm>
            <a:off x="5791200" y="3124200"/>
            <a:ext cx="1784350" cy="1066800"/>
            <a:chOff x="3648" y="1968"/>
            <a:chExt cx="1124" cy="672"/>
          </a:xfrm>
        </p:grpSpPr>
        <p:sp>
          <p:nvSpPr>
            <p:cNvPr id="55310" name="Line 14"/>
            <p:cNvSpPr>
              <a:spLocks noChangeShapeType="1"/>
            </p:cNvSpPr>
            <p:nvPr/>
          </p:nvSpPr>
          <p:spPr bwMode="auto">
            <a:xfrm>
              <a:off x="3733" y="2304"/>
              <a:ext cx="864" cy="0"/>
            </a:xfrm>
            <a:prstGeom prst="line">
              <a:avLst/>
            </a:prstGeom>
            <a:noFill/>
            <a:ln w="762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1" name="Text Box 15"/>
            <p:cNvSpPr txBox="1">
              <a:spLocks noChangeArrowheads="1"/>
            </p:cNvSpPr>
            <p:nvPr/>
          </p:nvSpPr>
          <p:spPr bwMode="auto">
            <a:xfrm>
              <a:off x="3648" y="196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1</a:t>
              </a:r>
              <a:endParaRPr lang="en-US" altLang="zh-CN" sz="2400" b="1" i="1">
                <a:latin typeface="Times New Roman" panose="02020603050405020304" pitchFamily="18" charset="0"/>
                <a:ea typeface="宋体" panose="02010600030101010101" pitchFamily="2" charset="-122"/>
              </a:endParaRPr>
            </a:p>
          </p:txBody>
        </p:sp>
        <p:sp>
          <p:nvSpPr>
            <p:cNvPr id="55312" name="Text Box 16"/>
            <p:cNvSpPr txBox="1">
              <a:spLocks noChangeArrowheads="1"/>
            </p:cNvSpPr>
            <p:nvPr/>
          </p:nvSpPr>
          <p:spPr bwMode="auto">
            <a:xfrm>
              <a:off x="4464" y="196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2</a:t>
              </a:r>
              <a:endParaRPr lang="en-US" altLang="zh-CN" sz="2400" b="1" i="1">
                <a:latin typeface="Times New Roman" panose="02020603050405020304" pitchFamily="18" charset="0"/>
                <a:ea typeface="宋体" panose="02010600030101010101" pitchFamily="2" charset="-122"/>
              </a:endParaRPr>
            </a:p>
          </p:txBody>
        </p:sp>
        <p:sp>
          <p:nvSpPr>
            <p:cNvPr id="55313" name="Text Box 17"/>
            <p:cNvSpPr txBox="1">
              <a:spLocks noChangeArrowheads="1"/>
            </p:cNvSpPr>
            <p:nvPr/>
          </p:nvSpPr>
          <p:spPr bwMode="auto">
            <a:xfrm>
              <a:off x="4069" y="2352"/>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p>
          </p:txBody>
        </p:sp>
      </p:grpSp>
      <p:sp>
        <p:nvSpPr>
          <p:cNvPr id="55314" name="Text Box 18"/>
          <p:cNvSpPr txBox="1">
            <a:spLocks noChangeArrowheads="1"/>
          </p:cNvSpPr>
          <p:nvPr/>
        </p:nvSpPr>
        <p:spPr bwMode="auto">
          <a:xfrm>
            <a:off x="914400" y="1447800"/>
            <a:ext cx="9207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a:solidFill>
                  <a:srgbClr val="969696"/>
                </a:solidFill>
                <a:latin typeface="Times New Roman" panose="02020603050405020304" pitchFamily="18" charset="0"/>
                <a:ea typeface="宋体" panose="02010600030101010101" pitchFamily="2" charset="-122"/>
              </a:rPr>
              <a:t>case 2.1</a:t>
            </a:r>
          </a:p>
          <a:p>
            <a:pPr algn="ctr"/>
            <a:r>
              <a:rPr lang="en-US" altLang="zh-CN">
                <a:solidFill>
                  <a:srgbClr val="969696"/>
                </a:solidFill>
                <a:latin typeface="Times New Roman" panose="02020603050405020304" pitchFamily="18" charset="0"/>
                <a:ea typeface="宋体" panose="02010600030101010101" pitchFamily="2" charset="-122"/>
              </a:rPr>
              <a:t>case 2.2</a:t>
            </a:r>
          </a:p>
          <a:p>
            <a:pPr algn="ctr"/>
            <a:r>
              <a:rPr lang="en-US" altLang="zh-CN">
                <a:solidFill>
                  <a:srgbClr val="969696"/>
                </a:solidFill>
                <a:latin typeface="Times New Roman" panose="02020603050405020304" pitchFamily="18" charset="0"/>
                <a:ea typeface="宋体" panose="02010600030101010101" pitchFamily="2" charset="-122"/>
              </a:rPr>
              <a:t>case 2.3</a:t>
            </a:r>
          </a:p>
          <a:p>
            <a:pPr algn="ctr"/>
            <a:r>
              <a:rPr lang="en-US" altLang="zh-CN">
                <a:solidFill>
                  <a:srgbClr val="969696"/>
                </a:solidFill>
                <a:latin typeface="Times New Roman" panose="02020603050405020304" pitchFamily="18" charset="0"/>
                <a:ea typeface="宋体" panose="02010600030101010101" pitchFamily="2" charset="-122"/>
              </a:rPr>
              <a:t>case 2.4</a:t>
            </a:r>
          </a:p>
          <a:p>
            <a:pPr algn="ctr"/>
            <a:r>
              <a:rPr lang="en-US" altLang="zh-CN">
                <a:solidFill>
                  <a:srgbClr val="969696"/>
                </a:solidFill>
                <a:latin typeface="Times New Roman" panose="02020603050405020304" pitchFamily="18" charset="0"/>
                <a:ea typeface="宋体" panose="02010600030101010101" pitchFamily="2" charset="-122"/>
              </a:rPr>
              <a:t>case 2.5</a:t>
            </a:r>
          </a:p>
        </p:txBody>
      </p:sp>
      <p:grpSp>
        <p:nvGrpSpPr>
          <p:cNvPr id="55315" name="Group 19"/>
          <p:cNvGrpSpPr>
            <a:grpSpLocks/>
          </p:cNvGrpSpPr>
          <p:nvPr/>
        </p:nvGrpSpPr>
        <p:grpSpPr bwMode="auto">
          <a:xfrm>
            <a:off x="5435600" y="2832100"/>
            <a:ext cx="508000" cy="825500"/>
            <a:chOff x="3424" y="1784"/>
            <a:chExt cx="320" cy="520"/>
          </a:xfrm>
        </p:grpSpPr>
        <p:sp>
          <p:nvSpPr>
            <p:cNvPr id="55316" name="Line 20"/>
            <p:cNvSpPr>
              <a:spLocks noChangeShapeType="1"/>
            </p:cNvSpPr>
            <p:nvPr/>
          </p:nvSpPr>
          <p:spPr bwMode="auto">
            <a:xfrm flipH="1" flipV="1">
              <a:off x="3424" y="1848"/>
              <a:ext cx="320" cy="45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7" name="Line 21"/>
            <p:cNvSpPr>
              <a:spLocks noChangeShapeType="1"/>
            </p:cNvSpPr>
            <p:nvPr/>
          </p:nvSpPr>
          <p:spPr bwMode="auto">
            <a:xfrm flipV="1">
              <a:off x="3456" y="1872"/>
              <a:ext cx="96"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8" name="Line 22"/>
            <p:cNvSpPr>
              <a:spLocks noChangeShapeType="1"/>
            </p:cNvSpPr>
            <p:nvPr/>
          </p:nvSpPr>
          <p:spPr bwMode="auto">
            <a:xfrm flipH="1" flipV="1">
              <a:off x="3504" y="1784"/>
              <a:ext cx="48"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5319" name="Line 23"/>
          <p:cNvSpPr>
            <a:spLocks noChangeShapeType="1"/>
          </p:cNvSpPr>
          <p:nvPr/>
        </p:nvSpPr>
        <p:spPr bwMode="auto">
          <a:xfrm flipH="1" flipV="1">
            <a:off x="5105400" y="3124200"/>
            <a:ext cx="838200" cy="533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5320" name="Group 24"/>
          <p:cNvGrpSpPr>
            <a:grpSpLocks/>
          </p:cNvGrpSpPr>
          <p:nvPr/>
        </p:nvGrpSpPr>
        <p:grpSpPr bwMode="auto">
          <a:xfrm>
            <a:off x="4953000" y="3200400"/>
            <a:ext cx="304800" cy="457200"/>
            <a:chOff x="3120" y="2016"/>
            <a:chExt cx="192" cy="288"/>
          </a:xfrm>
        </p:grpSpPr>
        <p:sp>
          <p:nvSpPr>
            <p:cNvPr id="55321" name="Line 25"/>
            <p:cNvSpPr>
              <a:spLocks noChangeShapeType="1"/>
            </p:cNvSpPr>
            <p:nvPr/>
          </p:nvSpPr>
          <p:spPr bwMode="auto">
            <a:xfrm flipH="1" flipV="1">
              <a:off x="3120" y="2064"/>
              <a:ext cx="192"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2" name="Line 26"/>
            <p:cNvSpPr>
              <a:spLocks noChangeShapeType="1"/>
            </p:cNvSpPr>
            <p:nvPr/>
          </p:nvSpPr>
          <p:spPr bwMode="auto">
            <a:xfrm>
              <a:off x="3184" y="2016"/>
              <a:ext cx="72" cy="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3" name="Line 27"/>
            <p:cNvSpPr>
              <a:spLocks noChangeShapeType="1"/>
            </p:cNvSpPr>
            <p:nvPr/>
          </p:nvSpPr>
          <p:spPr bwMode="auto">
            <a:xfrm flipH="1">
              <a:off x="3192" y="2096"/>
              <a:ext cx="64" cy="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5324" name="Oval 28"/>
          <p:cNvSpPr>
            <a:spLocks noChangeArrowheads="1"/>
          </p:cNvSpPr>
          <p:nvPr/>
        </p:nvSpPr>
        <p:spPr bwMode="auto">
          <a:xfrm>
            <a:off x="4343400" y="3581400"/>
            <a:ext cx="139700" cy="152400"/>
          </a:xfrm>
          <a:prstGeom prst="ellipse">
            <a:avLst/>
          </a:prstGeom>
          <a:solidFill>
            <a:srgbClr val="00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325" name="Group 29"/>
          <p:cNvGrpSpPr>
            <a:grpSpLocks/>
          </p:cNvGrpSpPr>
          <p:nvPr/>
        </p:nvGrpSpPr>
        <p:grpSpPr bwMode="auto">
          <a:xfrm>
            <a:off x="3733800" y="3657600"/>
            <a:ext cx="266700" cy="406400"/>
            <a:chOff x="2304" y="2304"/>
            <a:chExt cx="192" cy="280"/>
          </a:xfrm>
        </p:grpSpPr>
        <p:sp>
          <p:nvSpPr>
            <p:cNvPr id="55326" name="Line 30"/>
            <p:cNvSpPr>
              <a:spLocks noChangeShapeType="1"/>
            </p:cNvSpPr>
            <p:nvPr/>
          </p:nvSpPr>
          <p:spPr bwMode="auto">
            <a:xfrm>
              <a:off x="2304" y="2304"/>
              <a:ext cx="192"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7" name="Line 31"/>
            <p:cNvSpPr>
              <a:spLocks noChangeShapeType="1"/>
            </p:cNvSpPr>
            <p:nvPr/>
          </p:nvSpPr>
          <p:spPr bwMode="auto">
            <a:xfrm flipH="1">
              <a:off x="2360" y="2448"/>
              <a:ext cx="88"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8" name="Line 32"/>
            <p:cNvSpPr>
              <a:spLocks noChangeShapeType="1"/>
            </p:cNvSpPr>
            <p:nvPr/>
          </p:nvSpPr>
          <p:spPr bwMode="auto">
            <a:xfrm>
              <a:off x="2368" y="253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329" name="Group 33"/>
          <p:cNvGrpSpPr>
            <a:grpSpLocks/>
          </p:cNvGrpSpPr>
          <p:nvPr/>
        </p:nvGrpSpPr>
        <p:grpSpPr bwMode="auto">
          <a:xfrm>
            <a:off x="2501900" y="3657600"/>
            <a:ext cx="685800" cy="1028700"/>
            <a:chOff x="1576" y="2304"/>
            <a:chExt cx="432" cy="648"/>
          </a:xfrm>
        </p:grpSpPr>
        <p:sp>
          <p:nvSpPr>
            <p:cNvPr id="55330" name="Line 34"/>
            <p:cNvSpPr>
              <a:spLocks noChangeShapeType="1"/>
            </p:cNvSpPr>
            <p:nvPr/>
          </p:nvSpPr>
          <p:spPr bwMode="auto">
            <a:xfrm>
              <a:off x="1576" y="2304"/>
              <a:ext cx="432" cy="56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1" name="Line 35"/>
            <p:cNvSpPr>
              <a:spLocks noChangeShapeType="1"/>
            </p:cNvSpPr>
            <p:nvPr/>
          </p:nvSpPr>
          <p:spPr bwMode="auto">
            <a:xfrm flipH="1">
              <a:off x="1880" y="2784"/>
              <a:ext cx="88" cy="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2" name="Line 36"/>
            <p:cNvSpPr>
              <a:spLocks noChangeShapeType="1"/>
            </p:cNvSpPr>
            <p:nvPr/>
          </p:nvSpPr>
          <p:spPr bwMode="auto">
            <a:xfrm>
              <a:off x="1872" y="2864"/>
              <a:ext cx="72" cy="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5333" name="Line 37"/>
          <p:cNvSpPr>
            <a:spLocks noChangeShapeType="1"/>
          </p:cNvSpPr>
          <p:nvPr/>
        </p:nvSpPr>
        <p:spPr bwMode="auto">
          <a:xfrm flipH="1" flipV="1">
            <a:off x="2514600" y="3657600"/>
            <a:ext cx="1143000" cy="609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14072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3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309"/>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nodeType="afterEffect">
                                  <p:stCondLst>
                                    <p:cond delay="0"/>
                                  </p:stCondLst>
                                  <p:childTnLst>
                                    <p:set>
                                      <p:cBhvr>
                                        <p:cTn id="13" dur="1" fill="hold">
                                          <p:stCondLst>
                                            <p:cond delay="0"/>
                                          </p:stCondLst>
                                        </p:cTn>
                                        <p:tgtEl>
                                          <p:spTgt spid="55315"/>
                                        </p:tgtEl>
                                        <p:attrNameLst>
                                          <p:attrName>style.visibility</p:attrName>
                                        </p:attrNameLst>
                                      </p:cBhvr>
                                      <p:to>
                                        <p:strVal val="visible"/>
                                      </p:to>
                                    </p:set>
                                    <p:animEffect transition="in" filter="wipe(down)">
                                      <p:cBhvr>
                                        <p:cTn id="14" dur="500"/>
                                        <p:tgtEl>
                                          <p:spTgt spid="55315"/>
                                        </p:tgtEl>
                                      </p:cBhvr>
                                    </p:animEffect>
                                  </p:childTnLst>
                                </p:cTn>
                              </p:par>
                              <p:par>
                                <p:cTn id="15" presetID="3" presetClass="emph" presetSubtype="2" fill="hold" nodeType="withEffect">
                                  <p:stCondLst>
                                    <p:cond delay="0"/>
                                  </p:stCondLst>
                                  <p:childTnLst>
                                    <p:animClr clrSpc="rgb" dir="cw">
                                      <p:cBhvr override="childStyle">
                                        <p:cTn id="16" dur="2000" fill="hold"/>
                                        <p:tgtEl>
                                          <p:spTgt spid="55314">
                                            <p:txEl>
                                              <p:pRg st="0" end="0"/>
                                            </p:txEl>
                                          </p:spTgt>
                                        </p:tgtEl>
                                        <p:attrNameLst>
                                          <p:attrName>style.color</p:attrName>
                                        </p:attrNameLst>
                                      </p:cBhvr>
                                      <p:to>
                                        <a:schemeClr val="tx1"/>
                                      </p:to>
                                    </p:animClr>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5319"/>
                                        </p:tgtEl>
                                        <p:attrNameLst>
                                          <p:attrName>style.visibility</p:attrName>
                                        </p:attrNameLst>
                                      </p:cBhvr>
                                      <p:to>
                                        <p:strVal val="visible"/>
                                      </p:to>
                                    </p:set>
                                    <p:animEffect transition="in" filter="wipe(down)">
                                      <p:cBhvr>
                                        <p:cTn id="21" dur="500"/>
                                        <p:tgtEl>
                                          <p:spTgt spid="553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55319"/>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55315"/>
                                        </p:tgtEl>
                                        <p:attrNameLst>
                                          <p:attrName>style.visibility</p:attrName>
                                        </p:attrNameLst>
                                      </p:cBhvr>
                                      <p:to>
                                        <p:strVal val="hidden"/>
                                      </p:to>
                                    </p:set>
                                  </p:childTnLst>
                                </p:cTn>
                              </p:par>
                            </p:childTnLst>
                          </p:cTn>
                        </p:par>
                        <p:par>
                          <p:cTn id="28" fill="hold" nodeType="afterGroup">
                            <p:stCondLst>
                              <p:cond delay="0"/>
                            </p:stCondLst>
                            <p:childTnLst>
                              <p:par>
                                <p:cTn id="29" presetID="35" presetClass="path" presetSubtype="0" accel="50000" decel="50000" fill="hold" nodeType="afterEffect">
                                  <p:stCondLst>
                                    <p:cond delay="0"/>
                                  </p:stCondLst>
                                  <p:childTnLst>
                                    <p:animMotion origin="layout" path="M -2.77778E-6 -3.33333E-6 L -0.0809 -3.33333E-6 " pathEditMode="relative" rAng="0" ptsTypes="AA">
                                      <p:cBhvr>
                                        <p:cTn id="30" dur="2000" fill="hold"/>
                                        <p:tgtEl>
                                          <p:spTgt spid="55309"/>
                                        </p:tgtEl>
                                        <p:attrNameLst>
                                          <p:attrName>ppt_x</p:attrName>
                                          <p:attrName>ppt_y</p:attrName>
                                        </p:attrNameLst>
                                      </p:cBhvr>
                                      <p:rCtr x="-4045" y="0"/>
                                    </p:animMotion>
                                  </p:childTnLst>
                                </p:cTn>
                              </p:par>
                              <p:par>
                                <p:cTn id="31" presetID="3" presetClass="emph" presetSubtype="2" fill="hold" nodeType="withEffect">
                                  <p:stCondLst>
                                    <p:cond delay="0"/>
                                  </p:stCondLst>
                                  <p:childTnLst>
                                    <p:animClr clrSpc="rgb" dir="cw">
                                      <p:cBhvr override="childStyle">
                                        <p:cTn id="32" dur="2000" fill="hold"/>
                                        <p:tgtEl>
                                          <p:spTgt spid="55314">
                                            <p:txEl>
                                              <p:pRg st="0" end="0"/>
                                            </p:txEl>
                                          </p:spTgt>
                                        </p:tgtEl>
                                        <p:attrNameLst>
                                          <p:attrName>style.color</p:attrName>
                                        </p:attrNameLst>
                                      </p:cBhvr>
                                      <p:to>
                                        <a:srgbClr val="969696"/>
                                      </p:to>
                                    </p:animClr>
                                  </p:childTnLst>
                                </p:cTn>
                              </p:par>
                              <p:par>
                                <p:cTn id="33" presetID="3" presetClass="emph" presetSubtype="2" fill="hold" nodeType="withEffect">
                                  <p:stCondLst>
                                    <p:cond delay="0"/>
                                  </p:stCondLst>
                                  <p:childTnLst>
                                    <p:animClr clrSpc="rgb" dir="cw">
                                      <p:cBhvr override="childStyle">
                                        <p:cTn id="34" dur="2000" fill="hold"/>
                                        <p:tgtEl>
                                          <p:spTgt spid="55314">
                                            <p:txEl>
                                              <p:pRg st="1" end="1"/>
                                            </p:txEl>
                                          </p:spTgt>
                                        </p:tgtEl>
                                        <p:attrNameLst>
                                          <p:attrName>style.color</p:attrName>
                                        </p:attrNameLst>
                                      </p:cBhvr>
                                      <p:to>
                                        <a:schemeClr val="tx1"/>
                                      </p:to>
                                    </p:animClr>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55320"/>
                                        </p:tgtEl>
                                        <p:attrNameLst>
                                          <p:attrName>style.visibility</p:attrName>
                                        </p:attrNameLst>
                                      </p:cBhvr>
                                      <p:to>
                                        <p:strVal val="visible"/>
                                      </p:to>
                                    </p:set>
                                    <p:animEffect transition="in" filter="wipe(down)">
                                      <p:cBhvr>
                                        <p:cTn id="39" dur="500"/>
                                        <p:tgtEl>
                                          <p:spTgt spid="553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nodeType="clickEffect">
                                  <p:stCondLst>
                                    <p:cond delay="0"/>
                                  </p:stCondLst>
                                  <p:childTnLst>
                                    <p:set>
                                      <p:cBhvr>
                                        <p:cTn id="43" dur="1" fill="hold">
                                          <p:stCondLst>
                                            <p:cond delay="0"/>
                                          </p:stCondLst>
                                        </p:cTn>
                                        <p:tgtEl>
                                          <p:spTgt spid="55320"/>
                                        </p:tgtEl>
                                        <p:attrNameLst>
                                          <p:attrName>style.visibility</p:attrName>
                                        </p:attrNameLst>
                                      </p:cBhvr>
                                      <p:to>
                                        <p:strVal val="hidden"/>
                                      </p:to>
                                    </p:set>
                                  </p:childTnLst>
                                </p:cTn>
                              </p:par>
                              <p:par>
                                <p:cTn id="44" presetID="3" presetClass="emph" presetSubtype="2" fill="hold" nodeType="withEffect">
                                  <p:stCondLst>
                                    <p:cond delay="0"/>
                                  </p:stCondLst>
                                  <p:childTnLst>
                                    <p:animClr clrSpc="rgb" dir="cw">
                                      <p:cBhvr override="childStyle">
                                        <p:cTn id="45" dur="2000" fill="hold"/>
                                        <p:tgtEl>
                                          <p:spTgt spid="55314">
                                            <p:txEl>
                                              <p:pRg st="1" end="1"/>
                                            </p:txEl>
                                          </p:spTgt>
                                        </p:tgtEl>
                                        <p:attrNameLst>
                                          <p:attrName>style.color</p:attrName>
                                        </p:attrNameLst>
                                      </p:cBhvr>
                                      <p:to>
                                        <a:srgbClr val="969696"/>
                                      </p:to>
                                    </p:animClr>
                                  </p:childTnLst>
                                </p:cTn>
                              </p:par>
                              <p:par>
                                <p:cTn id="46" presetID="3" presetClass="emph" presetSubtype="2" fill="hold" nodeType="withEffect">
                                  <p:stCondLst>
                                    <p:cond delay="0"/>
                                  </p:stCondLst>
                                  <p:childTnLst>
                                    <p:animClr clrSpc="rgb" dir="cw">
                                      <p:cBhvr override="childStyle">
                                        <p:cTn id="47" dur="2000" fill="hold"/>
                                        <p:tgtEl>
                                          <p:spTgt spid="55314">
                                            <p:txEl>
                                              <p:pRg st="2" end="2"/>
                                            </p:txEl>
                                          </p:spTgt>
                                        </p:tgtEl>
                                        <p:attrNameLst>
                                          <p:attrName>style.color</p:attrName>
                                        </p:attrNameLst>
                                      </p:cBhvr>
                                      <p:to>
                                        <a:schemeClr val="tx1"/>
                                      </p:to>
                                    </p:animClr>
                                  </p:childTnLst>
                                </p:cTn>
                              </p:par>
                            </p:childTnLst>
                          </p:cTn>
                        </p:par>
                      </p:childTnLst>
                    </p:cTn>
                  </p:par>
                  <p:par>
                    <p:cTn id="48" fill="hold" nodeType="clickPar">
                      <p:stCondLst>
                        <p:cond delay="indefinite"/>
                      </p:stCondLst>
                      <p:childTnLst>
                        <p:par>
                          <p:cTn id="49" fill="hold" nodeType="withGroup">
                            <p:stCondLst>
                              <p:cond delay="0"/>
                            </p:stCondLst>
                            <p:childTnLst>
                              <p:par>
                                <p:cTn id="50" presetID="35" presetClass="path" presetSubtype="0" accel="50000" decel="50000" fill="hold" nodeType="clickEffect">
                                  <p:stCondLst>
                                    <p:cond delay="0"/>
                                  </p:stCondLst>
                                  <p:childTnLst>
                                    <p:animMotion origin="layout" path="M -0.0809 -3.33333E-6 L -0.2309 -3.33333E-6 " pathEditMode="relative" rAng="0" ptsTypes="AA">
                                      <p:cBhvr>
                                        <p:cTn id="51" dur="2000" fill="hold"/>
                                        <p:tgtEl>
                                          <p:spTgt spid="55309"/>
                                        </p:tgtEl>
                                        <p:attrNameLst>
                                          <p:attrName>ppt_x</p:attrName>
                                          <p:attrName>ppt_y</p:attrName>
                                        </p:attrNameLst>
                                      </p:cBhvr>
                                      <p:rCtr x="-7500" y="0"/>
                                    </p:animMotion>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5324"/>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55324"/>
                                        </p:tgtEl>
                                        <p:attrNameLst>
                                          <p:attrName>style.visibility</p:attrName>
                                        </p:attrNameLst>
                                      </p:cBhvr>
                                      <p:to>
                                        <p:strVal val="hidden"/>
                                      </p:to>
                                    </p:set>
                                  </p:childTnLst>
                                </p:cTn>
                              </p:par>
                              <p:par>
                                <p:cTn id="60" presetID="3" presetClass="emph" presetSubtype="2" fill="hold" nodeType="withEffect">
                                  <p:stCondLst>
                                    <p:cond delay="0"/>
                                  </p:stCondLst>
                                  <p:childTnLst>
                                    <p:animClr clrSpc="rgb" dir="cw">
                                      <p:cBhvr override="childStyle">
                                        <p:cTn id="61" dur="2000" fill="hold"/>
                                        <p:tgtEl>
                                          <p:spTgt spid="55314">
                                            <p:txEl>
                                              <p:pRg st="2" end="2"/>
                                            </p:txEl>
                                          </p:spTgt>
                                        </p:tgtEl>
                                        <p:attrNameLst>
                                          <p:attrName>style.color</p:attrName>
                                        </p:attrNameLst>
                                      </p:cBhvr>
                                      <p:to>
                                        <a:srgbClr val="969696"/>
                                      </p:to>
                                    </p:animClr>
                                  </p:childTnLst>
                                </p:cTn>
                              </p:par>
                              <p:par>
                                <p:cTn id="62" presetID="3" presetClass="emph" presetSubtype="2" fill="hold" nodeType="withEffect">
                                  <p:stCondLst>
                                    <p:cond delay="0"/>
                                  </p:stCondLst>
                                  <p:childTnLst>
                                    <p:animClr clrSpc="rgb" dir="cw">
                                      <p:cBhvr override="childStyle">
                                        <p:cTn id="63" dur="2000" fill="hold"/>
                                        <p:tgtEl>
                                          <p:spTgt spid="55314">
                                            <p:txEl>
                                              <p:pRg st="3" end="3"/>
                                            </p:txEl>
                                          </p:spTgt>
                                        </p:tgtEl>
                                        <p:attrNameLst>
                                          <p:attrName>style.color</p:attrName>
                                        </p:attrNameLst>
                                      </p:cBhvr>
                                      <p:to>
                                        <a:schemeClr val="tx1"/>
                                      </p:to>
                                    </p:animClr>
                                  </p:childTnLst>
                                </p:cTn>
                              </p:par>
                              <p:par>
                                <p:cTn id="64" presetID="35" presetClass="path" presetSubtype="0" accel="50000" decel="50000" fill="hold" nodeType="withEffect">
                                  <p:stCondLst>
                                    <p:cond delay="0"/>
                                  </p:stCondLst>
                                  <p:childTnLst>
                                    <p:animMotion origin="layout" path="M -0.2309 -3.33333E-6 L -0.3809 -3.33333E-6 " pathEditMode="relative" rAng="0" ptsTypes="AA">
                                      <p:cBhvr>
                                        <p:cTn id="65" dur="2000" fill="hold"/>
                                        <p:tgtEl>
                                          <p:spTgt spid="55309"/>
                                        </p:tgtEl>
                                        <p:attrNameLst>
                                          <p:attrName>ppt_x</p:attrName>
                                          <p:attrName>ppt_y</p:attrName>
                                        </p:attrNameLst>
                                      </p:cBhvr>
                                      <p:rCtr x="-7500" y="0"/>
                                    </p:animMotion>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nodeType="clickEffect">
                                  <p:stCondLst>
                                    <p:cond delay="0"/>
                                  </p:stCondLst>
                                  <p:childTnLst>
                                    <p:set>
                                      <p:cBhvr>
                                        <p:cTn id="69" dur="1" fill="hold">
                                          <p:stCondLst>
                                            <p:cond delay="0"/>
                                          </p:stCondLst>
                                        </p:cTn>
                                        <p:tgtEl>
                                          <p:spTgt spid="55325"/>
                                        </p:tgtEl>
                                        <p:attrNameLst>
                                          <p:attrName>style.visibility</p:attrName>
                                        </p:attrNameLst>
                                      </p:cBhvr>
                                      <p:to>
                                        <p:strVal val="visible"/>
                                      </p:to>
                                    </p:set>
                                    <p:animEffect transition="in" filter="wipe(down)">
                                      <p:cBhvr>
                                        <p:cTn id="70" dur="500"/>
                                        <p:tgtEl>
                                          <p:spTgt spid="5532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xit" presetSubtype="0" fill="hold" nodeType="clickEffect">
                                  <p:stCondLst>
                                    <p:cond delay="0"/>
                                  </p:stCondLst>
                                  <p:childTnLst>
                                    <p:set>
                                      <p:cBhvr>
                                        <p:cTn id="74" dur="1" fill="hold">
                                          <p:stCondLst>
                                            <p:cond delay="0"/>
                                          </p:stCondLst>
                                        </p:cTn>
                                        <p:tgtEl>
                                          <p:spTgt spid="55325"/>
                                        </p:tgtEl>
                                        <p:attrNameLst>
                                          <p:attrName>style.visibility</p:attrName>
                                        </p:attrNameLst>
                                      </p:cBhvr>
                                      <p:to>
                                        <p:strVal val="hidden"/>
                                      </p:to>
                                    </p:set>
                                  </p:childTnLst>
                                </p:cTn>
                              </p:par>
                              <p:par>
                                <p:cTn id="75" presetID="3" presetClass="emph" presetSubtype="2" fill="hold" nodeType="withEffect">
                                  <p:stCondLst>
                                    <p:cond delay="0"/>
                                  </p:stCondLst>
                                  <p:childTnLst>
                                    <p:animClr clrSpc="rgb" dir="cw">
                                      <p:cBhvr override="childStyle">
                                        <p:cTn id="76" dur="2000" fill="hold"/>
                                        <p:tgtEl>
                                          <p:spTgt spid="55314">
                                            <p:txEl>
                                              <p:pRg st="3" end="3"/>
                                            </p:txEl>
                                          </p:spTgt>
                                        </p:tgtEl>
                                        <p:attrNameLst>
                                          <p:attrName>style.color</p:attrName>
                                        </p:attrNameLst>
                                      </p:cBhvr>
                                      <p:to>
                                        <a:srgbClr val="969696"/>
                                      </p:to>
                                    </p:animClr>
                                  </p:childTnLst>
                                </p:cTn>
                              </p:par>
                              <p:par>
                                <p:cTn id="77" presetID="3" presetClass="emph" presetSubtype="2" fill="hold" nodeType="withEffect">
                                  <p:stCondLst>
                                    <p:cond delay="0"/>
                                  </p:stCondLst>
                                  <p:childTnLst>
                                    <p:animClr clrSpc="rgb" dir="cw">
                                      <p:cBhvr override="childStyle">
                                        <p:cTn id="78" dur="2000" fill="hold"/>
                                        <p:tgtEl>
                                          <p:spTgt spid="55314">
                                            <p:txEl>
                                              <p:pRg st="4" end="4"/>
                                            </p:txEl>
                                          </p:spTgt>
                                        </p:tgtEl>
                                        <p:attrNameLst>
                                          <p:attrName>style.color</p:attrName>
                                        </p:attrNameLst>
                                      </p:cBhvr>
                                      <p:to>
                                        <a:schemeClr val="tx1"/>
                                      </p:to>
                                    </p:animClr>
                                  </p:childTnLst>
                                </p:cTn>
                              </p:par>
                              <p:par>
                                <p:cTn id="79" presetID="35" presetClass="path" presetSubtype="0" accel="50000" decel="50000" fill="hold" nodeType="withEffect">
                                  <p:stCondLst>
                                    <p:cond delay="0"/>
                                  </p:stCondLst>
                                  <p:childTnLst>
                                    <p:animMotion origin="layout" path="M -0.3809 -3.33333E-6 L -0.52257 -3.33333E-6 " pathEditMode="relative" rAng="0" ptsTypes="AA">
                                      <p:cBhvr>
                                        <p:cTn id="80" dur="2000" fill="hold"/>
                                        <p:tgtEl>
                                          <p:spTgt spid="55309"/>
                                        </p:tgtEl>
                                        <p:attrNameLst>
                                          <p:attrName>ppt_x</p:attrName>
                                          <p:attrName>ppt_y</p:attrName>
                                        </p:attrNameLst>
                                      </p:cBhvr>
                                      <p:rCtr x="-7083" y="0"/>
                                    </p:animMotion>
                                  </p:childTnLst>
                                </p:cTn>
                              </p:par>
                            </p:childTnLst>
                          </p:cTn>
                        </p:par>
                        <p:par>
                          <p:cTn id="81" fill="hold" nodeType="afterGroup">
                            <p:stCondLst>
                              <p:cond delay="2000"/>
                            </p:stCondLst>
                            <p:childTnLst>
                              <p:par>
                                <p:cTn id="82" presetID="22" presetClass="entr" presetSubtype="4" fill="hold" nodeType="afterEffect">
                                  <p:stCondLst>
                                    <p:cond delay="0"/>
                                  </p:stCondLst>
                                  <p:childTnLst>
                                    <p:set>
                                      <p:cBhvr>
                                        <p:cTn id="83" dur="1" fill="hold">
                                          <p:stCondLst>
                                            <p:cond delay="0"/>
                                          </p:stCondLst>
                                        </p:cTn>
                                        <p:tgtEl>
                                          <p:spTgt spid="55329"/>
                                        </p:tgtEl>
                                        <p:attrNameLst>
                                          <p:attrName>style.visibility</p:attrName>
                                        </p:attrNameLst>
                                      </p:cBhvr>
                                      <p:to>
                                        <p:strVal val="visible"/>
                                      </p:to>
                                    </p:set>
                                    <p:animEffect transition="in" filter="wipe(down)">
                                      <p:cBhvr>
                                        <p:cTn id="84" dur="500"/>
                                        <p:tgtEl>
                                          <p:spTgt spid="5532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5333"/>
                                        </p:tgtEl>
                                        <p:attrNameLst>
                                          <p:attrName>style.visibility</p:attrName>
                                        </p:attrNameLst>
                                      </p:cBhvr>
                                      <p:to>
                                        <p:strVal val="visible"/>
                                      </p:to>
                                    </p:set>
                                    <p:animEffect transition="in" filter="wipe(down)">
                                      <p:cBhvr>
                                        <p:cTn id="89" dur="500"/>
                                        <p:tgtEl>
                                          <p:spTgt spid="55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9" grpId="0" animBg="1"/>
      <p:bldP spid="55319" grpId="1" animBg="1"/>
      <p:bldP spid="55324" grpId="0" animBg="1"/>
      <p:bldP spid="55324" grpId="1" animBg="1"/>
      <p:bldP spid="553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EFCF563B-A26E-4FA5-B270-32174A3C310A}" type="slidenum">
              <a:rPr lang="en-US" altLang="en-US"/>
              <a:pPr/>
              <a:t>28</a:t>
            </a:fld>
            <a:endParaRPr lang="en-US" altLang="en-US"/>
          </a:p>
        </p:txBody>
      </p:sp>
      <p:sp>
        <p:nvSpPr>
          <p:cNvPr id="56322"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Case 3</a:t>
            </a:r>
          </a:p>
        </p:txBody>
      </p:sp>
      <p:sp>
        <p:nvSpPr>
          <p:cNvPr id="56323" name="Line 3"/>
          <p:cNvSpPr>
            <a:spLocks noChangeShapeType="1"/>
          </p:cNvSpPr>
          <p:nvPr/>
        </p:nvSpPr>
        <p:spPr bwMode="auto">
          <a:xfrm>
            <a:off x="1371600" y="3657600"/>
            <a:ext cx="6307138" cy="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4" name="Line 4"/>
          <p:cNvSpPr>
            <a:spLocks noChangeShapeType="1"/>
          </p:cNvSpPr>
          <p:nvPr/>
        </p:nvSpPr>
        <p:spPr bwMode="auto">
          <a:xfrm flipH="1" flipV="1">
            <a:off x="4381500" y="1752600"/>
            <a:ext cx="76200" cy="365760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5" name="Line 5"/>
          <p:cNvSpPr>
            <a:spLocks noChangeShapeType="1"/>
          </p:cNvSpPr>
          <p:nvPr/>
        </p:nvSpPr>
        <p:spPr bwMode="auto">
          <a:xfrm flipH="1">
            <a:off x="2438400" y="2120900"/>
            <a:ext cx="4089400" cy="3022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Text Box 6"/>
          <p:cNvSpPr txBox="1">
            <a:spLocks noChangeArrowheads="1"/>
          </p:cNvSpPr>
          <p:nvPr/>
        </p:nvSpPr>
        <p:spPr bwMode="auto">
          <a:xfrm>
            <a:off x="7512050" y="36845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u</a:t>
            </a:r>
          </a:p>
        </p:txBody>
      </p:sp>
      <p:sp>
        <p:nvSpPr>
          <p:cNvPr id="56327" name="Text Box 7"/>
          <p:cNvSpPr txBox="1">
            <a:spLocks noChangeArrowheads="1"/>
          </p:cNvSpPr>
          <p:nvPr/>
        </p:nvSpPr>
        <p:spPr bwMode="auto">
          <a:xfrm>
            <a:off x="3886200" y="1600200"/>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v</a:t>
            </a:r>
          </a:p>
        </p:txBody>
      </p:sp>
      <p:grpSp>
        <p:nvGrpSpPr>
          <p:cNvPr id="56328" name="Group 8"/>
          <p:cNvGrpSpPr>
            <a:grpSpLocks/>
          </p:cNvGrpSpPr>
          <p:nvPr/>
        </p:nvGrpSpPr>
        <p:grpSpPr bwMode="auto">
          <a:xfrm>
            <a:off x="4495800" y="2362200"/>
            <a:ext cx="1174750" cy="1117600"/>
            <a:chOff x="2832" y="1488"/>
            <a:chExt cx="740" cy="704"/>
          </a:xfrm>
        </p:grpSpPr>
        <p:sp>
          <p:nvSpPr>
            <p:cNvPr id="56329" name="Line 9"/>
            <p:cNvSpPr>
              <a:spLocks noChangeShapeType="1"/>
            </p:cNvSpPr>
            <p:nvPr/>
          </p:nvSpPr>
          <p:spPr bwMode="auto">
            <a:xfrm flipV="1">
              <a:off x="2960" y="1808"/>
              <a:ext cx="504" cy="384"/>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0" name="Text Box 10"/>
            <p:cNvSpPr txBox="1">
              <a:spLocks noChangeArrowheads="1"/>
            </p:cNvSpPr>
            <p:nvPr/>
          </p:nvSpPr>
          <p:spPr bwMode="auto">
            <a:xfrm>
              <a:off x="2976" y="1536"/>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p>
          </p:txBody>
        </p:sp>
        <p:sp>
          <p:nvSpPr>
            <p:cNvPr id="56331" name="Text Box 11"/>
            <p:cNvSpPr txBox="1">
              <a:spLocks noChangeArrowheads="1"/>
            </p:cNvSpPr>
            <p:nvPr/>
          </p:nvSpPr>
          <p:spPr bwMode="auto">
            <a:xfrm>
              <a:off x="2832" y="1824"/>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1</a:t>
              </a:r>
              <a:endParaRPr lang="en-US" altLang="zh-CN" sz="2400" b="1" i="1">
                <a:latin typeface="Times New Roman" panose="02020603050405020304" pitchFamily="18" charset="0"/>
                <a:ea typeface="宋体" panose="02010600030101010101" pitchFamily="2" charset="-122"/>
              </a:endParaRPr>
            </a:p>
          </p:txBody>
        </p:sp>
        <p:sp>
          <p:nvSpPr>
            <p:cNvPr id="56332" name="Text Box 12"/>
            <p:cNvSpPr txBox="1">
              <a:spLocks noChangeArrowheads="1"/>
            </p:cNvSpPr>
            <p:nvPr/>
          </p:nvSpPr>
          <p:spPr bwMode="auto">
            <a:xfrm>
              <a:off x="3264" y="148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A</a:t>
              </a:r>
              <a:r>
                <a:rPr lang="en-US" altLang="zh-CN" sz="2400" b="1" baseline="-25000">
                  <a:latin typeface="Times New Roman" panose="02020603050405020304" pitchFamily="18" charset="0"/>
                  <a:ea typeface="宋体" panose="02010600030101010101" pitchFamily="2" charset="-122"/>
                </a:rPr>
                <a:t>2</a:t>
              </a:r>
              <a:endParaRPr lang="en-US" altLang="zh-CN" sz="2400" b="1" i="1">
                <a:latin typeface="Times New Roman" panose="02020603050405020304" pitchFamily="18" charset="0"/>
                <a:ea typeface="宋体" panose="02010600030101010101" pitchFamily="2" charset="-122"/>
              </a:endParaRPr>
            </a:p>
          </p:txBody>
        </p:sp>
      </p:grpSp>
      <p:grpSp>
        <p:nvGrpSpPr>
          <p:cNvPr id="56333" name="Group 13"/>
          <p:cNvGrpSpPr>
            <a:grpSpLocks/>
          </p:cNvGrpSpPr>
          <p:nvPr/>
        </p:nvGrpSpPr>
        <p:grpSpPr bwMode="auto">
          <a:xfrm>
            <a:off x="6248400" y="3124200"/>
            <a:ext cx="1479550" cy="1066800"/>
            <a:chOff x="3936" y="1968"/>
            <a:chExt cx="932" cy="672"/>
          </a:xfrm>
        </p:grpSpPr>
        <p:sp>
          <p:nvSpPr>
            <p:cNvPr id="56334" name="Line 14"/>
            <p:cNvSpPr>
              <a:spLocks noChangeShapeType="1"/>
            </p:cNvSpPr>
            <p:nvPr/>
          </p:nvSpPr>
          <p:spPr bwMode="auto">
            <a:xfrm>
              <a:off x="4128" y="2304"/>
              <a:ext cx="565" cy="0"/>
            </a:xfrm>
            <a:prstGeom prst="line">
              <a:avLst/>
            </a:prstGeom>
            <a:noFill/>
            <a:ln w="762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5" name="Text Box 15"/>
            <p:cNvSpPr txBox="1">
              <a:spLocks noChangeArrowheads="1"/>
            </p:cNvSpPr>
            <p:nvPr/>
          </p:nvSpPr>
          <p:spPr bwMode="auto">
            <a:xfrm>
              <a:off x="3936" y="196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1</a:t>
              </a:r>
              <a:endParaRPr lang="en-US" altLang="zh-CN" sz="2400" b="1" i="1">
                <a:latin typeface="Times New Roman" panose="02020603050405020304" pitchFamily="18" charset="0"/>
                <a:ea typeface="宋体" panose="02010600030101010101" pitchFamily="2" charset="-122"/>
              </a:endParaRPr>
            </a:p>
          </p:txBody>
        </p:sp>
        <p:sp>
          <p:nvSpPr>
            <p:cNvPr id="56336" name="Text Box 16"/>
            <p:cNvSpPr txBox="1">
              <a:spLocks noChangeArrowheads="1"/>
            </p:cNvSpPr>
            <p:nvPr/>
          </p:nvSpPr>
          <p:spPr bwMode="auto">
            <a:xfrm>
              <a:off x="4560" y="196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r>
                <a:rPr lang="en-US" altLang="zh-CN" sz="2400" b="1" baseline="-25000">
                  <a:latin typeface="Times New Roman" panose="02020603050405020304" pitchFamily="18" charset="0"/>
                  <a:ea typeface="宋体" panose="02010600030101010101" pitchFamily="2" charset="-122"/>
                </a:rPr>
                <a:t>2</a:t>
              </a:r>
              <a:endParaRPr lang="en-US" altLang="zh-CN" sz="2400" b="1" i="1">
                <a:latin typeface="Times New Roman" panose="02020603050405020304" pitchFamily="18" charset="0"/>
                <a:ea typeface="宋体" panose="02010600030101010101" pitchFamily="2" charset="-122"/>
              </a:endParaRPr>
            </a:p>
          </p:txBody>
        </p:sp>
        <p:sp>
          <p:nvSpPr>
            <p:cNvPr id="56337" name="Text Box 17"/>
            <p:cNvSpPr txBox="1">
              <a:spLocks noChangeArrowheads="1"/>
            </p:cNvSpPr>
            <p:nvPr/>
          </p:nvSpPr>
          <p:spPr bwMode="auto">
            <a:xfrm>
              <a:off x="4320" y="2352"/>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i="1">
                  <a:latin typeface="Times New Roman" panose="02020603050405020304" pitchFamily="18" charset="0"/>
                  <a:ea typeface="宋体" panose="02010600030101010101" pitchFamily="2" charset="-122"/>
                </a:rPr>
                <a:t>B</a:t>
              </a:r>
            </a:p>
          </p:txBody>
        </p:sp>
      </p:grpSp>
      <p:sp>
        <p:nvSpPr>
          <p:cNvPr id="56338" name="Text Box 18"/>
          <p:cNvSpPr txBox="1">
            <a:spLocks noChangeArrowheads="1"/>
          </p:cNvSpPr>
          <p:nvPr/>
        </p:nvSpPr>
        <p:spPr bwMode="auto">
          <a:xfrm>
            <a:off x="914400" y="1447800"/>
            <a:ext cx="9207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a:solidFill>
                  <a:srgbClr val="969696"/>
                </a:solidFill>
                <a:latin typeface="Times New Roman" panose="02020603050405020304" pitchFamily="18" charset="0"/>
                <a:ea typeface="宋体" panose="02010600030101010101" pitchFamily="2" charset="-122"/>
              </a:rPr>
              <a:t>case 3.1</a:t>
            </a:r>
          </a:p>
          <a:p>
            <a:pPr algn="ctr"/>
            <a:r>
              <a:rPr lang="en-US" altLang="zh-CN">
                <a:solidFill>
                  <a:srgbClr val="969696"/>
                </a:solidFill>
                <a:latin typeface="Times New Roman" panose="02020603050405020304" pitchFamily="18" charset="0"/>
                <a:ea typeface="宋体" panose="02010600030101010101" pitchFamily="2" charset="-122"/>
              </a:rPr>
              <a:t>case 3.2</a:t>
            </a:r>
          </a:p>
          <a:p>
            <a:pPr algn="ctr"/>
            <a:r>
              <a:rPr lang="en-US" altLang="zh-CN">
                <a:solidFill>
                  <a:srgbClr val="969696"/>
                </a:solidFill>
                <a:latin typeface="Times New Roman" panose="02020603050405020304" pitchFamily="18" charset="0"/>
                <a:ea typeface="宋体" panose="02010600030101010101" pitchFamily="2" charset="-122"/>
              </a:rPr>
              <a:t>case 3.3</a:t>
            </a:r>
          </a:p>
          <a:p>
            <a:pPr algn="ctr"/>
            <a:r>
              <a:rPr lang="en-US" altLang="zh-CN">
                <a:solidFill>
                  <a:srgbClr val="969696"/>
                </a:solidFill>
                <a:latin typeface="Times New Roman" panose="02020603050405020304" pitchFamily="18" charset="0"/>
                <a:ea typeface="宋体" panose="02010600030101010101" pitchFamily="2" charset="-122"/>
              </a:rPr>
              <a:t>case 3.4</a:t>
            </a:r>
          </a:p>
          <a:p>
            <a:pPr algn="ctr"/>
            <a:r>
              <a:rPr lang="en-US" altLang="zh-CN">
                <a:solidFill>
                  <a:srgbClr val="969696"/>
                </a:solidFill>
                <a:latin typeface="Times New Roman" panose="02020603050405020304" pitchFamily="18" charset="0"/>
                <a:ea typeface="宋体" panose="02010600030101010101" pitchFamily="2" charset="-122"/>
              </a:rPr>
              <a:t>case 3.5</a:t>
            </a:r>
          </a:p>
        </p:txBody>
      </p:sp>
      <p:sp>
        <p:nvSpPr>
          <p:cNvPr id="56339" name="Text Box 19"/>
          <p:cNvSpPr txBox="1">
            <a:spLocks noChangeArrowheads="1"/>
          </p:cNvSpPr>
          <p:nvPr/>
        </p:nvSpPr>
        <p:spPr bwMode="auto">
          <a:xfrm>
            <a:off x="533400" y="5715000"/>
            <a:ext cx="2728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a:latin typeface="Times New Roman" panose="02020603050405020304" pitchFamily="18" charset="0"/>
                <a:ea typeface="宋体" panose="02010600030101010101" pitchFamily="2" charset="-122"/>
              </a:rPr>
              <a:t>Symmetric to Case 1</a:t>
            </a:r>
          </a:p>
        </p:txBody>
      </p:sp>
    </p:spTree>
    <p:extLst>
      <p:ext uri="{BB962C8B-B14F-4D97-AF65-F5344CB8AC3E}">
        <p14:creationId xmlns:p14="http://schemas.microsoft.com/office/powerpoint/2010/main" val="1064331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nodeType="clickEffect">
                                  <p:stCondLst>
                                    <p:cond delay="0"/>
                                  </p:stCondLst>
                                  <p:childTnLst>
                                    <p:animMotion origin="layout" path="M 3.88889E-6 -3.33333E-6 L -0.57257 -3.33333E-6 " pathEditMode="relative" rAng="0" ptsTypes="AA">
                                      <p:cBhvr>
                                        <p:cTn id="14" dur="2000" fill="hold"/>
                                        <p:tgtEl>
                                          <p:spTgt spid="56333"/>
                                        </p:tgtEl>
                                        <p:attrNameLst>
                                          <p:attrName>ppt_x</p:attrName>
                                          <p:attrName>ppt_y</p:attrName>
                                        </p:attrNameLst>
                                      </p:cBhvr>
                                      <p:rCtr x="-286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1C8995FE-8E25-4D21-BBF7-2451CE49DCDA}" type="slidenum">
              <a:rPr lang="en-US" altLang="en-US"/>
              <a:pPr/>
              <a:t>29</a:t>
            </a:fld>
            <a:endParaRPr lang="en-US" altLang="en-US"/>
          </a:p>
        </p:txBody>
      </p:sp>
      <p:sp>
        <p:nvSpPr>
          <p:cNvPr id="57346" name="Rectangle 2"/>
          <p:cNvSpPr>
            <a:spLocks noGrp="1" noChangeArrowheads="1"/>
          </p:cNvSpPr>
          <p:nvPr>
            <p:ph type="title"/>
          </p:nvPr>
        </p:nvSpPr>
        <p:spPr/>
        <p:txBody>
          <a:bodyPr/>
          <a:lstStyle/>
          <a:p>
            <a:endParaRPr lang="en-US" altLang="en-US">
              <a:latin typeface="Times New Roman" panose="02020603050405020304" pitchFamily="18" charset="0"/>
            </a:endParaRPr>
          </a:p>
        </p:txBody>
      </p:sp>
      <p:sp>
        <p:nvSpPr>
          <p:cNvPr id="57347" name="Rectangle 3"/>
          <p:cNvSpPr>
            <a:spLocks noGrp="1" noChangeArrowheads="1"/>
          </p:cNvSpPr>
          <p:nvPr>
            <p:ph type="body" idx="1"/>
          </p:nvPr>
        </p:nvSpPr>
        <p:spPr/>
        <p:txBody>
          <a:bodyPr/>
          <a:lstStyle/>
          <a:p>
            <a:pPr algn="just"/>
            <a:endParaRPr lang="en-US" altLang="en-US">
              <a:latin typeface="Times New Roman" panose="02020603050405020304" pitchFamily="18" charset="0"/>
            </a:endParaRPr>
          </a:p>
        </p:txBody>
      </p:sp>
      <p:pic>
        <p:nvPicPr>
          <p:cNvPr id="57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72390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828800"/>
            <a:ext cx="4572000"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5156200"/>
            <a:ext cx="4495800"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581400"/>
            <a:ext cx="670560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192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39D0967E-59B9-4720-947A-0E60F3AB84E0}" type="slidenum">
              <a:rPr lang="en-US" altLang="en-US"/>
              <a:pPr/>
              <a:t>3</a:t>
            </a:fld>
            <a:endParaRPr lang="en-US" altLang="en-US"/>
          </a:p>
        </p:txBody>
      </p:sp>
      <p:sp>
        <p:nvSpPr>
          <p:cNvPr id="24578" name="Rectangle 2"/>
          <p:cNvSpPr>
            <a:spLocks noGrp="1" noChangeArrowheads="1"/>
          </p:cNvSpPr>
          <p:nvPr>
            <p:ph type="title"/>
          </p:nvPr>
        </p:nvSpPr>
        <p:spPr/>
        <p:txBody>
          <a:bodyPr/>
          <a:lstStyle/>
          <a:p>
            <a:r>
              <a:rPr lang="en-US" altLang="en-US" sz="3800">
                <a:latin typeface="Times New Roman" panose="02020603050405020304" pitchFamily="18" charset="0"/>
              </a:rPr>
              <a:t>Properties of Time Series Data</a:t>
            </a:r>
          </a:p>
        </p:txBody>
      </p:sp>
      <p:sp>
        <p:nvSpPr>
          <p:cNvPr id="24579"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Time series data </a:t>
            </a:r>
          </a:p>
          <a:p>
            <a:pPr lvl="1" algn="just"/>
            <a:r>
              <a:rPr lang="en-US" altLang="en-US" sz="2200">
                <a:latin typeface="Times New Roman" panose="02020603050405020304" pitchFamily="18" charset="0"/>
              </a:rPr>
              <a:t>Temporal data correlation</a:t>
            </a:r>
          </a:p>
          <a:p>
            <a:pPr lvl="1" algn="just"/>
            <a:r>
              <a:rPr lang="en-US" altLang="en-US" sz="2200">
                <a:latin typeface="Times New Roman" panose="02020603050405020304" pitchFamily="18" charset="0"/>
              </a:rPr>
              <a:t>High dimensionality</a:t>
            </a:r>
          </a:p>
          <a:p>
            <a:pPr lvl="1" algn="just"/>
            <a:r>
              <a:rPr lang="en-US" altLang="en-US" sz="2200">
                <a:latin typeface="Times New Roman" panose="02020603050405020304" pitchFamily="18" charset="0"/>
              </a:rPr>
              <a:t>Containing repeated patterns</a:t>
            </a:r>
          </a:p>
          <a:p>
            <a:pPr lvl="1" algn="just"/>
            <a:endParaRPr lang="en-US" altLang="en-US" sz="2200">
              <a:latin typeface="Times New Roman" panose="02020603050405020304" pitchFamily="18" charset="0"/>
            </a:endParaRPr>
          </a:p>
        </p:txBody>
      </p:sp>
      <p:grpSp>
        <p:nvGrpSpPr>
          <p:cNvPr id="24587" name="Group 11"/>
          <p:cNvGrpSpPr>
            <a:grpSpLocks/>
          </p:cNvGrpSpPr>
          <p:nvPr/>
        </p:nvGrpSpPr>
        <p:grpSpPr bwMode="auto">
          <a:xfrm>
            <a:off x="728663" y="3429000"/>
            <a:ext cx="4114800" cy="2667000"/>
            <a:chOff x="459" y="2160"/>
            <a:chExt cx="2592" cy="1680"/>
          </a:xfrm>
        </p:grpSpPr>
        <p:pic>
          <p:nvPicPr>
            <p:cNvPr id="24581" name="Picture 5" descr="screen_linegraph_a_450x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2160"/>
              <a:ext cx="2206" cy="1579"/>
            </a:xfrm>
            <a:prstGeom prst="rect">
              <a:avLst/>
            </a:prstGeom>
            <a:noFill/>
            <a:extLst>
              <a:ext uri="{909E8E84-426E-40DD-AFC4-6F175D3DCCD1}">
                <a14:hiddenFill xmlns:a14="http://schemas.microsoft.com/office/drawing/2010/main">
                  <a:solidFill>
                    <a:srgbClr val="FFFFFF"/>
                  </a:solidFill>
                </a14:hiddenFill>
              </a:ext>
            </a:extLst>
          </p:spPr>
        </p:pic>
        <p:sp>
          <p:nvSpPr>
            <p:cNvPr id="24584" name="Rectangle 8"/>
            <p:cNvSpPr>
              <a:spLocks noChangeArrowheads="1"/>
            </p:cNvSpPr>
            <p:nvPr/>
          </p:nvSpPr>
          <p:spPr bwMode="auto">
            <a:xfrm>
              <a:off x="459" y="3548"/>
              <a:ext cx="2592" cy="2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4585" name="Picture 9" descr="time-series-graph-ex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429000"/>
            <a:ext cx="3479800" cy="240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534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129944D-0A07-4DC9-A005-89D860C76444}" type="slidenum">
              <a:rPr lang="en-US" altLang="en-US"/>
              <a:pPr/>
              <a:t>30</a:t>
            </a:fld>
            <a:endParaRPr lang="en-US" altLang="en-US"/>
          </a:p>
        </p:txBody>
      </p:sp>
      <p:sp>
        <p:nvSpPr>
          <p:cNvPr id="59394"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A Summary of Different Cases</a:t>
            </a:r>
          </a:p>
        </p:txBody>
      </p:sp>
      <p:sp>
        <p:nvSpPr>
          <p:cNvPr id="59395" name="Rectangle 3"/>
          <p:cNvSpPr>
            <a:spLocks noGrp="1" noChangeArrowheads="1"/>
          </p:cNvSpPr>
          <p:nvPr>
            <p:ph type="body" idx="1"/>
          </p:nvPr>
        </p:nvSpPr>
        <p:spPr/>
        <p:txBody>
          <a:bodyPr/>
          <a:lstStyle/>
          <a:p>
            <a:endParaRPr lang="en-US" altLang="en-US"/>
          </a:p>
        </p:txBody>
      </p:sp>
      <p:pic>
        <p:nvPicPr>
          <p:cNvPr id="59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229600"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840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337646-CE0A-41E5-9D18-7774BF905E04}" type="slidenum">
              <a:rPr lang="en-US" altLang="en-US"/>
              <a:pPr/>
              <a:t>31</a:t>
            </a:fld>
            <a:endParaRPr lang="en-US" altLang="en-US"/>
          </a:p>
        </p:txBody>
      </p:sp>
      <p:sp>
        <p:nvSpPr>
          <p:cNvPr id="61442"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Query Processing Over PLA Index</a:t>
            </a:r>
          </a:p>
        </p:txBody>
      </p:sp>
      <p:sp>
        <p:nvSpPr>
          <p:cNvPr id="61443"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Now we can compute </a:t>
            </a:r>
            <a:r>
              <a:rPr lang="en-US" altLang="zh-CN" sz="2600" i="1">
                <a:latin typeface="Times New Roman" panose="02020603050405020304" pitchFamily="18" charset="0"/>
                <a:ea typeface="宋体" panose="02010600030101010101" pitchFamily="2" charset="-122"/>
              </a:rPr>
              <a:t>mindist</a:t>
            </a:r>
            <a:r>
              <a:rPr lang="en-US" altLang="zh-CN" sz="2600" baseline="-25000">
                <a:latin typeface="Times New Roman" panose="02020603050405020304" pitchFamily="18" charset="0"/>
                <a:ea typeface="宋体" panose="02010600030101010101" pitchFamily="2" charset="-122"/>
              </a:rPr>
              <a:t>PLA</a:t>
            </a:r>
            <a:r>
              <a:rPr lang="en-US"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q</a:t>
            </a:r>
            <a:r>
              <a:rPr lang="en-US" altLang="zh-CN" sz="2600">
                <a:latin typeface="Times New Roman" panose="02020603050405020304" pitchFamily="18" charset="0"/>
                <a:ea typeface="宋体" panose="02010600030101010101" pitchFamily="2" charset="-122"/>
              </a:rPr>
              <a:t>, </a:t>
            </a:r>
            <a:r>
              <a:rPr lang="en-US" altLang="zh-CN" sz="2600" i="1">
                <a:latin typeface="Times New Roman" panose="02020603050405020304" pitchFamily="18" charset="0"/>
                <a:ea typeface="宋体" panose="02010600030101010101" pitchFamily="2" charset="-122"/>
              </a:rPr>
              <a:t>e</a:t>
            </a:r>
            <a:r>
              <a:rPr lang="en-US" altLang="zh-CN" sz="2600">
                <a:latin typeface="Times New Roman" panose="02020603050405020304" pitchFamily="18" charset="0"/>
                <a:ea typeface="宋体" panose="02010600030101010101" pitchFamily="2" charset="-122"/>
              </a:rPr>
              <a:t>) between any PLA-reduced query point </a:t>
            </a:r>
            <a:r>
              <a:rPr lang="en-US" altLang="zh-CN" sz="2600" i="1">
                <a:latin typeface="Times New Roman" panose="02020603050405020304" pitchFamily="18" charset="0"/>
                <a:ea typeface="宋体" panose="02010600030101010101" pitchFamily="2" charset="-122"/>
              </a:rPr>
              <a:t>q</a:t>
            </a:r>
            <a:r>
              <a:rPr lang="en-US" altLang="zh-CN" sz="2600">
                <a:latin typeface="Times New Roman" panose="02020603050405020304" pitchFamily="18" charset="0"/>
                <a:ea typeface="宋体" panose="02010600030101010101" pitchFamily="2" charset="-122"/>
              </a:rPr>
              <a:t> and an MBR node </a:t>
            </a:r>
            <a:r>
              <a:rPr lang="en-US" altLang="zh-CN" sz="2600" i="1">
                <a:latin typeface="Times New Roman" panose="02020603050405020304" pitchFamily="18" charset="0"/>
                <a:ea typeface="宋体" panose="02010600030101010101" pitchFamily="2" charset="-122"/>
              </a:rPr>
              <a:t>e</a:t>
            </a:r>
            <a:endParaRPr lang="en-US" altLang="zh-CN" sz="2600">
              <a:latin typeface="Times New Roman" panose="02020603050405020304" pitchFamily="18" charset="0"/>
              <a:ea typeface="宋体" panose="02010600030101010101" pitchFamily="2" charset="-122"/>
            </a:endParaRPr>
          </a:p>
          <a:p>
            <a:pPr algn="just"/>
            <a:r>
              <a:rPr lang="en-US" altLang="zh-CN" sz="2600">
                <a:latin typeface="Times New Roman" panose="02020603050405020304" pitchFamily="18" charset="0"/>
                <a:ea typeface="宋体" panose="02010600030101010101" pitchFamily="2" charset="-122"/>
              </a:rPr>
              <a:t>We answer a </a:t>
            </a:r>
            <a:r>
              <a:rPr lang="en-US" altLang="zh-CN" sz="2600" i="1">
                <a:latin typeface="Times New Roman" panose="02020603050405020304" pitchFamily="18" charset="0"/>
                <a:ea typeface="宋体" panose="02010600030101010101" pitchFamily="2" charset="-122"/>
              </a:rPr>
              <a:t>k</a:t>
            </a:r>
            <a:r>
              <a:rPr lang="en-US" altLang="zh-CN" sz="2600">
                <a:latin typeface="Times New Roman" panose="02020603050405020304" pitchFamily="18" charset="0"/>
                <a:ea typeface="宋体" panose="02010600030101010101" pitchFamily="2" charset="-122"/>
              </a:rPr>
              <a:t> </a:t>
            </a:r>
            <a:r>
              <a:rPr lang="en-US" altLang="zh-CN" sz="2600" i="1">
                <a:latin typeface="Times New Roman" panose="02020603050405020304" pitchFamily="18" charset="0"/>
                <a:ea typeface="宋体" panose="02010600030101010101" pitchFamily="2" charset="-122"/>
              </a:rPr>
              <a:t>nearest neighbor </a:t>
            </a:r>
            <a:r>
              <a:rPr lang="en-US" altLang="zh-CN" sz="2600">
                <a:latin typeface="Times New Roman" panose="02020603050405020304" pitchFamily="18" charset="0"/>
                <a:ea typeface="宋体" panose="02010600030101010101" pitchFamily="2" charset="-122"/>
              </a:rPr>
              <a:t>(</a:t>
            </a:r>
            <a:r>
              <a:rPr lang="en-US" altLang="zh-CN" sz="2600" i="1">
                <a:latin typeface="Times New Roman" panose="02020603050405020304" pitchFamily="18" charset="0"/>
                <a:ea typeface="宋体" panose="02010600030101010101" pitchFamily="2" charset="-122"/>
              </a:rPr>
              <a:t>k</a:t>
            </a:r>
            <a:r>
              <a:rPr lang="en-US" altLang="zh-CN" sz="2600">
                <a:latin typeface="Times New Roman" panose="02020603050405020304" pitchFamily="18" charset="0"/>
                <a:ea typeface="宋体" panose="02010600030101010101" pitchFamily="2" charset="-122"/>
              </a:rPr>
              <a:t>NN) query, by traversing the R-tree index in a </a:t>
            </a:r>
            <a:r>
              <a:rPr lang="en-US" altLang="zh-CN" sz="2600" i="1">
                <a:latin typeface="Times New Roman" panose="02020603050405020304" pitchFamily="18" charset="0"/>
                <a:ea typeface="宋体" panose="02010600030101010101" pitchFamily="2" charset="-122"/>
              </a:rPr>
              <a:t>best-first</a:t>
            </a:r>
            <a:r>
              <a:rPr lang="en-US" altLang="zh-CN" sz="2600">
                <a:latin typeface="Times New Roman" panose="02020603050405020304" pitchFamily="18" charset="0"/>
                <a:ea typeface="宋体" panose="02010600030101010101" pitchFamily="2" charset="-122"/>
              </a:rPr>
              <a:t> manner</a:t>
            </a:r>
          </a:p>
          <a:p>
            <a:pPr lvl="1" algn="just"/>
            <a:r>
              <a:rPr lang="en-US" altLang="zh-CN" sz="2200">
                <a:latin typeface="Times New Roman" panose="02020603050405020304" pitchFamily="18" charset="0"/>
                <a:ea typeface="宋体" panose="02010600030101010101" pitchFamily="2" charset="-122"/>
              </a:rPr>
              <a:t>Maintain a min-heap with entries in the form (</a:t>
            </a:r>
            <a:r>
              <a:rPr lang="en-US" altLang="zh-CN" sz="2200" i="1">
                <a:latin typeface="Times New Roman" panose="02020603050405020304" pitchFamily="18" charset="0"/>
                <a:ea typeface="宋体" panose="02010600030101010101" pitchFamily="2" charset="-122"/>
              </a:rPr>
              <a:t>e</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key</a:t>
            </a:r>
            <a:r>
              <a:rPr lang="en-US" altLang="zh-CN" sz="2200">
                <a:latin typeface="Times New Roman" panose="02020603050405020304" pitchFamily="18" charset="0"/>
                <a:ea typeface="宋体" panose="02010600030101010101" pitchFamily="2" charset="-122"/>
              </a:rPr>
              <a:t>), where </a:t>
            </a:r>
            <a:r>
              <a:rPr lang="en-US" altLang="zh-CN" sz="2200" i="1">
                <a:latin typeface="Times New Roman" panose="02020603050405020304" pitchFamily="18" charset="0"/>
                <a:ea typeface="宋体" panose="02010600030101010101" pitchFamily="2" charset="-122"/>
              </a:rPr>
              <a:t>e</a:t>
            </a:r>
            <a:r>
              <a:rPr lang="en-US" altLang="zh-CN" sz="2200">
                <a:latin typeface="Times New Roman" panose="02020603050405020304" pitchFamily="18" charset="0"/>
                <a:ea typeface="宋体" panose="02010600030101010101" pitchFamily="2" charset="-122"/>
              </a:rPr>
              <a:t> is an MBR (or point) and </a:t>
            </a:r>
            <a:r>
              <a:rPr lang="en-US" altLang="zh-CN" sz="2200" i="1">
                <a:latin typeface="Times New Roman" panose="02020603050405020304" pitchFamily="18" charset="0"/>
                <a:ea typeface="宋体" panose="02010600030101010101" pitchFamily="2" charset="-122"/>
              </a:rPr>
              <a:t>key</a:t>
            </a:r>
            <a:r>
              <a:rPr lang="en-US" altLang="zh-CN" sz="2200">
                <a:latin typeface="Times New Roman" panose="02020603050405020304" pitchFamily="18" charset="0"/>
                <a:ea typeface="宋体" panose="02010600030101010101" pitchFamily="2" charset="-122"/>
              </a:rPr>
              <a:t> is either </a:t>
            </a:r>
            <a:r>
              <a:rPr lang="en-US" altLang="zh-CN" sz="2200" i="1">
                <a:latin typeface="Times New Roman" panose="02020603050405020304" pitchFamily="18" charset="0"/>
                <a:ea typeface="宋体" panose="02010600030101010101" pitchFamily="2" charset="-122"/>
              </a:rPr>
              <a:t>mindist</a:t>
            </a:r>
            <a:r>
              <a:rPr lang="en-US" altLang="zh-CN" sz="2200" baseline="-25000">
                <a:latin typeface="Times New Roman" panose="02020603050405020304" pitchFamily="18" charset="0"/>
                <a:ea typeface="宋体" panose="02010600030101010101" pitchFamily="2" charset="-122"/>
              </a:rPr>
              <a:t>PLA</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e</a:t>
            </a:r>
            <a:r>
              <a:rPr lang="en-US" altLang="zh-CN" sz="2200">
                <a:latin typeface="Times New Roman" panose="02020603050405020304" pitchFamily="18" charset="0"/>
                <a:ea typeface="宋体" panose="02010600030101010101" pitchFamily="2" charset="-122"/>
              </a:rPr>
              <a:t>) (or </a:t>
            </a:r>
            <a:r>
              <a:rPr lang="en-US" altLang="zh-CN" sz="2200" i="1">
                <a:latin typeface="Times New Roman" panose="02020603050405020304" pitchFamily="18" charset="0"/>
                <a:ea typeface="宋体" panose="02010600030101010101" pitchFamily="2" charset="-122"/>
              </a:rPr>
              <a:t>dist</a:t>
            </a:r>
            <a:r>
              <a:rPr lang="en-US" altLang="zh-CN" sz="2200" baseline="-25000">
                <a:latin typeface="Times New Roman" panose="02020603050405020304" pitchFamily="18" charset="0"/>
                <a:ea typeface="宋体" panose="02010600030101010101" pitchFamily="2" charset="-122"/>
              </a:rPr>
              <a:t>PLA</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e</a:t>
            </a:r>
            <a:r>
              <a:rPr lang="en-US" altLang="zh-CN" sz="2200">
                <a:latin typeface="Times New Roman" panose="02020603050405020304" pitchFamily="18" charset="0"/>
                <a:ea typeface="宋体" panose="02010600030101010101" pitchFamily="2" charset="-122"/>
              </a:rPr>
              <a:t>))</a:t>
            </a:r>
          </a:p>
        </p:txBody>
      </p:sp>
    </p:spTree>
    <p:extLst>
      <p:ext uri="{BB962C8B-B14F-4D97-AF65-F5344CB8AC3E}">
        <p14:creationId xmlns:p14="http://schemas.microsoft.com/office/powerpoint/2010/main" val="3360695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D218DD-AD04-4A97-9327-C0A05CDDD6F7}" type="slidenum">
              <a:rPr lang="en-US" altLang="en-US"/>
              <a:pPr/>
              <a:t>32</a:t>
            </a:fld>
            <a:endParaRPr lang="en-US" altLang="en-US"/>
          </a:p>
        </p:txBody>
      </p:sp>
      <p:sp>
        <p:nvSpPr>
          <p:cNvPr id="39938" name="Rectangle 2"/>
          <p:cNvSpPr>
            <a:spLocks noGrp="1" noChangeArrowheads="1"/>
          </p:cNvSpPr>
          <p:nvPr>
            <p:ph type="title"/>
          </p:nvPr>
        </p:nvSpPr>
        <p:spPr/>
        <p:txBody>
          <a:bodyPr/>
          <a:lstStyle/>
          <a:p>
            <a:r>
              <a:rPr lang="en-US" altLang="en-US" sz="3800">
                <a:latin typeface="Times New Roman" panose="02020603050405020304" pitchFamily="18" charset="0"/>
                <a:ea typeface="宋体" panose="02010600030101010101" pitchFamily="2" charset="-122"/>
              </a:rPr>
              <a:t>Present Research</a:t>
            </a:r>
            <a:r>
              <a:rPr lang="en-US" altLang="en-US" sz="3800">
                <a:latin typeface="Times New Roman" panose="02020603050405020304" pitchFamily="18" charset="0"/>
              </a:rPr>
              <a:t> Topics on Time Series</a:t>
            </a:r>
          </a:p>
        </p:txBody>
      </p:sp>
      <p:sp>
        <p:nvSpPr>
          <p:cNvPr id="39939"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Similarity search on stream time series</a:t>
            </a:r>
          </a:p>
          <a:p>
            <a:pPr lvl="1" algn="just"/>
            <a:r>
              <a:rPr lang="en-US" altLang="en-US" sz="2200">
                <a:latin typeface="Times New Roman" panose="02020603050405020304" pitchFamily="18" charset="0"/>
              </a:rPr>
              <a:t>Efficient representation for similarity query processing on stream time series</a:t>
            </a:r>
          </a:p>
          <a:p>
            <a:pPr lvl="1" algn="just"/>
            <a:r>
              <a:rPr lang="en-US" altLang="en-US" sz="2200">
                <a:latin typeface="Times New Roman" panose="02020603050405020304" pitchFamily="18" charset="0"/>
              </a:rPr>
              <a:t>Similarity queries on the predicted future time series</a:t>
            </a:r>
          </a:p>
          <a:p>
            <a:pPr lvl="1" algn="just"/>
            <a:r>
              <a:rPr lang="en-US" altLang="en-US" sz="2200">
                <a:latin typeface="Times New Roman" panose="02020603050405020304" pitchFamily="18" charset="0"/>
              </a:rPr>
              <a:t>Similarity join over multiple stream time series</a:t>
            </a:r>
          </a:p>
          <a:p>
            <a:pPr lvl="1" algn="just"/>
            <a:endParaRPr lang="en-US" altLang="en-US" sz="2200">
              <a:latin typeface="Times New Roman" panose="02020603050405020304" pitchFamily="18" charset="0"/>
            </a:endParaRPr>
          </a:p>
        </p:txBody>
      </p:sp>
    </p:spTree>
    <p:extLst>
      <p:ext uri="{BB962C8B-B14F-4D97-AF65-F5344CB8AC3E}">
        <p14:creationId xmlns:p14="http://schemas.microsoft.com/office/powerpoint/2010/main" val="138797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29E21601-26C0-4CBF-A5AC-53A8F4E1917D}" type="slidenum">
              <a:rPr lang="en-US" altLang="en-US"/>
              <a:pPr/>
              <a:t>33</a:t>
            </a:fld>
            <a:endParaRPr lang="en-US" altLang="en-US"/>
          </a:p>
        </p:txBody>
      </p:sp>
      <p:sp>
        <p:nvSpPr>
          <p:cNvPr id="116738"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Coal Mine Application</a:t>
            </a:r>
          </a:p>
        </p:txBody>
      </p:sp>
      <p:sp>
        <p:nvSpPr>
          <p:cNvPr id="116739" name="Rectangle 3"/>
          <p:cNvSpPr>
            <a:spLocks noGrp="1" noChangeArrowheads="1"/>
          </p:cNvSpPr>
          <p:nvPr>
            <p:ph type="body" idx="1"/>
          </p:nvPr>
        </p:nvSpPr>
        <p:spPr>
          <a:xfrm>
            <a:off x="457200" y="1600200"/>
            <a:ext cx="8229600" cy="4191000"/>
          </a:xfrm>
        </p:spPr>
        <p:txBody>
          <a:bodyPr/>
          <a:lstStyle/>
          <a:p>
            <a:pPr algn="just"/>
            <a:r>
              <a:rPr lang="en-US" altLang="zh-CN" sz="2600">
                <a:latin typeface="Times New Roman" panose="02020603050405020304" pitchFamily="18" charset="0"/>
                <a:ea typeface="宋体" panose="02010600030101010101" pitchFamily="2" charset="-122"/>
              </a:rPr>
              <a:t>In a coal mine, sensors are deployed to collect the density of oxygen, dust, and gas, as well as the humidity and temperature</a:t>
            </a:r>
          </a:p>
          <a:p>
            <a:pPr algn="just"/>
            <a:r>
              <a:rPr lang="en-US" altLang="zh-CN" sz="2600">
                <a:latin typeface="Times New Roman" panose="02020603050405020304" pitchFamily="18" charset="0"/>
                <a:ea typeface="宋体" panose="02010600030101010101" pitchFamily="2" charset="-122"/>
              </a:rPr>
              <a:t>In order to keep the safety of workers, the system needs to monitor the sensor data</a:t>
            </a:r>
          </a:p>
        </p:txBody>
      </p:sp>
      <p:sp>
        <p:nvSpPr>
          <p:cNvPr id="116740" name="Rectangle 4"/>
          <p:cNvSpPr>
            <a:spLocks noChangeArrowheads="1"/>
          </p:cNvSpPr>
          <p:nvPr/>
        </p:nvSpPr>
        <p:spPr bwMode="auto">
          <a:xfrm>
            <a:off x="1447800" y="4213225"/>
            <a:ext cx="1219200" cy="609600"/>
          </a:xfrm>
          <a:prstGeom prst="rect">
            <a:avLst/>
          </a:prstGeom>
          <a:solidFill>
            <a:schemeClr val="tx1">
              <a:alpha val="10001"/>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i="1">
                <a:latin typeface="Times New Roman" panose="02020603050405020304" pitchFamily="18" charset="0"/>
                <a:ea typeface="宋体" panose="02010600030101010101" pitchFamily="2" charset="-122"/>
              </a:rPr>
              <a:t>coal mine</a:t>
            </a:r>
          </a:p>
        </p:txBody>
      </p:sp>
      <p:sp>
        <p:nvSpPr>
          <p:cNvPr id="116741" name="Line 5"/>
          <p:cNvSpPr>
            <a:spLocks noChangeShapeType="1"/>
          </p:cNvSpPr>
          <p:nvPr/>
        </p:nvSpPr>
        <p:spPr bwMode="auto">
          <a:xfrm>
            <a:off x="2667000" y="4518025"/>
            <a:ext cx="1524000" cy="0"/>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2" name="Text Box 6"/>
          <p:cNvSpPr txBox="1">
            <a:spLocks noChangeArrowheads="1"/>
          </p:cNvSpPr>
          <p:nvPr/>
        </p:nvSpPr>
        <p:spPr bwMode="auto">
          <a:xfrm>
            <a:off x="2667000" y="4495800"/>
            <a:ext cx="1360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latin typeface="Times New Roman" panose="02020603050405020304" pitchFamily="18" charset="0"/>
                <a:ea typeface="宋体" panose="02010600030101010101" pitchFamily="2" charset="-122"/>
              </a:rPr>
              <a:t>sensor data</a:t>
            </a:r>
          </a:p>
        </p:txBody>
      </p:sp>
      <p:sp>
        <p:nvSpPr>
          <p:cNvPr id="116743" name="Rectangle 7"/>
          <p:cNvSpPr>
            <a:spLocks noChangeArrowheads="1"/>
          </p:cNvSpPr>
          <p:nvPr/>
        </p:nvSpPr>
        <p:spPr bwMode="auto">
          <a:xfrm>
            <a:off x="4191000" y="4138613"/>
            <a:ext cx="1219200" cy="760412"/>
          </a:xfrm>
          <a:prstGeom prst="rect">
            <a:avLst/>
          </a:prstGeom>
          <a:solidFill>
            <a:srgbClr val="0000FF">
              <a:alpha val="10001"/>
            </a:srgbClr>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i="1">
                <a:solidFill>
                  <a:srgbClr val="0066FF"/>
                </a:solidFill>
                <a:latin typeface="Times New Roman" panose="02020603050405020304" pitchFamily="18" charset="0"/>
                <a:ea typeface="宋体" panose="02010600030101010101" pitchFamily="2" charset="-122"/>
              </a:rPr>
              <a:t>monitoring</a:t>
            </a:r>
          </a:p>
          <a:p>
            <a:pPr algn="ctr"/>
            <a:r>
              <a:rPr lang="en-US" altLang="zh-CN" sz="2000" i="1">
                <a:solidFill>
                  <a:srgbClr val="0066FF"/>
                </a:solidFill>
                <a:latin typeface="Times New Roman" panose="02020603050405020304" pitchFamily="18" charset="0"/>
                <a:ea typeface="宋体" panose="02010600030101010101" pitchFamily="2" charset="-122"/>
              </a:rPr>
              <a:t>system</a:t>
            </a:r>
          </a:p>
        </p:txBody>
      </p:sp>
      <p:sp>
        <p:nvSpPr>
          <p:cNvPr id="116744" name="Line 8"/>
          <p:cNvSpPr>
            <a:spLocks noChangeShapeType="1"/>
          </p:cNvSpPr>
          <p:nvPr/>
        </p:nvSpPr>
        <p:spPr bwMode="auto">
          <a:xfrm>
            <a:off x="5410200" y="4518025"/>
            <a:ext cx="1066800" cy="0"/>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5" name="Rectangle 9"/>
          <p:cNvSpPr>
            <a:spLocks noChangeArrowheads="1"/>
          </p:cNvSpPr>
          <p:nvPr/>
        </p:nvSpPr>
        <p:spPr bwMode="auto">
          <a:xfrm>
            <a:off x="6477000" y="4213225"/>
            <a:ext cx="1219200" cy="609600"/>
          </a:xfrm>
          <a:prstGeom prst="rect">
            <a:avLst/>
          </a:prstGeom>
          <a:solidFill>
            <a:srgbClr val="FF0000">
              <a:alpha val="10001"/>
            </a:srgbClr>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i="1">
                <a:solidFill>
                  <a:srgbClr val="FF3300"/>
                </a:solidFill>
                <a:latin typeface="Times New Roman" panose="02020603050405020304" pitchFamily="18" charset="0"/>
                <a:ea typeface="宋体" panose="02010600030101010101" pitchFamily="2" charset="-122"/>
              </a:rPr>
              <a:t>dangerous </a:t>
            </a:r>
          </a:p>
          <a:p>
            <a:pPr algn="ctr"/>
            <a:r>
              <a:rPr lang="en-US" altLang="zh-CN" sz="2000" i="1">
                <a:solidFill>
                  <a:srgbClr val="FF3300"/>
                </a:solidFill>
                <a:latin typeface="Times New Roman" panose="02020603050405020304" pitchFamily="18" charset="0"/>
                <a:ea typeface="宋体" panose="02010600030101010101" pitchFamily="2" charset="-122"/>
              </a:rPr>
              <a:t>patterns</a:t>
            </a:r>
          </a:p>
        </p:txBody>
      </p:sp>
      <p:sp>
        <p:nvSpPr>
          <p:cNvPr id="116746" name="Text Box 10"/>
          <p:cNvSpPr txBox="1">
            <a:spLocks noChangeArrowheads="1"/>
          </p:cNvSpPr>
          <p:nvPr/>
        </p:nvSpPr>
        <p:spPr bwMode="auto">
          <a:xfrm>
            <a:off x="5364163" y="3732213"/>
            <a:ext cx="11541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similarity</a:t>
            </a:r>
          </a:p>
          <a:p>
            <a:pPr algn="ctr"/>
            <a:r>
              <a:rPr lang="en-US" altLang="zh-CN" sz="2000" i="1">
                <a:latin typeface="Times New Roman" panose="02020603050405020304" pitchFamily="18" charset="0"/>
                <a:ea typeface="宋体" panose="02010600030101010101" pitchFamily="2" charset="-122"/>
              </a:rPr>
              <a:t>match</a:t>
            </a:r>
          </a:p>
        </p:txBody>
      </p:sp>
      <p:sp>
        <p:nvSpPr>
          <p:cNvPr id="116747" name="Line 11"/>
          <p:cNvSpPr>
            <a:spLocks noChangeShapeType="1"/>
          </p:cNvSpPr>
          <p:nvPr/>
        </p:nvSpPr>
        <p:spPr bwMode="auto">
          <a:xfrm>
            <a:off x="4800600" y="4900613"/>
            <a:ext cx="0" cy="684212"/>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8" name="Text Box 12"/>
          <p:cNvSpPr txBox="1">
            <a:spLocks noChangeArrowheads="1"/>
          </p:cNvSpPr>
          <p:nvPr/>
        </p:nvSpPr>
        <p:spPr bwMode="auto">
          <a:xfrm>
            <a:off x="3505200" y="5029200"/>
            <a:ext cx="1284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solidFill>
                  <a:srgbClr val="FF3300"/>
                </a:solidFill>
                <a:latin typeface="Times New Roman" panose="02020603050405020304" pitchFamily="18" charset="0"/>
                <a:ea typeface="宋体" panose="02010600030101010101" pitchFamily="2" charset="-122"/>
              </a:rPr>
              <a:t>emergency</a:t>
            </a:r>
          </a:p>
        </p:txBody>
      </p:sp>
      <p:graphicFrame>
        <p:nvGraphicFramePr>
          <p:cNvPr id="116749" name="Object 13"/>
          <p:cNvGraphicFramePr>
            <a:graphicFrameLocks noChangeAspect="1"/>
          </p:cNvGraphicFramePr>
          <p:nvPr/>
        </p:nvGraphicFramePr>
        <p:xfrm>
          <a:off x="2895600" y="3810000"/>
          <a:ext cx="838200" cy="620713"/>
        </p:xfrm>
        <a:graphic>
          <a:graphicData uri="http://schemas.openxmlformats.org/presentationml/2006/ole">
            <mc:AlternateContent xmlns:mc="http://schemas.openxmlformats.org/markup-compatibility/2006">
              <mc:Choice xmlns:v="urn:schemas-microsoft-com:vml" Requires="v">
                <p:oleObj spid="_x0000_s12295" name="Microsoft Drawing 1.01" r:id="rId4" imgW="838080" imgH="1066680" progId="MSDraw.1.01">
                  <p:embed/>
                </p:oleObj>
              </mc:Choice>
              <mc:Fallback>
                <p:oleObj name="Microsoft Drawing 1.01" r:id="rId4" imgW="838080" imgH="106668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810000"/>
                        <a:ext cx="838200" cy="62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14113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5"/>
          <p:cNvSpPr>
            <a:spLocks noGrp="1"/>
          </p:cNvSpPr>
          <p:nvPr>
            <p:ph type="sldNum" sz="quarter" idx="12"/>
          </p:nvPr>
        </p:nvSpPr>
        <p:spPr/>
        <p:txBody>
          <a:bodyPr/>
          <a:lstStyle/>
          <a:p>
            <a:fld id="{6EBB1394-D236-4DE1-8469-D7CE0AF866A9}" type="slidenum">
              <a:rPr lang="en-US" altLang="en-US"/>
              <a:pPr/>
              <a:t>34</a:t>
            </a:fld>
            <a:endParaRPr lang="en-US" altLang="en-US"/>
          </a:p>
        </p:txBody>
      </p:sp>
      <p:sp>
        <p:nvSpPr>
          <p:cNvPr id="118786"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Problem Statement</a:t>
            </a:r>
          </a:p>
        </p:txBody>
      </p:sp>
      <p:sp>
        <p:nvSpPr>
          <p:cNvPr id="118787" name="Rectangle 3"/>
          <p:cNvSpPr>
            <a:spLocks noGrp="1" noChangeArrowheads="1"/>
          </p:cNvSpPr>
          <p:nvPr>
            <p:ph type="body" idx="1"/>
          </p:nvPr>
        </p:nvSpPr>
        <p:spPr>
          <a:xfrm>
            <a:off x="228600" y="1295400"/>
            <a:ext cx="8458200" cy="2438400"/>
          </a:xfrm>
        </p:spPr>
        <p:txBody>
          <a:bodyPr/>
          <a:lstStyle/>
          <a:p>
            <a:pPr algn="just">
              <a:lnSpc>
                <a:spcPct val="90000"/>
              </a:lnSpc>
            </a:pPr>
            <a:r>
              <a:rPr lang="en-US" altLang="zh-CN" sz="2200">
                <a:latin typeface="Times New Roman" panose="02020603050405020304" pitchFamily="18" charset="0"/>
                <a:ea typeface="宋体" panose="02010600030101010101" pitchFamily="2" charset="-122"/>
              </a:rPr>
              <a:t>Assume we have </a:t>
            </a:r>
            <a:r>
              <a:rPr lang="en-US" altLang="zh-CN" sz="2200" i="1">
                <a:latin typeface="Times New Roman" panose="02020603050405020304" pitchFamily="18" charset="0"/>
                <a:ea typeface="宋体" panose="02010600030101010101" pitchFamily="2" charset="-122"/>
              </a:rPr>
              <a:t>time-series</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streams</a:t>
            </a:r>
            <a:r>
              <a:rPr lang="en-US" altLang="zh-CN" sz="2200">
                <a:latin typeface="Times New Roman" panose="02020603050405020304" pitchFamily="18" charset="0"/>
                <a:ea typeface="宋体" panose="02010600030101010101" pitchFamily="2" charset="-122"/>
              </a:rPr>
              <a:t> in the form </a:t>
            </a:r>
            <a:r>
              <a:rPr lang="en-US" altLang="zh-CN" sz="2200" i="1">
                <a:latin typeface="Times New Roman" panose="02020603050405020304" pitchFamily="18" charset="0"/>
                <a:ea typeface="宋体" panose="02010600030101010101" pitchFamily="2" charset="-122"/>
              </a:rPr>
              <a:t>S</a:t>
            </a:r>
            <a:r>
              <a:rPr lang="en-US" altLang="zh-CN" sz="2200">
                <a:latin typeface="Times New Roman" panose="02020603050405020304" pitchFamily="18" charset="0"/>
                <a:ea typeface="宋体" panose="02010600030101010101" pitchFamily="2" charset="-122"/>
              </a:rPr>
              <a:t> = (</a:t>
            </a:r>
            <a:r>
              <a:rPr lang="en-US" altLang="zh-CN" sz="2200" i="1">
                <a:latin typeface="Times New Roman" panose="02020603050405020304" pitchFamily="18" charset="0"/>
                <a:ea typeface="宋体" panose="02010600030101010101" pitchFamily="2" charset="-122"/>
              </a:rPr>
              <a:t>s</a:t>
            </a:r>
            <a:r>
              <a:rPr lang="en-US" altLang="zh-CN" sz="2200" baseline="-25000">
                <a:latin typeface="Times New Roman" panose="02020603050405020304" pitchFamily="18" charset="0"/>
                <a:ea typeface="宋体" panose="02010600030101010101" pitchFamily="2" charset="-122"/>
              </a:rPr>
              <a:t>1</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s</a:t>
            </a:r>
            <a:r>
              <a:rPr lang="en-US" altLang="zh-CN" sz="2200" baseline="-25000">
                <a:latin typeface="Times New Roman" panose="02020603050405020304" pitchFamily="18" charset="0"/>
                <a:ea typeface="宋体" panose="02010600030101010101" pitchFamily="2" charset="-122"/>
              </a:rPr>
              <a:t>2</a:t>
            </a:r>
            <a:r>
              <a:rPr lang="en-US" altLang="zh-CN" sz="2200">
                <a:latin typeface="Times New Roman" panose="02020603050405020304" pitchFamily="18" charset="0"/>
                <a:ea typeface="宋体" panose="02010600030101010101" pitchFamily="2" charset="-122"/>
              </a:rPr>
              <a:t>, … , </a:t>
            </a:r>
            <a:r>
              <a:rPr lang="en-US" altLang="zh-CN" sz="2200" i="1">
                <a:latin typeface="Times New Roman" panose="02020603050405020304" pitchFamily="18" charset="0"/>
                <a:ea typeface="宋体" panose="02010600030101010101" pitchFamily="2" charset="-122"/>
              </a:rPr>
              <a:t>s</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 in which we consider </a:t>
            </a:r>
            <a:r>
              <a:rPr lang="en-US" altLang="zh-CN" sz="2200" i="1">
                <a:latin typeface="Times New Roman" panose="02020603050405020304" pitchFamily="18" charset="0"/>
                <a:ea typeface="宋体" panose="02010600030101010101" pitchFamily="2" charset="-122"/>
              </a:rPr>
              <a:t>sliding windows</a:t>
            </a:r>
            <a:r>
              <a:rPr lang="en-US" altLang="zh-CN" sz="2200">
                <a:latin typeface="Times New Roman" panose="02020603050405020304" pitchFamily="18" charset="0"/>
                <a:ea typeface="宋体" panose="02010600030101010101" pitchFamily="2" charset="-122"/>
              </a:rPr>
              <a:t> of size </a:t>
            </a:r>
            <a:r>
              <a:rPr lang="en-US" altLang="zh-CN" sz="2200" i="1">
                <a:latin typeface="Times New Roman" panose="02020603050405020304" pitchFamily="18" charset="0"/>
                <a:ea typeface="宋体" panose="02010600030101010101" pitchFamily="2" charset="-122"/>
              </a:rPr>
              <a:t>w</a:t>
            </a:r>
            <a:r>
              <a:rPr lang="en-US" altLang="zh-CN" sz="2200">
                <a:latin typeface="Times New Roman" panose="02020603050405020304" pitchFamily="18" charset="0"/>
                <a:ea typeface="宋体" panose="02010600030101010101" pitchFamily="2" charset="-122"/>
              </a:rPr>
              <a:t>, that is, </a:t>
            </a:r>
            <a:r>
              <a:rPr lang="en-US" altLang="zh-CN" sz="2200" i="1">
                <a:latin typeface="Times New Roman" panose="02020603050405020304" pitchFamily="18" charset="0"/>
                <a:ea typeface="宋体" panose="02010600030101010101" pitchFamily="2" charset="-122"/>
              </a:rPr>
              <a:t>W</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 (</a:t>
            </a:r>
            <a:r>
              <a:rPr lang="en-US" altLang="zh-CN" sz="2200" i="1">
                <a:latin typeface="Times New Roman" panose="02020603050405020304" pitchFamily="18" charset="0"/>
                <a:ea typeface="宋体" panose="02010600030101010101" pitchFamily="2" charset="-122"/>
              </a:rPr>
              <a:t>s</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s</a:t>
            </a:r>
            <a:r>
              <a:rPr lang="en-US" altLang="zh-CN" sz="2200" i="1" baseline="-25000">
                <a:latin typeface="Times New Roman" panose="02020603050405020304" pitchFamily="18" charset="0"/>
                <a:ea typeface="宋体" panose="02010600030101010101" pitchFamily="2" charset="-122"/>
              </a:rPr>
              <a:t>i</a:t>
            </a:r>
            <a:r>
              <a:rPr lang="en-US" altLang="zh-CN" sz="2200" baseline="-25000">
                <a:latin typeface="Times New Roman" panose="02020603050405020304" pitchFamily="18" charset="0"/>
                <a:ea typeface="宋体" panose="02010600030101010101" pitchFamily="2" charset="-122"/>
              </a:rPr>
              <a:t>+1</a:t>
            </a:r>
            <a:r>
              <a:rPr lang="en-US" altLang="zh-CN" sz="2200">
                <a:latin typeface="Times New Roman" panose="02020603050405020304" pitchFamily="18" charset="0"/>
                <a:ea typeface="宋体" panose="02010600030101010101" pitchFamily="2" charset="-122"/>
              </a:rPr>
              <a:t>, … , </a:t>
            </a:r>
            <a:r>
              <a:rPr lang="en-US" altLang="zh-CN" sz="2200" i="1">
                <a:latin typeface="Times New Roman" panose="02020603050405020304" pitchFamily="18" charset="0"/>
                <a:ea typeface="宋体" panose="02010600030101010101" pitchFamily="2" charset="-122"/>
              </a:rPr>
              <a:t>s</a:t>
            </a:r>
            <a:r>
              <a:rPr lang="en-US" altLang="zh-CN" sz="2200" i="1" baseline="-25000">
                <a:latin typeface="Times New Roman" panose="02020603050405020304" pitchFamily="18" charset="0"/>
                <a:ea typeface="宋体" panose="02010600030101010101" pitchFamily="2" charset="-122"/>
              </a:rPr>
              <a:t>i</a:t>
            </a:r>
            <a:r>
              <a:rPr lang="en-US" altLang="zh-CN" sz="2200" baseline="-25000">
                <a:latin typeface="Times New Roman" panose="02020603050405020304" pitchFamily="18" charset="0"/>
                <a:ea typeface="宋体" panose="02010600030101010101" pitchFamily="2" charset="-122"/>
              </a:rPr>
              <a:t>+</a:t>
            </a:r>
            <a:r>
              <a:rPr lang="en-US" altLang="zh-CN" sz="2200" i="1" baseline="-25000">
                <a:latin typeface="Times New Roman" panose="02020603050405020304" pitchFamily="18" charset="0"/>
                <a:ea typeface="宋体" panose="02010600030101010101" pitchFamily="2" charset="-122"/>
              </a:rPr>
              <a:t>w</a:t>
            </a:r>
            <a:r>
              <a:rPr lang="en-US" altLang="zh-CN" sz="2200" baseline="-25000">
                <a:latin typeface="Times New Roman" panose="02020603050405020304" pitchFamily="18" charset="0"/>
                <a:ea typeface="宋体" panose="02010600030101010101" pitchFamily="2" charset="-122"/>
              </a:rPr>
              <a:t>-1</a:t>
            </a:r>
            <a:r>
              <a:rPr lang="en-US" altLang="zh-CN" sz="2200">
                <a:latin typeface="Times New Roman" panose="02020603050405020304" pitchFamily="18" charset="0"/>
                <a:ea typeface="宋体" panose="02010600030101010101" pitchFamily="2" charset="-122"/>
              </a:rPr>
              <a:t>)</a:t>
            </a:r>
          </a:p>
          <a:p>
            <a:pPr algn="just">
              <a:lnSpc>
                <a:spcPct val="90000"/>
              </a:lnSpc>
            </a:pPr>
            <a:r>
              <a:rPr lang="en-US" altLang="zh-CN" sz="2200">
                <a:latin typeface="Times New Roman" panose="02020603050405020304" pitchFamily="18" charset="0"/>
                <a:ea typeface="宋体" panose="02010600030101010101" pitchFamily="2" charset="-122"/>
              </a:rPr>
              <a:t>Given a set of pre-defined time-series patterns, </a:t>
            </a:r>
            <a:r>
              <a:rPr lang="en-US" altLang="zh-CN" sz="2200" i="1">
                <a:latin typeface="Times New Roman" panose="02020603050405020304" pitchFamily="18" charset="0"/>
                <a:ea typeface="宋体" panose="02010600030101010101" pitchFamily="2" charset="-122"/>
              </a:rPr>
              <a:t>P</a:t>
            </a:r>
            <a:r>
              <a:rPr lang="en-US" altLang="zh-CN" sz="2200">
                <a:latin typeface="Times New Roman" panose="02020603050405020304" pitchFamily="18" charset="0"/>
                <a:ea typeface="宋体" panose="02010600030101010101" pitchFamily="2" charset="-122"/>
              </a:rPr>
              <a:t> = {</a:t>
            </a:r>
            <a:r>
              <a:rPr lang="en-US" altLang="zh-CN" sz="2200" i="1">
                <a:latin typeface="Times New Roman" panose="02020603050405020304" pitchFamily="18" charset="0"/>
                <a:ea typeface="宋体" panose="02010600030101010101" pitchFamily="2" charset="-122"/>
              </a:rPr>
              <a:t>p</a:t>
            </a:r>
            <a:r>
              <a:rPr lang="en-US" altLang="zh-CN" sz="2200" baseline="-25000">
                <a:latin typeface="Times New Roman" panose="02020603050405020304" pitchFamily="18" charset="0"/>
                <a:ea typeface="宋体" panose="02010600030101010101" pitchFamily="2" charset="-122"/>
              </a:rPr>
              <a:t>1</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p</a:t>
            </a:r>
            <a:r>
              <a:rPr lang="en-US" altLang="zh-CN" sz="2200" baseline="-25000">
                <a:latin typeface="Times New Roman" panose="02020603050405020304" pitchFamily="18" charset="0"/>
                <a:ea typeface="宋体" panose="02010600030101010101" pitchFamily="2" charset="-122"/>
              </a:rPr>
              <a:t>2</a:t>
            </a:r>
            <a:r>
              <a:rPr lang="en-US" altLang="zh-CN" sz="2200">
                <a:latin typeface="Times New Roman" panose="02020603050405020304" pitchFamily="18" charset="0"/>
                <a:ea typeface="宋体" panose="02010600030101010101" pitchFamily="2" charset="-122"/>
              </a:rPr>
              <a:t>, … , </a:t>
            </a:r>
            <a:r>
              <a:rPr lang="en-US" altLang="zh-CN" sz="2200" i="1">
                <a:latin typeface="Times New Roman" panose="02020603050405020304" pitchFamily="18" charset="0"/>
                <a:ea typeface="宋体" panose="02010600030101010101" pitchFamily="2" charset="-122"/>
              </a:rPr>
              <a:t>p</a:t>
            </a:r>
            <a:r>
              <a:rPr lang="en-US" altLang="zh-CN" sz="2200" i="1" baseline="-25000">
                <a:latin typeface="Times New Roman" panose="02020603050405020304" pitchFamily="18" charset="0"/>
                <a:ea typeface="宋体" panose="02010600030101010101" pitchFamily="2" charset="-122"/>
              </a:rPr>
              <a:t>m</a:t>
            </a:r>
            <a:r>
              <a:rPr lang="en-US" altLang="zh-CN" sz="2200">
                <a:latin typeface="Times New Roman" panose="02020603050405020304" pitchFamily="18" charset="0"/>
                <a:ea typeface="宋体" panose="02010600030101010101" pitchFamily="2" charset="-122"/>
              </a:rPr>
              <a:t>}, we study the problem of retrieving the </a:t>
            </a:r>
            <a:r>
              <a:rPr lang="en-US" altLang="zh-CN" sz="2200" i="1">
                <a:latin typeface="Times New Roman" panose="02020603050405020304" pitchFamily="18" charset="0"/>
                <a:ea typeface="宋体" panose="02010600030101010101" pitchFamily="2" charset="-122"/>
              </a:rPr>
              <a:t>similar match</a:t>
            </a:r>
            <a:r>
              <a:rPr lang="en-US" altLang="zh-CN" sz="2200">
                <a:latin typeface="Times New Roman" panose="02020603050405020304" pitchFamily="18" charset="0"/>
                <a:ea typeface="宋体" panose="02010600030101010101" pitchFamily="2" charset="-122"/>
              </a:rPr>
              <a:t> between every window </a:t>
            </a:r>
            <a:r>
              <a:rPr lang="en-US" altLang="zh-CN" sz="2200" i="1">
                <a:latin typeface="Times New Roman" panose="02020603050405020304" pitchFamily="18" charset="0"/>
                <a:ea typeface="宋体" panose="02010600030101010101" pitchFamily="2" charset="-122"/>
              </a:rPr>
              <a:t>W</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for </a:t>
            </a:r>
            <a:r>
              <a:rPr lang="en-US" altLang="zh-CN" sz="2200" i="1">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 1, … , in </a:t>
            </a:r>
            <a:r>
              <a:rPr lang="en-US" altLang="zh-CN" sz="2200" i="1">
                <a:latin typeface="Times New Roman" panose="02020603050405020304" pitchFamily="18" charset="0"/>
                <a:ea typeface="宋体" panose="02010600030101010101" pitchFamily="2" charset="-122"/>
              </a:rPr>
              <a:t>high speed</a:t>
            </a:r>
            <a:r>
              <a:rPr lang="en-US" altLang="zh-CN" sz="2200">
                <a:latin typeface="Times New Roman" panose="02020603050405020304" pitchFamily="18" charset="0"/>
                <a:ea typeface="宋体" panose="02010600030101010101" pitchFamily="2" charset="-122"/>
              </a:rPr>
              <a:t> time-series stream </a:t>
            </a:r>
            <a:r>
              <a:rPr lang="en-US" altLang="zh-CN" sz="2200" i="1">
                <a:latin typeface="Times New Roman" panose="02020603050405020304" pitchFamily="18" charset="0"/>
                <a:ea typeface="宋体" panose="02010600030101010101" pitchFamily="2" charset="-122"/>
              </a:rPr>
              <a:t>S</a:t>
            </a:r>
            <a:r>
              <a:rPr lang="en-US" altLang="zh-CN" sz="2200">
                <a:latin typeface="Times New Roman" panose="02020603050405020304" pitchFamily="18" charset="0"/>
                <a:ea typeface="宋体" panose="02010600030101010101" pitchFamily="2" charset="-122"/>
              </a:rPr>
              <a:t> and patterns </a:t>
            </a:r>
            <a:r>
              <a:rPr lang="en-US" altLang="zh-CN" sz="2200" i="1">
                <a:latin typeface="Times New Roman" panose="02020603050405020304" pitchFamily="18" charset="0"/>
                <a:ea typeface="宋体" panose="02010600030101010101" pitchFamily="2" charset="-122"/>
              </a:rPr>
              <a:t>p</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sym typeface="Symbol" panose="05050102010706020507" pitchFamily="18" charset="2"/>
              </a:rPr>
              <a:t></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P</a:t>
            </a:r>
            <a:endParaRPr lang="en-US" altLang="zh-CN" sz="2200">
              <a:latin typeface="Times New Roman" panose="02020603050405020304" pitchFamily="18" charset="0"/>
              <a:ea typeface="宋体" panose="02010600030101010101" pitchFamily="2" charset="-122"/>
              <a:sym typeface="Symbol" panose="05050102010706020507" pitchFamily="18" charset="2"/>
            </a:endParaRPr>
          </a:p>
        </p:txBody>
      </p:sp>
      <p:sp>
        <p:nvSpPr>
          <p:cNvPr id="118788" name="Line 4"/>
          <p:cNvSpPr>
            <a:spLocks noChangeShapeType="1"/>
          </p:cNvSpPr>
          <p:nvPr/>
        </p:nvSpPr>
        <p:spPr bwMode="auto">
          <a:xfrm flipH="1" flipV="1">
            <a:off x="3886200" y="4800600"/>
            <a:ext cx="2133600" cy="0"/>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89" name="Rectangle 5" descr="Light vertical"/>
          <p:cNvSpPr>
            <a:spLocks noChangeArrowheads="1"/>
          </p:cNvSpPr>
          <p:nvPr/>
        </p:nvSpPr>
        <p:spPr bwMode="auto">
          <a:xfrm>
            <a:off x="6248400" y="4191000"/>
            <a:ext cx="990600" cy="152400"/>
          </a:xfrm>
          <a:prstGeom prst="rect">
            <a:avLst/>
          </a:prstGeom>
          <a:pattFill prst="ltVert">
            <a:fgClr>
              <a:srgbClr val="FF0000">
                <a:alpha val="50000"/>
              </a:srgbClr>
            </a:fgClr>
            <a:bgClr>
              <a:srgbClr val="FFC1C2">
                <a:alpha val="50000"/>
              </a:srgbClr>
            </a:bgClr>
          </a:patt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0" name="Rectangle 6" descr="Light vertical"/>
          <p:cNvSpPr>
            <a:spLocks noChangeArrowheads="1"/>
          </p:cNvSpPr>
          <p:nvPr/>
        </p:nvSpPr>
        <p:spPr bwMode="auto">
          <a:xfrm>
            <a:off x="6248400" y="4495800"/>
            <a:ext cx="990600" cy="152400"/>
          </a:xfrm>
          <a:prstGeom prst="rect">
            <a:avLst/>
          </a:prstGeom>
          <a:pattFill prst="ltVert">
            <a:fgClr>
              <a:srgbClr val="FF0000">
                <a:alpha val="50000"/>
              </a:srgbClr>
            </a:fgClr>
            <a:bgClr>
              <a:srgbClr val="FFC1C2">
                <a:alpha val="50000"/>
              </a:srgbClr>
            </a:bgClr>
          </a:patt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1" name="Rectangle 7" descr="Light vertical"/>
          <p:cNvSpPr>
            <a:spLocks noChangeArrowheads="1"/>
          </p:cNvSpPr>
          <p:nvPr/>
        </p:nvSpPr>
        <p:spPr bwMode="auto">
          <a:xfrm>
            <a:off x="6248400" y="5181600"/>
            <a:ext cx="990600" cy="152400"/>
          </a:xfrm>
          <a:prstGeom prst="rect">
            <a:avLst/>
          </a:prstGeom>
          <a:pattFill prst="ltVert">
            <a:fgClr>
              <a:srgbClr val="FF0000">
                <a:alpha val="50000"/>
              </a:srgbClr>
            </a:fgClr>
            <a:bgClr>
              <a:srgbClr val="FFC1C2">
                <a:alpha val="50000"/>
              </a:srgbClr>
            </a:bgClr>
          </a:patt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2" name="Text Box 8"/>
          <p:cNvSpPr txBox="1">
            <a:spLocks noChangeArrowheads="1"/>
          </p:cNvSpPr>
          <p:nvPr/>
        </p:nvSpPr>
        <p:spPr bwMode="auto">
          <a:xfrm>
            <a:off x="6629400" y="4724400"/>
            <a:ext cx="458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en-US" altLang="zh-CN">
                <a:solidFill>
                  <a:srgbClr val="FF3300"/>
                </a:solidFill>
                <a:ea typeface="宋体" panose="02010600030101010101" pitchFamily="2" charset="-122"/>
              </a:rPr>
              <a:t>…</a:t>
            </a:r>
          </a:p>
        </p:txBody>
      </p:sp>
      <p:sp>
        <p:nvSpPr>
          <p:cNvPr id="118793" name="Rectangle 9"/>
          <p:cNvSpPr>
            <a:spLocks noChangeArrowheads="1"/>
          </p:cNvSpPr>
          <p:nvPr/>
        </p:nvSpPr>
        <p:spPr bwMode="auto">
          <a:xfrm>
            <a:off x="6019800" y="3886200"/>
            <a:ext cx="16764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4" name="Text Box 10"/>
          <p:cNvSpPr txBox="1">
            <a:spLocks noChangeArrowheads="1"/>
          </p:cNvSpPr>
          <p:nvPr/>
        </p:nvSpPr>
        <p:spPr bwMode="auto">
          <a:xfrm>
            <a:off x="6248400" y="5334000"/>
            <a:ext cx="1014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latin typeface="Times New Roman" panose="02020603050405020304" pitchFamily="18" charset="0"/>
                <a:ea typeface="宋体" panose="02010600030101010101" pitchFamily="2" charset="-122"/>
              </a:rPr>
              <a:t>patterns</a:t>
            </a:r>
          </a:p>
        </p:txBody>
      </p:sp>
      <p:sp>
        <p:nvSpPr>
          <p:cNvPr id="118795" name="Text Box 11"/>
          <p:cNvSpPr txBox="1">
            <a:spLocks noChangeArrowheads="1"/>
          </p:cNvSpPr>
          <p:nvPr/>
        </p:nvSpPr>
        <p:spPr bwMode="auto">
          <a:xfrm>
            <a:off x="6580188" y="3810000"/>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solidFill>
                  <a:srgbClr val="FF3300"/>
                </a:solidFill>
                <a:latin typeface="Times New Roman" panose="02020603050405020304" pitchFamily="18" charset="0"/>
                <a:ea typeface="宋体" panose="02010600030101010101" pitchFamily="2" charset="-122"/>
              </a:rPr>
              <a:t>w</a:t>
            </a:r>
          </a:p>
        </p:txBody>
      </p:sp>
      <p:sp>
        <p:nvSpPr>
          <p:cNvPr id="118796" name="Line 12"/>
          <p:cNvSpPr>
            <a:spLocks noChangeShapeType="1"/>
          </p:cNvSpPr>
          <p:nvPr/>
        </p:nvSpPr>
        <p:spPr bwMode="auto">
          <a:xfrm flipV="1">
            <a:off x="6248400" y="3962400"/>
            <a:ext cx="0" cy="228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97" name="Line 13"/>
          <p:cNvSpPr>
            <a:spLocks noChangeShapeType="1"/>
          </p:cNvSpPr>
          <p:nvPr/>
        </p:nvSpPr>
        <p:spPr bwMode="auto">
          <a:xfrm flipV="1">
            <a:off x="7239000" y="3962400"/>
            <a:ext cx="0" cy="228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98" name="Line 14"/>
          <p:cNvSpPr>
            <a:spLocks noChangeShapeType="1"/>
          </p:cNvSpPr>
          <p:nvPr/>
        </p:nvSpPr>
        <p:spPr bwMode="auto">
          <a:xfrm>
            <a:off x="6858000" y="4038600"/>
            <a:ext cx="381000" cy="0"/>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99" name="Line 15"/>
          <p:cNvSpPr>
            <a:spLocks noChangeShapeType="1"/>
          </p:cNvSpPr>
          <p:nvPr/>
        </p:nvSpPr>
        <p:spPr bwMode="auto">
          <a:xfrm>
            <a:off x="6248400" y="4038600"/>
            <a:ext cx="381000" cy="0"/>
          </a:xfrm>
          <a:prstGeom prst="line">
            <a:avLst/>
          </a:prstGeom>
          <a:noFill/>
          <a:ln w="9525">
            <a:solidFill>
              <a:srgbClr val="FF0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8800" name="Group 16"/>
          <p:cNvGrpSpPr>
            <a:grpSpLocks/>
          </p:cNvGrpSpPr>
          <p:nvPr/>
        </p:nvGrpSpPr>
        <p:grpSpPr bwMode="auto">
          <a:xfrm>
            <a:off x="1600200" y="3505200"/>
            <a:ext cx="2300288" cy="2606675"/>
            <a:chOff x="1008" y="2112"/>
            <a:chExt cx="1449" cy="1642"/>
          </a:xfrm>
        </p:grpSpPr>
        <p:sp>
          <p:nvSpPr>
            <p:cNvPr id="118801" name="Rectangle 17" descr="Light vertical"/>
            <p:cNvSpPr>
              <a:spLocks noChangeArrowheads="1"/>
            </p:cNvSpPr>
            <p:nvPr/>
          </p:nvSpPr>
          <p:spPr bwMode="auto">
            <a:xfrm>
              <a:off x="1248" y="2352"/>
              <a:ext cx="1152" cy="96"/>
            </a:xfrm>
            <a:prstGeom prst="rect">
              <a:avLst/>
            </a:prstGeom>
            <a:pattFill prst="ltVert">
              <a:fgClr>
                <a:schemeClr val="tx1">
                  <a:alpha val="50000"/>
                </a:schemeClr>
              </a:fgClr>
              <a:bgClr>
                <a:srgbClr val="DDDDDD">
                  <a:alpha val="50000"/>
                </a:srgbClr>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02" name="Rectangle 18" descr="Light vertical"/>
            <p:cNvSpPr>
              <a:spLocks noChangeArrowheads="1"/>
            </p:cNvSpPr>
            <p:nvPr/>
          </p:nvSpPr>
          <p:spPr bwMode="auto">
            <a:xfrm>
              <a:off x="1248" y="2688"/>
              <a:ext cx="1152" cy="96"/>
            </a:xfrm>
            <a:prstGeom prst="rect">
              <a:avLst/>
            </a:prstGeom>
            <a:pattFill prst="ltVert">
              <a:fgClr>
                <a:schemeClr val="tx1">
                  <a:alpha val="50000"/>
                </a:schemeClr>
              </a:fgClr>
              <a:bgClr>
                <a:srgbClr val="DDDDDD">
                  <a:alpha val="50000"/>
                </a:srgbClr>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03" name="Rectangle 19" descr="Light vertical"/>
            <p:cNvSpPr>
              <a:spLocks noChangeArrowheads="1"/>
            </p:cNvSpPr>
            <p:nvPr/>
          </p:nvSpPr>
          <p:spPr bwMode="auto">
            <a:xfrm>
              <a:off x="1296" y="3408"/>
              <a:ext cx="1104" cy="96"/>
            </a:xfrm>
            <a:prstGeom prst="rect">
              <a:avLst/>
            </a:prstGeom>
            <a:pattFill prst="ltVert">
              <a:fgClr>
                <a:schemeClr val="tx1">
                  <a:alpha val="50000"/>
                </a:schemeClr>
              </a:fgClr>
              <a:bgClr>
                <a:srgbClr val="DDDDDD">
                  <a:alpha val="50000"/>
                </a:srgbClr>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04" name="Text Box 20"/>
            <p:cNvSpPr txBox="1">
              <a:spLocks noChangeArrowheads="1"/>
            </p:cNvSpPr>
            <p:nvPr/>
          </p:nvSpPr>
          <p:spPr bwMode="auto">
            <a:xfrm>
              <a:off x="1728" y="2880"/>
              <a:ext cx="289"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en-US" altLang="zh-CN">
                  <a:ea typeface="宋体" panose="02010600030101010101" pitchFamily="2" charset="-122"/>
                </a:rPr>
                <a:t>… …</a:t>
              </a:r>
            </a:p>
          </p:txBody>
        </p:sp>
        <p:sp>
          <p:nvSpPr>
            <p:cNvPr id="118805" name="Text Box 21"/>
            <p:cNvSpPr txBox="1">
              <a:spLocks noChangeArrowheads="1"/>
            </p:cNvSpPr>
            <p:nvPr/>
          </p:nvSpPr>
          <p:spPr bwMode="auto">
            <a:xfrm>
              <a:off x="1104" y="3504"/>
              <a:ext cx="135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latin typeface="Times New Roman" panose="02020603050405020304" pitchFamily="18" charset="0"/>
                  <a:ea typeface="宋体" panose="02010600030101010101" pitchFamily="2" charset="-122"/>
                </a:rPr>
                <a:t>time-series streams</a:t>
              </a:r>
            </a:p>
          </p:txBody>
        </p:sp>
        <p:sp>
          <p:nvSpPr>
            <p:cNvPr id="118806" name="Rectangle 22"/>
            <p:cNvSpPr>
              <a:spLocks noChangeArrowheads="1"/>
            </p:cNvSpPr>
            <p:nvPr/>
          </p:nvSpPr>
          <p:spPr bwMode="auto">
            <a:xfrm>
              <a:off x="1008" y="2160"/>
              <a:ext cx="1440" cy="15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07" name="Text Box 23"/>
            <p:cNvSpPr txBox="1">
              <a:spLocks noChangeArrowheads="1"/>
            </p:cNvSpPr>
            <p:nvPr/>
          </p:nvSpPr>
          <p:spPr bwMode="auto">
            <a:xfrm>
              <a:off x="1008" y="2256"/>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a:t>
              </a:r>
            </a:p>
          </p:txBody>
        </p:sp>
        <p:sp>
          <p:nvSpPr>
            <p:cNvPr id="118808" name="Text Box 24"/>
            <p:cNvSpPr txBox="1">
              <a:spLocks noChangeArrowheads="1"/>
            </p:cNvSpPr>
            <p:nvPr/>
          </p:nvSpPr>
          <p:spPr bwMode="auto">
            <a:xfrm>
              <a:off x="1008" y="2592"/>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a:t>
              </a:r>
            </a:p>
          </p:txBody>
        </p:sp>
        <p:sp>
          <p:nvSpPr>
            <p:cNvPr id="118809" name="Text Box 25"/>
            <p:cNvSpPr txBox="1">
              <a:spLocks noChangeArrowheads="1"/>
            </p:cNvSpPr>
            <p:nvPr/>
          </p:nvSpPr>
          <p:spPr bwMode="auto">
            <a:xfrm>
              <a:off x="1008" y="3312"/>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a:t>
              </a:r>
            </a:p>
          </p:txBody>
        </p:sp>
        <p:grpSp>
          <p:nvGrpSpPr>
            <p:cNvPr id="118810" name="Group 26"/>
            <p:cNvGrpSpPr>
              <a:grpSpLocks/>
            </p:cNvGrpSpPr>
            <p:nvPr/>
          </p:nvGrpSpPr>
          <p:grpSpPr bwMode="auto">
            <a:xfrm>
              <a:off x="1776" y="2112"/>
              <a:ext cx="624" cy="250"/>
              <a:chOff x="2383" y="1776"/>
              <a:chExt cx="624" cy="250"/>
            </a:xfrm>
          </p:grpSpPr>
          <p:sp>
            <p:nvSpPr>
              <p:cNvPr id="118811" name="Text Box 27"/>
              <p:cNvSpPr txBox="1">
                <a:spLocks noChangeArrowheads="1"/>
              </p:cNvSpPr>
              <p:nvPr/>
            </p:nvSpPr>
            <p:spPr bwMode="auto">
              <a:xfrm>
                <a:off x="2592" y="1776"/>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latin typeface="Times New Roman" panose="02020603050405020304" pitchFamily="18" charset="0"/>
                    <a:ea typeface="宋体" panose="02010600030101010101" pitchFamily="2" charset="-122"/>
                  </a:rPr>
                  <a:t>w</a:t>
                </a:r>
              </a:p>
            </p:txBody>
          </p:sp>
          <p:sp>
            <p:nvSpPr>
              <p:cNvPr id="118812" name="Line 28"/>
              <p:cNvSpPr>
                <a:spLocks noChangeShapeType="1"/>
              </p:cNvSpPr>
              <p:nvPr/>
            </p:nvSpPr>
            <p:spPr bwMode="auto">
              <a:xfrm flipV="1">
                <a:off x="2383" y="187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13" name="Line 29"/>
              <p:cNvSpPr>
                <a:spLocks noChangeShapeType="1"/>
              </p:cNvSpPr>
              <p:nvPr/>
            </p:nvSpPr>
            <p:spPr bwMode="auto">
              <a:xfrm flipV="1">
                <a:off x="3007" y="187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14" name="Line 30"/>
              <p:cNvSpPr>
                <a:spLocks noChangeShapeType="1"/>
              </p:cNvSpPr>
              <p:nvPr/>
            </p:nvSpPr>
            <p:spPr bwMode="auto">
              <a:xfrm>
                <a:off x="2767" y="1920"/>
                <a:ext cx="240"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15" name="Line 31"/>
              <p:cNvSpPr>
                <a:spLocks noChangeShapeType="1"/>
              </p:cNvSpPr>
              <p:nvPr/>
            </p:nvSpPr>
            <p:spPr bwMode="auto">
              <a:xfrm>
                <a:off x="2383" y="1920"/>
                <a:ext cx="240" cy="0"/>
              </a:xfrm>
              <a:prstGeom prst="line">
                <a:avLst/>
              </a:prstGeom>
              <a:noFill/>
              <a:ln w="9525">
                <a:solidFill>
                  <a:schemeClr val="tx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8816" name="Group 32"/>
            <p:cNvGrpSpPr>
              <a:grpSpLocks/>
            </p:cNvGrpSpPr>
            <p:nvPr/>
          </p:nvGrpSpPr>
          <p:grpSpPr bwMode="auto">
            <a:xfrm>
              <a:off x="1776" y="2448"/>
              <a:ext cx="624" cy="250"/>
              <a:chOff x="2383" y="1776"/>
              <a:chExt cx="624" cy="250"/>
            </a:xfrm>
          </p:grpSpPr>
          <p:sp>
            <p:nvSpPr>
              <p:cNvPr id="118817" name="Text Box 33"/>
              <p:cNvSpPr txBox="1">
                <a:spLocks noChangeArrowheads="1"/>
              </p:cNvSpPr>
              <p:nvPr/>
            </p:nvSpPr>
            <p:spPr bwMode="auto">
              <a:xfrm>
                <a:off x="2592" y="1776"/>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latin typeface="Times New Roman" panose="02020603050405020304" pitchFamily="18" charset="0"/>
                    <a:ea typeface="宋体" panose="02010600030101010101" pitchFamily="2" charset="-122"/>
                  </a:rPr>
                  <a:t>w</a:t>
                </a:r>
              </a:p>
            </p:txBody>
          </p:sp>
          <p:sp>
            <p:nvSpPr>
              <p:cNvPr id="118818" name="Line 34"/>
              <p:cNvSpPr>
                <a:spLocks noChangeShapeType="1"/>
              </p:cNvSpPr>
              <p:nvPr/>
            </p:nvSpPr>
            <p:spPr bwMode="auto">
              <a:xfrm flipV="1">
                <a:off x="2383" y="187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19" name="Line 35"/>
              <p:cNvSpPr>
                <a:spLocks noChangeShapeType="1"/>
              </p:cNvSpPr>
              <p:nvPr/>
            </p:nvSpPr>
            <p:spPr bwMode="auto">
              <a:xfrm flipV="1">
                <a:off x="3007" y="187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20" name="Line 36"/>
              <p:cNvSpPr>
                <a:spLocks noChangeShapeType="1"/>
              </p:cNvSpPr>
              <p:nvPr/>
            </p:nvSpPr>
            <p:spPr bwMode="auto">
              <a:xfrm>
                <a:off x="2767" y="1920"/>
                <a:ext cx="240"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21" name="Line 37"/>
              <p:cNvSpPr>
                <a:spLocks noChangeShapeType="1"/>
              </p:cNvSpPr>
              <p:nvPr/>
            </p:nvSpPr>
            <p:spPr bwMode="auto">
              <a:xfrm>
                <a:off x="2383" y="1920"/>
                <a:ext cx="240" cy="0"/>
              </a:xfrm>
              <a:prstGeom prst="line">
                <a:avLst/>
              </a:prstGeom>
              <a:noFill/>
              <a:ln w="9525">
                <a:solidFill>
                  <a:schemeClr val="tx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8822" name="Group 38"/>
            <p:cNvGrpSpPr>
              <a:grpSpLocks/>
            </p:cNvGrpSpPr>
            <p:nvPr/>
          </p:nvGrpSpPr>
          <p:grpSpPr bwMode="auto">
            <a:xfrm>
              <a:off x="1776" y="3168"/>
              <a:ext cx="624" cy="250"/>
              <a:chOff x="2383" y="1776"/>
              <a:chExt cx="624" cy="250"/>
            </a:xfrm>
          </p:grpSpPr>
          <p:sp>
            <p:nvSpPr>
              <p:cNvPr id="118823" name="Text Box 39"/>
              <p:cNvSpPr txBox="1">
                <a:spLocks noChangeArrowheads="1"/>
              </p:cNvSpPr>
              <p:nvPr/>
            </p:nvSpPr>
            <p:spPr bwMode="auto">
              <a:xfrm>
                <a:off x="2592" y="1776"/>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latin typeface="Times New Roman" panose="02020603050405020304" pitchFamily="18" charset="0"/>
                    <a:ea typeface="宋体" panose="02010600030101010101" pitchFamily="2" charset="-122"/>
                  </a:rPr>
                  <a:t>w</a:t>
                </a:r>
              </a:p>
            </p:txBody>
          </p:sp>
          <p:sp>
            <p:nvSpPr>
              <p:cNvPr id="118824" name="Line 40"/>
              <p:cNvSpPr>
                <a:spLocks noChangeShapeType="1"/>
              </p:cNvSpPr>
              <p:nvPr/>
            </p:nvSpPr>
            <p:spPr bwMode="auto">
              <a:xfrm flipV="1">
                <a:off x="2383" y="187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25" name="Line 41"/>
              <p:cNvSpPr>
                <a:spLocks noChangeShapeType="1"/>
              </p:cNvSpPr>
              <p:nvPr/>
            </p:nvSpPr>
            <p:spPr bwMode="auto">
              <a:xfrm flipV="1">
                <a:off x="3007" y="187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26" name="Line 42"/>
              <p:cNvSpPr>
                <a:spLocks noChangeShapeType="1"/>
              </p:cNvSpPr>
              <p:nvPr/>
            </p:nvSpPr>
            <p:spPr bwMode="auto">
              <a:xfrm>
                <a:off x="2767" y="1920"/>
                <a:ext cx="240"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27" name="Line 43"/>
              <p:cNvSpPr>
                <a:spLocks noChangeShapeType="1"/>
              </p:cNvSpPr>
              <p:nvPr/>
            </p:nvSpPr>
            <p:spPr bwMode="auto">
              <a:xfrm>
                <a:off x="2383" y="1920"/>
                <a:ext cx="240" cy="0"/>
              </a:xfrm>
              <a:prstGeom prst="line">
                <a:avLst/>
              </a:prstGeom>
              <a:noFill/>
              <a:ln w="9525">
                <a:solidFill>
                  <a:schemeClr val="tx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8828" name="Text Box 44"/>
          <p:cNvSpPr txBox="1">
            <a:spLocks noChangeArrowheads="1"/>
          </p:cNvSpPr>
          <p:nvPr/>
        </p:nvSpPr>
        <p:spPr bwMode="auto">
          <a:xfrm>
            <a:off x="4343400" y="4038600"/>
            <a:ext cx="1154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similarity</a:t>
            </a:r>
          </a:p>
          <a:p>
            <a:pPr algn="ctr"/>
            <a:r>
              <a:rPr lang="en-US" altLang="zh-CN" sz="2000" i="1">
                <a:latin typeface="Times New Roman" panose="02020603050405020304" pitchFamily="18" charset="0"/>
                <a:ea typeface="宋体" panose="02010600030101010101" pitchFamily="2" charset="-122"/>
              </a:rPr>
              <a:t>match</a:t>
            </a:r>
          </a:p>
        </p:txBody>
      </p:sp>
      <p:sp>
        <p:nvSpPr>
          <p:cNvPr id="118829" name="Text Box 45"/>
          <p:cNvSpPr txBox="1">
            <a:spLocks noChangeArrowheads="1"/>
          </p:cNvSpPr>
          <p:nvPr/>
        </p:nvSpPr>
        <p:spPr bwMode="auto">
          <a:xfrm>
            <a:off x="7239000" y="3962400"/>
            <a:ext cx="39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i="1">
                <a:solidFill>
                  <a:srgbClr val="FF3300"/>
                </a:solidFill>
                <a:latin typeface="Times New Roman" panose="02020603050405020304" pitchFamily="18" charset="0"/>
                <a:ea typeface="宋体" panose="02010600030101010101" pitchFamily="2" charset="-122"/>
              </a:rPr>
              <a:t>p</a:t>
            </a:r>
            <a:r>
              <a:rPr lang="en-US" altLang="zh-CN" sz="2000" baseline="-25000">
                <a:solidFill>
                  <a:srgbClr val="FF3300"/>
                </a:solidFill>
                <a:latin typeface="Times New Roman" panose="02020603050405020304" pitchFamily="18" charset="0"/>
                <a:ea typeface="宋体" panose="02010600030101010101" pitchFamily="2" charset="-122"/>
              </a:rPr>
              <a:t>1</a:t>
            </a:r>
            <a:endParaRPr lang="en-US" altLang="zh-CN" sz="2000" i="1">
              <a:solidFill>
                <a:srgbClr val="FF3300"/>
              </a:solidFill>
              <a:latin typeface="Times New Roman" panose="02020603050405020304" pitchFamily="18" charset="0"/>
              <a:ea typeface="宋体" panose="02010600030101010101" pitchFamily="2" charset="-122"/>
            </a:endParaRPr>
          </a:p>
        </p:txBody>
      </p:sp>
      <p:sp>
        <p:nvSpPr>
          <p:cNvPr id="118830" name="Text Box 46"/>
          <p:cNvSpPr txBox="1">
            <a:spLocks noChangeArrowheads="1"/>
          </p:cNvSpPr>
          <p:nvPr/>
        </p:nvSpPr>
        <p:spPr bwMode="auto">
          <a:xfrm>
            <a:off x="7239000" y="4267200"/>
            <a:ext cx="39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i="1">
                <a:solidFill>
                  <a:srgbClr val="FF3300"/>
                </a:solidFill>
                <a:latin typeface="Times New Roman" panose="02020603050405020304" pitchFamily="18" charset="0"/>
                <a:ea typeface="宋体" panose="02010600030101010101" pitchFamily="2" charset="-122"/>
              </a:rPr>
              <a:t>p</a:t>
            </a:r>
            <a:r>
              <a:rPr lang="en-US" altLang="zh-CN" sz="2000" baseline="-25000">
                <a:solidFill>
                  <a:srgbClr val="FF3300"/>
                </a:solidFill>
                <a:latin typeface="Times New Roman" panose="02020603050405020304" pitchFamily="18" charset="0"/>
                <a:ea typeface="宋体" panose="02010600030101010101" pitchFamily="2" charset="-122"/>
              </a:rPr>
              <a:t>2</a:t>
            </a:r>
            <a:endParaRPr lang="en-US" altLang="zh-CN" sz="2000" i="1">
              <a:solidFill>
                <a:srgbClr val="FF3300"/>
              </a:solidFill>
              <a:latin typeface="Times New Roman" panose="02020603050405020304" pitchFamily="18" charset="0"/>
              <a:ea typeface="宋体" panose="02010600030101010101" pitchFamily="2" charset="-122"/>
            </a:endParaRPr>
          </a:p>
        </p:txBody>
      </p:sp>
      <p:sp>
        <p:nvSpPr>
          <p:cNvPr id="118831" name="Text Box 47"/>
          <p:cNvSpPr txBox="1">
            <a:spLocks noChangeArrowheads="1"/>
          </p:cNvSpPr>
          <p:nvPr/>
        </p:nvSpPr>
        <p:spPr bwMode="auto">
          <a:xfrm>
            <a:off x="7239000" y="5029200"/>
            <a:ext cx="430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solidFill>
                  <a:srgbClr val="FF3300"/>
                </a:solidFill>
                <a:latin typeface="Times New Roman" panose="02020603050405020304" pitchFamily="18" charset="0"/>
                <a:ea typeface="宋体" panose="02010600030101010101" pitchFamily="2" charset="-122"/>
              </a:rPr>
              <a:t>p</a:t>
            </a:r>
            <a:r>
              <a:rPr lang="en-US" altLang="zh-CN" sz="2000" i="1" baseline="-25000">
                <a:solidFill>
                  <a:srgbClr val="FF3300"/>
                </a:solidFill>
                <a:latin typeface="Times New Roman" panose="02020603050405020304" pitchFamily="18" charset="0"/>
                <a:ea typeface="宋体" panose="02010600030101010101" pitchFamily="2" charset="-122"/>
              </a:rPr>
              <a:t>m</a:t>
            </a:r>
            <a:endParaRPr lang="en-US" altLang="zh-CN" sz="2000" i="1">
              <a:solidFill>
                <a:srgbClr val="FF3300"/>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742022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5"/>
          <p:cNvSpPr>
            <a:spLocks noGrp="1"/>
          </p:cNvSpPr>
          <p:nvPr>
            <p:ph type="sldNum" sz="quarter" idx="12"/>
          </p:nvPr>
        </p:nvSpPr>
        <p:spPr/>
        <p:txBody>
          <a:bodyPr/>
          <a:lstStyle/>
          <a:p>
            <a:fld id="{D9FE7E0E-3396-448A-8C9B-2554CACE5492}" type="slidenum">
              <a:rPr lang="en-US" altLang="en-US"/>
              <a:pPr/>
              <a:t>35</a:t>
            </a:fld>
            <a:endParaRPr lang="en-US" altLang="en-US"/>
          </a:p>
        </p:txBody>
      </p:sp>
      <p:sp>
        <p:nvSpPr>
          <p:cNvPr id="120834" name="Rectangle 2"/>
          <p:cNvSpPr>
            <a:spLocks noGrp="1" noChangeArrowheads="1"/>
          </p:cNvSpPr>
          <p:nvPr>
            <p:ph type="title"/>
          </p:nvPr>
        </p:nvSpPr>
        <p:spPr>
          <a:xfrm>
            <a:off x="381000" y="228600"/>
            <a:ext cx="8229600" cy="1139825"/>
          </a:xfrm>
        </p:spPr>
        <p:txBody>
          <a:bodyPr/>
          <a:lstStyle/>
          <a:p>
            <a:r>
              <a:rPr lang="en-US" altLang="zh-CN" sz="3800">
                <a:latin typeface="Times New Roman" panose="02020603050405020304" pitchFamily="18" charset="0"/>
                <a:ea typeface="宋体" panose="02010600030101010101" pitchFamily="2" charset="-122"/>
              </a:rPr>
              <a:t>Multi-Scaled Segment Mean (MSM)</a:t>
            </a:r>
            <a:r>
              <a:rPr lang="en-US" altLang="zh-CN" sz="3800" i="1">
                <a:latin typeface="Times New Roman" panose="02020603050405020304" pitchFamily="18" charset="0"/>
                <a:ea typeface="宋体" panose="02010600030101010101" pitchFamily="2" charset="-122"/>
              </a:rPr>
              <a:t> </a:t>
            </a:r>
          </a:p>
        </p:txBody>
      </p:sp>
      <p:sp>
        <p:nvSpPr>
          <p:cNvPr id="120835" name="Rectangle 3"/>
          <p:cNvSpPr>
            <a:spLocks noChangeArrowheads="1"/>
          </p:cNvSpPr>
          <p:nvPr/>
        </p:nvSpPr>
        <p:spPr bwMode="auto">
          <a:xfrm>
            <a:off x="0"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0836" name="Object 4"/>
          <p:cNvGraphicFramePr>
            <a:graphicFrameLocks noChangeAspect="1"/>
          </p:cNvGraphicFramePr>
          <p:nvPr/>
        </p:nvGraphicFramePr>
        <p:xfrm>
          <a:off x="304800" y="1752600"/>
          <a:ext cx="6629400" cy="3581400"/>
        </p:xfrm>
        <a:graphic>
          <a:graphicData uri="http://schemas.openxmlformats.org/presentationml/2006/ole">
            <mc:AlternateContent xmlns:mc="http://schemas.openxmlformats.org/markup-compatibility/2006">
              <mc:Choice xmlns:v="urn:schemas-microsoft-com:vml" Requires="v">
                <p:oleObj spid="_x0000_s13319" name="Microsoft Drawing 1.01" r:id="rId4" imgW="6530975" imgH="3140075" progId="MSDraw.1.01">
                  <p:embed/>
                </p:oleObj>
              </mc:Choice>
              <mc:Fallback>
                <p:oleObj name="Microsoft Drawing 1.01" r:id="rId4" imgW="6530975" imgH="3140075"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52600"/>
                        <a:ext cx="6629400"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7" name="Line 5"/>
          <p:cNvSpPr>
            <a:spLocks noChangeShapeType="1"/>
          </p:cNvSpPr>
          <p:nvPr/>
        </p:nvSpPr>
        <p:spPr bwMode="auto">
          <a:xfrm flipV="1">
            <a:off x="3810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38" name="Line 6"/>
          <p:cNvSpPr>
            <a:spLocks noChangeShapeType="1"/>
          </p:cNvSpPr>
          <p:nvPr/>
        </p:nvSpPr>
        <p:spPr bwMode="auto">
          <a:xfrm flipH="1" flipV="1">
            <a:off x="6096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39" name="Line 7"/>
          <p:cNvSpPr>
            <a:spLocks noChangeShapeType="1"/>
          </p:cNvSpPr>
          <p:nvPr/>
        </p:nvSpPr>
        <p:spPr bwMode="auto">
          <a:xfrm flipV="1">
            <a:off x="10668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0" name="Line 8"/>
          <p:cNvSpPr>
            <a:spLocks noChangeShapeType="1"/>
          </p:cNvSpPr>
          <p:nvPr/>
        </p:nvSpPr>
        <p:spPr bwMode="auto">
          <a:xfrm flipH="1" flipV="1">
            <a:off x="12954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1" name="Line 9"/>
          <p:cNvSpPr>
            <a:spLocks noChangeShapeType="1"/>
          </p:cNvSpPr>
          <p:nvPr/>
        </p:nvSpPr>
        <p:spPr bwMode="auto">
          <a:xfrm flipV="1">
            <a:off x="17907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2" name="Line 10"/>
          <p:cNvSpPr>
            <a:spLocks noChangeShapeType="1"/>
          </p:cNvSpPr>
          <p:nvPr/>
        </p:nvSpPr>
        <p:spPr bwMode="auto">
          <a:xfrm flipH="1" flipV="1">
            <a:off x="20193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3" name="Line 11"/>
          <p:cNvSpPr>
            <a:spLocks noChangeShapeType="1"/>
          </p:cNvSpPr>
          <p:nvPr/>
        </p:nvSpPr>
        <p:spPr bwMode="auto">
          <a:xfrm flipV="1">
            <a:off x="24765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4" name="Line 12"/>
          <p:cNvSpPr>
            <a:spLocks noChangeShapeType="1"/>
          </p:cNvSpPr>
          <p:nvPr/>
        </p:nvSpPr>
        <p:spPr bwMode="auto">
          <a:xfrm flipH="1" flipV="1">
            <a:off x="27051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5" name="Line 13"/>
          <p:cNvSpPr>
            <a:spLocks noChangeShapeType="1"/>
          </p:cNvSpPr>
          <p:nvPr/>
        </p:nvSpPr>
        <p:spPr bwMode="auto">
          <a:xfrm flipV="1">
            <a:off x="32004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6" name="Line 14"/>
          <p:cNvSpPr>
            <a:spLocks noChangeShapeType="1"/>
          </p:cNvSpPr>
          <p:nvPr/>
        </p:nvSpPr>
        <p:spPr bwMode="auto">
          <a:xfrm flipH="1" flipV="1">
            <a:off x="34290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7" name="Line 15"/>
          <p:cNvSpPr>
            <a:spLocks noChangeShapeType="1"/>
          </p:cNvSpPr>
          <p:nvPr/>
        </p:nvSpPr>
        <p:spPr bwMode="auto">
          <a:xfrm flipV="1">
            <a:off x="38862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8" name="Line 16"/>
          <p:cNvSpPr>
            <a:spLocks noChangeShapeType="1"/>
          </p:cNvSpPr>
          <p:nvPr/>
        </p:nvSpPr>
        <p:spPr bwMode="auto">
          <a:xfrm flipH="1" flipV="1">
            <a:off x="41148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49" name="Line 17"/>
          <p:cNvSpPr>
            <a:spLocks noChangeShapeType="1"/>
          </p:cNvSpPr>
          <p:nvPr/>
        </p:nvSpPr>
        <p:spPr bwMode="auto">
          <a:xfrm flipV="1">
            <a:off x="4635500" y="41275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0" name="Line 18"/>
          <p:cNvSpPr>
            <a:spLocks noChangeShapeType="1"/>
          </p:cNvSpPr>
          <p:nvPr/>
        </p:nvSpPr>
        <p:spPr bwMode="auto">
          <a:xfrm flipH="1" flipV="1">
            <a:off x="4864100" y="41275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1" name="Line 19"/>
          <p:cNvSpPr>
            <a:spLocks noChangeShapeType="1"/>
          </p:cNvSpPr>
          <p:nvPr/>
        </p:nvSpPr>
        <p:spPr bwMode="auto">
          <a:xfrm flipV="1">
            <a:off x="53340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2" name="Line 20"/>
          <p:cNvSpPr>
            <a:spLocks noChangeShapeType="1"/>
          </p:cNvSpPr>
          <p:nvPr/>
        </p:nvSpPr>
        <p:spPr bwMode="auto">
          <a:xfrm flipH="1" flipV="1">
            <a:off x="5562600" y="4114800"/>
            <a:ext cx="762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3" name="Line 21"/>
          <p:cNvSpPr>
            <a:spLocks noChangeShapeType="1"/>
          </p:cNvSpPr>
          <p:nvPr/>
        </p:nvSpPr>
        <p:spPr bwMode="auto">
          <a:xfrm flipV="1">
            <a:off x="533400" y="3505200"/>
            <a:ext cx="2286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4" name="Line 22"/>
          <p:cNvSpPr>
            <a:spLocks noChangeShapeType="1"/>
          </p:cNvSpPr>
          <p:nvPr/>
        </p:nvSpPr>
        <p:spPr bwMode="auto">
          <a:xfrm flipH="1" flipV="1">
            <a:off x="1066800" y="3505200"/>
            <a:ext cx="1524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5" name="Line 23"/>
          <p:cNvSpPr>
            <a:spLocks noChangeShapeType="1"/>
          </p:cNvSpPr>
          <p:nvPr/>
        </p:nvSpPr>
        <p:spPr bwMode="auto">
          <a:xfrm flipV="1">
            <a:off x="1905000" y="3505200"/>
            <a:ext cx="2286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6" name="Line 24"/>
          <p:cNvSpPr>
            <a:spLocks noChangeShapeType="1"/>
          </p:cNvSpPr>
          <p:nvPr/>
        </p:nvSpPr>
        <p:spPr bwMode="auto">
          <a:xfrm flipH="1" flipV="1">
            <a:off x="2438400" y="3505200"/>
            <a:ext cx="1524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7" name="Line 25"/>
          <p:cNvSpPr>
            <a:spLocks noChangeShapeType="1"/>
          </p:cNvSpPr>
          <p:nvPr/>
        </p:nvSpPr>
        <p:spPr bwMode="auto">
          <a:xfrm flipV="1">
            <a:off x="3352800" y="3505200"/>
            <a:ext cx="2286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8" name="Line 26"/>
          <p:cNvSpPr>
            <a:spLocks noChangeShapeType="1"/>
          </p:cNvSpPr>
          <p:nvPr/>
        </p:nvSpPr>
        <p:spPr bwMode="auto">
          <a:xfrm flipH="1" flipV="1">
            <a:off x="3886200" y="3505200"/>
            <a:ext cx="1524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59" name="Line 27"/>
          <p:cNvSpPr>
            <a:spLocks noChangeShapeType="1"/>
          </p:cNvSpPr>
          <p:nvPr/>
        </p:nvSpPr>
        <p:spPr bwMode="auto">
          <a:xfrm flipV="1">
            <a:off x="4724400" y="3505200"/>
            <a:ext cx="2286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0" name="Line 28"/>
          <p:cNvSpPr>
            <a:spLocks noChangeShapeType="1"/>
          </p:cNvSpPr>
          <p:nvPr/>
        </p:nvSpPr>
        <p:spPr bwMode="auto">
          <a:xfrm flipH="1" flipV="1">
            <a:off x="5257800" y="3505200"/>
            <a:ext cx="1524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1" name="Line 29"/>
          <p:cNvSpPr>
            <a:spLocks noChangeShapeType="1"/>
          </p:cNvSpPr>
          <p:nvPr/>
        </p:nvSpPr>
        <p:spPr bwMode="auto">
          <a:xfrm flipV="1">
            <a:off x="1066800" y="2819400"/>
            <a:ext cx="2286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2" name="Line 30"/>
          <p:cNvSpPr>
            <a:spLocks noChangeShapeType="1"/>
          </p:cNvSpPr>
          <p:nvPr/>
        </p:nvSpPr>
        <p:spPr bwMode="auto">
          <a:xfrm flipH="1" flipV="1">
            <a:off x="2057400" y="2819400"/>
            <a:ext cx="1524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3" name="Line 31"/>
          <p:cNvSpPr>
            <a:spLocks noChangeShapeType="1"/>
          </p:cNvSpPr>
          <p:nvPr/>
        </p:nvSpPr>
        <p:spPr bwMode="auto">
          <a:xfrm flipV="1">
            <a:off x="3886200" y="2819400"/>
            <a:ext cx="2286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4" name="Line 32"/>
          <p:cNvSpPr>
            <a:spLocks noChangeShapeType="1"/>
          </p:cNvSpPr>
          <p:nvPr/>
        </p:nvSpPr>
        <p:spPr bwMode="auto">
          <a:xfrm flipH="1" flipV="1">
            <a:off x="4876800" y="2819400"/>
            <a:ext cx="1524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5" name="Line 33"/>
          <p:cNvSpPr>
            <a:spLocks noChangeShapeType="1"/>
          </p:cNvSpPr>
          <p:nvPr/>
        </p:nvSpPr>
        <p:spPr bwMode="auto">
          <a:xfrm flipV="1">
            <a:off x="2362200" y="2133600"/>
            <a:ext cx="2286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6" name="Line 34"/>
          <p:cNvSpPr>
            <a:spLocks noChangeShapeType="1"/>
          </p:cNvSpPr>
          <p:nvPr/>
        </p:nvSpPr>
        <p:spPr bwMode="auto">
          <a:xfrm flipH="1" flipV="1">
            <a:off x="3352800" y="2133600"/>
            <a:ext cx="152400" cy="381000"/>
          </a:xfrm>
          <a:prstGeom prst="line">
            <a:avLst/>
          </a:prstGeom>
          <a:noFill/>
          <a:ln w="190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0867" name="Group 35"/>
          <p:cNvGrpSpPr>
            <a:grpSpLocks/>
          </p:cNvGrpSpPr>
          <p:nvPr/>
        </p:nvGrpSpPr>
        <p:grpSpPr bwMode="auto">
          <a:xfrm>
            <a:off x="6705600" y="990600"/>
            <a:ext cx="1493838" cy="3521075"/>
            <a:chOff x="4224" y="624"/>
            <a:chExt cx="941" cy="2218"/>
          </a:xfrm>
        </p:grpSpPr>
        <p:sp>
          <p:nvSpPr>
            <p:cNvPr id="120868" name="Text Box 36"/>
            <p:cNvSpPr txBox="1">
              <a:spLocks noChangeArrowheads="1"/>
            </p:cNvSpPr>
            <p:nvPr/>
          </p:nvSpPr>
          <p:spPr bwMode="auto">
            <a:xfrm>
              <a:off x="4224" y="624"/>
              <a:ext cx="94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i="1">
                  <a:solidFill>
                    <a:srgbClr val="0000FF"/>
                  </a:solidFill>
                  <a:latin typeface="Times New Roman" panose="02020603050405020304" pitchFamily="18" charset="0"/>
                  <a:ea typeface="宋体" panose="02010600030101010101" pitchFamily="2" charset="-122"/>
                </a:rPr>
                <a:t>computation</a:t>
              </a:r>
            </a:p>
            <a:p>
              <a:pPr algn="ctr"/>
              <a:r>
                <a:rPr lang="en-US" altLang="zh-CN" sz="2000" b="1" i="1">
                  <a:solidFill>
                    <a:srgbClr val="0000FF"/>
                  </a:solidFill>
                  <a:latin typeface="Times New Roman" panose="02020603050405020304" pitchFamily="18" charset="0"/>
                  <a:ea typeface="宋体" panose="02010600030101010101" pitchFamily="2" charset="-122"/>
                </a:rPr>
                <a:t>cost</a:t>
              </a:r>
            </a:p>
          </p:txBody>
        </p:sp>
        <p:sp>
          <p:nvSpPr>
            <p:cNvPr id="120869" name="Text Box 37"/>
            <p:cNvSpPr txBox="1">
              <a:spLocks noChangeArrowheads="1"/>
            </p:cNvSpPr>
            <p:nvPr/>
          </p:nvSpPr>
          <p:spPr bwMode="auto">
            <a:xfrm>
              <a:off x="4320" y="2592"/>
              <a:ext cx="4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a:solidFill>
                    <a:srgbClr val="0000FF"/>
                  </a:solidFill>
                  <a:latin typeface="Times New Roman" panose="02020603050405020304" pitchFamily="18" charset="0"/>
                  <a:ea typeface="宋体" panose="02010600030101010101" pitchFamily="2" charset="-122"/>
                </a:rPr>
                <a:t>high</a:t>
              </a:r>
            </a:p>
          </p:txBody>
        </p:sp>
        <p:sp>
          <p:nvSpPr>
            <p:cNvPr id="120870" name="Text Box 38"/>
            <p:cNvSpPr txBox="1">
              <a:spLocks noChangeArrowheads="1"/>
            </p:cNvSpPr>
            <p:nvPr/>
          </p:nvSpPr>
          <p:spPr bwMode="auto">
            <a:xfrm>
              <a:off x="4272" y="1008"/>
              <a:ext cx="3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a:solidFill>
                    <a:srgbClr val="0000FF"/>
                  </a:solidFill>
                  <a:latin typeface="Times New Roman" panose="02020603050405020304" pitchFamily="18" charset="0"/>
                  <a:ea typeface="宋体" panose="02010600030101010101" pitchFamily="2" charset="-122"/>
                </a:rPr>
                <a:t>low</a:t>
              </a:r>
            </a:p>
          </p:txBody>
        </p:sp>
        <p:grpSp>
          <p:nvGrpSpPr>
            <p:cNvPr id="120871" name="Group 39"/>
            <p:cNvGrpSpPr>
              <a:grpSpLocks/>
            </p:cNvGrpSpPr>
            <p:nvPr/>
          </p:nvGrpSpPr>
          <p:grpSpPr bwMode="auto">
            <a:xfrm>
              <a:off x="4656" y="1104"/>
              <a:ext cx="96" cy="1728"/>
              <a:chOff x="4656" y="1104"/>
              <a:chExt cx="96" cy="1728"/>
            </a:xfrm>
          </p:grpSpPr>
          <p:sp>
            <p:nvSpPr>
              <p:cNvPr id="120872" name="Line 40"/>
              <p:cNvSpPr>
                <a:spLocks noChangeShapeType="1"/>
              </p:cNvSpPr>
              <p:nvPr/>
            </p:nvSpPr>
            <p:spPr bwMode="auto">
              <a:xfrm>
                <a:off x="4704" y="1104"/>
                <a:ext cx="0" cy="1728"/>
              </a:xfrm>
              <a:prstGeom prst="line">
                <a:avLst/>
              </a:prstGeom>
              <a:noFill/>
              <a:ln w="2222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73" name="Line 41"/>
              <p:cNvSpPr>
                <a:spLocks noChangeShapeType="1"/>
              </p:cNvSpPr>
              <p:nvPr/>
            </p:nvSpPr>
            <p:spPr bwMode="auto">
              <a:xfrm>
                <a:off x="4656" y="1248"/>
                <a:ext cx="9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74" name="Line 42"/>
              <p:cNvSpPr>
                <a:spLocks noChangeShapeType="1"/>
              </p:cNvSpPr>
              <p:nvPr/>
            </p:nvSpPr>
            <p:spPr bwMode="auto">
              <a:xfrm>
                <a:off x="4656" y="1680"/>
                <a:ext cx="9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75" name="Line 43"/>
              <p:cNvSpPr>
                <a:spLocks noChangeShapeType="1"/>
              </p:cNvSpPr>
              <p:nvPr/>
            </p:nvSpPr>
            <p:spPr bwMode="auto">
              <a:xfrm>
                <a:off x="4656" y="2160"/>
                <a:ext cx="9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76" name="Line 44"/>
              <p:cNvSpPr>
                <a:spLocks noChangeShapeType="1"/>
              </p:cNvSpPr>
              <p:nvPr/>
            </p:nvSpPr>
            <p:spPr bwMode="auto">
              <a:xfrm>
                <a:off x="4656" y="2592"/>
                <a:ext cx="96"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20877" name="Group 45"/>
          <p:cNvGrpSpPr>
            <a:grpSpLocks/>
          </p:cNvGrpSpPr>
          <p:nvPr/>
        </p:nvGrpSpPr>
        <p:grpSpPr bwMode="auto">
          <a:xfrm>
            <a:off x="7772400" y="1600200"/>
            <a:ext cx="1196975" cy="3673475"/>
            <a:chOff x="4896" y="1008"/>
            <a:chExt cx="754" cy="2314"/>
          </a:xfrm>
        </p:grpSpPr>
        <p:sp>
          <p:nvSpPr>
            <p:cNvPr id="120878" name="Text Box 46"/>
            <p:cNvSpPr txBox="1">
              <a:spLocks noChangeArrowheads="1"/>
            </p:cNvSpPr>
            <p:nvPr/>
          </p:nvSpPr>
          <p:spPr bwMode="auto">
            <a:xfrm>
              <a:off x="4896" y="2880"/>
              <a:ext cx="64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i="1">
                  <a:solidFill>
                    <a:srgbClr val="FF3300"/>
                  </a:solidFill>
                  <a:latin typeface="Times New Roman" panose="02020603050405020304" pitchFamily="18" charset="0"/>
                  <a:ea typeface="宋体" panose="02010600030101010101" pitchFamily="2" charset="-122"/>
                </a:rPr>
                <a:t>pruning</a:t>
              </a:r>
            </a:p>
            <a:p>
              <a:pPr algn="ctr"/>
              <a:r>
                <a:rPr lang="en-US" altLang="zh-CN" sz="2000" b="1" i="1">
                  <a:solidFill>
                    <a:srgbClr val="FF3300"/>
                  </a:solidFill>
                  <a:latin typeface="Times New Roman" panose="02020603050405020304" pitchFamily="18" charset="0"/>
                  <a:ea typeface="宋体" panose="02010600030101010101" pitchFamily="2" charset="-122"/>
                </a:rPr>
                <a:t>power</a:t>
              </a:r>
            </a:p>
          </p:txBody>
        </p:sp>
        <p:sp>
          <p:nvSpPr>
            <p:cNvPr id="120879" name="Text Box 47"/>
            <p:cNvSpPr txBox="1">
              <a:spLocks noChangeArrowheads="1"/>
            </p:cNvSpPr>
            <p:nvPr/>
          </p:nvSpPr>
          <p:spPr bwMode="auto">
            <a:xfrm>
              <a:off x="5232" y="1008"/>
              <a:ext cx="3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622300" algn="l"/>
                </a:tabLst>
                <a:defRPr>
                  <a:solidFill>
                    <a:schemeClr val="tx1"/>
                  </a:solidFill>
                  <a:latin typeface="Arial" panose="020B0604020202020204" pitchFamily="34" charset="0"/>
                </a:defRPr>
              </a:lvl1pPr>
              <a:lvl2pPr>
                <a:tabLst>
                  <a:tab pos="622300" algn="l"/>
                </a:tabLst>
                <a:defRPr>
                  <a:solidFill>
                    <a:schemeClr val="tx1"/>
                  </a:solidFill>
                  <a:latin typeface="Arial" panose="020B0604020202020204" pitchFamily="34" charset="0"/>
                </a:defRPr>
              </a:lvl2pPr>
              <a:lvl3pPr>
                <a:tabLst>
                  <a:tab pos="622300" algn="l"/>
                </a:tabLst>
                <a:defRPr>
                  <a:solidFill>
                    <a:schemeClr val="tx1"/>
                  </a:solidFill>
                  <a:latin typeface="Arial" panose="020B0604020202020204" pitchFamily="34" charset="0"/>
                </a:defRPr>
              </a:lvl3pPr>
              <a:lvl4pPr>
                <a:tabLst>
                  <a:tab pos="622300" algn="l"/>
                </a:tabLst>
                <a:defRPr>
                  <a:solidFill>
                    <a:schemeClr val="tx1"/>
                  </a:solidFill>
                  <a:latin typeface="Arial" panose="020B0604020202020204" pitchFamily="34" charset="0"/>
                </a:defRPr>
              </a:lvl4pPr>
              <a:lvl5pPr>
                <a:tabLst>
                  <a:tab pos="622300" algn="l"/>
                </a:tabLst>
                <a:defRPr>
                  <a:solidFill>
                    <a:schemeClr val="tx1"/>
                  </a:solidFill>
                  <a:latin typeface="Arial" panose="020B0604020202020204" pitchFamily="34" charset="0"/>
                </a:defRPr>
              </a:lvl5pPr>
              <a:lvl6pPr fontAlgn="base">
                <a:spcBef>
                  <a:spcPct val="0"/>
                </a:spcBef>
                <a:spcAft>
                  <a:spcPct val="0"/>
                </a:spcAft>
                <a:tabLst>
                  <a:tab pos="622300" algn="l"/>
                </a:tabLst>
                <a:defRPr>
                  <a:solidFill>
                    <a:schemeClr val="tx1"/>
                  </a:solidFill>
                  <a:latin typeface="Arial" panose="020B0604020202020204" pitchFamily="34" charset="0"/>
                </a:defRPr>
              </a:lvl6pPr>
              <a:lvl7pPr fontAlgn="base">
                <a:spcBef>
                  <a:spcPct val="0"/>
                </a:spcBef>
                <a:spcAft>
                  <a:spcPct val="0"/>
                </a:spcAft>
                <a:tabLst>
                  <a:tab pos="622300" algn="l"/>
                </a:tabLst>
                <a:defRPr>
                  <a:solidFill>
                    <a:schemeClr val="tx1"/>
                  </a:solidFill>
                  <a:latin typeface="Arial" panose="020B0604020202020204" pitchFamily="34" charset="0"/>
                </a:defRPr>
              </a:lvl7pPr>
              <a:lvl8pPr fontAlgn="base">
                <a:spcBef>
                  <a:spcPct val="0"/>
                </a:spcBef>
                <a:spcAft>
                  <a:spcPct val="0"/>
                </a:spcAft>
                <a:tabLst>
                  <a:tab pos="622300" algn="l"/>
                </a:tabLst>
                <a:defRPr>
                  <a:solidFill>
                    <a:schemeClr val="tx1"/>
                  </a:solidFill>
                  <a:latin typeface="Arial" panose="020B0604020202020204" pitchFamily="34" charset="0"/>
                </a:defRPr>
              </a:lvl8pPr>
              <a:lvl9pPr fontAlgn="base">
                <a:spcBef>
                  <a:spcPct val="0"/>
                </a:spcBef>
                <a:spcAft>
                  <a:spcPct val="0"/>
                </a:spcAft>
                <a:tabLst>
                  <a:tab pos="622300" algn="l"/>
                </a:tabLst>
                <a:defRPr>
                  <a:solidFill>
                    <a:schemeClr val="tx1"/>
                  </a:solidFill>
                  <a:latin typeface="Arial" panose="020B0604020202020204" pitchFamily="34" charset="0"/>
                </a:defRPr>
              </a:lvl9pPr>
            </a:lstStyle>
            <a:p>
              <a:r>
                <a:rPr lang="en-US" altLang="zh-CN" sz="2000" b="1" i="1">
                  <a:solidFill>
                    <a:srgbClr val="FF3300"/>
                  </a:solidFill>
                  <a:latin typeface="Times New Roman" panose="02020603050405020304" pitchFamily="18" charset="0"/>
                  <a:ea typeface="宋体" panose="02010600030101010101" pitchFamily="2" charset="-122"/>
                </a:rPr>
                <a:t>low</a:t>
              </a:r>
            </a:p>
          </p:txBody>
        </p:sp>
        <p:sp>
          <p:nvSpPr>
            <p:cNvPr id="120880" name="Text Box 48"/>
            <p:cNvSpPr txBox="1">
              <a:spLocks noChangeArrowheads="1"/>
            </p:cNvSpPr>
            <p:nvPr/>
          </p:nvSpPr>
          <p:spPr bwMode="auto">
            <a:xfrm>
              <a:off x="5232" y="2592"/>
              <a:ext cx="4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622300" algn="l"/>
                </a:tabLst>
                <a:defRPr>
                  <a:solidFill>
                    <a:schemeClr val="tx1"/>
                  </a:solidFill>
                  <a:latin typeface="Arial" panose="020B0604020202020204" pitchFamily="34" charset="0"/>
                </a:defRPr>
              </a:lvl1pPr>
              <a:lvl2pPr>
                <a:tabLst>
                  <a:tab pos="622300" algn="l"/>
                </a:tabLst>
                <a:defRPr>
                  <a:solidFill>
                    <a:schemeClr val="tx1"/>
                  </a:solidFill>
                  <a:latin typeface="Arial" panose="020B0604020202020204" pitchFamily="34" charset="0"/>
                </a:defRPr>
              </a:lvl2pPr>
              <a:lvl3pPr>
                <a:tabLst>
                  <a:tab pos="622300" algn="l"/>
                </a:tabLst>
                <a:defRPr>
                  <a:solidFill>
                    <a:schemeClr val="tx1"/>
                  </a:solidFill>
                  <a:latin typeface="Arial" panose="020B0604020202020204" pitchFamily="34" charset="0"/>
                </a:defRPr>
              </a:lvl3pPr>
              <a:lvl4pPr>
                <a:tabLst>
                  <a:tab pos="622300" algn="l"/>
                </a:tabLst>
                <a:defRPr>
                  <a:solidFill>
                    <a:schemeClr val="tx1"/>
                  </a:solidFill>
                  <a:latin typeface="Arial" panose="020B0604020202020204" pitchFamily="34" charset="0"/>
                </a:defRPr>
              </a:lvl4pPr>
              <a:lvl5pPr>
                <a:tabLst>
                  <a:tab pos="622300" algn="l"/>
                </a:tabLst>
                <a:defRPr>
                  <a:solidFill>
                    <a:schemeClr val="tx1"/>
                  </a:solidFill>
                  <a:latin typeface="Arial" panose="020B0604020202020204" pitchFamily="34" charset="0"/>
                </a:defRPr>
              </a:lvl5pPr>
              <a:lvl6pPr fontAlgn="base">
                <a:spcBef>
                  <a:spcPct val="0"/>
                </a:spcBef>
                <a:spcAft>
                  <a:spcPct val="0"/>
                </a:spcAft>
                <a:tabLst>
                  <a:tab pos="622300" algn="l"/>
                </a:tabLst>
                <a:defRPr>
                  <a:solidFill>
                    <a:schemeClr val="tx1"/>
                  </a:solidFill>
                  <a:latin typeface="Arial" panose="020B0604020202020204" pitchFamily="34" charset="0"/>
                </a:defRPr>
              </a:lvl6pPr>
              <a:lvl7pPr fontAlgn="base">
                <a:spcBef>
                  <a:spcPct val="0"/>
                </a:spcBef>
                <a:spcAft>
                  <a:spcPct val="0"/>
                </a:spcAft>
                <a:tabLst>
                  <a:tab pos="622300" algn="l"/>
                </a:tabLst>
                <a:defRPr>
                  <a:solidFill>
                    <a:schemeClr val="tx1"/>
                  </a:solidFill>
                  <a:latin typeface="Arial" panose="020B0604020202020204" pitchFamily="34" charset="0"/>
                </a:defRPr>
              </a:lvl7pPr>
              <a:lvl8pPr fontAlgn="base">
                <a:spcBef>
                  <a:spcPct val="0"/>
                </a:spcBef>
                <a:spcAft>
                  <a:spcPct val="0"/>
                </a:spcAft>
                <a:tabLst>
                  <a:tab pos="622300" algn="l"/>
                </a:tabLst>
                <a:defRPr>
                  <a:solidFill>
                    <a:schemeClr val="tx1"/>
                  </a:solidFill>
                  <a:latin typeface="Arial" panose="020B0604020202020204" pitchFamily="34" charset="0"/>
                </a:defRPr>
              </a:lvl8pPr>
              <a:lvl9pPr fontAlgn="base">
                <a:spcBef>
                  <a:spcPct val="0"/>
                </a:spcBef>
                <a:spcAft>
                  <a:spcPct val="0"/>
                </a:spcAft>
                <a:tabLst>
                  <a:tab pos="622300" algn="l"/>
                </a:tabLst>
                <a:defRPr>
                  <a:solidFill>
                    <a:schemeClr val="tx1"/>
                  </a:solidFill>
                  <a:latin typeface="Arial" panose="020B0604020202020204" pitchFamily="34" charset="0"/>
                </a:defRPr>
              </a:lvl9pPr>
            </a:lstStyle>
            <a:p>
              <a:r>
                <a:rPr lang="en-US" altLang="zh-CN" sz="2000" b="1" i="1">
                  <a:solidFill>
                    <a:srgbClr val="FF3300"/>
                  </a:solidFill>
                  <a:latin typeface="Times New Roman" panose="02020603050405020304" pitchFamily="18" charset="0"/>
                  <a:ea typeface="宋体" panose="02010600030101010101" pitchFamily="2" charset="-122"/>
                </a:rPr>
                <a:t>high</a:t>
              </a:r>
            </a:p>
          </p:txBody>
        </p:sp>
        <p:grpSp>
          <p:nvGrpSpPr>
            <p:cNvPr id="120881" name="Group 49"/>
            <p:cNvGrpSpPr>
              <a:grpSpLocks/>
            </p:cNvGrpSpPr>
            <p:nvPr/>
          </p:nvGrpSpPr>
          <p:grpSpPr bwMode="auto">
            <a:xfrm>
              <a:off x="5136" y="1104"/>
              <a:ext cx="96" cy="1728"/>
              <a:chOff x="5136" y="1104"/>
              <a:chExt cx="96" cy="1728"/>
            </a:xfrm>
          </p:grpSpPr>
          <p:sp>
            <p:nvSpPr>
              <p:cNvPr id="120882" name="Line 50"/>
              <p:cNvSpPr>
                <a:spLocks noChangeShapeType="1"/>
              </p:cNvSpPr>
              <p:nvPr/>
            </p:nvSpPr>
            <p:spPr bwMode="auto">
              <a:xfrm>
                <a:off x="5184" y="1104"/>
                <a:ext cx="0" cy="1728"/>
              </a:xfrm>
              <a:prstGeom prst="line">
                <a:avLst/>
              </a:prstGeom>
              <a:noFill/>
              <a:ln w="22225">
                <a:solidFill>
                  <a:srgbClr val="FF0000"/>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83" name="Line 51"/>
              <p:cNvSpPr>
                <a:spLocks noChangeShapeType="1"/>
              </p:cNvSpPr>
              <p:nvPr/>
            </p:nvSpPr>
            <p:spPr bwMode="auto">
              <a:xfrm>
                <a:off x="5136" y="1248"/>
                <a:ext cx="9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84" name="Line 52"/>
              <p:cNvSpPr>
                <a:spLocks noChangeShapeType="1"/>
              </p:cNvSpPr>
              <p:nvPr/>
            </p:nvSpPr>
            <p:spPr bwMode="auto">
              <a:xfrm>
                <a:off x="5136" y="1680"/>
                <a:ext cx="9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85" name="Line 53"/>
              <p:cNvSpPr>
                <a:spLocks noChangeShapeType="1"/>
              </p:cNvSpPr>
              <p:nvPr/>
            </p:nvSpPr>
            <p:spPr bwMode="auto">
              <a:xfrm>
                <a:off x="5136" y="2160"/>
                <a:ext cx="9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86" name="Line 54"/>
              <p:cNvSpPr>
                <a:spLocks noChangeShapeType="1"/>
              </p:cNvSpPr>
              <p:nvPr/>
            </p:nvSpPr>
            <p:spPr bwMode="auto">
              <a:xfrm>
                <a:off x="5136" y="2592"/>
                <a:ext cx="9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3482532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8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08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8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08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08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8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08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08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08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08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08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08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08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085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08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08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08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08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08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08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085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086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086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086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086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0864"/>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08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08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120867"/>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120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animBg="1"/>
      <p:bldP spid="120838" grpId="0" animBg="1"/>
      <p:bldP spid="120839" grpId="0" animBg="1"/>
      <p:bldP spid="120840" grpId="0" animBg="1"/>
      <p:bldP spid="120841" grpId="0" animBg="1"/>
      <p:bldP spid="120842" grpId="0" animBg="1"/>
      <p:bldP spid="120843" grpId="0" animBg="1"/>
      <p:bldP spid="120844" grpId="0" animBg="1"/>
      <p:bldP spid="120845" grpId="0" animBg="1"/>
      <p:bldP spid="120846" grpId="0" animBg="1"/>
      <p:bldP spid="120847" grpId="0" animBg="1"/>
      <p:bldP spid="120848" grpId="0" animBg="1"/>
      <p:bldP spid="120849" grpId="0" animBg="1"/>
      <p:bldP spid="120850" grpId="0" animBg="1"/>
      <p:bldP spid="120851" grpId="0" animBg="1"/>
      <p:bldP spid="120852" grpId="0" animBg="1"/>
      <p:bldP spid="120853" grpId="0" animBg="1"/>
      <p:bldP spid="120854" grpId="0" animBg="1"/>
      <p:bldP spid="120855" grpId="0" animBg="1"/>
      <p:bldP spid="120856" grpId="0" animBg="1"/>
      <p:bldP spid="120857" grpId="0" animBg="1"/>
      <p:bldP spid="120858" grpId="0" animBg="1"/>
      <p:bldP spid="120859" grpId="0" animBg="1"/>
      <p:bldP spid="120860" grpId="0" animBg="1"/>
      <p:bldP spid="120861" grpId="0" animBg="1"/>
      <p:bldP spid="120862" grpId="0" animBg="1"/>
      <p:bldP spid="120863" grpId="0" animBg="1"/>
      <p:bldP spid="120864" grpId="0" animBg="1"/>
      <p:bldP spid="120865" grpId="0" animBg="1"/>
      <p:bldP spid="12086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Slide Number Placeholder 6"/>
          <p:cNvSpPr>
            <a:spLocks noGrp="1"/>
          </p:cNvSpPr>
          <p:nvPr>
            <p:ph type="sldNum" sz="quarter" idx="12"/>
          </p:nvPr>
        </p:nvSpPr>
        <p:spPr/>
        <p:txBody>
          <a:bodyPr/>
          <a:lstStyle/>
          <a:p>
            <a:fld id="{D0B4EA2A-796B-4508-AD29-1F5FA54A7948}" type="slidenum">
              <a:rPr lang="en-US" altLang="en-US"/>
              <a:pPr/>
              <a:t>36</a:t>
            </a:fld>
            <a:endParaRPr lang="en-US" altLang="en-US"/>
          </a:p>
        </p:txBody>
      </p:sp>
      <p:graphicFrame>
        <p:nvGraphicFramePr>
          <p:cNvPr id="122882" name="Object 2"/>
          <p:cNvGraphicFramePr>
            <a:graphicFrameLocks noChangeAspect="1"/>
          </p:cNvGraphicFramePr>
          <p:nvPr/>
        </p:nvGraphicFramePr>
        <p:xfrm>
          <a:off x="4495800" y="2335213"/>
          <a:ext cx="3886200" cy="2787650"/>
        </p:xfrm>
        <a:graphic>
          <a:graphicData uri="http://schemas.openxmlformats.org/presentationml/2006/ole">
            <mc:AlternateContent xmlns:mc="http://schemas.openxmlformats.org/markup-compatibility/2006">
              <mc:Choice xmlns:v="urn:schemas-microsoft-com:vml" Requires="v">
                <p:oleObj spid="_x0000_s14348" name="Microsoft Drawing 1.01" r:id="rId4" imgW="5473800" imgH="3251160" progId="MSDraw.1.01">
                  <p:embed/>
                </p:oleObj>
              </mc:Choice>
              <mc:Fallback>
                <p:oleObj name="Microsoft Drawing 1.01" r:id="rId4" imgW="5473800" imgH="325116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335213"/>
                        <a:ext cx="3886200" cy="278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883" name="Rectangle 3"/>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Multi-Step Filtering Scheme</a:t>
            </a:r>
          </a:p>
        </p:txBody>
      </p:sp>
      <p:sp>
        <p:nvSpPr>
          <p:cNvPr id="122884" name="Rectangle 4"/>
          <p:cNvSpPr>
            <a:spLocks noGrp="1" noChangeArrowheads="1"/>
          </p:cNvSpPr>
          <p:nvPr>
            <p:ph type="body" sz="half" idx="1"/>
          </p:nvPr>
        </p:nvSpPr>
        <p:spPr>
          <a:xfrm>
            <a:off x="457200" y="1600200"/>
            <a:ext cx="8001000" cy="4530725"/>
          </a:xfrm>
        </p:spPr>
        <p:txBody>
          <a:bodyPr/>
          <a:lstStyle/>
          <a:p>
            <a:r>
              <a:rPr lang="en-US" altLang="zh-CN" sz="2400" i="1">
                <a:latin typeface="Times New Roman" panose="02020603050405020304" pitchFamily="18" charset="0"/>
                <a:ea typeface="宋体" panose="02010600030101010101" pitchFamily="2" charset="-122"/>
              </a:rPr>
              <a:t>Step-by-step filtering scheme</a:t>
            </a:r>
            <a:r>
              <a:rPr lang="en-US" altLang="zh-CN" sz="2400">
                <a:latin typeface="Times New Roman" panose="02020603050405020304" pitchFamily="18" charset="0"/>
                <a:ea typeface="宋体" panose="02010600030101010101" pitchFamily="2" charset="-122"/>
              </a:rPr>
              <a:t> (SS)</a:t>
            </a:r>
            <a:endParaRPr lang="en-US" altLang="zh-CN" sz="2400" i="1">
              <a:latin typeface="Times New Roman" panose="02020603050405020304" pitchFamily="18" charset="0"/>
              <a:ea typeface="宋体" panose="02010600030101010101" pitchFamily="2" charset="-122"/>
            </a:endParaRPr>
          </a:p>
        </p:txBody>
      </p:sp>
      <p:sp>
        <p:nvSpPr>
          <p:cNvPr id="122885" name="Rectangle 5"/>
          <p:cNvSpPr>
            <a:spLocks noChangeArrowheads="1"/>
          </p:cNvSpPr>
          <p:nvPr/>
        </p:nvSpPr>
        <p:spPr bwMode="auto">
          <a:xfrm>
            <a:off x="0" y="2728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886" name="Object 6"/>
          <p:cNvGraphicFramePr>
            <a:graphicFrameLocks noChangeAspect="1"/>
          </p:cNvGraphicFramePr>
          <p:nvPr/>
        </p:nvGraphicFramePr>
        <p:xfrm>
          <a:off x="457200" y="2362200"/>
          <a:ext cx="3886200" cy="2738438"/>
        </p:xfrm>
        <a:graphic>
          <a:graphicData uri="http://schemas.openxmlformats.org/presentationml/2006/ole">
            <mc:AlternateContent xmlns:mc="http://schemas.openxmlformats.org/markup-compatibility/2006">
              <mc:Choice xmlns:v="urn:schemas-microsoft-com:vml" Requires="v">
                <p:oleObj spid="_x0000_s14349" name="Microsoft Drawing 1.01" r:id="rId6" imgW="5473800" imgH="3193920" progId="MSDraw.1.01">
                  <p:embed/>
                </p:oleObj>
              </mc:Choice>
              <mc:Fallback>
                <p:oleObj name="Microsoft Drawing 1.01" r:id="rId6" imgW="5473800" imgH="3193920" progId="MSDraw.1.0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362200"/>
                        <a:ext cx="3886200" cy="273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887" name="Line 7"/>
          <p:cNvSpPr>
            <a:spLocks noChangeShapeType="1"/>
          </p:cNvSpPr>
          <p:nvPr/>
        </p:nvSpPr>
        <p:spPr bwMode="auto">
          <a:xfrm>
            <a:off x="3886200" y="2514600"/>
            <a:ext cx="838200" cy="0"/>
          </a:xfrm>
          <a:prstGeom prst="line">
            <a:avLst/>
          </a:prstGeom>
          <a:noFill/>
          <a:ln w="9525">
            <a:solidFill>
              <a:srgbClr val="0000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88" name="Line 8"/>
          <p:cNvSpPr>
            <a:spLocks noChangeShapeType="1"/>
          </p:cNvSpPr>
          <p:nvPr/>
        </p:nvSpPr>
        <p:spPr bwMode="auto">
          <a:xfrm>
            <a:off x="3886200" y="3124200"/>
            <a:ext cx="838200" cy="0"/>
          </a:xfrm>
          <a:prstGeom prst="line">
            <a:avLst/>
          </a:prstGeom>
          <a:noFill/>
          <a:ln w="9525">
            <a:solidFill>
              <a:srgbClr val="0000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89" name="Line 9"/>
          <p:cNvSpPr>
            <a:spLocks noChangeShapeType="1"/>
          </p:cNvSpPr>
          <p:nvPr/>
        </p:nvSpPr>
        <p:spPr bwMode="auto">
          <a:xfrm>
            <a:off x="3886200" y="3657600"/>
            <a:ext cx="838200" cy="0"/>
          </a:xfrm>
          <a:prstGeom prst="line">
            <a:avLst/>
          </a:prstGeom>
          <a:noFill/>
          <a:ln w="9525">
            <a:solidFill>
              <a:srgbClr val="0000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0" name="Line 10"/>
          <p:cNvSpPr>
            <a:spLocks noChangeShapeType="1"/>
          </p:cNvSpPr>
          <p:nvPr/>
        </p:nvSpPr>
        <p:spPr bwMode="auto">
          <a:xfrm>
            <a:off x="3886200" y="4191000"/>
            <a:ext cx="838200" cy="0"/>
          </a:xfrm>
          <a:prstGeom prst="line">
            <a:avLst/>
          </a:prstGeom>
          <a:noFill/>
          <a:ln w="9525">
            <a:solidFill>
              <a:srgbClr val="0000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1" name="Text Box 11"/>
          <p:cNvSpPr txBox="1">
            <a:spLocks noChangeArrowheads="1"/>
          </p:cNvSpPr>
          <p:nvPr/>
        </p:nvSpPr>
        <p:spPr bwMode="auto">
          <a:xfrm>
            <a:off x="6248400" y="1047750"/>
            <a:ext cx="488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5400">
                <a:solidFill>
                  <a:srgbClr val="FF3300"/>
                </a:solidFill>
                <a:latin typeface="Times New Roman" panose="02020603050405020304" pitchFamily="18" charset="0"/>
                <a:ea typeface="宋体" panose="02010600030101010101" pitchFamily="2" charset="-122"/>
              </a:rPr>
              <a:t>?</a:t>
            </a:r>
          </a:p>
        </p:txBody>
      </p:sp>
      <p:sp>
        <p:nvSpPr>
          <p:cNvPr id="122892" name="Line 12"/>
          <p:cNvSpPr>
            <a:spLocks noChangeShapeType="1"/>
          </p:cNvSpPr>
          <p:nvPr/>
        </p:nvSpPr>
        <p:spPr bwMode="auto">
          <a:xfrm flipV="1">
            <a:off x="4572000" y="1905000"/>
            <a:ext cx="1600200" cy="198120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3" name="Text Box 13"/>
          <p:cNvSpPr txBox="1">
            <a:spLocks noChangeArrowheads="1"/>
          </p:cNvSpPr>
          <p:nvPr/>
        </p:nvSpPr>
        <p:spPr bwMode="auto">
          <a:xfrm>
            <a:off x="3962400" y="2209800"/>
            <a:ext cx="72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0000FF"/>
                </a:solidFill>
                <a:latin typeface="Times New Roman" panose="02020603050405020304" pitchFamily="18" charset="0"/>
                <a:ea typeface="宋体" panose="02010600030101010101" pitchFamily="2" charset="-122"/>
              </a:rPr>
              <a:t>step 1</a:t>
            </a:r>
          </a:p>
        </p:txBody>
      </p:sp>
      <p:sp>
        <p:nvSpPr>
          <p:cNvPr id="122894" name="Text Box 14"/>
          <p:cNvSpPr txBox="1">
            <a:spLocks noChangeArrowheads="1"/>
          </p:cNvSpPr>
          <p:nvPr/>
        </p:nvSpPr>
        <p:spPr bwMode="auto">
          <a:xfrm>
            <a:off x="3962400" y="2743200"/>
            <a:ext cx="72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0000FF"/>
                </a:solidFill>
                <a:latin typeface="Times New Roman" panose="02020603050405020304" pitchFamily="18" charset="0"/>
                <a:ea typeface="宋体" panose="02010600030101010101" pitchFamily="2" charset="-122"/>
              </a:rPr>
              <a:t>step 2</a:t>
            </a:r>
          </a:p>
        </p:txBody>
      </p:sp>
      <p:sp>
        <p:nvSpPr>
          <p:cNvPr id="122895" name="Text Box 15"/>
          <p:cNvSpPr txBox="1">
            <a:spLocks noChangeArrowheads="1"/>
          </p:cNvSpPr>
          <p:nvPr/>
        </p:nvSpPr>
        <p:spPr bwMode="auto">
          <a:xfrm>
            <a:off x="3962400" y="3276600"/>
            <a:ext cx="72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0000FF"/>
                </a:solidFill>
                <a:latin typeface="Times New Roman" panose="02020603050405020304" pitchFamily="18" charset="0"/>
                <a:ea typeface="宋体" panose="02010600030101010101" pitchFamily="2" charset="-122"/>
              </a:rPr>
              <a:t>step 3</a:t>
            </a:r>
          </a:p>
        </p:txBody>
      </p:sp>
      <p:sp>
        <p:nvSpPr>
          <p:cNvPr id="122896" name="Text Box 16"/>
          <p:cNvSpPr txBox="1">
            <a:spLocks noChangeArrowheads="1"/>
          </p:cNvSpPr>
          <p:nvPr/>
        </p:nvSpPr>
        <p:spPr bwMode="auto">
          <a:xfrm>
            <a:off x="3962400" y="3810000"/>
            <a:ext cx="72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0000FF"/>
                </a:solidFill>
                <a:latin typeface="Times New Roman" panose="02020603050405020304" pitchFamily="18" charset="0"/>
                <a:ea typeface="宋体" panose="02010600030101010101" pitchFamily="2" charset="-122"/>
              </a:rPr>
              <a:t>step 4</a:t>
            </a:r>
          </a:p>
        </p:txBody>
      </p:sp>
    </p:spTree>
    <p:extLst>
      <p:ext uri="{BB962C8B-B14F-4D97-AF65-F5344CB8AC3E}">
        <p14:creationId xmlns:p14="http://schemas.microsoft.com/office/powerpoint/2010/main" val="3085144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89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8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8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89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8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89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8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2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7" grpId="0" animBg="1"/>
      <p:bldP spid="122888" grpId="0" animBg="1"/>
      <p:bldP spid="122889" grpId="0" animBg="1"/>
      <p:bldP spid="122890" grpId="0" animBg="1"/>
      <p:bldP spid="122891" grpId="0"/>
      <p:bldP spid="122892" grpId="0" animBg="1"/>
      <p:bldP spid="122893" grpId="0"/>
      <p:bldP spid="122894" grpId="0"/>
      <p:bldP spid="122895" grpId="0"/>
      <p:bldP spid="12289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fld id="{69A40C61-471D-4278-BECD-7289B47F2BE3}" type="slidenum">
              <a:rPr lang="en-US" altLang="en-US"/>
              <a:pPr/>
              <a:t>37</a:t>
            </a:fld>
            <a:endParaRPr lang="en-US" altLang="en-US"/>
          </a:p>
        </p:txBody>
      </p:sp>
      <p:sp>
        <p:nvSpPr>
          <p:cNvPr id="124930" name="Rectangle 2"/>
          <p:cNvSpPr>
            <a:spLocks noChangeArrowheads="1"/>
          </p:cNvSpPr>
          <p:nvPr/>
        </p:nvSpPr>
        <p:spPr bwMode="auto">
          <a:xfrm>
            <a:off x="2647950" y="4495800"/>
            <a:ext cx="2971800" cy="914400"/>
          </a:xfrm>
          <a:prstGeom prst="rect">
            <a:avLst/>
          </a:prstGeom>
          <a:solidFill>
            <a:schemeClr val="tx1">
              <a:alpha val="1000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1" name="Rectangle 3"/>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Stopping Conditions of SS</a:t>
            </a:r>
          </a:p>
        </p:txBody>
      </p:sp>
      <p:sp>
        <p:nvSpPr>
          <p:cNvPr id="124932" name="Rectangle 4"/>
          <p:cNvSpPr>
            <a:spLocks noGrp="1" noChangeArrowheads="1"/>
          </p:cNvSpPr>
          <p:nvPr>
            <p:ph type="body" sz="half" idx="1"/>
          </p:nvPr>
        </p:nvSpPr>
        <p:spPr>
          <a:xfrm>
            <a:off x="457200" y="1600200"/>
            <a:ext cx="8153400" cy="4530725"/>
          </a:xfrm>
        </p:spPr>
        <p:txBody>
          <a:bodyPr/>
          <a:lstStyle/>
          <a:p>
            <a:pPr algn="just"/>
            <a:r>
              <a:rPr lang="en-US" altLang="zh-CN" sz="2400">
                <a:latin typeface="Times New Roman" panose="02020603050405020304" pitchFamily="18" charset="0"/>
                <a:ea typeface="宋体" panose="02010600030101010101" pitchFamily="2" charset="-122"/>
              </a:rPr>
              <a:t>Denote </a:t>
            </a:r>
            <a:r>
              <a:rPr lang="en-US" altLang="zh-CN" sz="2400" i="1">
                <a:latin typeface="Times New Roman" panose="02020603050405020304" pitchFamily="18" charset="0"/>
                <a:ea typeface="宋体" panose="02010600030101010101" pitchFamily="2" charset="-122"/>
              </a:rPr>
              <a:t>cost</a:t>
            </a:r>
            <a:r>
              <a:rPr lang="en-US" altLang="zh-CN" sz="2400" i="1" baseline="-25000">
                <a:latin typeface="Times New Roman" panose="02020603050405020304" pitchFamily="18" charset="0"/>
                <a:ea typeface="宋体" panose="02010600030101010101" pitchFamily="2" charset="-122"/>
              </a:rPr>
              <a:t>j</a:t>
            </a:r>
            <a:r>
              <a:rPr lang="en-US" altLang="zh-CN" sz="2400">
                <a:latin typeface="Times New Roman" panose="02020603050405020304" pitchFamily="18" charset="0"/>
                <a:ea typeface="宋体" panose="02010600030101010101" pitchFamily="2" charset="-122"/>
              </a:rPr>
              <a:t> as the total cost of pruning from level (</a:t>
            </a:r>
            <a:r>
              <a:rPr lang="en-US" altLang="zh-CN" sz="2400" i="1">
                <a:latin typeface="Times New Roman" panose="02020603050405020304" pitchFamily="18" charset="0"/>
                <a:ea typeface="宋体" panose="02010600030101010101" pitchFamily="2" charset="-122"/>
              </a:rPr>
              <a:t>l</a:t>
            </a:r>
            <a:r>
              <a:rPr lang="en-US" altLang="zh-CN" sz="2400" i="1" baseline="-25000">
                <a:latin typeface="Times New Roman" panose="02020603050405020304" pitchFamily="18" charset="0"/>
                <a:ea typeface="宋体" panose="02010600030101010101" pitchFamily="2" charset="-122"/>
              </a:rPr>
              <a:t>min</a:t>
            </a:r>
            <a:r>
              <a:rPr lang="en-US" altLang="zh-CN" sz="2400" i="1">
                <a:latin typeface="Times New Roman" panose="02020603050405020304" pitchFamily="18" charset="0"/>
                <a:ea typeface="宋体" panose="02010600030101010101" pitchFamily="2" charset="-122"/>
              </a:rPr>
              <a:t>+</a:t>
            </a:r>
            <a:r>
              <a:rPr lang="en-US" altLang="zh-CN" sz="2400">
                <a:latin typeface="Times New Roman" panose="02020603050405020304" pitchFamily="18" charset="0"/>
                <a:ea typeface="宋体" panose="02010600030101010101" pitchFamily="2" charset="-122"/>
              </a:rPr>
              <a:t>1) to level </a:t>
            </a:r>
            <a:r>
              <a:rPr lang="en-US" altLang="zh-CN" sz="2400" i="1">
                <a:latin typeface="Times New Roman" panose="02020603050405020304" pitchFamily="18" charset="0"/>
                <a:ea typeface="宋体" panose="02010600030101010101" pitchFamily="2" charset="-122"/>
              </a:rPr>
              <a:t>j</a:t>
            </a:r>
            <a:r>
              <a:rPr lang="en-US" altLang="zh-CN" sz="2400">
                <a:latin typeface="Times New Roman" panose="02020603050405020304" pitchFamily="18" charset="0"/>
                <a:ea typeface="宋体" panose="02010600030101010101" pitchFamily="2" charset="-122"/>
              </a:rPr>
              <a:t> </a:t>
            </a:r>
          </a:p>
          <a:p>
            <a:pPr algn="just"/>
            <a:r>
              <a:rPr lang="en-US" altLang="zh-CN" sz="2400">
                <a:latin typeface="Times New Roman" panose="02020603050405020304" pitchFamily="18" charset="0"/>
                <a:ea typeface="宋体" panose="02010600030101010101" pitchFamily="2" charset="-122"/>
              </a:rPr>
              <a:t>Stopping conditions</a:t>
            </a:r>
          </a:p>
          <a:p>
            <a:pPr lvl="1">
              <a:buFont typeface="Wingdings" panose="05000000000000000000" pitchFamily="2" charset="2"/>
              <a:buNone/>
            </a:pPr>
            <a:r>
              <a:rPr lang="en-US" altLang="zh-CN" sz="2200">
                <a:latin typeface="Times New Roman" panose="02020603050405020304" pitchFamily="18" charset="0"/>
                <a:ea typeface="宋体" panose="02010600030101010101" pitchFamily="2" charset="-122"/>
              </a:rPr>
              <a:t>	</a:t>
            </a:r>
            <a:r>
              <a:rPr lang="en-US" altLang="zh-CN" sz="2000">
                <a:latin typeface="Times New Roman" panose="02020603050405020304" pitchFamily="18" charset="0"/>
                <a:ea typeface="宋体" panose="02010600030101010101" pitchFamily="2" charset="-122"/>
              </a:rPr>
              <a:t>(1) We reach the last approximation level, or</a:t>
            </a:r>
          </a:p>
          <a:p>
            <a:pPr lvl="1">
              <a:buFont typeface="Wingdings" panose="05000000000000000000" pitchFamily="2" charset="2"/>
              <a:buNone/>
            </a:pPr>
            <a:r>
              <a:rPr lang="en-US" altLang="zh-CN" sz="2000">
                <a:latin typeface="Times New Roman" panose="02020603050405020304" pitchFamily="18" charset="0"/>
                <a:ea typeface="宋体" panose="02010600030101010101" pitchFamily="2" charset="-122"/>
              </a:rPr>
              <a:t>	(2) All patterns are pruned, or</a:t>
            </a:r>
          </a:p>
          <a:p>
            <a:pPr lvl="1" algn="just">
              <a:buFont typeface="Wingdings" panose="05000000000000000000" pitchFamily="2" charset="2"/>
              <a:buNone/>
            </a:pPr>
            <a:r>
              <a:rPr lang="en-US" altLang="zh-CN" sz="2000">
                <a:latin typeface="Times New Roman" panose="02020603050405020304" pitchFamily="18" charset="0"/>
                <a:ea typeface="宋体" panose="02010600030101010101" pitchFamily="2" charset="-122"/>
              </a:rPr>
              <a:t>	(3) </a:t>
            </a:r>
            <a:r>
              <a:rPr lang="en-US" altLang="zh-CN" sz="2000" i="1">
                <a:latin typeface="Times New Roman" panose="02020603050405020304" pitchFamily="18" charset="0"/>
                <a:ea typeface="宋体" panose="02010600030101010101" pitchFamily="2" charset="-122"/>
              </a:rPr>
              <a:t>cost</a:t>
            </a:r>
            <a:r>
              <a:rPr lang="en-US" altLang="zh-CN" sz="2000" i="1" baseline="-25000">
                <a:latin typeface="Times New Roman" panose="02020603050405020304" pitchFamily="18" charset="0"/>
                <a:ea typeface="宋体" panose="02010600030101010101" pitchFamily="2" charset="-122"/>
              </a:rPr>
              <a:t>j</a:t>
            </a:r>
            <a:r>
              <a:rPr lang="en-US" altLang="zh-CN" sz="2000">
                <a:latin typeface="Times New Roman" panose="02020603050405020304" pitchFamily="18" charset="0"/>
                <a:ea typeface="宋体" panose="02010600030101010101" pitchFamily="2" charset="-122"/>
              </a:rPr>
              <a:t> &gt; </a:t>
            </a:r>
            <a:r>
              <a:rPr lang="en-US" altLang="zh-CN" sz="2000" i="1">
                <a:latin typeface="Times New Roman" panose="02020603050405020304" pitchFamily="18" charset="0"/>
                <a:ea typeface="宋体" panose="02010600030101010101" pitchFamily="2" charset="-122"/>
              </a:rPr>
              <a:t>cost</a:t>
            </a:r>
            <a:r>
              <a:rPr lang="en-US" altLang="zh-CN" sz="2000" i="1" baseline="-25000">
                <a:latin typeface="Times New Roman" panose="02020603050405020304" pitchFamily="18" charset="0"/>
                <a:ea typeface="宋体" panose="02010600030101010101" pitchFamily="2" charset="-122"/>
              </a:rPr>
              <a:t>j-</a:t>
            </a:r>
            <a:r>
              <a:rPr lang="en-US" altLang="zh-CN" sz="2000" baseline="-25000">
                <a:latin typeface="Times New Roman" panose="02020603050405020304" pitchFamily="18" charset="0"/>
                <a:ea typeface="宋体" panose="02010600030101010101" pitchFamily="2" charset="-122"/>
              </a:rPr>
              <a:t>1</a:t>
            </a:r>
            <a:r>
              <a:rPr lang="en-US" altLang="zh-CN" sz="2000">
                <a:latin typeface="Times New Roman" panose="02020603050405020304" pitchFamily="18" charset="0"/>
                <a:ea typeface="宋体" panose="02010600030101010101" pitchFamily="2" charset="-122"/>
              </a:rPr>
              <a:t>, where </a:t>
            </a:r>
          </a:p>
          <a:p>
            <a:pPr algn="just"/>
            <a:endParaRPr lang="en-US" altLang="zh-CN" sz="2000">
              <a:latin typeface="Times New Roman" panose="02020603050405020304" pitchFamily="18" charset="0"/>
              <a:ea typeface="宋体" panose="02010600030101010101" pitchFamily="2" charset="-122"/>
            </a:endParaRPr>
          </a:p>
        </p:txBody>
      </p:sp>
      <p:graphicFrame>
        <p:nvGraphicFramePr>
          <p:cNvPr id="124933" name="Object 5"/>
          <p:cNvGraphicFramePr>
            <a:graphicFrameLocks noChangeAspect="1"/>
          </p:cNvGraphicFramePr>
          <p:nvPr/>
        </p:nvGraphicFramePr>
        <p:xfrm>
          <a:off x="3733800" y="3429000"/>
          <a:ext cx="3238500" cy="758825"/>
        </p:xfrm>
        <a:graphic>
          <a:graphicData uri="http://schemas.openxmlformats.org/presentationml/2006/ole">
            <mc:AlternateContent xmlns:mc="http://schemas.openxmlformats.org/markup-compatibility/2006">
              <mc:Choice xmlns:v="urn:schemas-microsoft-com:vml" Requires="v">
                <p:oleObj spid="_x0000_s15377" name="Equation" r:id="rId4" imgW="1854000" imgH="469800" progId="Equation.3">
                  <p:embed/>
                </p:oleObj>
              </mc:Choice>
              <mc:Fallback>
                <p:oleObj name="Equation" r:id="rId4" imgW="1854000" imgH="46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429000"/>
                        <a:ext cx="3238500"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4934" name="Object 6"/>
          <p:cNvGraphicFramePr>
            <a:graphicFrameLocks noChangeAspect="1"/>
          </p:cNvGraphicFramePr>
          <p:nvPr/>
        </p:nvGraphicFramePr>
        <p:xfrm>
          <a:off x="2743200" y="4572000"/>
          <a:ext cx="2781300" cy="719138"/>
        </p:xfrm>
        <a:graphic>
          <a:graphicData uri="http://schemas.openxmlformats.org/presentationml/2006/ole">
            <mc:AlternateContent xmlns:mc="http://schemas.openxmlformats.org/markup-compatibility/2006">
              <mc:Choice xmlns:v="urn:schemas-microsoft-com:vml" Requires="v">
                <p:oleObj spid="_x0000_s15378" name="Equation" r:id="rId6" imgW="1828800" imgH="469800" progId="Equation.3">
                  <p:embed/>
                </p:oleObj>
              </mc:Choice>
              <mc:Fallback>
                <p:oleObj name="Equation" r:id="rId6" imgW="1828800" imgH="46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572000"/>
                        <a:ext cx="2781300"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935" name="Object 7"/>
          <p:cNvGraphicFramePr>
            <a:graphicFrameLocks noGrp="1" noChangeAspect="1"/>
          </p:cNvGraphicFramePr>
          <p:nvPr>
            <p:ph sz="half" idx="2"/>
          </p:nvPr>
        </p:nvGraphicFramePr>
        <p:xfrm>
          <a:off x="6934200" y="3581400"/>
          <a:ext cx="1828800" cy="382588"/>
        </p:xfrm>
        <a:graphic>
          <a:graphicData uri="http://schemas.openxmlformats.org/presentationml/2006/ole">
            <mc:AlternateContent xmlns:mc="http://schemas.openxmlformats.org/markup-compatibility/2006">
              <mc:Choice xmlns:v="urn:schemas-microsoft-com:vml" Requires="v">
                <p:oleObj spid="_x0000_s15379" name="Equation" r:id="rId8" imgW="1155600" imgH="241200" progId="Equation.3">
                  <p:embed/>
                </p:oleObj>
              </mc:Choice>
              <mc:Fallback>
                <p:oleObj name="Equation" r:id="rId8" imgW="115560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3581400"/>
                        <a:ext cx="1828800"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6" name="Line 8"/>
          <p:cNvSpPr>
            <a:spLocks noChangeShapeType="1"/>
          </p:cNvSpPr>
          <p:nvPr/>
        </p:nvSpPr>
        <p:spPr bwMode="auto">
          <a:xfrm>
            <a:off x="2590800" y="4038600"/>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14851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9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9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nimBg="1"/>
      <p:bldP spid="12493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62CBEDAE-85D9-46FE-9F2F-CECB037DF8B2}" type="slidenum">
              <a:rPr lang="en-US" altLang="en-US"/>
              <a:pPr/>
              <a:t>38</a:t>
            </a:fld>
            <a:endParaRPr lang="en-US" altLang="en-US"/>
          </a:p>
        </p:txBody>
      </p:sp>
      <p:graphicFrame>
        <p:nvGraphicFramePr>
          <p:cNvPr id="126978" name="Object 2"/>
          <p:cNvGraphicFramePr>
            <a:graphicFrameLocks noChangeAspect="1"/>
          </p:cNvGraphicFramePr>
          <p:nvPr/>
        </p:nvGraphicFramePr>
        <p:xfrm>
          <a:off x="4648200" y="2938463"/>
          <a:ext cx="3721100" cy="2644775"/>
        </p:xfrm>
        <a:graphic>
          <a:graphicData uri="http://schemas.openxmlformats.org/presentationml/2006/ole">
            <mc:AlternateContent xmlns:mc="http://schemas.openxmlformats.org/markup-compatibility/2006">
              <mc:Choice xmlns:v="urn:schemas-microsoft-com:vml" Requires="v">
                <p:oleObj spid="_x0000_s16396" name="Microsoft Drawing 1.01" r:id="rId4" imgW="5473800" imgH="3251160" progId="MSDraw.1.01">
                  <p:embed/>
                </p:oleObj>
              </mc:Choice>
              <mc:Fallback>
                <p:oleObj name="Microsoft Drawing 1.01" r:id="rId4" imgW="5473800" imgH="325116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938463"/>
                        <a:ext cx="3721100" cy="2644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979" name="Rectangle 3"/>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Other Filtering Schemes</a:t>
            </a:r>
            <a:endParaRPr lang="en-US" altLang="zh-CN" sz="3800" i="1">
              <a:latin typeface="Times New Roman" panose="02020603050405020304" pitchFamily="18" charset="0"/>
              <a:ea typeface="宋体" panose="02010600030101010101" pitchFamily="2" charset="-122"/>
            </a:endParaRPr>
          </a:p>
        </p:txBody>
      </p:sp>
      <p:sp>
        <p:nvSpPr>
          <p:cNvPr id="126980" name="Rectangle 4"/>
          <p:cNvSpPr>
            <a:spLocks noGrp="1" noChangeArrowheads="1"/>
          </p:cNvSpPr>
          <p:nvPr>
            <p:ph type="body" idx="1"/>
          </p:nvPr>
        </p:nvSpPr>
        <p:spPr/>
        <p:txBody>
          <a:bodyPr/>
          <a:lstStyle/>
          <a:p>
            <a:r>
              <a:rPr lang="en-US" altLang="zh-CN" sz="2800" i="1">
                <a:latin typeface="Times New Roman" panose="02020603050405020304" pitchFamily="18" charset="0"/>
                <a:ea typeface="宋体" panose="02010600030101010101" pitchFamily="2" charset="-122"/>
              </a:rPr>
              <a:t>Jump-step filtering scheme</a:t>
            </a:r>
            <a:r>
              <a:rPr lang="en-US" altLang="zh-CN" sz="2800">
                <a:latin typeface="Times New Roman" panose="02020603050405020304" pitchFamily="18" charset="0"/>
                <a:ea typeface="宋体" panose="02010600030101010101" pitchFamily="2" charset="-122"/>
              </a:rPr>
              <a:t> (JS)</a:t>
            </a:r>
          </a:p>
          <a:p>
            <a:r>
              <a:rPr lang="en-US" altLang="zh-CN" sz="2800" i="1">
                <a:solidFill>
                  <a:srgbClr val="B2B2B2"/>
                </a:solidFill>
                <a:latin typeface="Times New Roman" panose="02020603050405020304" pitchFamily="18" charset="0"/>
                <a:ea typeface="宋体" panose="02010600030101010101" pitchFamily="2" charset="-122"/>
              </a:rPr>
              <a:t>One-step filtering scheme </a:t>
            </a:r>
            <a:r>
              <a:rPr lang="en-US" altLang="zh-CN" sz="2800">
                <a:solidFill>
                  <a:srgbClr val="B2B2B2"/>
                </a:solidFill>
                <a:latin typeface="Times New Roman" panose="02020603050405020304" pitchFamily="18" charset="0"/>
                <a:ea typeface="宋体" panose="02010600030101010101" pitchFamily="2" charset="-122"/>
              </a:rPr>
              <a:t>(OS)</a:t>
            </a:r>
            <a:endParaRPr lang="en-US" altLang="zh-CN" sz="2800" i="1">
              <a:solidFill>
                <a:srgbClr val="B2B2B2"/>
              </a:solidFill>
              <a:latin typeface="Times New Roman" panose="02020603050405020304" pitchFamily="18" charset="0"/>
              <a:ea typeface="宋体" panose="02010600030101010101" pitchFamily="2" charset="-122"/>
            </a:endParaRPr>
          </a:p>
        </p:txBody>
      </p:sp>
      <p:sp>
        <p:nvSpPr>
          <p:cNvPr id="126981" name="Rectangle 5"/>
          <p:cNvSpPr>
            <a:spLocks noChangeArrowheads="1"/>
          </p:cNvSpPr>
          <p:nvPr/>
        </p:nvSpPr>
        <p:spPr bwMode="auto">
          <a:xfrm>
            <a:off x="0" y="3719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982" name="Rectangle 6"/>
          <p:cNvSpPr>
            <a:spLocks noChangeArrowheads="1"/>
          </p:cNvSpPr>
          <p:nvPr/>
        </p:nvSpPr>
        <p:spPr bwMode="auto">
          <a:xfrm>
            <a:off x="0" y="3624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6983" name="Object 7"/>
          <p:cNvGraphicFramePr>
            <a:graphicFrameLocks noChangeAspect="1"/>
          </p:cNvGraphicFramePr>
          <p:nvPr/>
        </p:nvGraphicFramePr>
        <p:xfrm>
          <a:off x="546100" y="2947988"/>
          <a:ext cx="3721100" cy="2606675"/>
        </p:xfrm>
        <a:graphic>
          <a:graphicData uri="http://schemas.openxmlformats.org/presentationml/2006/ole">
            <mc:AlternateContent xmlns:mc="http://schemas.openxmlformats.org/markup-compatibility/2006">
              <mc:Choice xmlns:v="urn:schemas-microsoft-com:vml" Requires="v">
                <p:oleObj spid="_x0000_s16397" name="Microsoft Drawing 1.01" r:id="rId6" imgW="5473800" imgH="3203640" progId="MSDraw.1.01">
                  <p:embed/>
                </p:oleObj>
              </mc:Choice>
              <mc:Fallback>
                <p:oleObj name="Microsoft Drawing 1.01" r:id="rId6" imgW="5473800" imgH="3203640" progId="MSDraw.1.0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100" y="2947988"/>
                        <a:ext cx="3721100" cy="260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984" name="Line 8"/>
          <p:cNvSpPr>
            <a:spLocks noChangeShapeType="1"/>
          </p:cNvSpPr>
          <p:nvPr/>
        </p:nvSpPr>
        <p:spPr bwMode="auto">
          <a:xfrm>
            <a:off x="3886200" y="3124200"/>
            <a:ext cx="990600" cy="0"/>
          </a:xfrm>
          <a:prstGeom prst="line">
            <a:avLst/>
          </a:prstGeom>
          <a:noFill/>
          <a:ln w="9525">
            <a:solidFill>
              <a:srgbClr val="0000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5" name="Line 9"/>
          <p:cNvSpPr>
            <a:spLocks noChangeShapeType="1"/>
          </p:cNvSpPr>
          <p:nvPr/>
        </p:nvSpPr>
        <p:spPr bwMode="auto">
          <a:xfrm>
            <a:off x="3886200" y="4191000"/>
            <a:ext cx="990600" cy="0"/>
          </a:xfrm>
          <a:prstGeom prst="line">
            <a:avLst/>
          </a:prstGeom>
          <a:noFill/>
          <a:ln w="9525">
            <a:solidFill>
              <a:srgbClr val="0000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6" name="Line 10"/>
          <p:cNvSpPr>
            <a:spLocks noChangeShapeType="1"/>
          </p:cNvSpPr>
          <p:nvPr/>
        </p:nvSpPr>
        <p:spPr bwMode="auto">
          <a:xfrm>
            <a:off x="3886200" y="3657600"/>
            <a:ext cx="990600" cy="0"/>
          </a:xfrm>
          <a:prstGeom prst="line">
            <a:avLst/>
          </a:prstGeom>
          <a:noFill/>
          <a:ln w="9525">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7" name="Text Box 11"/>
          <p:cNvSpPr txBox="1">
            <a:spLocks noChangeArrowheads="1"/>
          </p:cNvSpPr>
          <p:nvPr/>
        </p:nvSpPr>
        <p:spPr bwMode="auto">
          <a:xfrm>
            <a:off x="4038600" y="2743200"/>
            <a:ext cx="72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0000FF"/>
                </a:solidFill>
                <a:latin typeface="Times New Roman" panose="02020603050405020304" pitchFamily="18" charset="0"/>
                <a:ea typeface="宋体" panose="02010600030101010101" pitchFamily="2" charset="-122"/>
              </a:rPr>
              <a:t>step 1</a:t>
            </a:r>
          </a:p>
        </p:txBody>
      </p:sp>
      <p:sp>
        <p:nvSpPr>
          <p:cNvPr id="126988" name="Text Box 12"/>
          <p:cNvSpPr txBox="1">
            <a:spLocks noChangeArrowheads="1"/>
          </p:cNvSpPr>
          <p:nvPr/>
        </p:nvSpPr>
        <p:spPr bwMode="auto">
          <a:xfrm>
            <a:off x="4038600" y="3810000"/>
            <a:ext cx="72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0000FF"/>
                </a:solidFill>
                <a:latin typeface="Times New Roman" panose="02020603050405020304" pitchFamily="18" charset="0"/>
                <a:ea typeface="宋体" panose="02010600030101010101" pitchFamily="2" charset="-122"/>
              </a:rPr>
              <a:t>step 2</a:t>
            </a:r>
          </a:p>
        </p:txBody>
      </p:sp>
      <p:sp>
        <p:nvSpPr>
          <p:cNvPr id="126989" name="Text Box 13"/>
          <p:cNvSpPr txBox="1">
            <a:spLocks noChangeArrowheads="1"/>
          </p:cNvSpPr>
          <p:nvPr/>
        </p:nvSpPr>
        <p:spPr bwMode="auto">
          <a:xfrm>
            <a:off x="4038600" y="3276600"/>
            <a:ext cx="72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rgbClr val="FF3300"/>
                </a:solidFill>
                <a:latin typeface="Times New Roman" panose="02020603050405020304" pitchFamily="18" charset="0"/>
                <a:ea typeface="宋体" panose="02010600030101010101" pitchFamily="2" charset="-122"/>
              </a:rPr>
              <a:t>step 1</a:t>
            </a:r>
          </a:p>
        </p:txBody>
      </p:sp>
    </p:spTree>
    <p:extLst>
      <p:ext uri="{BB962C8B-B14F-4D97-AF65-F5344CB8AC3E}">
        <p14:creationId xmlns:p14="http://schemas.microsoft.com/office/powerpoint/2010/main" val="119015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98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69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69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698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2698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2698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698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mph" presetSubtype="2" fill="hold" nodeType="clickEffect">
                                  <p:stCondLst>
                                    <p:cond delay="0"/>
                                  </p:stCondLst>
                                  <p:childTnLst>
                                    <p:animClr clrSpc="rgb" dir="cw">
                                      <p:cBhvr override="childStyle">
                                        <p:cTn id="28" dur="500" fill="hold"/>
                                        <p:tgtEl>
                                          <p:spTgt spid="126980">
                                            <p:txEl>
                                              <p:pRg st="1" end="1"/>
                                            </p:txEl>
                                          </p:spTgt>
                                        </p:tgtEl>
                                        <p:attrNameLst>
                                          <p:attrName>style.color</p:attrName>
                                        </p:attrNameLst>
                                      </p:cBhvr>
                                      <p:to>
                                        <a:schemeClr val="tx1"/>
                                      </p:to>
                                    </p:animClr>
                                  </p:childTnLst>
                                </p:cTn>
                              </p:par>
                              <p:par>
                                <p:cTn id="29" presetID="3" presetClass="emph" presetSubtype="2" fill="hold" nodeType="withEffect">
                                  <p:stCondLst>
                                    <p:cond delay="0"/>
                                  </p:stCondLst>
                                  <p:childTnLst>
                                    <p:animClr clrSpc="rgb" dir="cw">
                                      <p:cBhvr override="childStyle">
                                        <p:cTn id="30" dur="500" fill="hold"/>
                                        <p:tgtEl>
                                          <p:spTgt spid="126980">
                                            <p:txEl>
                                              <p:pRg st="0" end="0"/>
                                            </p:txEl>
                                          </p:spTgt>
                                        </p:tgtEl>
                                        <p:attrNameLst>
                                          <p:attrName>style.color</p:attrName>
                                        </p:attrNameLst>
                                      </p:cBhvr>
                                      <p:to>
                                        <a:srgbClr val="B2B2B2"/>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69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6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4" grpId="0" animBg="1"/>
      <p:bldP spid="126984" grpId="1" animBg="1"/>
      <p:bldP spid="126985" grpId="0" animBg="1"/>
      <p:bldP spid="126985" grpId="1" animBg="1"/>
      <p:bldP spid="126986" grpId="0" animBg="1"/>
      <p:bldP spid="126987" grpId="0"/>
      <p:bldP spid="126987" grpId="1"/>
      <p:bldP spid="126988" grpId="0"/>
      <p:bldP spid="126988" grpId="1"/>
      <p:bldP spid="12698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710DC2-286F-4BF5-912E-7D2714781EC7}" type="slidenum">
              <a:rPr lang="en-US" altLang="en-US"/>
              <a:pPr/>
              <a:t>39</a:t>
            </a:fld>
            <a:endParaRPr lang="en-US" altLang="en-US"/>
          </a:p>
        </p:txBody>
      </p:sp>
      <p:sp>
        <p:nvSpPr>
          <p:cNvPr id="63490" name="Rectangle 2"/>
          <p:cNvSpPr>
            <a:spLocks noGrp="1" noChangeArrowheads="1"/>
          </p:cNvSpPr>
          <p:nvPr>
            <p:ph type="title"/>
          </p:nvPr>
        </p:nvSpPr>
        <p:spPr/>
        <p:txBody>
          <a:bodyPr/>
          <a:lstStyle/>
          <a:p>
            <a:r>
              <a:rPr lang="en-US" altLang="zh-CN" sz="3400">
                <a:latin typeface="Times New Roman" panose="02020603050405020304" pitchFamily="18" charset="0"/>
                <a:ea typeface="宋体" panose="02010600030101010101" pitchFamily="2" charset="-122"/>
              </a:rPr>
              <a:t>Motivation of </a:t>
            </a:r>
            <a:r>
              <a:rPr lang="en-US" altLang="en-US" sz="3400">
                <a:latin typeface="Times New Roman" panose="02020603050405020304" pitchFamily="18" charset="0"/>
              </a:rPr>
              <a:t>Similarity Queries on Future Time Series</a:t>
            </a:r>
          </a:p>
        </p:txBody>
      </p:sp>
      <p:sp>
        <p:nvSpPr>
          <p:cNvPr id="63491"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In the scenario of stream time series, stream data are often delayed due to various reasons</a:t>
            </a:r>
          </a:p>
          <a:p>
            <a:pPr lvl="1" algn="just"/>
            <a:r>
              <a:rPr lang="en-US" altLang="zh-CN" sz="2200">
                <a:latin typeface="Times New Roman" panose="02020603050405020304" pitchFamily="18" charset="0"/>
                <a:ea typeface="宋体" panose="02010600030101010101" pitchFamily="2" charset="-122"/>
              </a:rPr>
              <a:t>The communication congestion in the network</a:t>
            </a:r>
          </a:p>
          <a:p>
            <a:pPr lvl="1" algn="just"/>
            <a:r>
              <a:rPr lang="en-US" altLang="zh-CN" sz="2200">
                <a:latin typeface="Times New Roman" panose="02020603050405020304" pitchFamily="18" charset="0"/>
                <a:ea typeface="宋体" panose="02010600030101010101" pitchFamily="2" charset="-122"/>
              </a:rPr>
              <a:t>Batching processing</a:t>
            </a:r>
          </a:p>
          <a:p>
            <a:pPr algn="just"/>
            <a:r>
              <a:rPr lang="en-US" altLang="en-US" sz="2600">
                <a:latin typeface="Times New Roman" panose="02020603050405020304" pitchFamily="18" charset="0"/>
              </a:rPr>
              <a:t>Some real applications may request a similarity search on time-series data in the future</a:t>
            </a:r>
          </a:p>
          <a:p>
            <a:pPr lvl="1" algn="just"/>
            <a:r>
              <a:rPr lang="en-US" altLang="en-US" sz="2200">
                <a:latin typeface="Times New Roman" panose="02020603050405020304" pitchFamily="18" charset="0"/>
              </a:rPr>
              <a:t>In the stock market, we want to know which stocks will follow a certain pattern, so as to either make a profit or reduce losses</a:t>
            </a:r>
          </a:p>
          <a:p>
            <a:pPr lvl="1" algn="just"/>
            <a:r>
              <a:rPr lang="en-US" altLang="en-US" sz="2200">
                <a:latin typeface="Times New Roman" panose="02020603050405020304" pitchFamily="18" charset="0"/>
              </a:rPr>
              <a:t>In sensor networks, we may need to predict dangerous events (e.g., fires) in the near future from the streaming sensory data</a:t>
            </a:r>
          </a:p>
          <a:p>
            <a:pPr lvl="1" algn="just"/>
            <a:endParaRPr lang="en-US" altLang="en-US" sz="2200">
              <a:latin typeface="Times New Roman" panose="02020603050405020304" pitchFamily="18" charset="0"/>
            </a:endParaRPr>
          </a:p>
        </p:txBody>
      </p:sp>
    </p:spTree>
    <p:extLst>
      <p:ext uri="{BB962C8B-B14F-4D97-AF65-F5344CB8AC3E}">
        <p14:creationId xmlns:p14="http://schemas.microsoft.com/office/powerpoint/2010/main" val="2624453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131F2FA-C853-4058-9684-2F0973FE8855}" type="slidenum">
              <a:rPr lang="en-US" altLang="en-US"/>
              <a:pPr/>
              <a:t>4</a:t>
            </a:fld>
            <a:endParaRPr lang="en-US" altLang="en-US"/>
          </a:p>
        </p:txBody>
      </p:sp>
      <p:sp>
        <p:nvSpPr>
          <p:cNvPr id="10242" name="Rectangle 2"/>
          <p:cNvSpPr>
            <a:spLocks noGrp="1" noChangeArrowheads="1"/>
          </p:cNvSpPr>
          <p:nvPr>
            <p:ph type="title"/>
          </p:nvPr>
        </p:nvSpPr>
        <p:spPr/>
        <p:txBody>
          <a:bodyPr/>
          <a:lstStyle/>
          <a:p>
            <a:r>
              <a:rPr lang="en-US" altLang="en-US" sz="3800">
                <a:latin typeface="Times New Roman" panose="02020603050405020304" pitchFamily="18" charset="0"/>
              </a:rPr>
              <a:t>Past Research Topics on Time Series</a:t>
            </a:r>
          </a:p>
        </p:txBody>
      </p:sp>
      <p:sp>
        <p:nvSpPr>
          <p:cNvPr id="10243"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Similarity search on static time-series data</a:t>
            </a:r>
          </a:p>
          <a:p>
            <a:pPr lvl="1" algn="just"/>
            <a:r>
              <a:rPr lang="en-US" altLang="en-US" sz="2200">
                <a:latin typeface="Times New Roman" panose="02020603050405020304" pitchFamily="18" charset="0"/>
              </a:rPr>
              <a:t>Similarity measure</a:t>
            </a:r>
          </a:p>
          <a:p>
            <a:pPr lvl="1" algn="just"/>
            <a:r>
              <a:rPr lang="en-US" altLang="en-US" sz="2200">
                <a:latin typeface="Times New Roman" panose="02020603050405020304" pitchFamily="18" charset="0"/>
              </a:rPr>
              <a:t>Dimensionality reduction techniques</a:t>
            </a:r>
          </a:p>
          <a:p>
            <a:pPr lvl="1" algn="just"/>
            <a:r>
              <a:rPr lang="en-US" altLang="en-US" sz="2200">
                <a:latin typeface="Times New Roman" panose="02020603050405020304" pitchFamily="18" charset="0"/>
              </a:rPr>
              <a:t>Query processing</a:t>
            </a:r>
          </a:p>
          <a:p>
            <a:pPr lvl="1" algn="just"/>
            <a:endParaRPr lang="en-US" altLang="en-US" sz="2200">
              <a:latin typeface="Times New Roman" panose="02020603050405020304" pitchFamily="18" charset="0"/>
            </a:endParaRPr>
          </a:p>
          <a:p>
            <a:pPr lvl="1" algn="just"/>
            <a:endParaRPr lang="en-US" altLang="en-US" sz="2200">
              <a:latin typeface="Times New Roman" panose="02020603050405020304" pitchFamily="18" charset="0"/>
            </a:endParaRPr>
          </a:p>
        </p:txBody>
      </p:sp>
    </p:spTree>
    <p:extLst>
      <p:ext uri="{BB962C8B-B14F-4D97-AF65-F5344CB8AC3E}">
        <p14:creationId xmlns:p14="http://schemas.microsoft.com/office/powerpoint/2010/main" val="384744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065076D-F73D-4F6D-B164-1869299555F0}" type="slidenum">
              <a:rPr lang="en-US" altLang="en-US"/>
              <a:pPr/>
              <a:t>40</a:t>
            </a:fld>
            <a:endParaRPr lang="en-US" altLang="en-US"/>
          </a:p>
        </p:txBody>
      </p:sp>
      <p:sp>
        <p:nvSpPr>
          <p:cNvPr id="65538" name="Rectangle 2"/>
          <p:cNvSpPr>
            <a:spLocks noGrp="1" noChangeArrowheads="1"/>
          </p:cNvSpPr>
          <p:nvPr>
            <p:ph type="title"/>
          </p:nvPr>
        </p:nvSpPr>
        <p:spPr/>
        <p:txBody>
          <a:bodyPr/>
          <a:lstStyle/>
          <a:p>
            <a:r>
              <a:rPr lang="en-US" altLang="en-US" sz="3800">
                <a:latin typeface="Times New Roman" panose="02020603050405020304" pitchFamily="18" charset="0"/>
              </a:rPr>
              <a:t>Problem Definition and Framework</a:t>
            </a:r>
          </a:p>
        </p:txBody>
      </p:sp>
      <p:sp>
        <p:nvSpPr>
          <p:cNvPr id="65539" name="Rectangle 3"/>
          <p:cNvSpPr>
            <a:spLocks noGrp="1" noChangeArrowheads="1"/>
          </p:cNvSpPr>
          <p:nvPr>
            <p:ph type="body" sz="half" idx="1"/>
          </p:nvPr>
        </p:nvSpPr>
        <p:spPr>
          <a:xfrm>
            <a:off x="457200" y="1524000"/>
            <a:ext cx="8077200" cy="1752600"/>
          </a:xfrm>
        </p:spPr>
        <p:txBody>
          <a:bodyPr/>
          <a:lstStyle/>
          <a:p>
            <a:pPr algn="just">
              <a:lnSpc>
                <a:spcPct val="80000"/>
              </a:lnSpc>
            </a:pPr>
            <a:r>
              <a:rPr lang="en-US" altLang="en-US" sz="2600">
                <a:latin typeface="Times New Roman" panose="02020603050405020304" pitchFamily="18" charset="0"/>
              </a:rPr>
              <a:t>Assume we have </a:t>
            </a:r>
            <a:r>
              <a:rPr lang="en-US" altLang="en-US" sz="2600" i="1">
                <a:latin typeface="Times New Roman" panose="02020603050405020304" pitchFamily="18" charset="0"/>
              </a:rPr>
              <a:t>n</a:t>
            </a:r>
            <a:r>
              <a:rPr lang="en-US" altLang="en-US" sz="2600">
                <a:latin typeface="Times New Roman" panose="02020603050405020304" pitchFamily="18" charset="0"/>
              </a:rPr>
              <a:t> stream time series </a:t>
            </a:r>
            <a:r>
              <a:rPr lang="en-US" altLang="en-US" sz="2600" i="1">
                <a:latin typeface="Times New Roman" panose="02020603050405020304" pitchFamily="18" charset="0"/>
              </a:rPr>
              <a:t>T</a:t>
            </a:r>
            <a:r>
              <a:rPr lang="en-US" altLang="en-US" sz="2600" baseline="-25000">
                <a:latin typeface="Times New Roman" panose="02020603050405020304" pitchFamily="18" charset="0"/>
              </a:rPr>
              <a:t>1</a:t>
            </a:r>
            <a:r>
              <a:rPr lang="en-US" altLang="en-US" sz="2600">
                <a:latin typeface="Times New Roman" panose="02020603050405020304" pitchFamily="18" charset="0"/>
              </a:rPr>
              <a:t>, </a:t>
            </a:r>
            <a:r>
              <a:rPr lang="en-US" altLang="en-US" sz="2600" i="1">
                <a:latin typeface="Times New Roman" panose="02020603050405020304" pitchFamily="18" charset="0"/>
              </a:rPr>
              <a:t>T</a:t>
            </a:r>
            <a:r>
              <a:rPr lang="en-US" altLang="en-US" sz="2600" baseline="-25000">
                <a:latin typeface="Times New Roman" panose="02020603050405020304" pitchFamily="18" charset="0"/>
              </a:rPr>
              <a:t>2</a:t>
            </a:r>
            <a:r>
              <a:rPr lang="en-US" altLang="en-US" sz="2600">
                <a:latin typeface="Times New Roman" panose="02020603050405020304" pitchFamily="18" charset="0"/>
              </a:rPr>
              <a:t>, …, </a:t>
            </a:r>
            <a:r>
              <a:rPr lang="en-US" altLang="en-US" sz="2600" i="1">
                <a:latin typeface="Times New Roman" panose="02020603050405020304" pitchFamily="18" charset="0"/>
              </a:rPr>
              <a:t>T</a:t>
            </a:r>
            <a:r>
              <a:rPr lang="en-US" altLang="en-US" sz="2600" i="1" baseline="-25000">
                <a:latin typeface="Times New Roman" panose="02020603050405020304" pitchFamily="18" charset="0"/>
              </a:rPr>
              <a:t>n</a:t>
            </a:r>
            <a:endParaRPr lang="en-US" altLang="en-US" sz="2600">
              <a:latin typeface="Times New Roman" panose="02020603050405020304" pitchFamily="18" charset="0"/>
            </a:endParaRPr>
          </a:p>
          <a:p>
            <a:pPr algn="just">
              <a:lnSpc>
                <a:spcPct val="80000"/>
              </a:lnSpc>
            </a:pPr>
            <a:r>
              <a:rPr lang="en-US" altLang="zh-CN" sz="2600">
                <a:latin typeface="Times New Roman" panose="02020603050405020304" pitchFamily="18" charset="0"/>
                <a:ea typeface="宋体" panose="02010600030101010101" pitchFamily="2" charset="-122"/>
              </a:rPr>
              <a:t>For each stream time series </a:t>
            </a:r>
            <a:r>
              <a:rPr lang="en-US" altLang="zh-CN" sz="2600" i="1">
                <a:latin typeface="Times New Roman" panose="02020603050405020304" pitchFamily="18" charset="0"/>
                <a:ea typeface="宋体" panose="02010600030101010101" pitchFamily="2" charset="-122"/>
              </a:rPr>
              <a:t>T</a:t>
            </a:r>
            <a:r>
              <a:rPr lang="en-US" altLang="zh-CN" sz="2600" i="1" baseline="-25000">
                <a:latin typeface="Times New Roman" panose="02020603050405020304" pitchFamily="18" charset="0"/>
                <a:ea typeface="宋体" panose="02010600030101010101" pitchFamily="2" charset="-122"/>
              </a:rPr>
              <a:t>i</a:t>
            </a:r>
            <a:r>
              <a:rPr lang="en-US" altLang="zh-CN" sz="2600" i="1">
                <a:latin typeface="Times New Roman" panose="02020603050405020304" pitchFamily="18" charset="0"/>
                <a:ea typeface="宋体" panose="02010600030101010101" pitchFamily="2" charset="-122"/>
              </a:rPr>
              <a:t>, </a:t>
            </a:r>
            <a:r>
              <a:rPr lang="en-US" altLang="zh-CN" sz="2600">
                <a:latin typeface="Times New Roman" panose="02020603050405020304" pitchFamily="18" charset="0"/>
                <a:ea typeface="宋体" panose="02010600030101010101" pitchFamily="2" charset="-122"/>
              </a:rPr>
              <a:t>at the current timestamp (</a:t>
            </a:r>
            <a:r>
              <a:rPr lang="en-US" altLang="zh-CN" sz="2600" i="1">
                <a:latin typeface="Times New Roman" panose="02020603050405020304" pitchFamily="18" charset="0"/>
                <a:ea typeface="宋体" panose="02010600030101010101" pitchFamily="2" charset="-122"/>
              </a:rPr>
              <a:t>m</a:t>
            </a:r>
            <a:r>
              <a:rPr lang="en-US" altLang="zh-CN" sz="2600">
                <a:latin typeface="Times New Roman" panose="02020603050405020304" pitchFamily="18" charset="0"/>
                <a:ea typeface="宋体" panose="02010600030101010101" pitchFamily="2" charset="-122"/>
              </a:rPr>
              <a:t>-1) , we know the most recent </a:t>
            </a:r>
            <a:r>
              <a:rPr lang="en-US" altLang="zh-CN" sz="2600" i="1">
                <a:latin typeface="Times New Roman" panose="02020603050405020304" pitchFamily="18" charset="0"/>
                <a:ea typeface="宋体" panose="02010600030101010101" pitchFamily="2" charset="-122"/>
              </a:rPr>
              <a:t>H</a:t>
            </a:r>
            <a:r>
              <a:rPr lang="en-US" altLang="zh-CN" sz="2600">
                <a:latin typeface="Times New Roman" panose="02020603050405020304" pitchFamily="18" charset="0"/>
                <a:ea typeface="宋体" panose="02010600030101010101" pitchFamily="2" charset="-122"/>
              </a:rPr>
              <a:t> data </a:t>
            </a:r>
            <a:r>
              <a:rPr lang="en-US" altLang="zh-CN" sz="2600" i="1">
                <a:latin typeface="Times New Roman" panose="02020603050405020304" pitchFamily="18" charset="0"/>
                <a:ea typeface="宋体" panose="02010600030101010101" pitchFamily="2" charset="-122"/>
              </a:rPr>
              <a:t>t</a:t>
            </a:r>
            <a:r>
              <a:rPr lang="en-US" altLang="zh-CN" sz="2600" i="1" baseline="-25000">
                <a:latin typeface="Times New Roman" panose="02020603050405020304" pitchFamily="18" charset="0"/>
                <a:ea typeface="宋体" panose="02010600030101010101" pitchFamily="2" charset="-122"/>
              </a:rPr>
              <a:t>0</a:t>
            </a:r>
            <a:r>
              <a:rPr lang="en-US" altLang="zh-CN" sz="2600">
                <a:latin typeface="Times New Roman" panose="02020603050405020304" pitchFamily="18" charset="0"/>
                <a:ea typeface="宋体" panose="02010600030101010101" pitchFamily="2" charset="-122"/>
              </a:rPr>
              <a:t>, </a:t>
            </a:r>
            <a:r>
              <a:rPr lang="en-US" altLang="zh-CN" sz="2600" i="1">
                <a:latin typeface="Times New Roman" panose="02020603050405020304" pitchFamily="18" charset="0"/>
                <a:ea typeface="宋体" panose="02010600030101010101" pitchFamily="2" charset="-122"/>
              </a:rPr>
              <a:t>t</a:t>
            </a:r>
            <a:r>
              <a:rPr lang="en-US" altLang="zh-CN" sz="2600" i="1" baseline="-25000">
                <a:latin typeface="Times New Roman" panose="02020603050405020304" pitchFamily="18" charset="0"/>
                <a:ea typeface="宋体" panose="02010600030101010101" pitchFamily="2" charset="-122"/>
              </a:rPr>
              <a:t>1</a:t>
            </a:r>
            <a:r>
              <a:rPr lang="en-US" altLang="zh-CN" sz="2600">
                <a:latin typeface="Times New Roman" panose="02020603050405020304" pitchFamily="18" charset="0"/>
                <a:ea typeface="宋体" panose="02010600030101010101" pitchFamily="2" charset="-122"/>
              </a:rPr>
              <a:t>, …, and </a:t>
            </a:r>
            <a:r>
              <a:rPr lang="en-US" altLang="zh-CN" sz="2600" i="1">
                <a:latin typeface="Times New Roman" panose="02020603050405020304" pitchFamily="18" charset="0"/>
                <a:ea typeface="宋体" panose="02010600030101010101" pitchFamily="2" charset="-122"/>
              </a:rPr>
              <a:t>t</a:t>
            </a:r>
            <a:r>
              <a:rPr lang="en-US" altLang="zh-CN" sz="2600" i="1" baseline="-25000">
                <a:latin typeface="Times New Roman" panose="02020603050405020304" pitchFamily="18" charset="0"/>
                <a:ea typeface="宋体" panose="02010600030101010101" pitchFamily="2" charset="-122"/>
              </a:rPr>
              <a:t>m-1</a:t>
            </a:r>
            <a:r>
              <a:rPr lang="en-US" altLang="zh-CN" sz="2600">
                <a:latin typeface="Times New Roman" panose="02020603050405020304" pitchFamily="18" charset="0"/>
                <a:ea typeface="宋体" panose="02010600030101010101" pitchFamily="2" charset="-122"/>
              </a:rPr>
              <a:t> </a:t>
            </a:r>
          </a:p>
          <a:p>
            <a:pPr algn="just">
              <a:lnSpc>
                <a:spcPct val="80000"/>
              </a:lnSpc>
            </a:pPr>
            <a:r>
              <a:rPr lang="en-US" altLang="zh-CN" sz="2600">
                <a:latin typeface="Times New Roman" panose="02020603050405020304" pitchFamily="18" charset="0"/>
                <a:ea typeface="宋体" panose="02010600030101010101" pitchFamily="2" charset="-122"/>
              </a:rPr>
              <a:t>Data </a:t>
            </a:r>
            <a:r>
              <a:rPr lang="en-US" altLang="zh-CN" sz="2600" i="1">
                <a:latin typeface="Times New Roman" panose="02020603050405020304" pitchFamily="18" charset="0"/>
                <a:ea typeface="宋体" panose="02010600030101010101" pitchFamily="2" charset="-122"/>
              </a:rPr>
              <a:t>t</a:t>
            </a:r>
            <a:r>
              <a:rPr lang="en-US" altLang="zh-CN" sz="2600" i="1" baseline="-25000">
                <a:latin typeface="Times New Roman" panose="02020603050405020304" pitchFamily="18" charset="0"/>
                <a:ea typeface="宋体" panose="02010600030101010101" pitchFamily="2" charset="-122"/>
              </a:rPr>
              <a:t>m</a:t>
            </a:r>
            <a:r>
              <a:rPr lang="en-US" altLang="zh-CN" sz="2600">
                <a:latin typeface="Times New Roman" panose="02020603050405020304" pitchFamily="18" charset="0"/>
                <a:ea typeface="宋体" panose="02010600030101010101" pitchFamily="2" charset="-122"/>
              </a:rPr>
              <a:t>, </a:t>
            </a:r>
            <a:r>
              <a:rPr lang="en-US" altLang="zh-CN" sz="2600" i="1">
                <a:latin typeface="Times New Roman" panose="02020603050405020304" pitchFamily="18" charset="0"/>
                <a:ea typeface="宋体" panose="02010600030101010101" pitchFamily="2" charset="-122"/>
              </a:rPr>
              <a:t>t</a:t>
            </a:r>
            <a:r>
              <a:rPr lang="en-US" altLang="zh-CN" sz="2600" i="1" baseline="-25000">
                <a:latin typeface="Times New Roman" panose="02020603050405020304" pitchFamily="18" charset="0"/>
                <a:ea typeface="宋体" panose="02010600030101010101" pitchFamily="2" charset="-122"/>
              </a:rPr>
              <a:t>m+1</a:t>
            </a:r>
            <a:r>
              <a:rPr lang="en-US" altLang="zh-CN" sz="2600">
                <a:latin typeface="Times New Roman" panose="02020603050405020304" pitchFamily="18" charset="0"/>
                <a:ea typeface="宋体" panose="02010600030101010101" pitchFamily="2" charset="-122"/>
              </a:rPr>
              <a:t>, …, </a:t>
            </a:r>
            <a:r>
              <a:rPr lang="en-US" altLang="zh-CN" sz="2600" i="1">
                <a:latin typeface="Times New Roman" panose="02020603050405020304" pitchFamily="18" charset="0"/>
                <a:ea typeface="宋体" panose="02010600030101010101" pitchFamily="2" charset="-122"/>
              </a:rPr>
              <a:t>t</a:t>
            </a:r>
            <a:r>
              <a:rPr lang="en-US" altLang="zh-CN" sz="2600" i="1" baseline="-25000">
                <a:latin typeface="Times New Roman" panose="02020603050405020304" pitchFamily="18" charset="0"/>
                <a:ea typeface="宋体" panose="02010600030101010101" pitchFamily="2" charset="-122"/>
              </a:rPr>
              <a:t>m+</a:t>
            </a:r>
            <a:r>
              <a:rPr lang="en-US" altLang="zh-CN" sz="2600" baseline="-25000">
                <a:latin typeface="Times New Roman" panose="02020603050405020304" pitchFamily="18" charset="0"/>
                <a:ea typeface="宋体" panose="02010600030101010101" pitchFamily="2" charset="-122"/>
                <a:sym typeface="Symbol" panose="05050102010706020507" pitchFamily="18" charset="2"/>
              </a:rPr>
              <a:t></a:t>
            </a:r>
            <a:r>
              <a:rPr lang="en-US" altLang="zh-CN" sz="2600" i="1" baseline="-25000">
                <a:latin typeface="Times New Roman" panose="02020603050405020304" pitchFamily="18" charset="0"/>
                <a:ea typeface="宋体" panose="02010600030101010101" pitchFamily="2" charset="-122"/>
                <a:sym typeface="Symbol" panose="05050102010706020507" pitchFamily="18" charset="2"/>
              </a:rPr>
              <a:t>t-1</a:t>
            </a:r>
            <a:r>
              <a:rPr lang="en-US" altLang="zh-CN" sz="2600">
                <a:latin typeface="Times New Roman" panose="02020603050405020304" pitchFamily="18" charset="0"/>
                <a:ea typeface="宋体" panose="02010600030101010101" pitchFamily="2" charset="-122"/>
                <a:sym typeface="Symbol" panose="05050102010706020507" pitchFamily="18" charset="2"/>
              </a:rPr>
              <a:t> from each stream time series will arrive at the future timestamp (</a:t>
            </a:r>
            <a:r>
              <a:rPr lang="en-US" altLang="zh-CN" sz="2600" i="1">
                <a:latin typeface="Times New Roman" panose="02020603050405020304" pitchFamily="18" charset="0"/>
                <a:ea typeface="宋体" panose="02010600030101010101" pitchFamily="2" charset="-122"/>
              </a:rPr>
              <a:t>m+</a:t>
            </a:r>
            <a:r>
              <a:rPr lang="en-US" altLang="zh-CN" sz="2600">
                <a:latin typeface="Times New Roman" panose="02020603050405020304" pitchFamily="18" charset="0"/>
                <a:ea typeface="宋体" panose="02010600030101010101" pitchFamily="2" charset="-122"/>
                <a:sym typeface="Symbol" panose="05050102010706020507" pitchFamily="18" charset="2"/>
              </a:rPr>
              <a:t></a:t>
            </a:r>
            <a:r>
              <a:rPr lang="en-US" altLang="zh-CN" sz="2600" i="1">
                <a:latin typeface="Times New Roman" panose="02020603050405020304" pitchFamily="18" charset="0"/>
                <a:ea typeface="宋体" panose="02010600030101010101" pitchFamily="2" charset="-122"/>
                <a:sym typeface="Symbol" panose="05050102010706020507" pitchFamily="18" charset="2"/>
              </a:rPr>
              <a:t>t</a:t>
            </a:r>
            <a:r>
              <a:rPr lang="en-US" altLang="zh-CN" sz="2600">
                <a:latin typeface="Times New Roman" panose="02020603050405020304" pitchFamily="18" charset="0"/>
                <a:ea typeface="宋体" panose="02010600030101010101" pitchFamily="2" charset="-122"/>
                <a:sym typeface="Symbol" panose="05050102010706020507" pitchFamily="18" charset="2"/>
              </a:rPr>
              <a:t>) in a batch</a:t>
            </a:r>
            <a:endParaRPr lang="en-US" altLang="en-US" sz="2600">
              <a:latin typeface="Times New Roman" panose="02020603050405020304" pitchFamily="18" charset="0"/>
            </a:endParaRPr>
          </a:p>
        </p:txBody>
      </p:sp>
      <p:graphicFrame>
        <p:nvGraphicFramePr>
          <p:cNvPr id="65540" name="Object 4"/>
          <p:cNvGraphicFramePr>
            <a:graphicFrameLocks noGrp="1" noChangeAspect="1"/>
          </p:cNvGraphicFramePr>
          <p:nvPr>
            <p:ph sz="half" idx="2"/>
          </p:nvPr>
        </p:nvGraphicFramePr>
        <p:xfrm>
          <a:off x="1609725" y="3317875"/>
          <a:ext cx="6076950" cy="2889250"/>
        </p:xfrm>
        <a:graphic>
          <a:graphicData uri="http://schemas.openxmlformats.org/presentationml/2006/ole">
            <mc:AlternateContent xmlns:mc="http://schemas.openxmlformats.org/markup-compatibility/2006">
              <mc:Choice xmlns:v="urn:schemas-microsoft-com:vml" Requires="v">
                <p:oleObj spid="_x0000_s17415" name="Microsoft Drawing 1.01" r:id="rId4" imgW="9267840" imgH="4405320" progId="MSDraw.1.01">
                  <p:embed/>
                </p:oleObj>
              </mc:Choice>
              <mc:Fallback>
                <p:oleObj name="Microsoft Drawing 1.01" r:id="rId4" imgW="9267840" imgH="440532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9725" y="3317875"/>
                        <a:ext cx="6076950" cy="288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26375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895A88-0199-41CC-88DE-B5318AE28D6D}" type="slidenum">
              <a:rPr lang="en-US" altLang="en-US"/>
              <a:pPr/>
              <a:t>41</a:t>
            </a:fld>
            <a:endParaRPr lang="en-US" altLang="en-US"/>
          </a:p>
        </p:txBody>
      </p:sp>
      <p:sp>
        <p:nvSpPr>
          <p:cNvPr id="67586" name="Rectangle 2"/>
          <p:cNvSpPr>
            <a:spLocks noGrp="1" noChangeArrowheads="1"/>
          </p:cNvSpPr>
          <p:nvPr>
            <p:ph type="title"/>
          </p:nvPr>
        </p:nvSpPr>
        <p:spPr>
          <a:xfrm>
            <a:off x="381000" y="228600"/>
            <a:ext cx="8610600" cy="914400"/>
          </a:xfrm>
        </p:spPr>
        <p:txBody>
          <a:bodyPr/>
          <a:lstStyle/>
          <a:p>
            <a:r>
              <a:rPr lang="en-US" altLang="en-US" sz="3800">
                <a:latin typeface="Times New Roman" panose="02020603050405020304" pitchFamily="18" charset="0"/>
              </a:rPr>
              <a:t>Problem Definition and Framework (cont'd)</a:t>
            </a:r>
          </a:p>
        </p:txBody>
      </p:sp>
      <p:sp>
        <p:nvSpPr>
          <p:cNvPr id="67587" name="Rectangle 3"/>
          <p:cNvSpPr>
            <a:spLocks noGrp="1" noChangeArrowheads="1"/>
          </p:cNvSpPr>
          <p:nvPr>
            <p:ph type="body" idx="1"/>
          </p:nvPr>
        </p:nvSpPr>
        <p:spPr>
          <a:xfrm>
            <a:off x="457200" y="1447800"/>
            <a:ext cx="8229600" cy="4300538"/>
          </a:xfrm>
        </p:spPr>
        <p:txBody>
          <a:bodyPr/>
          <a:lstStyle/>
          <a:p>
            <a:pPr algn="just"/>
            <a:r>
              <a:rPr lang="en-US" altLang="zh-CN" sz="2600">
                <a:latin typeface="Times New Roman" panose="02020603050405020304" pitchFamily="18" charset="0"/>
                <a:ea typeface="宋体" panose="02010600030101010101" pitchFamily="2" charset="-122"/>
              </a:rPr>
              <a:t>Our goal:</a:t>
            </a:r>
          </a:p>
          <a:p>
            <a:pPr lvl="1" algn="just"/>
            <a:r>
              <a:rPr lang="en-US" altLang="zh-CN" sz="2200">
                <a:latin typeface="Times New Roman" panose="02020603050405020304" pitchFamily="18" charset="0"/>
                <a:ea typeface="宋体" panose="02010600030101010101" pitchFamily="2" charset="-122"/>
              </a:rPr>
              <a:t>The prediction problem:</a:t>
            </a:r>
          </a:p>
          <a:p>
            <a:pPr lvl="2" algn="just"/>
            <a:r>
              <a:rPr lang="en-US" altLang="zh-CN">
                <a:latin typeface="Times New Roman" panose="02020603050405020304" pitchFamily="18" charset="0"/>
                <a:ea typeface="宋体" panose="02010600030101010101" pitchFamily="2" charset="-122"/>
              </a:rPr>
              <a:t>Given </a:t>
            </a:r>
            <a:r>
              <a:rPr lang="en-US" altLang="zh-CN" i="1">
                <a:latin typeface="Times New Roman" panose="02020603050405020304" pitchFamily="18" charset="0"/>
                <a:ea typeface="宋体" panose="02010600030101010101" pitchFamily="2" charset="-122"/>
              </a:rPr>
              <a:t>H</a:t>
            </a:r>
            <a:r>
              <a:rPr lang="en-US" altLang="zh-CN">
                <a:latin typeface="Times New Roman" panose="02020603050405020304" pitchFamily="18" charset="0"/>
                <a:ea typeface="宋体" panose="02010600030101010101" pitchFamily="2" charset="-122"/>
              </a:rPr>
              <a:t> consecutive data </a:t>
            </a:r>
            <a:r>
              <a:rPr lang="en-US" altLang="zh-CN" i="1">
                <a:latin typeface="Times New Roman" panose="02020603050405020304" pitchFamily="18" charset="0"/>
                <a:ea typeface="宋体" panose="02010600030101010101" pitchFamily="2" charset="-122"/>
              </a:rPr>
              <a:t>x</a:t>
            </a:r>
            <a:r>
              <a:rPr lang="en-US" altLang="zh-CN" i="1" baseline="-25000">
                <a:latin typeface="Times New Roman" panose="02020603050405020304" pitchFamily="18" charset="0"/>
                <a:ea typeface="宋体" panose="02010600030101010101" pitchFamily="2" charset="-122"/>
              </a:rPr>
              <a:t>1</a:t>
            </a:r>
            <a:r>
              <a:rPr lang="en-US" altLang="zh-CN">
                <a:latin typeface="Times New Roman" panose="02020603050405020304" pitchFamily="18" charset="0"/>
                <a:ea typeface="宋体" panose="02010600030101010101" pitchFamily="2" charset="-122"/>
              </a:rPr>
              <a:t>, </a:t>
            </a:r>
            <a:r>
              <a:rPr lang="en-US" altLang="zh-CN" i="1">
                <a:latin typeface="Times New Roman" panose="02020603050405020304" pitchFamily="18" charset="0"/>
                <a:ea typeface="宋体" panose="02010600030101010101" pitchFamily="2" charset="-122"/>
              </a:rPr>
              <a:t>x</a:t>
            </a:r>
            <a:r>
              <a:rPr lang="en-US" altLang="zh-CN" i="1" baseline="-25000">
                <a:latin typeface="Times New Roman" panose="02020603050405020304" pitchFamily="18" charset="0"/>
                <a:ea typeface="宋体" panose="02010600030101010101" pitchFamily="2" charset="-122"/>
              </a:rPr>
              <a:t>2</a:t>
            </a:r>
            <a:r>
              <a:rPr lang="en-US" altLang="zh-CN">
                <a:latin typeface="Times New Roman" panose="02020603050405020304" pitchFamily="18" charset="0"/>
                <a:ea typeface="宋体" panose="02010600030101010101" pitchFamily="2" charset="-122"/>
              </a:rPr>
              <a:t>, …, and </a:t>
            </a:r>
            <a:r>
              <a:rPr lang="en-US" altLang="zh-CN" i="1">
                <a:latin typeface="Times New Roman" panose="02020603050405020304" pitchFamily="18" charset="0"/>
                <a:ea typeface="宋体" panose="02010600030101010101" pitchFamily="2" charset="-122"/>
              </a:rPr>
              <a:t>x</a:t>
            </a:r>
            <a:r>
              <a:rPr lang="en-US" altLang="zh-CN" i="1" baseline="-25000">
                <a:latin typeface="Times New Roman" panose="02020603050405020304" pitchFamily="18" charset="0"/>
                <a:ea typeface="宋体" panose="02010600030101010101" pitchFamily="2" charset="-122"/>
              </a:rPr>
              <a:t>H</a:t>
            </a:r>
            <a:r>
              <a:rPr lang="en-US" altLang="zh-CN">
                <a:latin typeface="Times New Roman" panose="02020603050405020304" pitchFamily="18" charset="0"/>
                <a:ea typeface="宋体" panose="02010600030101010101" pitchFamily="2" charset="-122"/>
              </a:rPr>
              <a:t>, predict the subsequent </a:t>
            </a:r>
            <a:r>
              <a:rPr lang="en-US" altLang="zh-CN">
                <a:latin typeface="Times New Roman" panose="02020603050405020304" pitchFamily="18" charset="0"/>
                <a:ea typeface="宋体" panose="02010600030101010101" pitchFamily="2" charset="-122"/>
                <a:sym typeface="Symbol" panose="05050102010706020507" pitchFamily="18" charset="2"/>
              </a:rPr>
              <a:t></a:t>
            </a:r>
            <a:r>
              <a:rPr lang="en-US" altLang="zh-CN" i="1">
                <a:latin typeface="Times New Roman" panose="02020603050405020304" pitchFamily="18" charset="0"/>
                <a:ea typeface="宋体" panose="02010600030101010101" pitchFamily="2" charset="-122"/>
              </a:rPr>
              <a:t>t</a:t>
            </a:r>
            <a:r>
              <a:rPr lang="en-US" altLang="zh-CN">
                <a:latin typeface="Times New Roman" panose="02020603050405020304" pitchFamily="18" charset="0"/>
                <a:ea typeface="宋体" panose="02010600030101010101" pitchFamily="2" charset="-122"/>
              </a:rPr>
              <a:t> values </a:t>
            </a:r>
            <a:r>
              <a:rPr lang="en-US" altLang="zh-CN" i="1">
                <a:latin typeface="Times New Roman" panose="02020603050405020304" pitchFamily="18" charset="0"/>
                <a:ea typeface="宋体" panose="02010600030101010101" pitchFamily="2" charset="-122"/>
              </a:rPr>
              <a:t>x</a:t>
            </a:r>
            <a:r>
              <a:rPr lang="en-US" altLang="zh-CN" i="1" baseline="-25000">
                <a:latin typeface="Times New Roman" panose="02020603050405020304" pitchFamily="18" charset="0"/>
                <a:ea typeface="宋体" panose="02010600030101010101" pitchFamily="2" charset="-122"/>
              </a:rPr>
              <a:t>H+1</a:t>
            </a:r>
            <a:r>
              <a:rPr lang="en-US" altLang="zh-CN">
                <a:latin typeface="Times New Roman" panose="02020603050405020304" pitchFamily="18" charset="0"/>
                <a:ea typeface="宋体" panose="02010600030101010101" pitchFamily="2" charset="-122"/>
              </a:rPr>
              <a:t>, </a:t>
            </a:r>
            <a:r>
              <a:rPr lang="en-US" altLang="zh-CN" i="1">
                <a:latin typeface="Times New Roman" panose="02020603050405020304" pitchFamily="18" charset="0"/>
                <a:ea typeface="宋体" panose="02010600030101010101" pitchFamily="2" charset="-122"/>
              </a:rPr>
              <a:t>x</a:t>
            </a:r>
            <a:r>
              <a:rPr lang="en-US" altLang="zh-CN" i="1" baseline="-25000">
                <a:latin typeface="Times New Roman" panose="02020603050405020304" pitchFamily="18" charset="0"/>
                <a:ea typeface="宋体" panose="02010600030101010101" pitchFamily="2" charset="-122"/>
              </a:rPr>
              <a:t>H+2</a:t>
            </a:r>
            <a:r>
              <a:rPr lang="en-US" altLang="zh-CN">
                <a:latin typeface="Times New Roman" panose="02020603050405020304" pitchFamily="18" charset="0"/>
                <a:ea typeface="宋体" panose="02010600030101010101" pitchFamily="2" charset="-122"/>
              </a:rPr>
              <a:t>, …, and </a:t>
            </a:r>
            <a:r>
              <a:rPr lang="en-US" altLang="zh-CN" i="1">
                <a:latin typeface="Times New Roman" panose="02020603050405020304" pitchFamily="18" charset="0"/>
                <a:ea typeface="宋体" panose="02010600030101010101" pitchFamily="2" charset="-122"/>
              </a:rPr>
              <a:t>x</a:t>
            </a:r>
            <a:r>
              <a:rPr lang="en-US" altLang="zh-CN" i="1" baseline="-25000">
                <a:latin typeface="Times New Roman" panose="02020603050405020304" pitchFamily="18" charset="0"/>
                <a:ea typeface="宋体" panose="02010600030101010101" pitchFamily="2" charset="-122"/>
              </a:rPr>
              <a:t>H+</a:t>
            </a:r>
            <a:r>
              <a:rPr lang="en-US" altLang="zh-CN" baseline="-25000">
                <a:latin typeface="Times New Roman" panose="02020603050405020304" pitchFamily="18" charset="0"/>
                <a:ea typeface="宋体" panose="02010600030101010101" pitchFamily="2" charset="-122"/>
                <a:sym typeface="Symbol" panose="05050102010706020507" pitchFamily="18" charset="2"/>
              </a:rPr>
              <a:t></a:t>
            </a:r>
            <a:r>
              <a:rPr lang="en-US" altLang="zh-CN" i="1" baseline="-25000">
                <a:latin typeface="Times New Roman" panose="02020603050405020304" pitchFamily="18" charset="0"/>
                <a:ea typeface="宋体" panose="02010600030101010101" pitchFamily="2" charset="-122"/>
              </a:rPr>
              <a:t>t</a:t>
            </a:r>
            <a:endParaRPr lang="en-US" altLang="zh-CN">
              <a:latin typeface="Times New Roman" panose="02020603050405020304" pitchFamily="18" charset="0"/>
              <a:ea typeface="宋体" panose="02010600030101010101" pitchFamily="2" charset="-122"/>
            </a:endParaRPr>
          </a:p>
          <a:p>
            <a:pPr lvl="1" algn="just"/>
            <a:r>
              <a:rPr lang="en-US" altLang="zh-CN" sz="2200">
                <a:latin typeface="Times New Roman" panose="02020603050405020304" pitchFamily="18" charset="0"/>
                <a:ea typeface="宋体" panose="02010600030101010101" pitchFamily="2" charset="-122"/>
              </a:rPr>
              <a:t>Similarity search over </a:t>
            </a:r>
            <a:r>
              <a:rPr lang="en-US" altLang="zh-CN" sz="2200" i="1">
                <a:latin typeface="Times New Roman" panose="02020603050405020304" pitchFamily="18" charset="0"/>
                <a:ea typeface="宋体" panose="02010600030101010101" pitchFamily="2" charset="-122"/>
              </a:rPr>
              <a:t>n</a:t>
            </a:r>
            <a:r>
              <a:rPr lang="en-US" altLang="zh-CN" sz="2200" i="1">
                <a:latin typeface="Times New Roman" panose="02020603050405020304" pitchFamily="18" charset="0"/>
                <a:ea typeface="宋体" panose="02010600030101010101" pitchFamily="2" charset="-122"/>
                <a:sym typeface="Symbol" panose="05050102010706020507" pitchFamily="18" charset="2"/>
              </a:rPr>
              <a:t></a:t>
            </a:r>
            <a:r>
              <a:rPr lang="en-US" altLang="zh-CN" sz="2200">
                <a:latin typeface="Times New Roman" panose="02020603050405020304" pitchFamily="18" charset="0"/>
                <a:ea typeface="宋体" panose="02010600030101010101" pitchFamily="2" charset="-122"/>
                <a:sym typeface="Symbol" panose="05050102010706020507" pitchFamily="18" charset="2"/>
              </a:rPr>
              <a:t></a:t>
            </a:r>
            <a:r>
              <a:rPr lang="en-US" altLang="zh-CN" sz="2200" i="1">
                <a:latin typeface="Times New Roman" panose="02020603050405020304" pitchFamily="18" charset="0"/>
                <a:ea typeface="宋体" panose="02010600030101010101" pitchFamily="2" charset="-122"/>
                <a:sym typeface="Symbol" panose="05050102010706020507" pitchFamily="18" charset="2"/>
              </a:rPr>
              <a:t>t</a:t>
            </a:r>
            <a:r>
              <a:rPr lang="en-US" altLang="zh-CN" sz="2200" i="1">
                <a:latin typeface="Times New Roman" panose="02020603050405020304" pitchFamily="18" charset="0"/>
                <a:ea typeface="宋体" panose="02010600030101010101" pitchFamily="2" charset="-122"/>
              </a:rPr>
              <a:t> future subsequences</a:t>
            </a:r>
            <a:endParaRPr lang="en-US" altLang="zh-CN" sz="2200">
              <a:latin typeface="Times New Roman" panose="02020603050405020304" pitchFamily="18" charset="0"/>
              <a:ea typeface="宋体" panose="02010600030101010101" pitchFamily="2" charset="-122"/>
            </a:endParaRPr>
          </a:p>
          <a:p>
            <a:pPr algn="just"/>
            <a:r>
              <a:rPr lang="en-US" altLang="en-US" sz="2600">
                <a:latin typeface="Times New Roman" panose="02020603050405020304" pitchFamily="18" charset="0"/>
                <a:ea typeface="宋体" panose="02010600030101010101" pitchFamily="2" charset="-122"/>
              </a:rPr>
              <a:t>Solutions:</a:t>
            </a:r>
          </a:p>
          <a:p>
            <a:pPr lvl="1" algn="just"/>
            <a:r>
              <a:rPr lang="en-US" altLang="en-US" sz="2200">
                <a:latin typeface="Times New Roman" panose="02020603050405020304" pitchFamily="18" charset="0"/>
                <a:ea typeface="宋体" panose="02010600030101010101" pitchFamily="2" charset="-122"/>
              </a:rPr>
              <a:t>Polynomial Predictions and probabilistic prediction</a:t>
            </a:r>
          </a:p>
          <a:p>
            <a:pPr lvl="1" algn="just"/>
            <a:r>
              <a:rPr lang="en-US" altLang="en-US" sz="2200">
                <a:latin typeface="Times New Roman" panose="02020603050405020304" pitchFamily="18" charset="0"/>
                <a:ea typeface="宋体" panose="02010600030101010101" pitchFamily="2" charset="-122"/>
              </a:rPr>
              <a:t>Index the predicted future time series and perform the search on future time series</a:t>
            </a:r>
          </a:p>
        </p:txBody>
      </p:sp>
    </p:spTree>
    <p:extLst>
      <p:ext uri="{BB962C8B-B14F-4D97-AF65-F5344CB8AC3E}">
        <p14:creationId xmlns:p14="http://schemas.microsoft.com/office/powerpoint/2010/main" val="33374348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B74746D-3E18-4F56-8946-8F945FFFA1F0}" type="slidenum">
              <a:rPr lang="en-US" altLang="en-US"/>
              <a:pPr/>
              <a:t>42</a:t>
            </a:fld>
            <a:endParaRPr lang="en-US" altLang="en-US"/>
          </a:p>
        </p:txBody>
      </p:sp>
      <p:sp>
        <p:nvSpPr>
          <p:cNvPr id="43010" name="Rectangle 2"/>
          <p:cNvSpPr>
            <a:spLocks noGrp="1" noChangeArrowheads="1"/>
          </p:cNvSpPr>
          <p:nvPr>
            <p:ph type="title"/>
          </p:nvPr>
        </p:nvSpPr>
        <p:spPr/>
        <p:txBody>
          <a:bodyPr/>
          <a:lstStyle/>
          <a:p>
            <a:r>
              <a:rPr lang="en-US" altLang="en-US" sz="3800">
                <a:latin typeface="Times New Roman" panose="02020603050405020304" pitchFamily="18" charset="0"/>
              </a:rPr>
              <a:t>Data Predictions</a:t>
            </a:r>
          </a:p>
        </p:txBody>
      </p:sp>
      <p:sp>
        <p:nvSpPr>
          <p:cNvPr id="43011" name="Rectangle 3"/>
          <p:cNvSpPr>
            <a:spLocks noGrp="1" noChangeArrowheads="1"/>
          </p:cNvSpPr>
          <p:nvPr>
            <p:ph type="body" idx="1"/>
          </p:nvPr>
        </p:nvSpPr>
        <p:spPr>
          <a:xfrm>
            <a:off x="457200" y="1143000"/>
            <a:ext cx="8153400" cy="4987925"/>
          </a:xfrm>
        </p:spPr>
        <p:txBody>
          <a:bodyPr/>
          <a:lstStyle/>
          <a:p>
            <a:pPr algn="just"/>
            <a:r>
              <a:rPr lang="en-US" altLang="en-US" sz="2600">
                <a:latin typeface="Times New Roman" panose="02020603050405020304" pitchFamily="18" charset="0"/>
              </a:rPr>
              <a:t>Polynomial Predictions</a:t>
            </a:r>
          </a:p>
          <a:p>
            <a:pPr lvl="1" algn="just"/>
            <a:r>
              <a:rPr lang="en-US" altLang="zh-CN" sz="2200">
                <a:latin typeface="Times New Roman" panose="02020603050405020304" pitchFamily="18" charset="0"/>
                <a:ea typeface="宋体" panose="02010600030101010101" pitchFamily="2" charset="-122"/>
              </a:rPr>
              <a:t>Basic idea: </a:t>
            </a:r>
          </a:p>
          <a:p>
            <a:pPr lvl="2" algn="just"/>
            <a:r>
              <a:rPr lang="en-US" altLang="zh-CN" sz="2000">
                <a:latin typeface="Times New Roman" panose="02020603050405020304" pitchFamily="18" charset="0"/>
                <a:ea typeface="宋体" panose="02010600030101010101" pitchFamily="2" charset="-122"/>
              </a:rPr>
              <a:t>Use a curve to approximate the most recent data with the smallest </a:t>
            </a:r>
            <a:r>
              <a:rPr lang="en-US" altLang="zh-CN" sz="2000" i="1">
                <a:latin typeface="Times New Roman" panose="02020603050405020304" pitchFamily="18" charset="0"/>
                <a:ea typeface="宋体" panose="02010600030101010101" pitchFamily="2" charset="-122"/>
              </a:rPr>
              <a:t>approximation error</a:t>
            </a:r>
            <a:r>
              <a:rPr lang="en-US" altLang="zh-CN" sz="2000">
                <a:latin typeface="Times New Roman" panose="02020603050405020304" pitchFamily="18" charset="0"/>
                <a:ea typeface="宋体" panose="02010600030101010101" pitchFamily="2" charset="-122"/>
              </a:rPr>
              <a:t>, and</a:t>
            </a:r>
          </a:p>
          <a:p>
            <a:pPr lvl="2" algn="just"/>
            <a:r>
              <a:rPr lang="en-US" altLang="zh-CN" sz="2000">
                <a:latin typeface="Times New Roman" panose="02020603050405020304" pitchFamily="18" charset="0"/>
                <a:ea typeface="宋体" panose="02010600030101010101" pitchFamily="2" charset="-122"/>
              </a:rPr>
              <a:t>Predict future values with the curve</a:t>
            </a:r>
          </a:p>
          <a:p>
            <a:pPr lvl="2" algn="just"/>
            <a:r>
              <a:rPr lang="en-US" altLang="zh-CN">
                <a:latin typeface="Times New Roman" panose="02020603050405020304" pitchFamily="18" charset="0"/>
                <a:ea typeface="宋体" panose="02010600030101010101" pitchFamily="2" charset="-122"/>
              </a:rPr>
              <a:t>Linear prediction: </a:t>
            </a:r>
            <a:r>
              <a:rPr lang="en-US" altLang="zh-CN" i="1">
                <a:latin typeface="Times New Roman" panose="02020603050405020304" pitchFamily="18" charset="0"/>
                <a:ea typeface="宋体" panose="02010600030101010101" pitchFamily="2" charset="-122"/>
              </a:rPr>
              <a:t>x</a:t>
            </a:r>
            <a:r>
              <a:rPr lang="en-US" altLang="zh-CN">
                <a:latin typeface="Times New Roman" panose="02020603050405020304" pitchFamily="18" charset="0"/>
                <a:ea typeface="宋体" panose="02010600030101010101" pitchFamily="2" charset="-122"/>
              </a:rPr>
              <a:t> = </a:t>
            </a:r>
            <a:r>
              <a:rPr lang="en-US" altLang="zh-CN" i="1">
                <a:latin typeface="Times New Roman" panose="02020603050405020304" pitchFamily="18" charset="0"/>
                <a:ea typeface="宋体" panose="02010600030101010101" pitchFamily="2" charset="-122"/>
              </a:rPr>
              <a:t>a</a:t>
            </a:r>
            <a:r>
              <a:rPr lang="en-US" altLang="zh-CN" i="1">
                <a:latin typeface="Times New Roman" panose="02020603050405020304" pitchFamily="18" charset="0"/>
                <a:ea typeface="宋体" panose="02010600030101010101" pitchFamily="2" charset="-122"/>
                <a:sym typeface="Symbol" panose="05050102010706020507" pitchFamily="18" charset="2"/>
              </a:rPr>
              <a:t></a:t>
            </a:r>
            <a:r>
              <a:rPr lang="en-US" altLang="zh-CN" i="1">
                <a:latin typeface="Times New Roman" panose="02020603050405020304" pitchFamily="18" charset="0"/>
                <a:ea typeface="宋体" panose="02010600030101010101" pitchFamily="2" charset="-122"/>
              </a:rPr>
              <a:t>t</a:t>
            </a:r>
            <a:r>
              <a:rPr lang="en-US" altLang="zh-CN">
                <a:latin typeface="Times New Roman" panose="02020603050405020304" pitchFamily="18" charset="0"/>
                <a:ea typeface="宋体" panose="02010600030101010101" pitchFamily="2" charset="-122"/>
              </a:rPr>
              <a:t> + </a:t>
            </a:r>
            <a:r>
              <a:rPr lang="en-US" altLang="zh-CN" i="1">
                <a:latin typeface="Times New Roman" panose="02020603050405020304" pitchFamily="18" charset="0"/>
                <a:ea typeface="宋体" panose="02010600030101010101" pitchFamily="2" charset="-122"/>
              </a:rPr>
              <a:t>b</a:t>
            </a:r>
          </a:p>
          <a:p>
            <a:pPr lvl="2" algn="just"/>
            <a:r>
              <a:rPr lang="en-US" altLang="zh-CN" sz="2000">
                <a:latin typeface="Times New Roman" panose="02020603050405020304" pitchFamily="18" charset="0"/>
                <a:ea typeface="宋体" panose="02010600030101010101" pitchFamily="2" charset="-122"/>
              </a:rPr>
              <a:t>Quadratic prediction: </a:t>
            </a:r>
            <a:r>
              <a:rPr lang="en-US" altLang="zh-CN" sz="2000" i="1">
                <a:latin typeface="Times New Roman" panose="02020603050405020304" pitchFamily="18" charset="0"/>
                <a:ea typeface="宋体" panose="02010600030101010101" pitchFamily="2" charset="-122"/>
              </a:rPr>
              <a:t>x</a:t>
            </a:r>
            <a:r>
              <a:rPr lang="en-US" altLang="zh-CN" sz="2000">
                <a:latin typeface="Times New Roman" panose="02020603050405020304" pitchFamily="18" charset="0"/>
                <a:ea typeface="宋体" panose="02010600030101010101" pitchFamily="2" charset="-122"/>
              </a:rPr>
              <a:t> = </a:t>
            </a:r>
            <a:r>
              <a:rPr lang="en-US" altLang="zh-CN" sz="2000" i="1">
                <a:latin typeface="Times New Roman" panose="02020603050405020304" pitchFamily="18" charset="0"/>
                <a:ea typeface="宋体" panose="02010600030101010101" pitchFamily="2" charset="-122"/>
              </a:rPr>
              <a:t>a</a:t>
            </a:r>
            <a:r>
              <a:rPr lang="en-US" altLang="zh-CN" sz="2000" i="1">
                <a:latin typeface="Times New Roman" panose="02020603050405020304" pitchFamily="18" charset="0"/>
                <a:ea typeface="宋体" panose="02010600030101010101" pitchFamily="2" charset="-122"/>
                <a:sym typeface="Symbol" panose="05050102010706020507" pitchFamily="18" charset="2"/>
              </a:rPr>
              <a:t></a:t>
            </a:r>
            <a:r>
              <a:rPr lang="en-US" altLang="zh-CN" sz="2000" i="1">
                <a:latin typeface="Times New Roman" panose="02020603050405020304" pitchFamily="18" charset="0"/>
                <a:ea typeface="宋体" panose="02010600030101010101" pitchFamily="2" charset="-122"/>
              </a:rPr>
              <a:t>t</a:t>
            </a:r>
            <a:r>
              <a:rPr lang="en-US" altLang="zh-CN" sz="2000" i="1" baseline="30000">
                <a:latin typeface="Times New Roman" panose="02020603050405020304" pitchFamily="18" charset="0"/>
                <a:ea typeface="宋体" panose="02010600030101010101" pitchFamily="2" charset="-122"/>
              </a:rPr>
              <a:t>2</a:t>
            </a:r>
            <a:r>
              <a:rPr lang="en-US" altLang="zh-CN" sz="2000">
                <a:latin typeface="Times New Roman" panose="02020603050405020304" pitchFamily="18" charset="0"/>
                <a:ea typeface="宋体" panose="02010600030101010101" pitchFamily="2" charset="-122"/>
              </a:rPr>
              <a:t> + </a:t>
            </a:r>
            <a:r>
              <a:rPr lang="en-US" altLang="zh-CN" sz="2000" i="1">
                <a:latin typeface="Times New Roman" panose="02020603050405020304" pitchFamily="18" charset="0"/>
                <a:ea typeface="宋体" panose="02010600030101010101" pitchFamily="2" charset="-122"/>
              </a:rPr>
              <a:t>b</a:t>
            </a:r>
            <a:r>
              <a:rPr lang="en-US" altLang="zh-CN" sz="2000" i="1">
                <a:latin typeface="Times New Roman" panose="02020603050405020304" pitchFamily="18" charset="0"/>
                <a:ea typeface="宋体" panose="02010600030101010101" pitchFamily="2" charset="-122"/>
                <a:sym typeface="Symbol" panose="05050102010706020507" pitchFamily="18" charset="2"/>
              </a:rPr>
              <a:t></a:t>
            </a:r>
            <a:r>
              <a:rPr lang="en-US" altLang="zh-CN" sz="2000" i="1">
                <a:latin typeface="Times New Roman" panose="02020603050405020304" pitchFamily="18" charset="0"/>
                <a:ea typeface="宋体" panose="02010600030101010101" pitchFamily="2" charset="-122"/>
              </a:rPr>
              <a:t>t</a:t>
            </a:r>
            <a:r>
              <a:rPr lang="en-US" altLang="zh-CN" sz="2000">
                <a:latin typeface="Times New Roman" panose="02020603050405020304" pitchFamily="18" charset="0"/>
                <a:ea typeface="宋体" panose="02010600030101010101" pitchFamily="2" charset="-122"/>
              </a:rPr>
              <a:t> + </a:t>
            </a:r>
            <a:r>
              <a:rPr lang="en-US" altLang="zh-CN" sz="2000" i="1">
                <a:latin typeface="Times New Roman" panose="02020603050405020304" pitchFamily="18" charset="0"/>
                <a:ea typeface="宋体" panose="02010600030101010101" pitchFamily="2" charset="-122"/>
              </a:rPr>
              <a:t>c</a:t>
            </a:r>
            <a:endParaRPr lang="en-US" altLang="en-US" sz="2000" i="1">
              <a:latin typeface="Times New Roman" panose="02020603050405020304" pitchFamily="18" charset="0"/>
              <a:ea typeface="宋体" panose="02010600030101010101" pitchFamily="2" charset="-122"/>
            </a:endParaRPr>
          </a:p>
        </p:txBody>
      </p:sp>
      <p:graphicFrame>
        <p:nvGraphicFramePr>
          <p:cNvPr id="43012" name="Object 4"/>
          <p:cNvGraphicFramePr>
            <a:graphicFrameLocks noChangeAspect="1"/>
          </p:cNvGraphicFramePr>
          <p:nvPr/>
        </p:nvGraphicFramePr>
        <p:xfrm>
          <a:off x="1981200" y="3810000"/>
          <a:ext cx="5486400" cy="2517775"/>
        </p:xfrm>
        <a:graphic>
          <a:graphicData uri="http://schemas.openxmlformats.org/presentationml/2006/ole">
            <mc:AlternateContent xmlns:mc="http://schemas.openxmlformats.org/markup-compatibility/2006">
              <mc:Choice xmlns:v="urn:schemas-microsoft-com:vml" Requires="v">
                <p:oleObj spid="_x0000_s18439" name="Microsoft Drawing 1.01" r:id="rId3" imgW="7496280" imgH="3438360" progId="MSDraw.1.01">
                  <p:embed/>
                </p:oleObj>
              </mc:Choice>
              <mc:Fallback>
                <p:oleObj name="Microsoft Drawing 1.01" r:id="rId3" imgW="7496280" imgH="343836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810000"/>
                        <a:ext cx="5486400" cy="251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62745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9C9C1E2-AAC1-4644-A48C-808CFA043220}" type="slidenum">
              <a:rPr lang="en-US" altLang="en-US"/>
              <a:pPr/>
              <a:t>43</a:t>
            </a:fld>
            <a:endParaRPr lang="en-US" altLang="en-US"/>
          </a:p>
        </p:txBody>
      </p:sp>
      <p:sp>
        <p:nvSpPr>
          <p:cNvPr id="69634" name="Rectangle 2"/>
          <p:cNvSpPr>
            <a:spLocks noGrp="1" noChangeArrowheads="1"/>
          </p:cNvSpPr>
          <p:nvPr>
            <p:ph type="title"/>
          </p:nvPr>
        </p:nvSpPr>
        <p:spPr>
          <a:xfrm>
            <a:off x="457200" y="304800"/>
            <a:ext cx="8213725" cy="728663"/>
          </a:xfrm>
        </p:spPr>
        <p:txBody>
          <a:bodyPr/>
          <a:lstStyle/>
          <a:p>
            <a:r>
              <a:rPr lang="en-US" altLang="zh-CN" sz="3800">
                <a:latin typeface="Times New Roman" panose="02020603050405020304" pitchFamily="18" charset="0"/>
                <a:ea typeface="宋体" panose="02010600030101010101" pitchFamily="2" charset="-122"/>
              </a:rPr>
              <a:t>Discussion on Polynomial Predictions</a:t>
            </a:r>
            <a:endParaRPr lang="en-US" altLang="en-US" sz="3800">
              <a:latin typeface="Times New Roman" panose="02020603050405020304" pitchFamily="18" charset="0"/>
            </a:endParaRPr>
          </a:p>
        </p:txBody>
      </p:sp>
      <p:sp>
        <p:nvSpPr>
          <p:cNvPr id="69635"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Advantages:</a:t>
            </a:r>
          </a:p>
          <a:p>
            <a:pPr lvl="1" algn="just"/>
            <a:r>
              <a:rPr lang="en-US" altLang="zh-CN" sz="2200">
                <a:latin typeface="Times New Roman" panose="02020603050405020304" pitchFamily="18" charset="0"/>
                <a:ea typeface="宋体" panose="02010600030101010101" pitchFamily="2" charset="-122"/>
              </a:rPr>
              <a:t>Efficient for online processing</a:t>
            </a:r>
          </a:p>
          <a:p>
            <a:pPr lvl="1" algn="just"/>
            <a:r>
              <a:rPr lang="en-US" altLang="zh-CN" sz="2200">
                <a:latin typeface="Times New Roman" panose="02020603050405020304" pitchFamily="18" charset="0"/>
                <a:ea typeface="宋体" panose="02010600030101010101" pitchFamily="2" charset="-122"/>
              </a:rPr>
              <a:t>They can achieve acceptable prediction accuracy</a:t>
            </a:r>
          </a:p>
          <a:p>
            <a:pPr algn="just"/>
            <a:r>
              <a:rPr lang="en-US" altLang="zh-CN" sz="2600">
                <a:latin typeface="Times New Roman" panose="02020603050405020304" pitchFamily="18" charset="0"/>
                <a:ea typeface="宋体" panose="02010600030101010101" pitchFamily="2" charset="-122"/>
              </a:rPr>
              <a:t>Drawbacks:</a:t>
            </a:r>
          </a:p>
          <a:p>
            <a:pPr lvl="1" algn="just"/>
            <a:r>
              <a:rPr lang="en-US" altLang="zh-CN" sz="2200">
                <a:latin typeface="Times New Roman" panose="02020603050405020304" pitchFamily="18" charset="0"/>
                <a:ea typeface="宋体" panose="02010600030101010101" pitchFamily="2" charset="-122"/>
              </a:rPr>
              <a:t>They can only predict short-term values with small error, but not long-term ones</a:t>
            </a:r>
          </a:p>
          <a:p>
            <a:pPr lvl="1" algn="just"/>
            <a:r>
              <a:rPr lang="en-US" altLang="zh-CN" sz="2200">
                <a:latin typeface="Times New Roman" panose="02020603050405020304" pitchFamily="18" charset="0"/>
                <a:ea typeface="宋体" panose="02010600030101010101" pitchFamily="2" charset="-122"/>
              </a:rPr>
              <a:t>They make use only </a:t>
            </a:r>
            <a:r>
              <a:rPr lang="en-US" altLang="zh-CN" sz="2200" i="1">
                <a:latin typeface="Times New Roman" panose="02020603050405020304" pitchFamily="18" charset="0"/>
                <a:ea typeface="宋体" panose="02010600030101010101" pitchFamily="2" charset="-122"/>
              </a:rPr>
              <a:t>H</a:t>
            </a:r>
            <a:r>
              <a:rPr lang="en-US" altLang="zh-CN" sz="2200">
                <a:latin typeface="Times New Roman" panose="02020603050405020304" pitchFamily="18" charset="0"/>
                <a:ea typeface="宋体" panose="02010600030101010101" pitchFamily="2" charset="-122"/>
              </a:rPr>
              <a:t> most recent data, but not all of the historical data. Therefore, values are predicted locally, but not from the global point of view</a:t>
            </a:r>
            <a:endParaRPr lang="en-US" altLang="en-US" sz="2200">
              <a:latin typeface="Times New Roman" panose="02020603050405020304" pitchFamily="18" charset="0"/>
            </a:endParaRPr>
          </a:p>
        </p:txBody>
      </p:sp>
    </p:spTree>
    <p:extLst>
      <p:ext uri="{BB962C8B-B14F-4D97-AF65-F5344CB8AC3E}">
        <p14:creationId xmlns:p14="http://schemas.microsoft.com/office/powerpoint/2010/main" val="1442751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53CFA24-DD32-4527-8AC1-31DF53E501A8}" type="slidenum">
              <a:rPr lang="en-US" altLang="en-US"/>
              <a:pPr/>
              <a:t>44</a:t>
            </a:fld>
            <a:endParaRPr lang="en-US" altLang="en-US"/>
          </a:p>
        </p:txBody>
      </p:sp>
      <p:sp>
        <p:nvSpPr>
          <p:cNvPr id="71682"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Probabilistic Prediction</a:t>
            </a:r>
            <a:endParaRPr lang="en-US" altLang="en-US" sz="3800">
              <a:latin typeface="Times New Roman" panose="02020603050405020304" pitchFamily="18" charset="0"/>
            </a:endParaRPr>
          </a:p>
        </p:txBody>
      </p:sp>
      <p:sp>
        <p:nvSpPr>
          <p:cNvPr id="71683"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Observation: </a:t>
            </a:r>
          </a:p>
          <a:p>
            <a:pPr lvl="1" algn="just"/>
            <a:r>
              <a:rPr lang="en-US" altLang="zh-CN" sz="2200">
                <a:latin typeface="Times New Roman" panose="02020603050405020304" pitchFamily="18" charset="0"/>
                <a:ea typeface="宋体" panose="02010600030101010101" pitchFamily="2" charset="-122"/>
              </a:rPr>
              <a:t>Those subsequences in the stream time series that appear frequent in history have a higher probability of occurring again in the future </a:t>
            </a:r>
          </a:p>
          <a:p>
            <a:pPr algn="just"/>
            <a:r>
              <a:rPr lang="en-US" altLang="en-US" sz="2600">
                <a:latin typeface="Times New Roman" panose="02020603050405020304" pitchFamily="18" charset="0"/>
              </a:rPr>
              <a:t>Basic idea:</a:t>
            </a:r>
          </a:p>
          <a:p>
            <a:pPr lvl="1" algn="just"/>
            <a:r>
              <a:rPr lang="en-US" altLang="zh-CN" sz="2200">
                <a:latin typeface="Times New Roman" panose="02020603050405020304" pitchFamily="18" charset="0"/>
                <a:ea typeface="宋体" panose="02010600030101010101" pitchFamily="2" charset="-122"/>
              </a:rPr>
              <a:t>Maintain the symbolic representation of subsequences in an </a:t>
            </a:r>
            <a:r>
              <a:rPr lang="en-US" altLang="zh-CN" sz="2200" i="1">
                <a:latin typeface="Times New Roman" panose="02020603050405020304" pitchFamily="18" charset="0"/>
                <a:ea typeface="宋体" panose="02010600030101010101" pitchFamily="2" charset="-122"/>
              </a:rPr>
              <a:t>aggregate trie</a:t>
            </a:r>
            <a:r>
              <a:rPr lang="en-US" altLang="zh-CN" sz="2200">
                <a:latin typeface="Times New Roman" panose="02020603050405020304" pitchFamily="18" charset="0"/>
                <a:ea typeface="宋体" panose="02010600030101010101" pitchFamily="2" charset="-122"/>
              </a:rPr>
              <a:t> as well as some aggregates for prediction and </a:t>
            </a:r>
            <a:r>
              <a:rPr lang="en-US" altLang="zh-CN" sz="2200" i="1">
                <a:latin typeface="Times New Roman" panose="02020603050405020304" pitchFamily="18" charset="0"/>
                <a:ea typeface="宋体" panose="02010600030101010101" pitchFamily="2" charset="-122"/>
              </a:rPr>
              <a:t>error feedback</a:t>
            </a:r>
            <a:r>
              <a:rPr lang="en-US" altLang="zh-CN" sz="2200">
                <a:latin typeface="Times New Roman" panose="02020603050405020304" pitchFamily="18" charset="0"/>
                <a:ea typeface="宋体" panose="02010600030101010101" pitchFamily="2" charset="-122"/>
              </a:rPr>
              <a:t>;</a:t>
            </a:r>
          </a:p>
          <a:p>
            <a:pPr lvl="1" algn="just"/>
            <a:r>
              <a:rPr lang="en-US" altLang="zh-CN" sz="2200">
                <a:latin typeface="Times New Roman" panose="02020603050405020304" pitchFamily="18" charset="0"/>
                <a:ea typeface="宋体" panose="02010600030101010101" pitchFamily="2" charset="-122"/>
              </a:rPr>
              <a:t>Predict the future data utilizing probabilities based on aggregates; and </a:t>
            </a:r>
          </a:p>
          <a:p>
            <a:pPr lvl="1" algn="just"/>
            <a:r>
              <a:rPr lang="en-US" altLang="zh-CN" sz="2200">
                <a:latin typeface="Times New Roman" panose="02020603050405020304" pitchFamily="18" charset="0"/>
                <a:ea typeface="宋体" panose="02010600030101010101" pitchFamily="2" charset="-122"/>
              </a:rPr>
              <a:t>Perform the similarity search on </a:t>
            </a:r>
            <a:r>
              <a:rPr lang="en-US" altLang="zh-CN" sz="2200" i="1">
                <a:latin typeface="Times New Roman" panose="02020603050405020304" pitchFamily="18" charset="0"/>
                <a:ea typeface="宋体" panose="02010600030101010101" pitchFamily="2" charset="-122"/>
              </a:rPr>
              <a:t>future subsequences</a:t>
            </a:r>
            <a:endParaRPr lang="en-US" altLang="en-US" sz="2200" i="1">
              <a:latin typeface="Times New Roman" panose="02020603050405020304" pitchFamily="18" charset="0"/>
            </a:endParaRPr>
          </a:p>
        </p:txBody>
      </p:sp>
    </p:spTree>
    <p:extLst>
      <p:ext uri="{BB962C8B-B14F-4D97-AF65-F5344CB8AC3E}">
        <p14:creationId xmlns:p14="http://schemas.microsoft.com/office/powerpoint/2010/main" val="3097727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1772B0EF-6EFB-4D55-A151-4FB5E2E85F5E}" type="slidenum">
              <a:rPr lang="en-US" altLang="en-US"/>
              <a:pPr/>
              <a:t>45</a:t>
            </a:fld>
            <a:endParaRPr lang="en-US" altLang="en-US"/>
          </a:p>
        </p:txBody>
      </p:sp>
      <p:sp>
        <p:nvSpPr>
          <p:cNvPr id="73730"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Symbolic Representation</a:t>
            </a:r>
            <a:endParaRPr lang="en-US" altLang="en-US" sz="3800">
              <a:latin typeface="Times New Roman" panose="02020603050405020304" pitchFamily="18" charset="0"/>
            </a:endParaRPr>
          </a:p>
        </p:txBody>
      </p:sp>
      <p:sp>
        <p:nvSpPr>
          <p:cNvPr id="73731" name="Rectangle 3"/>
          <p:cNvSpPr>
            <a:spLocks noGrp="1" noChangeArrowheads="1"/>
          </p:cNvSpPr>
          <p:nvPr>
            <p:ph type="body" sz="half" idx="1"/>
          </p:nvPr>
        </p:nvSpPr>
        <p:spPr>
          <a:xfrm>
            <a:off x="457200" y="1447800"/>
            <a:ext cx="8229600" cy="1447800"/>
          </a:xfrm>
        </p:spPr>
        <p:txBody>
          <a:bodyPr/>
          <a:lstStyle/>
          <a:p>
            <a:pPr algn="just"/>
            <a:r>
              <a:rPr lang="en-US" altLang="zh-CN" sz="2600">
                <a:latin typeface="Times New Roman" panose="02020603050405020304" pitchFamily="18" charset="0"/>
                <a:ea typeface="宋体" panose="02010600030101010101" pitchFamily="2" charset="-122"/>
              </a:rPr>
              <a:t>Symbolic representation of time series:</a:t>
            </a:r>
          </a:p>
          <a:p>
            <a:pPr lvl="1" algn="just"/>
            <a:r>
              <a:rPr lang="en-US" altLang="zh-CN" i="1">
                <a:solidFill>
                  <a:srgbClr val="3333FF"/>
                </a:solidFill>
                <a:latin typeface="Times New Roman" panose="02020603050405020304" pitchFamily="18" charset="0"/>
                <a:ea typeface="宋体" panose="02010600030101010101" pitchFamily="2" charset="-122"/>
              </a:rPr>
              <a:t>a</a:t>
            </a:r>
            <a:r>
              <a:rPr lang="en-US" altLang="zh-CN" i="1">
                <a:solidFill>
                  <a:srgbClr val="FF0000"/>
                </a:solidFill>
                <a:latin typeface="Times New Roman" panose="02020603050405020304" pitchFamily="18" charset="0"/>
                <a:ea typeface="宋体" panose="02010600030101010101" pitchFamily="2" charset="-122"/>
              </a:rPr>
              <a:t>b</a:t>
            </a:r>
            <a:r>
              <a:rPr lang="en-US" altLang="zh-CN" i="1">
                <a:solidFill>
                  <a:srgbClr val="FF00FF"/>
                </a:solidFill>
                <a:latin typeface="Times New Roman" panose="02020603050405020304" pitchFamily="18" charset="0"/>
                <a:ea typeface="宋体" panose="02010600030101010101" pitchFamily="2" charset="-122"/>
              </a:rPr>
              <a:t>c</a:t>
            </a:r>
            <a:r>
              <a:rPr lang="en-US" altLang="zh-CN" i="1">
                <a:solidFill>
                  <a:srgbClr val="FF0000"/>
                </a:solidFill>
                <a:latin typeface="Times New Roman" panose="02020603050405020304" pitchFamily="18" charset="0"/>
                <a:ea typeface="宋体" panose="02010600030101010101" pitchFamily="2" charset="-122"/>
              </a:rPr>
              <a:t>bb</a:t>
            </a:r>
            <a:r>
              <a:rPr lang="en-US" altLang="zh-CN" i="1">
                <a:solidFill>
                  <a:srgbClr val="3333FF"/>
                </a:solidFill>
                <a:latin typeface="Times New Roman" panose="02020603050405020304" pitchFamily="18" charset="0"/>
                <a:ea typeface="宋体" panose="02010600030101010101" pitchFamily="2" charset="-122"/>
              </a:rPr>
              <a:t>aa</a:t>
            </a:r>
            <a:endParaRPr lang="en-US" altLang="en-US">
              <a:latin typeface="Times New Roman" panose="02020603050405020304" pitchFamily="18" charset="0"/>
            </a:endParaRPr>
          </a:p>
        </p:txBody>
      </p:sp>
      <p:graphicFrame>
        <p:nvGraphicFramePr>
          <p:cNvPr id="73732" name="Object 4"/>
          <p:cNvGraphicFramePr>
            <a:graphicFrameLocks noGrp="1" noChangeAspect="1"/>
          </p:cNvGraphicFramePr>
          <p:nvPr>
            <p:ph sz="half" idx="2"/>
          </p:nvPr>
        </p:nvGraphicFramePr>
        <p:xfrm>
          <a:off x="1219200" y="2441575"/>
          <a:ext cx="6477000" cy="3432175"/>
        </p:xfrm>
        <a:graphic>
          <a:graphicData uri="http://schemas.openxmlformats.org/presentationml/2006/ole">
            <mc:AlternateContent xmlns:mc="http://schemas.openxmlformats.org/markup-compatibility/2006">
              <mc:Choice xmlns:v="urn:schemas-microsoft-com:vml" Requires="v">
                <p:oleObj spid="_x0000_s19463" name="Microsoft Drawing 1.01" r:id="rId4" imgW="5130720" imgH="2714760" progId="MSDraw.1.01">
                  <p:embed/>
                </p:oleObj>
              </mc:Choice>
              <mc:Fallback>
                <p:oleObj name="Microsoft Drawing 1.01" r:id="rId4" imgW="5130720" imgH="271476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441575"/>
                        <a:ext cx="6477000" cy="343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3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35404566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C7EFD3D-E92D-41FB-8A90-329ABE0128BC}" type="slidenum">
              <a:rPr lang="en-US" altLang="en-US"/>
              <a:pPr/>
              <a:t>46</a:t>
            </a:fld>
            <a:endParaRPr lang="en-US" altLang="en-US"/>
          </a:p>
        </p:txBody>
      </p:sp>
      <p:sp>
        <p:nvSpPr>
          <p:cNvPr id="77826"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Illustration of Predictions</a:t>
            </a:r>
            <a:endParaRPr lang="en-US" altLang="en-US" sz="3800">
              <a:latin typeface="Times New Roman" panose="02020603050405020304" pitchFamily="18" charset="0"/>
            </a:endParaRPr>
          </a:p>
        </p:txBody>
      </p:sp>
      <p:graphicFrame>
        <p:nvGraphicFramePr>
          <p:cNvPr id="77827" name="Object 3"/>
          <p:cNvGraphicFramePr>
            <a:graphicFrameLocks noGrp="1" noChangeAspect="1"/>
          </p:cNvGraphicFramePr>
          <p:nvPr>
            <p:ph idx="1"/>
          </p:nvPr>
        </p:nvGraphicFramePr>
        <p:xfrm>
          <a:off x="685800" y="1524000"/>
          <a:ext cx="8148638" cy="4525963"/>
        </p:xfrm>
        <a:graphic>
          <a:graphicData uri="http://schemas.openxmlformats.org/presentationml/2006/ole">
            <mc:AlternateContent xmlns:mc="http://schemas.openxmlformats.org/markup-compatibility/2006">
              <mc:Choice xmlns:v="urn:schemas-microsoft-com:vml" Requires="v">
                <p:oleObj spid="_x0000_s20487" name="Microsoft Drawing 1.01" r:id="rId4" imgW="9209160" imgH="5114880" progId="MSDraw.1.01">
                  <p:embed/>
                </p:oleObj>
              </mc:Choice>
              <mc:Fallback>
                <p:oleObj name="Microsoft Drawing 1.01" r:id="rId4" imgW="9209160" imgH="511488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24000"/>
                        <a:ext cx="8148638"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4688687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9EB2D2E-92FD-41C5-86BA-05FEA018BD26}" type="slidenum">
              <a:rPr lang="en-US" altLang="en-US"/>
              <a:pPr/>
              <a:t>47</a:t>
            </a:fld>
            <a:endParaRPr lang="en-US" altLang="en-US"/>
          </a:p>
        </p:txBody>
      </p:sp>
      <p:sp>
        <p:nvSpPr>
          <p:cNvPr id="75778" name="Rectangle 2"/>
          <p:cNvSpPr>
            <a:spLocks noGrp="1" noChangeArrowheads="1"/>
          </p:cNvSpPr>
          <p:nvPr>
            <p:ph type="title"/>
          </p:nvPr>
        </p:nvSpPr>
        <p:spPr/>
        <p:txBody>
          <a:bodyPr/>
          <a:lstStyle/>
          <a:p>
            <a:r>
              <a:rPr lang="en-US" altLang="en-US" sz="3800">
                <a:latin typeface="Times New Roman" panose="02020603050405020304" pitchFamily="18" charset="0"/>
              </a:rPr>
              <a:t>Aggregate Trie</a:t>
            </a:r>
          </a:p>
        </p:txBody>
      </p:sp>
      <p:sp>
        <p:nvSpPr>
          <p:cNvPr id="75779" name="Rectangle 3"/>
          <p:cNvSpPr>
            <a:spLocks noGrp="1" noChangeArrowheads="1"/>
          </p:cNvSpPr>
          <p:nvPr>
            <p:ph type="body" idx="1"/>
          </p:nvPr>
        </p:nvSpPr>
        <p:spPr/>
        <p:txBody>
          <a:bodyPr/>
          <a:lstStyle/>
          <a:p>
            <a:pPr algn="just">
              <a:lnSpc>
                <a:spcPct val="90000"/>
              </a:lnSpc>
            </a:pPr>
            <a:r>
              <a:rPr lang="en-US" altLang="zh-CN" sz="2600">
                <a:latin typeface="Times New Roman" panose="02020603050405020304" pitchFamily="18" charset="0"/>
                <a:ea typeface="宋体" panose="02010600030101010101" pitchFamily="2" charset="-122"/>
              </a:rPr>
              <a:t>Convert subsequences into strings </a:t>
            </a:r>
          </a:p>
          <a:p>
            <a:pPr algn="just">
              <a:lnSpc>
                <a:spcPct val="90000"/>
              </a:lnSpc>
            </a:pPr>
            <a:r>
              <a:rPr lang="en-US" altLang="zh-CN" sz="2400">
                <a:latin typeface="Times New Roman" panose="02020603050405020304" pitchFamily="18" charset="0"/>
                <a:ea typeface="宋体" panose="02010600030101010101" pitchFamily="2" charset="-122"/>
              </a:rPr>
              <a:t>Insert them into an </a:t>
            </a:r>
            <a:r>
              <a:rPr lang="en-US" altLang="zh-CN" sz="2400" i="1">
                <a:latin typeface="Times New Roman" panose="02020603050405020304" pitchFamily="18" charset="0"/>
                <a:ea typeface="宋体" panose="02010600030101010101" pitchFamily="2" charset="-122"/>
              </a:rPr>
              <a:t>aggregate trie</a:t>
            </a:r>
          </a:p>
          <a:p>
            <a:pPr lvl="1" algn="just">
              <a:lnSpc>
                <a:spcPct val="90000"/>
              </a:lnSpc>
            </a:pPr>
            <a:r>
              <a:rPr lang="en-US" altLang="zh-CN" sz="2200">
                <a:latin typeface="Times New Roman" panose="02020603050405020304" pitchFamily="18" charset="0"/>
                <a:ea typeface="宋体" panose="02010600030101010101" pitchFamily="2" charset="-122"/>
              </a:rPr>
              <a:t>Meanwhile, update the aggregates in the trie</a:t>
            </a:r>
          </a:p>
          <a:p>
            <a:pPr lvl="1" algn="just">
              <a:lnSpc>
                <a:spcPct val="90000"/>
              </a:lnSpc>
            </a:pPr>
            <a:r>
              <a:rPr lang="en-US" altLang="zh-CN" sz="2200">
                <a:latin typeface="Times New Roman" panose="02020603050405020304" pitchFamily="18" charset="0"/>
                <a:ea typeface="宋体" panose="02010600030101010101" pitchFamily="2" charset="-122"/>
              </a:rPr>
              <a:t>Each node of the trie keeps three aggregates &lt;</a:t>
            </a:r>
            <a:r>
              <a:rPr lang="en-US" altLang="zh-CN" sz="2200" i="1">
                <a:latin typeface="Times New Roman" panose="02020603050405020304" pitchFamily="18" charset="0"/>
                <a:ea typeface="宋体" panose="02010600030101010101" pitchFamily="2" charset="-122"/>
              </a:rPr>
              <a:t>freq</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hit</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miss</a:t>
            </a:r>
            <a:r>
              <a:rPr lang="en-US" altLang="zh-CN" sz="2200">
                <a:latin typeface="Times New Roman" panose="02020603050405020304" pitchFamily="18" charset="0"/>
                <a:ea typeface="宋体" panose="02010600030101010101" pitchFamily="2" charset="-122"/>
              </a:rPr>
              <a:t>&gt;, where </a:t>
            </a:r>
            <a:r>
              <a:rPr lang="en-US" altLang="zh-CN" sz="2200" i="1">
                <a:latin typeface="Times New Roman" panose="02020603050405020304" pitchFamily="18" charset="0"/>
                <a:ea typeface="宋体" panose="02010600030101010101" pitchFamily="2" charset="-122"/>
              </a:rPr>
              <a:t>freq</a:t>
            </a:r>
            <a:r>
              <a:rPr lang="en-US" altLang="zh-CN" sz="2200">
                <a:latin typeface="Times New Roman" panose="02020603050405020304" pitchFamily="18" charset="0"/>
                <a:ea typeface="宋体" panose="02010600030101010101" pitchFamily="2" charset="-122"/>
              </a:rPr>
              <a:t> is the frequency that a string appears in history, </a:t>
            </a:r>
            <a:r>
              <a:rPr lang="en-US" altLang="zh-CN" sz="2200" i="1">
                <a:latin typeface="Times New Roman" panose="02020603050405020304" pitchFamily="18" charset="0"/>
                <a:ea typeface="宋体" panose="02010600030101010101" pitchFamily="2" charset="-122"/>
              </a:rPr>
              <a:t>hit</a:t>
            </a:r>
            <a:r>
              <a:rPr lang="en-US" altLang="zh-CN" sz="2200">
                <a:latin typeface="Times New Roman" panose="02020603050405020304" pitchFamily="18" charset="0"/>
                <a:ea typeface="宋体" panose="02010600030101010101" pitchFamily="2" charset="-122"/>
              </a:rPr>
              <a:t> the times that prediction succeeds and </a:t>
            </a:r>
            <a:r>
              <a:rPr lang="en-US" altLang="zh-CN" sz="2200" i="1">
                <a:latin typeface="Times New Roman" panose="02020603050405020304" pitchFamily="18" charset="0"/>
                <a:ea typeface="宋体" panose="02010600030101010101" pitchFamily="2" charset="-122"/>
              </a:rPr>
              <a:t>miss</a:t>
            </a:r>
            <a:r>
              <a:rPr lang="en-US" altLang="zh-CN" sz="2200">
                <a:latin typeface="Times New Roman" panose="02020603050405020304" pitchFamily="18" charset="0"/>
                <a:ea typeface="宋体" panose="02010600030101010101" pitchFamily="2" charset="-122"/>
              </a:rPr>
              <a:t> that fails</a:t>
            </a:r>
          </a:p>
          <a:p>
            <a:pPr lvl="1" algn="just">
              <a:lnSpc>
                <a:spcPct val="90000"/>
              </a:lnSpc>
            </a:pPr>
            <a:r>
              <a:rPr lang="en-US" altLang="zh-CN" sz="2200">
                <a:latin typeface="Times New Roman" panose="02020603050405020304" pitchFamily="18" charset="0"/>
                <a:ea typeface="宋体" panose="02010600030101010101" pitchFamily="2" charset="-122"/>
              </a:rPr>
              <a:t>Intuition of keeping aggregates: </a:t>
            </a:r>
          </a:p>
          <a:p>
            <a:pPr lvl="2" algn="just">
              <a:lnSpc>
                <a:spcPct val="90000"/>
              </a:lnSpc>
            </a:pPr>
            <a:r>
              <a:rPr lang="en-US" altLang="zh-CN">
                <a:latin typeface="Times New Roman" panose="02020603050405020304" pitchFamily="18" charset="0"/>
                <a:ea typeface="宋体" panose="02010600030101010101" pitchFamily="2" charset="-122"/>
              </a:rPr>
              <a:t>If the frequency </a:t>
            </a:r>
            <a:r>
              <a:rPr lang="en-US" altLang="zh-CN" i="1">
                <a:latin typeface="Times New Roman" panose="02020603050405020304" pitchFamily="18" charset="0"/>
                <a:ea typeface="宋体" panose="02010600030101010101" pitchFamily="2" charset="-122"/>
              </a:rPr>
              <a:t>freq</a:t>
            </a:r>
            <a:r>
              <a:rPr lang="en-US" altLang="zh-CN">
                <a:latin typeface="Times New Roman" panose="02020603050405020304" pitchFamily="18" charset="0"/>
                <a:ea typeface="宋体" panose="02010600030101010101" pitchFamily="2" charset="-122"/>
              </a:rPr>
              <a:t> of a string is high, it will have a higher probability to appear again in the future</a:t>
            </a:r>
          </a:p>
          <a:p>
            <a:pPr lvl="2" algn="just">
              <a:lnSpc>
                <a:spcPct val="90000"/>
              </a:lnSpc>
            </a:pPr>
            <a:r>
              <a:rPr lang="en-US" altLang="zh-CN">
                <a:latin typeface="Times New Roman" panose="02020603050405020304" pitchFamily="18" charset="0"/>
                <a:ea typeface="宋体" panose="02010600030101010101" pitchFamily="2" charset="-122"/>
              </a:rPr>
              <a:t>If the prediction of a string fails quite often, that is, its aggregate </a:t>
            </a:r>
            <a:r>
              <a:rPr lang="en-US" altLang="zh-CN" i="1">
                <a:latin typeface="Times New Roman" panose="02020603050405020304" pitchFamily="18" charset="0"/>
                <a:ea typeface="宋体" panose="02010600030101010101" pitchFamily="2" charset="-122"/>
              </a:rPr>
              <a:t>miss</a:t>
            </a:r>
            <a:r>
              <a:rPr lang="en-US" altLang="zh-CN">
                <a:latin typeface="Times New Roman" panose="02020603050405020304" pitchFamily="18" charset="0"/>
                <a:ea typeface="宋体" panose="02010600030101010101" pitchFamily="2" charset="-122"/>
              </a:rPr>
              <a:t> is large, we have to lower the chance of choosing this string as the predicted result</a:t>
            </a:r>
            <a:r>
              <a:rPr lang="en-US" altLang="zh-CN" sz="2600">
                <a:latin typeface="Times New Roman" panose="02020603050405020304" pitchFamily="18" charset="0"/>
                <a:ea typeface="宋体" panose="02010600030101010101" pitchFamily="2" charset="-122"/>
              </a:rPr>
              <a:t> </a:t>
            </a:r>
            <a:endParaRPr lang="en-US" altLang="en-US" sz="1800">
              <a:latin typeface="Times New Roman" panose="02020603050405020304" pitchFamily="18" charset="0"/>
            </a:endParaRPr>
          </a:p>
        </p:txBody>
      </p:sp>
    </p:spTree>
    <p:extLst>
      <p:ext uri="{BB962C8B-B14F-4D97-AF65-F5344CB8AC3E}">
        <p14:creationId xmlns:p14="http://schemas.microsoft.com/office/powerpoint/2010/main" val="1550754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2D913E7-8E9A-4677-BB12-01D5D13306D1}" type="slidenum">
              <a:rPr lang="en-US" altLang="en-US"/>
              <a:pPr/>
              <a:t>48</a:t>
            </a:fld>
            <a:endParaRPr lang="en-US" altLang="en-US"/>
          </a:p>
        </p:txBody>
      </p:sp>
      <p:sp>
        <p:nvSpPr>
          <p:cNvPr id="79874" name="Rectangle 2"/>
          <p:cNvSpPr>
            <a:spLocks noGrp="1" noChangeArrowheads="1"/>
          </p:cNvSpPr>
          <p:nvPr>
            <p:ph type="title"/>
          </p:nvPr>
        </p:nvSpPr>
        <p:spPr/>
        <p:txBody>
          <a:bodyPr/>
          <a:lstStyle/>
          <a:p>
            <a:r>
              <a:rPr lang="en-US" altLang="en-US" sz="3800">
                <a:latin typeface="Times New Roman" panose="02020603050405020304" pitchFamily="18" charset="0"/>
              </a:rPr>
              <a:t>Predictions with the Aggregate Trie</a:t>
            </a:r>
          </a:p>
        </p:txBody>
      </p:sp>
      <p:sp>
        <p:nvSpPr>
          <p:cNvPr id="79875" name="Rectangle 3"/>
          <p:cNvSpPr>
            <a:spLocks noGrp="1" noChangeArrowheads="1"/>
          </p:cNvSpPr>
          <p:nvPr>
            <p:ph type="body" idx="1"/>
          </p:nvPr>
        </p:nvSpPr>
        <p:spPr/>
        <p:txBody>
          <a:bodyPr/>
          <a:lstStyle/>
          <a:p>
            <a:pPr>
              <a:lnSpc>
                <a:spcPct val="90000"/>
              </a:lnSpc>
            </a:pPr>
            <a:r>
              <a:rPr lang="en-US" altLang="en-US" sz="2600" i="1">
                <a:latin typeface="Times New Roman" panose="02020603050405020304" pitchFamily="18" charset="0"/>
              </a:rPr>
              <a:t>Prob</a:t>
            </a:r>
            <a:r>
              <a:rPr lang="en-US" altLang="en-US" sz="2600" i="1">
                <a:latin typeface="Times New Roman" panose="02020603050405020304" pitchFamily="18" charset="0"/>
                <a:sym typeface="Symbol" panose="05050102010706020507" pitchFamily="18" charset="2"/>
              </a:rPr>
              <a:t></a:t>
            </a:r>
            <a:r>
              <a:rPr lang="en-US" altLang="en-US" sz="2600">
                <a:latin typeface="Times New Roman" panose="02020603050405020304" pitchFamily="18" charset="0"/>
                <a:sym typeface="Symbol" panose="05050102010706020507" pitchFamily="18" charset="2"/>
              </a:rPr>
              <a:t></a:t>
            </a:r>
            <a:r>
              <a:rPr lang="en-US" altLang="en-US" sz="2600">
                <a:latin typeface="Times New Roman" panose="02020603050405020304" pitchFamily="18" charset="0"/>
              </a:rPr>
              <a:t> </a:t>
            </a:r>
            <a:r>
              <a:rPr lang="en-US" altLang="en-US" sz="2600" i="1">
                <a:latin typeface="Times New Roman" panose="02020603050405020304" pitchFamily="18" charset="0"/>
              </a:rPr>
              <a:t>freq</a:t>
            </a:r>
            <a:r>
              <a:rPr lang="en-US" altLang="en-US" sz="2600">
                <a:latin typeface="Times New Roman" panose="02020603050405020304" pitchFamily="18" charset="0"/>
              </a:rPr>
              <a:t> </a:t>
            </a:r>
            <a:r>
              <a:rPr lang="en-US" altLang="zh-CN" sz="2600" i="1">
                <a:latin typeface="Times New Roman" panose="02020603050405020304" pitchFamily="18" charset="0"/>
                <a:ea typeface="宋体" panose="02010600030101010101" pitchFamily="2" charset="-122"/>
                <a:sym typeface="Symbol" panose="05050102010706020507" pitchFamily="18" charset="2"/>
              </a:rPr>
              <a:t> hit</a:t>
            </a:r>
            <a:r>
              <a:rPr lang="en-US" altLang="zh-CN" sz="2600">
                <a:latin typeface="Times New Roman" panose="02020603050405020304" pitchFamily="18" charset="0"/>
                <a:ea typeface="宋体" panose="02010600030101010101" pitchFamily="2" charset="-122"/>
                <a:sym typeface="Symbol" panose="05050102010706020507" pitchFamily="18" charset="2"/>
              </a:rPr>
              <a:t> / (</a:t>
            </a:r>
            <a:r>
              <a:rPr lang="en-US" altLang="zh-CN" sz="2600" i="1">
                <a:latin typeface="Times New Roman" panose="02020603050405020304" pitchFamily="18" charset="0"/>
                <a:ea typeface="宋体" panose="02010600030101010101" pitchFamily="2" charset="-122"/>
                <a:sym typeface="Symbol" panose="05050102010706020507" pitchFamily="18" charset="2"/>
              </a:rPr>
              <a:t>hit</a:t>
            </a:r>
            <a:r>
              <a:rPr lang="en-US" altLang="zh-CN" sz="2600">
                <a:latin typeface="Times New Roman" panose="02020603050405020304" pitchFamily="18" charset="0"/>
                <a:ea typeface="宋体" panose="02010600030101010101" pitchFamily="2" charset="-122"/>
                <a:sym typeface="Symbol" panose="05050102010706020507" pitchFamily="18" charset="2"/>
              </a:rPr>
              <a:t> + </a:t>
            </a:r>
            <a:r>
              <a:rPr lang="en-US" altLang="zh-CN" sz="2600" i="1">
                <a:latin typeface="Times New Roman" panose="02020603050405020304" pitchFamily="18" charset="0"/>
                <a:ea typeface="宋体" panose="02010600030101010101" pitchFamily="2" charset="-122"/>
                <a:sym typeface="Symbol" panose="05050102010706020507" pitchFamily="18" charset="2"/>
              </a:rPr>
              <a:t>miss</a:t>
            </a:r>
            <a:r>
              <a:rPr lang="en-US" altLang="zh-CN" sz="2600">
                <a:latin typeface="Times New Roman" panose="02020603050405020304" pitchFamily="18" charset="0"/>
                <a:ea typeface="宋体" panose="02010600030101010101" pitchFamily="2" charset="-122"/>
                <a:sym typeface="Symbol" panose="05050102010706020507" pitchFamily="18" charset="2"/>
              </a:rPr>
              <a:t>)</a:t>
            </a:r>
            <a:endParaRPr lang="en-US" altLang="zh-CN" sz="2600">
              <a:latin typeface="Times New Roman" panose="02020603050405020304" pitchFamily="18" charset="0"/>
              <a:ea typeface="宋体" panose="02010600030101010101" pitchFamily="2" charset="-122"/>
            </a:endParaRPr>
          </a:p>
          <a:p>
            <a:pPr algn="just">
              <a:lnSpc>
                <a:spcPct val="90000"/>
              </a:lnSpc>
            </a:pPr>
            <a:r>
              <a:rPr lang="en-US" altLang="zh-CN" sz="2600">
                <a:latin typeface="Times New Roman" panose="02020603050405020304" pitchFamily="18" charset="0"/>
                <a:ea typeface="宋体" panose="02010600030101010101" pitchFamily="2" charset="-122"/>
              </a:rPr>
              <a:t>Example of prediction: </a:t>
            </a:r>
            <a:r>
              <a:rPr lang="en-US" altLang="zh-CN" sz="2600" i="1">
                <a:latin typeface="Times New Roman" panose="02020603050405020304" pitchFamily="18" charset="0"/>
                <a:ea typeface="宋体" panose="02010600030101010101" pitchFamily="2" charset="-122"/>
              </a:rPr>
              <a:t>aab</a:t>
            </a:r>
            <a:r>
              <a:rPr lang="en-US" altLang="zh-CN" sz="2600">
                <a:latin typeface="Times New Roman" panose="02020603050405020304" pitchFamily="18" charset="0"/>
                <a:ea typeface="宋体" panose="02010600030101010101" pitchFamily="2" charset="-122"/>
              </a:rPr>
              <a:t>X</a:t>
            </a:r>
            <a:r>
              <a:rPr lang="en-US" altLang="zh-CN" sz="2600" baseline="-25000">
                <a:latin typeface="Times New Roman" panose="02020603050405020304" pitchFamily="18" charset="0"/>
                <a:ea typeface="宋体" panose="02010600030101010101" pitchFamily="2" charset="-122"/>
              </a:rPr>
              <a:t>1</a:t>
            </a:r>
            <a:endParaRPr lang="en-US" altLang="zh-CN" sz="2600" i="1">
              <a:latin typeface="Times New Roman" panose="02020603050405020304" pitchFamily="18" charset="0"/>
              <a:ea typeface="宋体" panose="02010600030101010101" pitchFamily="2" charset="-122"/>
            </a:endParaRPr>
          </a:p>
          <a:p>
            <a:pPr lvl="1" algn="just">
              <a:lnSpc>
                <a:spcPct val="90000"/>
              </a:lnSpc>
            </a:pPr>
            <a:r>
              <a:rPr lang="en-US" altLang="zh-CN" sz="2200">
                <a:latin typeface="Times New Roman" panose="02020603050405020304" pitchFamily="18" charset="0"/>
                <a:ea typeface="宋体" panose="02010600030101010101" pitchFamily="2" charset="-122"/>
              </a:rPr>
              <a:t>Traverse the </a:t>
            </a:r>
            <a:r>
              <a:rPr lang="en-US" altLang="zh-CN" sz="2200" i="1">
                <a:latin typeface="Times New Roman" panose="02020603050405020304" pitchFamily="18" charset="0"/>
                <a:ea typeface="宋体" panose="02010600030101010101" pitchFamily="2" charset="-122"/>
              </a:rPr>
              <a:t>aggregate trie</a:t>
            </a:r>
            <a:r>
              <a:rPr lang="en-US" altLang="zh-CN" sz="2200">
                <a:latin typeface="Times New Roman" panose="02020603050405020304" pitchFamily="18" charset="0"/>
                <a:ea typeface="宋体" panose="02010600030101010101" pitchFamily="2" charset="-122"/>
              </a:rPr>
              <a:t> through path </a:t>
            </a:r>
            <a:r>
              <a:rPr lang="en-US" altLang="zh-CN" sz="2200" i="1">
                <a:latin typeface="Times New Roman" panose="02020603050405020304" pitchFamily="18" charset="0"/>
                <a:ea typeface="宋体" panose="02010600030101010101" pitchFamily="2" charset="-122"/>
              </a:rPr>
              <a:t>aab</a:t>
            </a:r>
          </a:p>
          <a:p>
            <a:pPr lvl="1" algn="just">
              <a:lnSpc>
                <a:spcPct val="90000"/>
              </a:lnSpc>
            </a:pPr>
            <a:r>
              <a:rPr lang="en-US" altLang="zh-CN" sz="2200">
                <a:latin typeface="Times New Roman" panose="02020603050405020304" pitchFamily="18" charset="0"/>
                <a:ea typeface="宋体" panose="02010600030101010101" pitchFamily="2" charset="-122"/>
              </a:rPr>
              <a:t>Compute the probability of each possible symbol of X</a:t>
            </a:r>
            <a:r>
              <a:rPr lang="en-US" altLang="zh-CN" sz="2200" baseline="-25000">
                <a:latin typeface="Times New Roman" panose="02020603050405020304" pitchFamily="18" charset="0"/>
                <a:ea typeface="宋体" panose="02010600030101010101" pitchFamily="2" charset="-122"/>
              </a:rPr>
              <a:t>1</a:t>
            </a:r>
            <a:endParaRPr lang="en-US" altLang="zh-CN" sz="2200">
              <a:latin typeface="Times New Roman" panose="02020603050405020304" pitchFamily="18" charset="0"/>
              <a:ea typeface="宋体" panose="02010600030101010101" pitchFamily="2" charset="-122"/>
            </a:endParaRPr>
          </a:p>
          <a:p>
            <a:pPr lvl="2" algn="just">
              <a:lnSpc>
                <a:spcPct val="90000"/>
              </a:lnSpc>
            </a:pPr>
            <a:r>
              <a:rPr lang="en-US" altLang="zh-CN" sz="2000">
                <a:latin typeface="Times New Roman" panose="02020603050405020304" pitchFamily="18" charset="0"/>
                <a:ea typeface="宋体" panose="02010600030101010101" pitchFamily="2" charset="-122"/>
              </a:rPr>
              <a:t>For example, aggregates &lt;</a:t>
            </a:r>
            <a:r>
              <a:rPr lang="en-US" altLang="zh-CN" sz="2000" i="1">
                <a:latin typeface="Times New Roman" panose="02020603050405020304" pitchFamily="18" charset="0"/>
                <a:ea typeface="宋体" panose="02010600030101010101" pitchFamily="2" charset="-122"/>
              </a:rPr>
              <a:t>freq_a</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hit_a</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miss_a</a:t>
            </a:r>
            <a:r>
              <a:rPr lang="en-US" altLang="zh-CN" sz="2000">
                <a:latin typeface="Times New Roman" panose="02020603050405020304" pitchFamily="18" charset="0"/>
                <a:ea typeface="宋体" panose="02010600030101010101" pitchFamily="2" charset="-122"/>
              </a:rPr>
              <a:t>&gt; for symbol </a:t>
            </a:r>
            <a:r>
              <a:rPr lang="en-US" altLang="zh-CN" sz="2000" i="1">
                <a:latin typeface="Times New Roman" panose="02020603050405020304" pitchFamily="18" charset="0"/>
                <a:ea typeface="宋体" panose="02010600030101010101" pitchFamily="2" charset="-122"/>
              </a:rPr>
              <a:t>a</a:t>
            </a:r>
            <a:endParaRPr lang="en-US" altLang="zh-CN" sz="2000">
              <a:latin typeface="Times New Roman" panose="02020603050405020304" pitchFamily="18" charset="0"/>
              <a:ea typeface="宋体" panose="02010600030101010101" pitchFamily="2" charset="-122"/>
            </a:endParaRPr>
          </a:p>
          <a:p>
            <a:pPr lvl="2" algn="just">
              <a:lnSpc>
                <a:spcPct val="90000"/>
              </a:lnSpc>
            </a:pPr>
            <a:r>
              <a:rPr lang="en-US" altLang="zh-CN" sz="2000">
                <a:latin typeface="Times New Roman" panose="02020603050405020304" pitchFamily="18" charset="0"/>
                <a:ea typeface="宋体" panose="02010600030101010101" pitchFamily="2" charset="-122"/>
              </a:rPr>
              <a:t>The probability </a:t>
            </a:r>
            <a:r>
              <a:rPr lang="en-US" altLang="zh-CN" sz="2000" i="1">
                <a:latin typeface="Times New Roman" panose="02020603050405020304" pitchFamily="18" charset="0"/>
                <a:ea typeface="宋体" panose="02010600030101010101" pitchFamily="2" charset="-122"/>
              </a:rPr>
              <a:t>Prob_a</a:t>
            </a:r>
            <a:r>
              <a:rPr lang="en-US" altLang="zh-CN" sz="2000">
                <a:latin typeface="Times New Roman" panose="02020603050405020304" pitchFamily="18" charset="0"/>
                <a:ea typeface="宋体" panose="02010600030101010101" pitchFamily="2" charset="-122"/>
              </a:rPr>
              <a:t> of symbol </a:t>
            </a:r>
            <a:r>
              <a:rPr lang="en-US" altLang="zh-CN" sz="2000" i="1">
                <a:latin typeface="Times New Roman" panose="02020603050405020304" pitchFamily="18" charset="0"/>
                <a:ea typeface="宋体" panose="02010600030101010101" pitchFamily="2" charset="-122"/>
              </a:rPr>
              <a:t>a</a:t>
            </a:r>
            <a:r>
              <a:rPr lang="en-US" altLang="zh-CN" sz="2000">
                <a:latin typeface="Times New Roman" panose="02020603050405020304" pitchFamily="18" charset="0"/>
                <a:ea typeface="宋体" panose="02010600030101010101" pitchFamily="2" charset="-122"/>
              </a:rPr>
              <a:t> is proportional to </a:t>
            </a:r>
            <a:r>
              <a:rPr lang="en-US" altLang="zh-CN" sz="2000" i="1">
                <a:latin typeface="Times New Roman" panose="02020603050405020304" pitchFamily="18" charset="0"/>
                <a:ea typeface="宋体" panose="02010600030101010101" pitchFamily="2" charset="-122"/>
              </a:rPr>
              <a:t>freq_a </a:t>
            </a:r>
            <a:r>
              <a:rPr lang="en-US" altLang="zh-CN" sz="2000" i="1">
                <a:latin typeface="Times New Roman" panose="02020603050405020304" pitchFamily="18" charset="0"/>
                <a:ea typeface="宋体" panose="02010600030101010101" pitchFamily="2" charset="-122"/>
                <a:sym typeface="Symbol" panose="05050102010706020507" pitchFamily="18" charset="2"/>
              </a:rPr>
              <a:t> </a:t>
            </a:r>
            <a:r>
              <a:rPr lang="en-US" altLang="zh-CN" sz="2000" i="1">
                <a:latin typeface="Times New Roman" panose="02020603050405020304" pitchFamily="18" charset="0"/>
                <a:ea typeface="宋体" panose="02010600030101010101" pitchFamily="2" charset="-122"/>
              </a:rPr>
              <a:t>hit_a / </a:t>
            </a:r>
            <a:r>
              <a:rPr lang="en-US" altLang="zh-CN" sz="2000">
                <a:latin typeface="Times New Roman" panose="02020603050405020304" pitchFamily="18" charset="0"/>
                <a:ea typeface="宋体" panose="02010600030101010101" pitchFamily="2" charset="-122"/>
              </a:rPr>
              <a:t>(</a:t>
            </a:r>
            <a:r>
              <a:rPr lang="en-US" altLang="zh-CN" sz="2000" i="1">
                <a:latin typeface="Times New Roman" panose="02020603050405020304" pitchFamily="18" charset="0"/>
                <a:ea typeface="宋体" panose="02010600030101010101" pitchFamily="2" charset="-122"/>
              </a:rPr>
              <a:t>hit_a </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miss_a</a:t>
            </a:r>
            <a:r>
              <a:rPr lang="en-US" altLang="zh-CN" sz="2000">
                <a:latin typeface="Times New Roman" panose="02020603050405020304" pitchFamily="18" charset="0"/>
                <a:ea typeface="宋体" panose="02010600030101010101" pitchFamily="2" charset="-122"/>
              </a:rPr>
              <a:t>) in the leaf node of </a:t>
            </a:r>
            <a:r>
              <a:rPr lang="en-US" altLang="zh-CN" sz="2000" i="1">
                <a:latin typeface="Times New Roman" panose="02020603050405020304" pitchFamily="18" charset="0"/>
                <a:ea typeface="宋体" panose="02010600030101010101" pitchFamily="2" charset="-122"/>
              </a:rPr>
              <a:t>aaba</a:t>
            </a:r>
          </a:p>
          <a:p>
            <a:pPr lvl="2" algn="just">
              <a:lnSpc>
                <a:spcPct val="90000"/>
              </a:lnSpc>
            </a:pPr>
            <a:r>
              <a:rPr lang="en-US" altLang="zh-CN" sz="2000">
                <a:latin typeface="Times New Roman" panose="02020603050405020304" pitchFamily="18" charset="0"/>
                <a:ea typeface="宋体" panose="02010600030101010101" pitchFamily="2" charset="-122"/>
              </a:rPr>
              <a:t>Similarly, the probability</a:t>
            </a:r>
            <a:r>
              <a:rPr lang="en-US" altLang="zh-CN" sz="2000" i="1">
                <a:latin typeface="Times New Roman" panose="02020603050405020304" pitchFamily="18" charset="0"/>
                <a:ea typeface="宋体" panose="02010600030101010101" pitchFamily="2" charset="-122"/>
              </a:rPr>
              <a:t> Prob_b</a:t>
            </a:r>
            <a:r>
              <a:rPr lang="en-US" altLang="zh-CN" sz="2000">
                <a:latin typeface="Times New Roman" panose="02020603050405020304" pitchFamily="18" charset="0"/>
                <a:ea typeface="宋体" panose="02010600030101010101" pitchFamily="2" charset="-122"/>
              </a:rPr>
              <a:t> of symbol </a:t>
            </a:r>
            <a:r>
              <a:rPr lang="en-US" altLang="zh-CN" sz="2000" i="1">
                <a:latin typeface="Times New Roman" panose="02020603050405020304" pitchFamily="18" charset="0"/>
                <a:ea typeface="宋体" panose="02010600030101010101" pitchFamily="2" charset="-122"/>
              </a:rPr>
              <a:t>b </a:t>
            </a:r>
            <a:r>
              <a:rPr lang="en-US" altLang="zh-CN" sz="2000">
                <a:latin typeface="Times New Roman" panose="02020603050405020304" pitchFamily="18" charset="0"/>
                <a:ea typeface="宋体" panose="02010600030101010101" pitchFamily="2" charset="-122"/>
              </a:rPr>
              <a:t>is proportional to </a:t>
            </a:r>
            <a:r>
              <a:rPr lang="en-US" altLang="zh-CN" sz="2000" i="1">
                <a:latin typeface="Times New Roman" panose="02020603050405020304" pitchFamily="18" charset="0"/>
                <a:ea typeface="宋体" panose="02010600030101010101" pitchFamily="2" charset="-122"/>
              </a:rPr>
              <a:t>freq_b </a:t>
            </a:r>
            <a:r>
              <a:rPr lang="en-US" altLang="zh-CN" sz="2000" i="1">
                <a:latin typeface="Times New Roman" panose="02020603050405020304" pitchFamily="18" charset="0"/>
                <a:ea typeface="宋体" panose="02010600030101010101" pitchFamily="2" charset="-122"/>
                <a:sym typeface="Symbol" panose="05050102010706020507" pitchFamily="18" charset="2"/>
              </a:rPr>
              <a:t> </a:t>
            </a:r>
            <a:r>
              <a:rPr lang="en-US" altLang="zh-CN" sz="2000" i="1">
                <a:latin typeface="Times New Roman" panose="02020603050405020304" pitchFamily="18" charset="0"/>
                <a:ea typeface="宋体" panose="02010600030101010101" pitchFamily="2" charset="-122"/>
              </a:rPr>
              <a:t>hit_b / </a:t>
            </a:r>
            <a:r>
              <a:rPr lang="en-US" altLang="zh-CN" sz="2000">
                <a:latin typeface="Times New Roman" panose="02020603050405020304" pitchFamily="18" charset="0"/>
                <a:ea typeface="宋体" panose="02010600030101010101" pitchFamily="2" charset="-122"/>
              </a:rPr>
              <a:t>(</a:t>
            </a:r>
            <a:r>
              <a:rPr lang="en-US" altLang="zh-CN" sz="2000" i="1">
                <a:latin typeface="Times New Roman" panose="02020603050405020304" pitchFamily="18" charset="0"/>
                <a:ea typeface="宋体" panose="02010600030101010101" pitchFamily="2" charset="-122"/>
              </a:rPr>
              <a:t>hit_b </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miss_b</a:t>
            </a:r>
            <a:r>
              <a:rPr lang="en-US" altLang="zh-CN" sz="2000">
                <a:latin typeface="Times New Roman" panose="02020603050405020304" pitchFamily="18" charset="0"/>
                <a:ea typeface="宋体" panose="02010600030101010101" pitchFamily="2" charset="-122"/>
              </a:rPr>
              <a:t>) in the leaf node of </a:t>
            </a:r>
            <a:r>
              <a:rPr lang="en-US" altLang="zh-CN" sz="2000" i="1">
                <a:latin typeface="Times New Roman" panose="02020603050405020304" pitchFamily="18" charset="0"/>
                <a:ea typeface="宋体" panose="02010600030101010101" pitchFamily="2" charset="-122"/>
              </a:rPr>
              <a:t>aabb</a:t>
            </a:r>
            <a:endParaRPr lang="en-US" altLang="zh-CN" sz="2000">
              <a:latin typeface="Times New Roman" panose="02020603050405020304" pitchFamily="18" charset="0"/>
              <a:ea typeface="宋体" panose="02010600030101010101" pitchFamily="2" charset="-122"/>
            </a:endParaRPr>
          </a:p>
          <a:p>
            <a:pPr lvl="2" algn="just">
              <a:lnSpc>
                <a:spcPct val="90000"/>
              </a:lnSpc>
            </a:pPr>
            <a:r>
              <a:rPr lang="en-US" altLang="zh-CN" sz="2000">
                <a:latin typeface="Times New Roman" panose="02020603050405020304" pitchFamily="18" charset="0"/>
                <a:ea typeface="宋体" panose="02010600030101010101" pitchFamily="2" charset="-122"/>
              </a:rPr>
              <a:t>…</a:t>
            </a:r>
          </a:p>
          <a:p>
            <a:pPr lvl="1" algn="just">
              <a:lnSpc>
                <a:spcPct val="90000"/>
              </a:lnSpc>
            </a:pPr>
            <a:r>
              <a:rPr lang="en-US" altLang="zh-CN" sz="2200">
                <a:latin typeface="Times New Roman" panose="02020603050405020304" pitchFamily="18" charset="0"/>
                <a:ea typeface="宋体" panose="02010600030101010101" pitchFamily="2" charset="-122"/>
              </a:rPr>
              <a:t>Select the symbol either with the highest probability or proportional to its probability</a:t>
            </a:r>
          </a:p>
        </p:txBody>
      </p:sp>
    </p:spTree>
    <p:extLst>
      <p:ext uri="{BB962C8B-B14F-4D97-AF65-F5344CB8AC3E}">
        <p14:creationId xmlns:p14="http://schemas.microsoft.com/office/powerpoint/2010/main" val="38098016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615BE93-3F6C-4D7B-9DDF-A7C5D89656C8}" type="slidenum">
              <a:rPr lang="en-US" altLang="en-US"/>
              <a:pPr/>
              <a:t>49</a:t>
            </a:fld>
            <a:endParaRPr lang="en-US" altLang="en-US"/>
          </a:p>
        </p:txBody>
      </p:sp>
      <p:sp>
        <p:nvSpPr>
          <p:cNvPr id="81922" name="Rectangle 2"/>
          <p:cNvSpPr>
            <a:spLocks noGrp="1" noChangeArrowheads="1"/>
          </p:cNvSpPr>
          <p:nvPr>
            <p:ph type="title"/>
          </p:nvPr>
        </p:nvSpPr>
        <p:spPr>
          <a:xfrm>
            <a:off x="381000" y="304800"/>
            <a:ext cx="8213725" cy="663575"/>
          </a:xfrm>
        </p:spPr>
        <p:txBody>
          <a:bodyPr/>
          <a:lstStyle/>
          <a:p>
            <a:r>
              <a:rPr lang="en-US" altLang="en-US" sz="3800">
                <a:latin typeface="Times New Roman" panose="02020603050405020304" pitchFamily="18" charset="0"/>
              </a:rPr>
              <a:t>Error Feedback in the Aggregate Trie</a:t>
            </a:r>
          </a:p>
        </p:txBody>
      </p:sp>
      <p:sp>
        <p:nvSpPr>
          <p:cNvPr id="81923" name="Rectangle 3"/>
          <p:cNvSpPr>
            <a:spLocks noGrp="1" noChangeArrowheads="1"/>
          </p:cNvSpPr>
          <p:nvPr>
            <p:ph type="body" idx="1"/>
          </p:nvPr>
        </p:nvSpPr>
        <p:spPr>
          <a:xfrm>
            <a:off x="457200" y="1447800"/>
            <a:ext cx="8305800" cy="4953000"/>
          </a:xfrm>
        </p:spPr>
        <p:txBody>
          <a:bodyPr/>
          <a:lstStyle/>
          <a:p>
            <a:pPr algn="just"/>
            <a:r>
              <a:rPr lang="en-US" altLang="zh-CN" sz="2600">
                <a:latin typeface="Times New Roman" panose="02020603050405020304" pitchFamily="18" charset="0"/>
                <a:ea typeface="宋体" panose="02010600030101010101" pitchFamily="2" charset="-122"/>
              </a:rPr>
              <a:t>After the actual values arrive …</a:t>
            </a:r>
          </a:p>
          <a:p>
            <a:pPr lvl="1" algn="just"/>
            <a:r>
              <a:rPr lang="en-US" altLang="en-US" sz="2400">
                <a:latin typeface="Times New Roman" panose="02020603050405020304" pitchFamily="18" charset="0"/>
              </a:rPr>
              <a:t>Error feedback with aggregates </a:t>
            </a:r>
            <a:r>
              <a:rPr lang="en-US" altLang="zh-CN" sz="2400">
                <a:latin typeface="Times New Roman" panose="02020603050405020304" pitchFamily="18" charset="0"/>
                <a:ea typeface="宋体" panose="02010600030101010101" pitchFamily="2" charset="-122"/>
              </a:rPr>
              <a:t>&lt;</a:t>
            </a:r>
            <a:r>
              <a:rPr lang="en-US" altLang="zh-CN" sz="2400" i="1">
                <a:latin typeface="Times New Roman" panose="02020603050405020304" pitchFamily="18" charset="0"/>
                <a:ea typeface="宋体" panose="02010600030101010101" pitchFamily="2" charset="-122"/>
              </a:rPr>
              <a:t>freq</a:t>
            </a:r>
            <a:r>
              <a:rPr lang="en-US" altLang="zh-CN" sz="2400">
                <a:latin typeface="Times New Roman" panose="02020603050405020304" pitchFamily="18" charset="0"/>
                <a:ea typeface="宋体" panose="02010600030101010101" pitchFamily="2" charset="-122"/>
              </a:rPr>
              <a:t>, </a:t>
            </a:r>
            <a:r>
              <a:rPr lang="en-US" altLang="zh-CN" sz="2400" i="1">
                <a:latin typeface="Times New Roman" panose="02020603050405020304" pitchFamily="18" charset="0"/>
                <a:ea typeface="宋体" panose="02010600030101010101" pitchFamily="2" charset="-122"/>
              </a:rPr>
              <a:t>hit</a:t>
            </a:r>
            <a:r>
              <a:rPr lang="en-US" altLang="zh-CN" sz="2400">
                <a:latin typeface="Times New Roman" panose="02020603050405020304" pitchFamily="18" charset="0"/>
                <a:ea typeface="宋体" panose="02010600030101010101" pitchFamily="2" charset="-122"/>
              </a:rPr>
              <a:t>, </a:t>
            </a:r>
            <a:r>
              <a:rPr lang="en-US" altLang="zh-CN" sz="2400" i="1">
                <a:latin typeface="Times New Roman" panose="02020603050405020304" pitchFamily="18" charset="0"/>
                <a:ea typeface="宋体" panose="02010600030101010101" pitchFamily="2" charset="-122"/>
              </a:rPr>
              <a:t>miss</a:t>
            </a:r>
            <a:r>
              <a:rPr lang="en-US" altLang="zh-CN" sz="2400">
                <a:latin typeface="Times New Roman" panose="02020603050405020304" pitchFamily="18" charset="0"/>
                <a:ea typeface="宋体" panose="02010600030101010101" pitchFamily="2" charset="-122"/>
              </a:rPr>
              <a:t>&gt;</a:t>
            </a:r>
            <a:endParaRPr lang="en-US" altLang="en-US" sz="2400">
              <a:latin typeface="Times New Roman" panose="02020603050405020304" pitchFamily="18" charset="0"/>
            </a:endParaRPr>
          </a:p>
          <a:p>
            <a:pPr lvl="1" algn="just"/>
            <a:r>
              <a:rPr lang="en-US" altLang="en-US" sz="2400">
                <a:latin typeface="Times New Roman" panose="02020603050405020304" pitchFamily="18" charset="0"/>
              </a:rPr>
              <a:t>As in the previous example, </a:t>
            </a:r>
            <a:r>
              <a:rPr lang="en-US" altLang="zh-CN" sz="2400" i="1">
                <a:latin typeface="Times New Roman" panose="02020603050405020304" pitchFamily="18" charset="0"/>
                <a:ea typeface="宋体" panose="02010600030101010101" pitchFamily="2" charset="-122"/>
              </a:rPr>
              <a:t>aab</a:t>
            </a:r>
            <a:r>
              <a:rPr lang="en-US" altLang="zh-CN" sz="2400">
                <a:latin typeface="Times New Roman" panose="02020603050405020304" pitchFamily="18" charset="0"/>
                <a:ea typeface="宋体" panose="02010600030101010101" pitchFamily="2" charset="-122"/>
              </a:rPr>
              <a:t>X</a:t>
            </a:r>
            <a:r>
              <a:rPr lang="en-US" altLang="zh-CN" sz="2400" baseline="-25000">
                <a:latin typeface="Times New Roman" panose="02020603050405020304" pitchFamily="18" charset="0"/>
                <a:ea typeface="宋体" panose="02010600030101010101" pitchFamily="2" charset="-122"/>
              </a:rPr>
              <a:t>1</a:t>
            </a:r>
            <a:endParaRPr lang="en-US" altLang="en-US" sz="2400">
              <a:latin typeface="Times New Roman" panose="02020603050405020304" pitchFamily="18" charset="0"/>
            </a:endParaRPr>
          </a:p>
          <a:p>
            <a:pPr lvl="2" algn="just"/>
            <a:r>
              <a:rPr lang="en-US" altLang="zh-CN">
                <a:latin typeface="Times New Roman" panose="02020603050405020304" pitchFamily="18" charset="0"/>
                <a:ea typeface="宋体" panose="02010600030101010101" pitchFamily="2" charset="-122"/>
              </a:rPr>
              <a:t>Wrong prediction: i</a:t>
            </a:r>
            <a:r>
              <a:rPr lang="en-US" altLang="en-US">
                <a:latin typeface="Times New Roman" panose="02020603050405020304" pitchFamily="18" charset="0"/>
              </a:rPr>
              <a:t>f the actual value of X</a:t>
            </a:r>
            <a:r>
              <a:rPr lang="en-US" altLang="en-US" baseline="-25000">
                <a:latin typeface="Times New Roman" panose="02020603050405020304" pitchFamily="18" charset="0"/>
              </a:rPr>
              <a:t>1</a:t>
            </a:r>
            <a:r>
              <a:rPr lang="en-US" altLang="en-US">
                <a:latin typeface="Times New Roman" panose="02020603050405020304" pitchFamily="18" charset="0"/>
              </a:rPr>
              <a:t> is </a:t>
            </a:r>
            <a:r>
              <a:rPr lang="en-US" altLang="en-US" i="1">
                <a:latin typeface="Times New Roman" panose="02020603050405020304" pitchFamily="18" charset="0"/>
              </a:rPr>
              <a:t>a </a:t>
            </a:r>
            <a:r>
              <a:rPr lang="en-US" altLang="zh-CN">
                <a:latin typeface="Times New Roman" panose="02020603050405020304" pitchFamily="18" charset="0"/>
                <a:ea typeface="宋体" panose="02010600030101010101" pitchFamily="2" charset="-122"/>
              </a:rPr>
              <a:t>whereas the prediction is </a:t>
            </a:r>
            <a:r>
              <a:rPr lang="en-US" altLang="zh-CN" i="1">
                <a:latin typeface="Times New Roman" panose="02020603050405020304" pitchFamily="18" charset="0"/>
                <a:ea typeface="宋体" panose="02010600030101010101" pitchFamily="2" charset="-122"/>
              </a:rPr>
              <a:t>b</a:t>
            </a:r>
            <a:r>
              <a:rPr lang="en-US" altLang="zh-CN">
                <a:latin typeface="Times New Roman" panose="02020603050405020304" pitchFamily="18" charset="0"/>
                <a:ea typeface="宋体" panose="02010600030101010101" pitchFamily="2" charset="-122"/>
              </a:rPr>
              <a:t>, then increase the aggregate </a:t>
            </a:r>
            <a:r>
              <a:rPr lang="en-US" altLang="zh-CN" i="1">
                <a:latin typeface="Times New Roman" panose="02020603050405020304" pitchFamily="18" charset="0"/>
                <a:ea typeface="宋体" panose="02010600030101010101" pitchFamily="2" charset="-122"/>
              </a:rPr>
              <a:t>miss_b</a:t>
            </a:r>
            <a:r>
              <a:rPr lang="en-US" altLang="zh-CN">
                <a:latin typeface="Times New Roman" panose="02020603050405020304" pitchFamily="18" charset="0"/>
                <a:ea typeface="宋体" panose="02010600030101010101" pitchFamily="2" charset="-122"/>
              </a:rPr>
              <a:t> in &lt;</a:t>
            </a:r>
            <a:r>
              <a:rPr lang="en-US" altLang="zh-CN" i="1">
                <a:latin typeface="Times New Roman" panose="02020603050405020304" pitchFamily="18" charset="0"/>
                <a:ea typeface="宋体" panose="02010600030101010101" pitchFamily="2" charset="-122"/>
              </a:rPr>
              <a:t>freq_b</a:t>
            </a:r>
            <a:r>
              <a:rPr lang="en-US" altLang="zh-CN">
                <a:latin typeface="Times New Roman" panose="02020603050405020304" pitchFamily="18" charset="0"/>
                <a:ea typeface="宋体" panose="02010600030101010101" pitchFamily="2" charset="-122"/>
              </a:rPr>
              <a:t>, </a:t>
            </a:r>
            <a:r>
              <a:rPr lang="en-US" altLang="zh-CN" i="1">
                <a:latin typeface="Times New Roman" panose="02020603050405020304" pitchFamily="18" charset="0"/>
                <a:ea typeface="宋体" panose="02010600030101010101" pitchFamily="2" charset="-122"/>
              </a:rPr>
              <a:t>hit_b</a:t>
            </a:r>
            <a:r>
              <a:rPr lang="en-US" altLang="zh-CN">
                <a:latin typeface="Times New Roman" panose="02020603050405020304" pitchFamily="18" charset="0"/>
                <a:ea typeface="宋体" panose="02010600030101010101" pitchFamily="2" charset="-122"/>
              </a:rPr>
              <a:t>, </a:t>
            </a:r>
            <a:r>
              <a:rPr lang="en-US" altLang="zh-CN" i="1">
                <a:latin typeface="Times New Roman" panose="02020603050405020304" pitchFamily="18" charset="0"/>
                <a:ea typeface="宋体" panose="02010600030101010101" pitchFamily="2" charset="-122"/>
              </a:rPr>
              <a:t>miss_b</a:t>
            </a:r>
            <a:r>
              <a:rPr lang="en-US" altLang="zh-CN">
                <a:latin typeface="Times New Roman" panose="02020603050405020304" pitchFamily="18" charset="0"/>
                <a:ea typeface="宋体" panose="02010600030101010101" pitchFamily="2" charset="-122"/>
              </a:rPr>
              <a:t>&gt; of path "</a:t>
            </a:r>
            <a:r>
              <a:rPr lang="en-US" altLang="zh-CN" i="1">
                <a:latin typeface="Times New Roman" panose="02020603050405020304" pitchFamily="18" charset="0"/>
                <a:ea typeface="宋体" panose="02010600030101010101" pitchFamily="2" charset="-122"/>
              </a:rPr>
              <a:t>aabb</a:t>
            </a:r>
            <a:r>
              <a:rPr lang="en-US" altLang="zh-CN">
                <a:latin typeface="Times New Roman" panose="02020603050405020304" pitchFamily="18" charset="0"/>
                <a:ea typeface="宋体" panose="02010600030101010101" pitchFamily="2" charset="-122"/>
              </a:rPr>
              <a:t>" by </a:t>
            </a:r>
            <a:r>
              <a:rPr lang="en-US" altLang="zh-CN" i="1">
                <a:latin typeface="Times New Roman" panose="02020603050405020304" pitchFamily="18" charset="0"/>
                <a:ea typeface="宋体" panose="02010600030101010101" pitchFamily="2" charset="-122"/>
              </a:rPr>
              <a:t>Prob_b</a:t>
            </a:r>
            <a:r>
              <a:rPr lang="en-US" altLang="zh-CN">
                <a:latin typeface="Times New Roman" panose="02020603050405020304" pitchFamily="18" charset="0"/>
                <a:ea typeface="宋体" panose="02010600030101010101" pitchFamily="2" charset="-122"/>
              </a:rPr>
              <a:t> and </a:t>
            </a:r>
            <a:r>
              <a:rPr lang="en-US" altLang="zh-CN" i="1">
                <a:latin typeface="Times New Roman" panose="02020603050405020304" pitchFamily="18" charset="0"/>
                <a:ea typeface="宋体" panose="02010600030101010101" pitchFamily="2" charset="-122"/>
              </a:rPr>
              <a:t>freq_a</a:t>
            </a:r>
            <a:r>
              <a:rPr lang="en-US" altLang="zh-CN">
                <a:latin typeface="Times New Roman" panose="02020603050405020304" pitchFamily="18" charset="0"/>
                <a:ea typeface="宋体" panose="02010600030101010101" pitchFamily="2" charset="-122"/>
              </a:rPr>
              <a:t> in that of path "</a:t>
            </a:r>
            <a:r>
              <a:rPr lang="en-US" altLang="zh-CN" i="1">
                <a:latin typeface="Times New Roman" panose="02020603050405020304" pitchFamily="18" charset="0"/>
                <a:ea typeface="宋体" panose="02010600030101010101" pitchFamily="2" charset="-122"/>
              </a:rPr>
              <a:t>aaba</a:t>
            </a:r>
            <a:r>
              <a:rPr lang="en-US" altLang="zh-CN">
                <a:latin typeface="Times New Roman" panose="02020603050405020304" pitchFamily="18" charset="0"/>
                <a:ea typeface="宋体" panose="02010600030101010101" pitchFamily="2" charset="-122"/>
              </a:rPr>
              <a:t>" by 1.</a:t>
            </a:r>
          </a:p>
          <a:p>
            <a:pPr lvl="2" algn="just"/>
            <a:r>
              <a:rPr lang="en-US" altLang="en-US">
                <a:latin typeface="Times New Roman" panose="02020603050405020304" pitchFamily="18" charset="0"/>
              </a:rPr>
              <a:t>Correct prediction (X</a:t>
            </a:r>
            <a:r>
              <a:rPr lang="en-US" altLang="en-US" baseline="-25000">
                <a:latin typeface="Times New Roman" panose="02020603050405020304" pitchFamily="18" charset="0"/>
              </a:rPr>
              <a:t>1 </a:t>
            </a:r>
            <a:r>
              <a:rPr lang="en-US" altLang="en-US">
                <a:latin typeface="Times New Roman" panose="02020603050405020304" pitchFamily="18" charset="0"/>
              </a:rPr>
              <a:t>= </a:t>
            </a:r>
            <a:r>
              <a:rPr lang="en-US" altLang="en-US" i="1">
                <a:latin typeface="Times New Roman" panose="02020603050405020304" pitchFamily="18" charset="0"/>
              </a:rPr>
              <a:t>b</a:t>
            </a:r>
            <a:r>
              <a:rPr lang="en-US" altLang="en-US">
                <a:latin typeface="Times New Roman" panose="02020603050405020304" pitchFamily="18" charset="0"/>
              </a:rPr>
              <a:t>): increase </a:t>
            </a:r>
            <a:r>
              <a:rPr lang="en-US" altLang="en-US" i="1">
                <a:latin typeface="Times New Roman" panose="02020603050405020304" pitchFamily="18" charset="0"/>
              </a:rPr>
              <a:t>hit_b</a:t>
            </a:r>
            <a:r>
              <a:rPr lang="en-US" altLang="en-US">
                <a:latin typeface="Times New Roman" panose="02020603050405020304" pitchFamily="18" charset="0"/>
              </a:rPr>
              <a:t> and </a:t>
            </a:r>
            <a:r>
              <a:rPr lang="en-US" altLang="en-US" i="1">
                <a:latin typeface="Times New Roman" panose="02020603050405020304" pitchFamily="18" charset="0"/>
              </a:rPr>
              <a:t>freq_b</a:t>
            </a:r>
            <a:r>
              <a:rPr lang="en-US" altLang="en-US">
                <a:latin typeface="Times New Roman" panose="02020603050405020304" pitchFamily="18" charset="0"/>
              </a:rPr>
              <a:t> on the path </a:t>
            </a:r>
            <a:r>
              <a:rPr lang="en-US" altLang="zh-CN">
                <a:latin typeface="Times New Roman" panose="02020603050405020304" pitchFamily="18" charset="0"/>
                <a:ea typeface="宋体" panose="02010600030101010101" pitchFamily="2" charset="-122"/>
              </a:rPr>
              <a:t>"</a:t>
            </a:r>
            <a:r>
              <a:rPr lang="en-US" altLang="zh-CN" i="1">
                <a:latin typeface="Times New Roman" panose="02020603050405020304" pitchFamily="18" charset="0"/>
                <a:ea typeface="宋体" panose="02010600030101010101" pitchFamily="2" charset="-122"/>
              </a:rPr>
              <a:t>aabb</a:t>
            </a:r>
            <a:r>
              <a:rPr lang="en-US" altLang="zh-CN">
                <a:latin typeface="Times New Roman" panose="02020603050405020304" pitchFamily="18" charset="0"/>
                <a:ea typeface="宋体" panose="02010600030101010101" pitchFamily="2" charset="-122"/>
              </a:rPr>
              <a:t>" </a:t>
            </a:r>
            <a:r>
              <a:rPr lang="en-US" altLang="en-US">
                <a:latin typeface="Times New Roman" panose="02020603050405020304" pitchFamily="18" charset="0"/>
              </a:rPr>
              <a:t>by </a:t>
            </a:r>
            <a:r>
              <a:rPr lang="en-US" altLang="en-US" i="1">
                <a:latin typeface="Times New Roman" panose="02020603050405020304" pitchFamily="18" charset="0"/>
              </a:rPr>
              <a:t>Prob_b</a:t>
            </a:r>
            <a:r>
              <a:rPr lang="en-US" altLang="en-US">
                <a:latin typeface="Times New Roman" panose="02020603050405020304" pitchFamily="18" charset="0"/>
              </a:rPr>
              <a:t> and 1, respectively</a:t>
            </a:r>
          </a:p>
        </p:txBody>
      </p:sp>
    </p:spTree>
    <p:extLst>
      <p:ext uri="{BB962C8B-B14F-4D97-AF65-F5344CB8AC3E}">
        <p14:creationId xmlns:p14="http://schemas.microsoft.com/office/powerpoint/2010/main" val="2498406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800FB78A-AF78-41AA-BFBA-FC851F123408}" type="slidenum">
              <a:rPr lang="en-US" altLang="en-US"/>
              <a:pPr/>
              <a:t>5</a:t>
            </a:fld>
            <a:endParaRPr lang="en-US" altLang="en-US"/>
          </a:p>
        </p:txBody>
      </p:sp>
      <p:sp>
        <p:nvSpPr>
          <p:cNvPr id="16411" name="AutoShape 27"/>
          <p:cNvSpPr>
            <a:spLocks noChangeArrowheads="1"/>
          </p:cNvSpPr>
          <p:nvPr/>
        </p:nvSpPr>
        <p:spPr bwMode="auto">
          <a:xfrm>
            <a:off x="1447800" y="3048000"/>
            <a:ext cx="2743200" cy="2743200"/>
          </a:xfrm>
          <a:prstGeom prst="can">
            <a:avLst>
              <a:gd name="adj" fmla="val 17287"/>
            </a:avLst>
          </a:prstGeom>
          <a:gradFill rotWithShape="1">
            <a:gsLst>
              <a:gs pos="0">
                <a:srgbClr val="6699FF">
                  <a:alpha val="30000"/>
                </a:srgbClr>
              </a:gs>
              <a:gs pos="50000">
                <a:srgbClr val="CCFFFF"/>
              </a:gs>
              <a:gs pos="100000">
                <a:srgbClr val="6699FF">
                  <a:alpha val="30000"/>
                </a:srgbClr>
              </a:gs>
            </a:gsLst>
            <a:lin ang="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Rectangle 3"/>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Similarity Search over Time-Series Databases</a:t>
            </a:r>
          </a:p>
        </p:txBody>
      </p:sp>
      <p:sp>
        <p:nvSpPr>
          <p:cNvPr id="16388" name="Rectangle 4"/>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Given a </a:t>
            </a:r>
            <a:r>
              <a:rPr lang="en-US" altLang="zh-CN" sz="2600" i="1">
                <a:latin typeface="Times New Roman" panose="02020603050405020304" pitchFamily="18" charset="0"/>
                <a:ea typeface="宋体" panose="02010600030101010101" pitchFamily="2" charset="-122"/>
              </a:rPr>
              <a:t>time-series database D</a:t>
            </a:r>
            <a:r>
              <a:rPr lang="en-US" altLang="zh-CN" sz="2600">
                <a:latin typeface="Times New Roman" panose="02020603050405020304" pitchFamily="18" charset="0"/>
                <a:ea typeface="宋体" panose="02010600030101010101" pitchFamily="2" charset="-122"/>
              </a:rPr>
              <a:t> and a user-specified </a:t>
            </a:r>
            <a:r>
              <a:rPr lang="en-US" altLang="zh-CN" sz="2600" i="1">
                <a:latin typeface="Times New Roman" panose="02020603050405020304" pitchFamily="18" charset="0"/>
                <a:ea typeface="宋体" panose="02010600030101010101" pitchFamily="2" charset="-122"/>
              </a:rPr>
              <a:t>query time series Q</a:t>
            </a:r>
            <a:r>
              <a:rPr lang="en-US" altLang="zh-CN" sz="2600">
                <a:latin typeface="Times New Roman" panose="02020603050405020304" pitchFamily="18" charset="0"/>
                <a:ea typeface="宋体" panose="02010600030101010101" pitchFamily="2" charset="-122"/>
              </a:rPr>
              <a:t>, a </a:t>
            </a:r>
            <a:r>
              <a:rPr lang="en-US" altLang="zh-CN" sz="2600" i="1">
                <a:latin typeface="Times New Roman" panose="02020603050405020304" pitchFamily="18" charset="0"/>
                <a:ea typeface="宋体" panose="02010600030101010101" pitchFamily="2" charset="-122"/>
              </a:rPr>
              <a:t>similarity query</a:t>
            </a:r>
            <a:r>
              <a:rPr lang="en-US" altLang="zh-CN" sz="2600">
                <a:latin typeface="Times New Roman" panose="02020603050405020304" pitchFamily="18" charset="0"/>
                <a:ea typeface="宋体" panose="02010600030101010101" pitchFamily="2" charset="-122"/>
              </a:rPr>
              <a:t> is to retrieve time series </a:t>
            </a:r>
            <a:r>
              <a:rPr lang="en-US" altLang="zh-CN" sz="2600" i="1">
                <a:latin typeface="Times New Roman" panose="02020603050405020304" pitchFamily="18" charset="0"/>
                <a:ea typeface="宋体" panose="02010600030101010101" pitchFamily="2" charset="-122"/>
              </a:rPr>
              <a:t>S </a:t>
            </a:r>
            <a:r>
              <a:rPr lang="en-US" altLang="zh-CN" sz="2600">
                <a:latin typeface="Times New Roman" panose="02020603050405020304" pitchFamily="18" charset="0"/>
                <a:ea typeface="宋体" panose="02010600030101010101" pitchFamily="2" charset="-122"/>
                <a:sym typeface="Symbol" panose="05050102010706020507" pitchFamily="18" charset="2"/>
              </a:rPr>
              <a:t> </a:t>
            </a:r>
            <a:r>
              <a:rPr lang="en-US" altLang="zh-CN" sz="2600" i="1">
                <a:latin typeface="Times New Roman" panose="02020603050405020304" pitchFamily="18" charset="0"/>
                <a:ea typeface="宋体" panose="02010600030101010101" pitchFamily="2" charset="-122"/>
                <a:sym typeface="Symbol" panose="05050102010706020507" pitchFamily="18" charset="2"/>
              </a:rPr>
              <a:t>D</a:t>
            </a:r>
            <a:r>
              <a:rPr lang="en-US" altLang="zh-CN" sz="2600">
                <a:latin typeface="Times New Roman" panose="02020603050405020304" pitchFamily="18" charset="0"/>
                <a:ea typeface="宋体" panose="02010600030101010101" pitchFamily="2" charset="-122"/>
              </a:rPr>
              <a:t> that are </a:t>
            </a:r>
            <a:r>
              <a:rPr lang="en-US" altLang="zh-CN" sz="2600" i="1">
                <a:latin typeface="Times New Roman" panose="02020603050405020304" pitchFamily="18" charset="0"/>
                <a:ea typeface="宋体" panose="02010600030101010101" pitchFamily="2" charset="-122"/>
              </a:rPr>
              <a:t>similar </a:t>
            </a:r>
            <a:r>
              <a:rPr lang="en-US" altLang="zh-CN" sz="2600">
                <a:latin typeface="Times New Roman" panose="02020603050405020304" pitchFamily="18" charset="0"/>
                <a:ea typeface="宋体" panose="02010600030101010101" pitchFamily="2" charset="-122"/>
              </a:rPr>
              <a:t>to </a:t>
            </a:r>
            <a:r>
              <a:rPr lang="en-US" altLang="zh-CN" sz="2600" i="1">
                <a:latin typeface="Times New Roman" panose="02020603050405020304" pitchFamily="18" charset="0"/>
                <a:ea typeface="宋体" panose="02010600030101010101" pitchFamily="2" charset="-122"/>
              </a:rPr>
              <a:t>Q</a:t>
            </a:r>
            <a:endParaRPr lang="en-US" altLang="zh-CN" sz="2600">
              <a:latin typeface="Times New Roman" panose="02020603050405020304" pitchFamily="18" charset="0"/>
              <a:ea typeface="宋体" panose="02010600030101010101" pitchFamily="2" charset="-122"/>
            </a:endParaRPr>
          </a:p>
        </p:txBody>
      </p:sp>
      <p:sp>
        <p:nvSpPr>
          <p:cNvPr id="16389" name="Rectangle 5" descr="Light vertical"/>
          <p:cNvSpPr>
            <a:spLocks noChangeArrowheads="1"/>
          </p:cNvSpPr>
          <p:nvPr/>
        </p:nvSpPr>
        <p:spPr bwMode="auto">
          <a:xfrm>
            <a:off x="1828800" y="3886200"/>
            <a:ext cx="1981200" cy="152400"/>
          </a:xfrm>
          <a:prstGeom prst="rect">
            <a:avLst/>
          </a:prstGeom>
          <a:pattFill prst="ltVert">
            <a:fgClr>
              <a:srgbClr val="3333FF"/>
            </a:fgClr>
            <a:bgClr>
              <a:schemeClr val="bg1"/>
            </a:bgClr>
          </a:patt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 name="Rectangle 6" descr="Light vertical"/>
          <p:cNvSpPr>
            <a:spLocks noChangeArrowheads="1"/>
          </p:cNvSpPr>
          <p:nvPr/>
        </p:nvSpPr>
        <p:spPr bwMode="auto">
          <a:xfrm>
            <a:off x="1835150" y="4518025"/>
            <a:ext cx="1981200" cy="152400"/>
          </a:xfrm>
          <a:prstGeom prst="rect">
            <a:avLst/>
          </a:prstGeom>
          <a:pattFill prst="ltVert">
            <a:fgClr>
              <a:srgbClr val="3333FF"/>
            </a:fgClr>
            <a:bgClr>
              <a:schemeClr val="bg1"/>
            </a:bgClr>
          </a:patt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Rectangle 7" descr="Light vertical"/>
          <p:cNvSpPr>
            <a:spLocks noChangeArrowheads="1"/>
          </p:cNvSpPr>
          <p:nvPr/>
        </p:nvSpPr>
        <p:spPr bwMode="auto">
          <a:xfrm>
            <a:off x="1822450" y="5376863"/>
            <a:ext cx="1981200" cy="152400"/>
          </a:xfrm>
          <a:prstGeom prst="rect">
            <a:avLst/>
          </a:prstGeom>
          <a:pattFill prst="ltVert">
            <a:fgClr>
              <a:srgbClr val="3333FF"/>
            </a:fgClr>
            <a:bgClr>
              <a:schemeClr val="bg1"/>
            </a:bgClr>
          </a:patt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2" name="Text Box 8"/>
          <p:cNvSpPr txBox="1">
            <a:spLocks noChangeArrowheads="1"/>
          </p:cNvSpPr>
          <p:nvPr/>
        </p:nvSpPr>
        <p:spPr bwMode="auto">
          <a:xfrm>
            <a:off x="2203450" y="4767263"/>
            <a:ext cx="4587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en-US" altLang="zh-CN">
                <a:solidFill>
                  <a:srgbClr val="3333FF"/>
                </a:solidFill>
                <a:ea typeface="宋体" panose="02010600030101010101" pitchFamily="2" charset="-122"/>
              </a:rPr>
              <a:t>…</a:t>
            </a:r>
          </a:p>
        </p:txBody>
      </p:sp>
      <p:sp>
        <p:nvSpPr>
          <p:cNvPr id="16393" name="Text Box 9"/>
          <p:cNvSpPr txBox="1">
            <a:spLocks noChangeArrowheads="1"/>
          </p:cNvSpPr>
          <p:nvPr/>
        </p:nvSpPr>
        <p:spPr bwMode="auto">
          <a:xfrm>
            <a:off x="3194050" y="4767263"/>
            <a:ext cx="4587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en-US" altLang="zh-CN">
                <a:solidFill>
                  <a:srgbClr val="3333FF"/>
                </a:solidFill>
                <a:ea typeface="宋体" panose="02010600030101010101" pitchFamily="2" charset="-122"/>
              </a:rPr>
              <a:t>…</a:t>
            </a:r>
          </a:p>
        </p:txBody>
      </p:sp>
      <p:sp>
        <p:nvSpPr>
          <p:cNvPr id="16396" name="Freeform 12"/>
          <p:cNvSpPr>
            <a:spLocks/>
          </p:cNvSpPr>
          <p:nvPr/>
        </p:nvSpPr>
        <p:spPr bwMode="auto">
          <a:xfrm>
            <a:off x="1822450" y="5054600"/>
            <a:ext cx="1981200" cy="246063"/>
          </a:xfrm>
          <a:custGeom>
            <a:avLst/>
            <a:gdLst>
              <a:gd name="T0" fmla="*/ 0 w 1248"/>
              <a:gd name="T1" fmla="*/ 224 h 240"/>
              <a:gd name="T2" fmla="*/ 58 w 1248"/>
              <a:gd name="T3" fmla="*/ 163 h 240"/>
              <a:gd name="T4" fmla="*/ 113 w 1248"/>
              <a:gd name="T5" fmla="*/ 93 h 240"/>
              <a:gd name="T6" fmla="*/ 152 w 1248"/>
              <a:gd name="T7" fmla="*/ 186 h 240"/>
              <a:gd name="T8" fmla="*/ 206 w 1248"/>
              <a:gd name="T9" fmla="*/ 225 h 240"/>
              <a:gd name="T10" fmla="*/ 288 w 1248"/>
              <a:gd name="T11" fmla="*/ 224 h 240"/>
              <a:gd name="T12" fmla="*/ 336 w 1248"/>
              <a:gd name="T13" fmla="*/ 128 h 240"/>
              <a:gd name="T14" fmla="*/ 384 w 1248"/>
              <a:gd name="T15" fmla="*/ 128 h 240"/>
              <a:gd name="T16" fmla="*/ 416 w 1248"/>
              <a:gd name="T17" fmla="*/ 225 h 240"/>
              <a:gd name="T18" fmla="*/ 480 w 1248"/>
              <a:gd name="T19" fmla="*/ 176 h 240"/>
              <a:gd name="T20" fmla="*/ 528 w 1248"/>
              <a:gd name="T21" fmla="*/ 128 h 240"/>
              <a:gd name="T22" fmla="*/ 572 w 1248"/>
              <a:gd name="T23" fmla="*/ 194 h 240"/>
              <a:gd name="T24" fmla="*/ 624 w 1248"/>
              <a:gd name="T25" fmla="*/ 128 h 240"/>
              <a:gd name="T26" fmla="*/ 672 w 1248"/>
              <a:gd name="T27" fmla="*/ 176 h 240"/>
              <a:gd name="T28" fmla="*/ 728 w 1248"/>
              <a:gd name="T29" fmla="*/ 225 h 240"/>
              <a:gd name="T30" fmla="*/ 767 w 1248"/>
              <a:gd name="T31" fmla="*/ 116 h 240"/>
              <a:gd name="T32" fmla="*/ 816 w 1248"/>
              <a:gd name="T33" fmla="*/ 80 h 240"/>
              <a:gd name="T34" fmla="*/ 852 w 1248"/>
              <a:gd name="T35" fmla="*/ 15 h 240"/>
              <a:gd name="T36" fmla="*/ 883 w 1248"/>
              <a:gd name="T37" fmla="*/ 171 h 240"/>
              <a:gd name="T38" fmla="*/ 930 w 1248"/>
              <a:gd name="T39" fmla="*/ 46 h 240"/>
              <a:gd name="T40" fmla="*/ 977 w 1248"/>
              <a:gd name="T41" fmla="*/ 109 h 240"/>
              <a:gd name="T42" fmla="*/ 1024 w 1248"/>
              <a:gd name="T43" fmla="*/ 194 h 240"/>
              <a:gd name="T44" fmla="*/ 1104 w 1248"/>
              <a:gd name="T45" fmla="*/ 80 h 240"/>
              <a:gd name="T46" fmla="*/ 1164 w 1248"/>
              <a:gd name="T47" fmla="*/ 124 h 240"/>
              <a:gd name="T48" fmla="*/ 1195 w 1248"/>
              <a:gd name="T49" fmla="*/ 179 h 240"/>
              <a:gd name="T50" fmla="*/ 1248 w 1248"/>
              <a:gd name="T51" fmla="*/ 22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8" h="240">
                <a:moveTo>
                  <a:pt x="0" y="224"/>
                </a:moveTo>
                <a:cubicBezTo>
                  <a:pt x="10" y="214"/>
                  <a:pt x="39" y="185"/>
                  <a:pt x="58" y="163"/>
                </a:cubicBezTo>
                <a:cubicBezTo>
                  <a:pt x="77" y="141"/>
                  <a:pt x="97" y="89"/>
                  <a:pt x="113" y="93"/>
                </a:cubicBezTo>
                <a:cubicBezTo>
                  <a:pt x="129" y="97"/>
                  <a:pt x="136" y="164"/>
                  <a:pt x="152" y="186"/>
                </a:cubicBezTo>
                <a:cubicBezTo>
                  <a:pt x="168" y="208"/>
                  <a:pt x="183" y="219"/>
                  <a:pt x="206" y="225"/>
                </a:cubicBezTo>
                <a:cubicBezTo>
                  <a:pt x="229" y="231"/>
                  <a:pt x="266" y="240"/>
                  <a:pt x="288" y="224"/>
                </a:cubicBezTo>
                <a:cubicBezTo>
                  <a:pt x="310" y="208"/>
                  <a:pt x="320" y="144"/>
                  <a:pt x="336" y="128"/>
                </a:cubicBezTo>
                <a:cubicBezTo>
                  <a:pt x="352" y="112"/>
                  <a:pt x="371" y="112"/>
                  <a:pt x="384" y="128"/>
                </a:cubicBezTo>
                <a:cubicBezTo>
                  <a:pt x="397" y="144"/>
                  <a:pt x="400" y="217"/>
                  <a:pt x="416" y="225"/>
                </a:cubicBezTo>
                <a:cubicBezTo>
                  <a:pt x="432" y="233"/>
                  <a:pt x="461" y="192"/>
                  <a:pt x="480" y="176"/>
                </a:cubicBezTo>
                <a:cubicBezTo>
                  <a:pt x="499" y="160"/>
                  <a:pt x="513" y="125"/>
                  <a:pt x="528" y="128"/>
                </a:cubicBezTo>
                <a:cubicBezTo>
                  <a:pt x="543" y="131"/>
                  <a:pt x="556" y="194"/>
                  <a:pt x="572" y="194"/>
                </a:cubicBezTo>
                <a:cubicBezTo>
                  <a:pt x="588" y="194"/>
                  <a:pt x="607" y="131"/>
                  <a:pt x="624" y="128"/>
                </a:cubicBezTo>
                <a:cubicBezTo>
                  <a:pt x="641" y="125"/>
                  <a:pt x="655" y="160"/>
                  <a:pt x="672" y="176"/>
                </a:cubicBezTo>
                <a:cubicBezTo>
                  <a:pt x="689" y="192"/>
                  <a:pt x="712" y="235"/>
                  <a:pt x="728" y="225"/>
                </a:cubicBezTo>
                <a:cubicBezTo>
                  <a:pt x="744" y="215"/>
                  <a:pt x="752" y="140"/>
                  <a:pt x="767" y="116"/>
                </a:cubicBezTo>
                <a:cubicBezTo>
                  <a:pt x="782" y="92"/>
                  <a:pt x="802" y="97"/>
                  <a:pt x="816" y="80"/>
                </a:cubicBezTo>
                <a:cubicBezTo>
                  <a:pt x="830" y="63"/>
                  <a:pt x="841" y="0"/>
                  <a:pt x="852" y="15"/>
                </a:cubicBezTo>
                <a:cubicBezTo>
                  <a:pt x="863" y="30"/>
                  <a:pt x="870" y="166"/>
                  <a:pt x="883" y="171"/>
                </a:cubicBezTo>
                <a:cubicBezTo>
                  <a:pt x="896" y="176"/>
                  <a:pt x="914" y="56"/>
                  <a:pt x="930" y="46"/>
                </a:cubicBezTo>
                <a:cubicBezTo>
                  <a:pt x="946" y="36"/>
                  <a:pt x="961" y="84"/>
                  <a:pt x="977" y="109"/>
                </a:cubicBezTo>
                <a:cubicBezTo>
                  <a:pt x="993" y="134"/>
                  <a:pt x="1003" y="199"/>
                  <a:pt x="1024" y="194"/>
                </a:cubicBezTo>
                <a:cubicBezTo>
                  <a:pt x="1045" y="189"/>
                  <a:pt x="1081" y="92"/>
                  <a:pt x="1104" y="80"/>
                </a:cubicBezTo>
                <a:cubicBezTo>
                  <a:pt x="1127" y="68"/>
                  <a:pt x="1149" y="108"/>
                  <a:pt x="1164" y="124"/>
                </a:cubicBezTo>
                <a:cubicBezTo>
                  <a:pt x="1179" y="140"/>
                  <a:pt x="1181" y="162"/>
                  <a:pt x="1195" y="179"/>
                </a:cubicBezTo>
                <a:cubicBezTo>
                  <a:pt x="1209" y="196"/>
                  <a:pt x="1237" y="215"/>
                  <a:pt x="1248" y="2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Freeform 13"/>
          <p:cNvSpPr>
            <a:spLocks/>
          </p:cNvSpPr>
          <p:nvPr/>
        </p:nvSpPr>
        <p:spPr bwMode="auto">
          <a:xfrm>
            <a:off x="1822450" y="4157663"/>
            <a:ext cx="1971675" cy="288925"/>
          </a:xfrm>
          <a:custGeom>
            <a:avLst/>
            <a:gdLst>
              <a:gd name="T0" fmla="*/ 0 w 1242"/>
              <a:gd name="T1" fmla="*/ 57 h 182"/>
              <a:gd name="T2" fmla="*/ 47 w 1242"/>
              <a:gd name="T3" fmla="*/ 143 h 182"/>
              <a:gd name="T4" fmla="*/ 78 w 1242"/>
              <a:gd name="T5" fmla="*/ 80 h 182"/>
              <a:gd name="T6" fmla="*/ 117 w 1242"/>
              <a:gd name="T7" fmla="*/ 174 h 182"/>
              <a:gd name="T8" fmla="*/ 140 w 1242"/>
              <a:gd name="T9" fmla="*/ 49 h 182"/>
              <a:gd name="T10" fmla="*/ 234 w 1242"/>
              <a:gd name="T11" fmla="*/ 166 h 182"/>
              <a:gd name="T12" fmla="*/ 319 w 1242"/>
              <a:gd name="T13" fmla="*/ 143 h 182"/>
              <a:gd name="T14" fmla="*/ 374 w 1242"/>
              <a:gd name="T15" fmla="*/ 96 h 182"/>
              <a:gd name="T16" fmla="*/ 420 w 1242"/>
              <a:gd name="T17" fmla="*/ 163 h 182"/>
              <a:gd name="T18" fmla="*/ 444 w 1242"/>
              <a:gd name="T19" fmla="*/ 72 h 182"/>
              <a:gd name="T20" fmla="*/ 498 w 1242"/>
              <a:gd name="T21" fmla="*/ 10 h 182"/>
              <a:gd name="T22" fmla="*/ 545 w 1242"/>
              <a:gd name="T23" fmla="*/ 135 h 182"/>
              <a:gd name="T24" fmla="*/ 615 w 1242"/>
              <a:gd name="T25" fmla="*/ 143 h 182"/>
              <a:gd name="T26" fmla="*/ 676 w 1242"/>
              <a:gd name="T27" fmla="*/ 132 h 182"/>
              <a:gd name="T28" fmla="*/ 732 w 1242"/>
              <a:gd name="T29" fmla="*/ 41 h 182"/>
              <a:gd name="T30" fmla="*/ 771 w 1242"/>
              <a:gd name="T31" fmla="*/ 93 h 182"/>
              <a:gd name="T32" fmla="*/ 825 w 1242"/>
              <a:gd name="T33" fmla="*/ 166 h 182"/>
              <a:gd name="T34" fmla="*/ 856 w 1242"/>
              <a:gd name="T35" fmla="*/ 28 h 182"/>
              <a:gd name="T36" fmla="*/ 899 w 1242"/>
              <a:gd name="T37" fmla="*/ 109 h 182"/>
              <a:gd name="T38" fmla="*/ 969 w 1242"/>
              <a:gd name="T39" fmla="*/ 109 h 182"/>
              <a:gd name="T40" fmla="*/ 1016 w 1242"/>
              <a:gd name="T41" fmla="*/ 62 h 182"/>
              <a:gd name="T42" fmla="*/ 1055 w 1242"/>
              <a:gd name="T43" fmla="*/ 93 h 182"/>
              <a:gd name="T44" fmla="*/ 1108 w 1242"/>
              <a:gd name="T45" fmla="*/ 70 h 182"/>
              <a:gd name="T46" fmla="*/ 1171 w 1242"/>
              <a:gd name="T47" fmla="*/ 70 h 182"/>
              <a:gd name="T48" fmla="*/ 1210 w 1242"/>
              <a:gd name="T49" fmla="*/ 39 h 182"/>
              <a:gd name="T50" fmla="*/ 1242 w 1242"/>
              <a:gd name="T51"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2" h="182">
                <a:moveTo>
                  <a:pt x="0" y="57"/>
                </a:moveTo>
                <a:cubicBezTo>
                  <a:pt x="8" y="71"/>
                  <a:pt x="34" y="139"/>
                  <a:pt x="47" y="143"/>
                </a:cubicBezTo>
                <a:cubicBezTo>
                  <a:pt x="60" y="147"/>
                  <a:pt x="66" y="75"/>
                  <a:pt x="78" y="80"/>
                </a:cubicBezTo>
                <a:cubicBezTo>
                  <a:pt x="90" y="85"/>
                  <a:pt x="107" y="179"/>
                  <a:pt x="117" y="174"/>
                </a:cubicBezTo>
                <a:cubicBezTo>
                  <a:pt x="127" y="169"/>
                  <a:pt x="121" y="50"/>
                  <a:pt x="140" y="49"/>
                </a:cubicBezTo>
                <a:cubicBezTo>
                  <a:pt x="159" y="48"/>
                  <a:pt x="204" y="150"/>
                  <a:pt x="234" y="166"/>
                </a:cubicBezTo>
                <a:cubicBezTo>
                  <a:pt x="264" y="182"/>
                  <a:pt x="296" y="155"/>
                  <a:pt x="319" y="143"/>
                </a:cubicBezTo>
                <a:cubicBezTo>
                  <a:pt x="342" y="131"/>
                  <a:pt x="357" y="93"/>
                  <a:pt x="374" y="96"/>
                </a:cubicBezTo>
                <a:cubicBezTo>
                  <a:pt x="391" y="99"/>
                  <a:pt x="408" y="167"/>
                  <a:pt x="420" y="163"/>
                </a:cubicBezTo>
                <a:cubicBezTo>
                  <a:pt x="432" y="159"/>
                  <a:pt x="431" y="97"/>
                  <a:pt x="444" y="72"/>
                </a:cubicBezTo>
                <a:cubicBezTo>
                  <a:pt x="457" y="47"/>
                  <a:pt x="481" y="0"/>
                  <a:pt x="498" y="10"/>
                </a:cubicBezTo>
                <a:cubicBezTo>
                  <a:pt x="515" y="20"/>
                  <a:pt x="526" y="113"/>
                  <a:pt x="545" y="135"/>
                </a:cubicBezTo>
                <a:cubicBezTo>
                  <a:pt x="564" y="157"/>
                  <a:pt x="593" y="143"/>
                  <a:pt x="615" y="143"/>
                </a:cubicBezTo>
                <a:cubicBezTo>
                  <a:pt x="637" y="143"/>
                  <a:pt x="656" y="149"/>
                  <a:pt x="676" y="132"/>
                </a:cubicBezTo>
                <a:cubicBezTo>
                  <a:pt x="696" y="115"/>
                  <a:pt x="716" y="47"/>
                  <a:pt x="732" y="41"/>
                </a:cubicBezTo>
                <a:cubicBezTo>
                  <a:pt x="748" y="35"/>
                  <a:pt x="756" y="72"/>
                  <a:pt x="771" y="93"/>
                </a:cubicBezTo>
                <a:cubicBezTo>
                  <a:pt x="786" y="114"/>
                  <a:pt x="811" y="177"/>
                  <a:pt x="825" y="166"/>
                </a:cubicBezTo>
                <a:cubicBezTo>
                  <a:pt x="839" y="155"/>
                  <a:pt x="844" y="37"/>
                  <a:pt x="856" y="28"/>
                </a:cubicBezTo>
                <a:cubicBezTo>
                  <a:pt x="868" y="19"/>
                  <a:pt x="880" y="96"/>
                  <a:pt x="899" y="109"/>
                </a:cubicBezTo>
                <a:cubicBezTo>
                  <a:pt x="918" y="122"/>
                  <a:pt x="949" y="117"/>
                  <a:pt x="969" y="109"/>
                </a:cubicBezTo>
                <a:cubicBezTo>
                  <a:pt x="989" y="101"/>
                  <a:pt x="1002" y="65"/>
                  <a:pt x="1016" y="62"/>
                </a:cubicBezTo>
                <a:cubicBezTo>
                  <a:pt x="1030" y="59"/>
                  <a:pt x="1040" y="92"/>
                  <a:pt x="1055" y="93"/>
                </a:cubicBezTo>
                <a:cubicBezTo>
                  <a:pt x="1070" y="94"/>
                  <a:pt x="1089" y="74"/>
                  <a:pt x="1108" y="70"/>
                </a:cubicBezTo>
                <a:cubicBezTo>
                  <a:pt x="1127" y="66"/>
                  <a:pt x="1154" y="75"/>
                  <a:pt x="1171" y="70"/>
                </a:cubicBezTo>
                <a:cubicBezTo>
                  <a:pt x="1188" y="65"/>
                  <a:pt x="1198" y="27"/>
                  <a:pt x="1210" y="39"/>
                </a:cubicBezTo>
                <a:cubicBezTo>
                  <a:pt x="1222" y="51"/>
                  <a:pt x="1235" y="119"/>
                  <a:pt x="1242" y="1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Freeform 14"/>
          <p:cNvSpPr>
            <a:spLocks/>
          </p:cNvSpPr>
          <p:nvPr/>
        </p:nvSpPr>
        <p:spPr bwMode="auto">
          <a:xfrm>
            <a:off x="1822450" y="3619500"/>
            <a:ext cx="1995488" cy="219075"/>
          </a:xfrm>
          <a:custGeom>
            <a:avLst/>
            <a:gdLst>
              <a:gd name="T0" fmla="*/ 0 w 1257"/>
              <a:gd name="T1" fmla="*/ 43 h 138"/>
              <a:gd name="T2" fmla="*/ 58 w 1257"/>
              <a:gd name="T3" fmla="*/ 29 h 138"/>
              <a:gd name="T4" fmla="*/ 78 w 1257"/>
              <a:gd name="T5" fmla="*/ 66 h 138"/>
              <a:gd name="T6" fmla="*/ 97 w 1257"/>
              <a:gd name="T7" fmla="*/ 13 h 138"/>
              <a:gd name="T8" fmla="*/ 140 w 1257"/>
              <a:gd name="T9" fmla="*/ 35 h 138"/>
              <a:gd name="T10" fmla="*/ 175 w 1257"/>
              <a:gd name="T11" fmla="*/ 90 h 138"/>
              <a:gd name="T12" fmla="*/ 214 w 1257"/>
              <a:gd name="T13" fmla="*/ 35 h 138"/>
              <a:gd name="T14" fmla="*/ 284 w 1257"/>
              <a:gd name="T15" fmla="*/ 82 h 138"/>
              <a:gd name="T16" fmla="*/ 315 w 1257"/>
              <a:gd name="T17" fmla="*/ 12 h 138"/>
              <a:gd name="T18" fmla="*/ 393 w 1257"/>
              <a:gd name="T19" fmla="*/ 59 h 138"/>
              <a:gd name="T20" fmla="*/ 471 w 1257"/>
              <a:gd name="T21" fmla="*/ 98 h 138"/>
              <a:gd name="T22" fmla="*/ 518 w 1257"/>
              <a:gd name="T23" fmla="*/ 28 h 138"/>
              <a:gd name="T24" fmla="*/ 595 w 1257"/>
              <a:gd name="T25" fmla="*/ 20 h 138"/>
              <a:gd name="T26" fmla="*/ 615 w 1257"/>
              <a:gd name="T27" fmla="*/ 129 h 138"/>
              <a:gd name="T28" fmla="*/ 650 w 1257"/>
              <a:gd name="T29" fmla="*/ 74 h 138"/>
              <a:gd name="T30" fmla="*/ 689 w 1257"/>
              <a:gd name="T31" fmla="*/ 59 h 138"/>
              <a:gd name="T32" fmla="*/ 732 w 1257"/>
              <a:gd name="T33" fmla="*/ 27 h 138"/>
              <a:gd name="T34" fmla="*/ 767 w 1257"/>
              <a:gd name="T35" fmla="*/ 67 h 138"/>
              <a:gd name="T36" fmla="*/ 821 w 1257"/>
              <a:gd name="T37" fmla="*/ 12 h 138"/>
              <a:gd name="T38" fmla="*/ 856 w 1257"/>
              <a:gd name="T39" fmla="*/ 14 h 138"/>
              <a:gd name="T40" fmla="*/ 883 w 1257"/>
              <a:gd name="T41" fmla="*/ 67 h 138"/>
              <a:gd name="T42" fmla="*/ 938 w 1257"/>
              <a:gd name="T43" fmla="*/ 98 h 138"/>
              <a:gd name="T44" fmla="*/ 1008 w 1257"/>
              <a:gd name="T45" fmla="*/ 105 h 138"/>
              <a:gd name="T46" fmla="*/ 1055 w 1257"/>
              <a:gd name="T47" fmla="*/ 79 h 138"/>
              <a:gd name="T48" fmla="*/ 1094 w 1257"/>
              <a:gd name="T49" fmla="*/ 35 h 138"/>
              <a:gd name="T50" fmla="*/ 1140 w 1257"/>
              <a:gd name="T51" fmla="*/ 74 h 138"/>
              <a:gd name="T52" fmla="*/ 1195 w 1257"/>
              <a:gd name="T53" fmla="*/ 12 h 138"/>
              <a:gd name="T54" fmla="*/ 1257 w 1257"/>
              <a:gd name="T55" fmla="*/ 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7" h="138">
                <a:moveTo>
                  <a:pt x="0" y="43"/>
                </a:moveTo>
                <a:cubicBezTo>
                  <a:pt x="10" y="41"/>
                  <a:pt x="45" y="25"/>
                  <a:pt x="58" y="29"/>
                </a:cubicBezTo>
                <a:cubicBezTo>
                  <a:pt x="71" y="33"/>
                  <a:pt x="72" y="69"/>
                  <a:pt x="78" y="66"/>
                </a:cubicBezTo>
                <a:cubicBezTo>
                  <a:pt x="84" y="63"/>
                  <a:pt x="87" y="18"/>
                  <a:pt x="97" y="13"/>
                </a:cubicBezTo>
                <a:cubicBezTo>
                  <a:pt x="107" y="8"/>
                  <a:pt x="127" y="22"/>
                  <a:pt x="140" y="35"/>
                </a:cubicBezTo>
                <a:cubicBezTo>
                  <a:pt x="153" y="48"/>
                  <a:pt x="163" y="90"/>
                  <a:pt x="175" y="90"/>
                </a:cubicBezTo>
                <a:cubicBezTo>
                  <a:pt x="187" y="90"/>
                  <a:pt x="196" y="36"/>
                  <a:pt x="214" y="35"/>
                </a:cubicBezTo>
                <a:cubicBezTo>
                  <a:pt x="232" y="34"/>
                  <a:pt x="267" y="86"/>
                  <a:pt x="284" y="82"/>
                </a:cubicBezTo>
                <a:cubicBezTo>
                  <a:pt x="301" y="78"/>
                  <a:pt x="297" y="16"/>
                  <a:pt x="315" y="12"/>
                </a:cubicBezTo>
                <a:cubicBezTo>
                  <a:pt x="333" y="8"/>
                  <a:pt x="367" y="45"/>
                  <a:pt x="393" y="59"/>
                </a:cubicBezTo>
                <a:cubicBezTo>
                  <a:pt x="419" y="73"/>
                  <a:pt x="450" y="103"/>
                  <a:pt x="471" y="98"/>
                </a:cubicBezTo>
                <a:cubicBezTo>
                  <a:pt x="492" y="93"/>
                  <a:pt x="497" y="41"/>
                  <a:pt x="518" y="28"/>
                </a:cubicBezTo>
                <a:cubicBezTo>
                  <a:pt x="539" y="15"/>
                  <a:pt x="579" y="3"/>
                  <a:pt x="595" y="20"/>
                </a:cubicBezTo>
                <a:cubicBezTo>
                  <a:pt x="611" y="37"/>
                  <a:pt x="606" y="120"/>
                  <a:pt x="615" y="129"/>
                </a:cubicBezTo>
                <a:cubicBezTo>
                  <a:pt x="624" y="138"/>
                  <a:pt x="638" y="86"/>
                  <a:pt x="650" y="74"/>
                </a:cubicBezTo>
                <a:cubicBezTo>
                  <a:pt x="662" y="62"/>
                  <a:pt x="675" y="67"/>
                  <a:pt x="689" y="59"/>
                </a:cubicBezTo>
                <a:cubicBezTo>
                  <a:pt x="703" y="51"/>
                  <a:pt x="719" y="26"/>
                  <a:pt x="732" y="27"/>
                </a:cubicBezTo>
                <a:cubicBezTo>
                  <a:pt x="745" y="28"/>
                  <a:pt x="752" y="69"/>
                  <a:pt x="767" y="67"/>
                </a:cubicBezTo>
                <a:cubicBezTo>
                  <a:pt x="782" y="65"/>
                  <a:pt x="806" y="21"/>
                  <a:pt x="821" y="12"/>
                </a:cubicBezTo>
                <a:cubicBezTo>
                  <a:pt x="836" y="3"/>
                  <a:pt x="846" y="5"/>
                  <a:pt x="856" y="14"/>
                </a:cubicBezTo>
                <a:cubicBezTo>
                  <a:pt x="866" y="23"/>
                  <a:pt x="869" y="53"/>
                  <a:pt x="883" y="67"/>
                </a:cubicBezTo>
                <a:cubicBezTo>
                  <a:pt x="897" y="81"/>
                  <a:pt x="917" y="92"/>
                  <a:pt x="938" y="98"/>
                </a:cubicBezTo>
                <a:cubicBezTo>
                  <a:pt x="959" y="104"/>
                  <a:pt x="989" y="108"/>
                  <a:pt x="1008" y="105"/>
                </a:cubicBezTo>
                <a:cubicBezTo>
                  <a:pt x="1027" y="102"/>
                  <a:pt x="1041" y="91"/>
                  <a:pt x="1055" y="79"/>
                </a:cubicBezTo>
                <a:cubicBezTo>
                  <a:pt x="1069" y="67"/>
                  <a:pt x="1080" y="36"/>
                  <a:pt x="1094" y="35"/>
                </a:cubicBezTo>
                <a:cubicBezTo>
                  <a:pt x="1108" y="34"/>
                  <a:pt x="1123" y="78"/>
                  <a:pt x="1140" y="74"/>
                </a:cubicBezTo>
                <a:cubicBezTo>
                  <a:pt x="1157" y="70"/>
                  <a:pt x="1176" y="24"/>
                  <a:pt x="1195" y="12"/>
                </a:cubicBezTo>
                <a:cubicBezTo>
                  <a:pt x="1214" y="0"/>
                  <a:pt x="1244" y="6"/>
                  <a:pt x="1257" y="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Text Box 15"/>
          <p:cNvSpPr txBox="1">
            <a:spLocks noChangeArrowheads="1"/>
          </p:cNvSpPr>
          <p:nvPr/>
        </p:nvSpPr>
        <p:spPr bwMode="auto">
          <a:xfrm>
            <a:off x="1676400" y="5791200"/>
            <a:ext cx="2522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latin typeface="Times New Roman" panose="02020603050405020304" pitchFamily="18" charset="0"/>
                <a:ea typeface="宋体" panose="02010600030101010101" pitchFamily="2" charset="-122"/>
              </a:rPr>
              <a:t>time-series database D</a:t>
            </a:r>
          </a:p>
        </p:txBody>
      </p:sp>
      <p:sp>
        <p:nvSpPr>
          <p:cNvPr id="16400" name="Rectangle 16" descr="Light vertical"/>
          <p:cNvSpPr>
            <a:spLocks noChangeArrowheads="1"/>
          </p:cNvSpPr>
          <p:nvPr/>
        </p:nvSpPr>
        <p:spPr bwMode="auto">
          <a:xfrm>
            <a:off x="6324600" y="4495800"/>
            <a:ext cx="1981200" cy="152400"/>
          </a:xfrm>
          <a:prstGeom prst="rect">
            <a:avLst/>
          </a:prstGeom>
          <a:pattFill prst="ltVert">
            <a:fgClr>
              <a:srgbClr val="FF3300"/>
            </a:fgClr>
            <a:bgClr>
              <a:schemeClr val="bg1"/>
            </a:bgClr>
          </a:patt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1" name="Line 17"/>
          <p:cNvSpPr>
            <a:spLocks noChangeShapeType="1"/>
          </p:cNvSpPr>
          <p:nvPr/>
        </p:nvSpPr>
        <p:spPr bwMode="auto">
          <a:xfrm flipH="1">
            <a:off x="1136650" y="4005263"/>
            <a:ext cx="533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2" name="Line 18"/>
          <p:cNvSpPr>
            <a:spLocks noChangeShapeType="1"/>
          </p:cNvSpPr>
          <p:nvPr/>
        </p:nvSpPr>
        <p:spPr bwMode="auto">
          <a:xfrm flipH="1" flipV="1">
            <a:off x="1136650" y="4462463"/>
            <a:ext cx="533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3" name="Line 19"/>
          <p:cNvSpPr>
            <a:spLocks noChangeShapeType="1"/>
          </p:cNvSpPr>
          <p:nvPr/>
        </p:nvSpPr>
        <p:spPr bwMode="auto">
          <a:xfrm flipH="1" flipV="1">
            <a:off x="1136650" y="4995863"/>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4" name="Text Box 20"/>
          <p:cNvSpPr txBox="1">
            <a:spLocks noChangeArrowheads="1"/>
          </p:cNvSpPr>
          <p:nvPr/>
        </p:nvSpPr>
        <p:spPr bwMode="auto">
          <a:xfrm>
            <a:off x="1060450" y="4614863"/>
            <a:ext cx="4587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en-US" altLang="zh-CN">
                <a:ea typeface="宋体" panose="02010600030101010101" pitchFamily="2" charset="-122"/>
              </a:rPr>
              <a:t>…</a:t>
            </a:r>
          </a:p>
        </p:txBody>
      </p:sp>
      <p:sp>
        <p:nvSpPr>
          <p:cNvPr id="16405" name="Text Box 21"/>
          <p:cNvSpPr txBox="1">
            <a:spLocks noChangeArrowheads="1"/>
          </p:cNvSpPr>
          <p:nvPr/>
        </p:nvSpPr>
        <p:spPr bwMode="auto">
          <a:xfrm>
            <a:off x="346075" y="4286250"/>
            <a:ext cx="774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time</a:t>
            </a:r>
          </a:p>
          <a:p>
            <a:pPr algn="ctr"/>
            <a:r>
              <a:rPr lang="en-US" altLang="zh-CN" sz="2000" i="1">
                <a:latin typeface="Times New Roman" panose="02020603050405020304" pitchFamily="18" charset="0"/>
                <a:ea typeface="宋体" panose="02010600030101010101" pitchFamily="2" charset="-122"/>
              </a:rPr>
              <a:t>series</a:t>
            </a:r>
          </a:p>
        </p:txBody>
      </p:sp>
      <p:sp>
        <p:nvSpPr>
          <p:cNvPr id="16406" name="Freeform 22"/>
          <p:cNvSpPr>
            <a:spLocks/>
          </p:cNvSpPr>
          <p:nvPr/>
        </p:nvSpPr>
        <p:spPr bwMode="auto">
          <a:xfrm>
            <a:off x="6324600" y="4114800"/>
            <a:ext cx="1971675" cy="327025"/>
          </a:xfrm>
          <a:custGeom>
            <a:avLst/>
            <a:gdLst>
              <a:gd name="T0" fmla="*/ 0 w 1242"/>
              <a:gd name="T1" fmla="*/ 84 h 206"/>
              <a:gd name="T2" fmla="*/ 32 w 1242"/>
              <a:gd name="T3" fmla="*/ 6 h 206"/>
              <a:gd name="T4" fmla="*/ 79 w 1242"/>
              <a:gd name="T5" fmla="*/ 123 h 206"/>
              <a:gd name="T6" fmla="*/ 134 w 1242"/>
              <a:gd name="T7" fmla="*/ 177 h 206"/>
              <a:gd name="T8" fmla="*/ 165 w 1242"/>
              <a:gd name="T9" fmla="*/ 84 h 206"/>
              <a:gd name="T10" fmla="*/ 227 w 1242"/>
              <a:gd name="T11" fmla="*/ 30 h 206"/>
              <a:gd name="T12" fmla="*/ 274 w 1242"/>
              <a:gd name="T13" fmla="*/ 139 h 206"/>
              <a:gd name="T14" fmla="*/ 359 w 1242"/>
              <a:gd name="T15" fmla="*/ 69 h 206"/>
              <a:gd name="T16" fmla="*/ 390 w 1242"/>
              <a:gd name="T17" fmla="*/ 201 h 206"/>
              <a:gd name="T18" fmla="*/ 444 w 1242"/>
              <a:gd name="T19" fmla="*/ 99 h 206"/>
              <a:gd name="T20" fmla="*/ 498 w 1242"/>
              <a:gd name="T21" fmla="*/ 37 h 206"/>
              <a:gd name="T22" fmla="*/ 545 w 1242"/>
              <a:gd name="T23" fmla="*/ 162 h 206"/>
              <a:gd name="T24" fmla="*/ 601 w 1242"/>
              <a:gd name="T25" fmla="*/ 201 h 206"/>
              <a:gd name="T26" fmla="*/ 676 w 1242"/>
              <a:gd name="T27" fmla="*/ 159 h 206"/>
              <a:gd name="T28" fmla="*/ 732 w 1242"/>
              <a:gd name="T29" fmla="*/ 68 h 206"/>
              <a:gd name="T30" fmla="*/ 795 w 1242"/>
              <a:gd name="T31" fmla="*/ 92 h 206"/>
              <a:gd name="T32" fmla="*/ 826 w 1242"/>
              <a:gd name="T33" fmla="*/ 170 h 206"/>
              <a:gd name="T34" fmla="*/ 856 w 1242"/>
              <a:gd name="T35" fmla="*/ 55 h 206"/>
              <a:gd name="T36" fmla="*/ 899 w 1242"/>
              <a:gd name="T37" fmla="*/ 136 h 206"/>
              <a:gd name="T38" fmla="*/ 969 w 1242"/>
              <a:gd name="T39" fmla="*/ 136 h 206"/>
              <a:gd name="T40" fmla="*/ 1005 w 1242"/>
              <a:gd name="T41" fmla="*/ 170 h 206"/>
              <a:gd name="T42" fmla="*/ 1055 w 1242"/>
              <a:gd name="T43" fmla="*/ 120 h 206"/>
              <a:gd name="T44" fmla="*/ 1108 w 1242"/>
              <a:gd name="T45" fmla="*/ 97 h 206"/>
              <a:gd name="T46" fmla="*/ 1171 w 1242"/>
              <a:gd name="T47" fmla="*/ 97 h 206"/>
              <a:gd name="T48" fmla="*/ 1223 w 1242"/>
              <a:gd name="T49" fmla="*/ 37 h 206"/>
              <a:gd name="T50" fmla="*/ 1242 w 1242"/>
              <a:gd name="T51" fmla="*/ 16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2" h="206">
                <a:moveTo>
                  <a:pt x="0" y="84"/>
                </a:moveTo>
                <a:cubicBezTo>
                  <a:pt x="5" y="71"/>
                  <a:pt x="19" y="0"/>
                  <a:pt x="32" y="6"/>
                </a:cubicBezTo>
                <a:cubicBezTo>
                  <a:pt x="45" y="12"/>
                  <a:pt x="62" y="94"/>
                  <a:pt x="79" y="123"/>
                </a:cubicBezTo>
                <a:cubicBezTo>
                  <a:pt x="96" y="152"/>
                  <a:pt x="120" y="183"/>
                  <a:pt x="134" y="177"/>
                </a:cubicBezTo>
                <a:cubicBezTo>
                  <a:pt x="148" y="171"/>
                  <a:pt x="150" y="108"/>
                  <a:pt x="165" y="84"/>
                </a:cubicBezTo>
                <a:cubicBezTo>
                  <a:pt x="180" y="60"/>
                  <a:pt x="209" y="21"/>
                  <a:pt x="227" y="30"/>
                </a:cubicBezTo>
                <a:cubicBezTo>
                  <a:pt x="245" y="39"/>
                  <a:pt x="252" y="133"/>
                  <a:pt x="274" y="139"/>
                </a:cubicBezTo>
                <a:cubicBezTo>
                  <a:pt x="296" y="145"/>
                  <a:pt x="340" y="59"/>
                  <a:pt x="359" y="69"/>
                </a:cubicBezTo>
                <a:cubicBezTo>
                  <a:pt x="378" y="79"/>
                  <a:pt x="376" y="196"/>
                  <a:pt x="390" y="201"/>
                </a:cubicBezTo>
                <a:cubicBezTo>
                  <a:pt x="404" y="206"/>
                  <a:pt x="426" y="126"/>
                  <a:pt x="444" y="99"/>
                </a:cubicBezTo>
                <a:cubicBezTo>
                  <a:pt x="462" y="72"/>
                  <a:pt x="481" y="27"/>
                  <a:pt x="498" y="37"/>
                </a:cubicBezTo>
                <a:cubicBezTo>
                  <a:pt x="515" y="47"/>
                  <a:pt x="528" y="135"/>
                  <a:pt x="545" y="162"/>
                </a:cubicBezTo>
                <a:cubicBezTo>
                  <a:pt x="562" y="189"/>
                  <a:pt x="579" y="201"/>
                  <a:pt x="601" y="201"/>
                </a:cubicBezTo>
                <a:cubicBezTo>
                  <a:pt x="623" y="201"/>
                  <a:pt x="654" y="181"/>
                  <a:pt x="676" y="159"/>
                </a:cubicBezTo>
                <a:cubicBezTo>
                  <a:pt x="698" y="137"/>
                  <a:pt x="712" y="79"/>
                  <a:pt x="732" y="68"/>
                </a:cubicBezTo>
                <a:cubicBezTo>
                  <a:pt x="752" y="57"/>
                  <a:pt x="779" y="75"/>
                  <a:pt x="795" y="92"/>
                </a:cubicBezTo>
                <a:cubicBezTo>
                  <a:pt x="811" y="109"/>
                  <a:pt x="816" y="176"/>
                  <a:pt x="826" y="170"/>
                </a:cubicBezTo>
                <a:cubicBezTo>
                  <a:pt x="836" y="164"/>
                  <a:pt x="844" y="61"/>
                  <a:pt x="856" y="55"/>
                </a:cubicBezTo>
                <a:cubicBezTo>
                  <a:pt x="868" y="49"/>
                  <a:pt x="880" y="123"/>
                  <a:pt x="899" y="136"/>
                </a:cubicBezTo>
                <a:cubicBezTo>
                  <a:pt x="918" y="149"/>
                  <a:pt x="951" y="130"/>
                  <a:pt x="969" y="136"/>
                </a:cubicBezTo>
                <a:cubicBezTo>
                  <a:pt x="987" y="142"/>
                  <a:pt x="991" y="173"/>
                  <a:pt x="1005" y="170"/>
                </a:cubicBezTo>
                <a:cubicBezTo>
                  <a:pt x="1019" y="167"/>
                  <a:pt x="1038" y="132"/>
                  <a:pt x="1055" y="120"/>
                </a:cubicBezTo>
                <a:cubicBezTo>
                  <a:pt x="1072" y="108"/>
                  <a:pt x="1089" y="101"/>
                  <a:pt x="1108" y="97"/>
                </a:cubicBezTo>
                <a:cubicBezTo>
                  <a:pt x="1127" y="93"/>
                  <a:pt x="1152" y="107"/>
                  <a:pt x="1171" y="97"/>
                </a:cubicBezTo>
                <a:cubicBezTo>
                  <a:pt x="1190" y="87"/>
                  <a:pt x="1211" y="25"/>
                  <a:pt x="1223" y="37"/>
                </a:cubicBezTo>
                <a:cubicBezTo>
                  <a:pt x="1235" y="49"/>
                  <a:pt x="1238" y="140"/>
                  <a:pt x="1242" y="16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7" name="Text Box 23"/>
          <p:cNvSpPr txBox="1">
            <a:spLocks noChangeArrowheads="1"/>
          </p:cNvSpPr>
          <p:nvPr/>
        </p:nvSpPr>
        <p:spPr bwMode="auto">
          <a:xfrm>
            <a:off x="6248400" y="4800600"/>
            <a:ext cx="2163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i="1">
                <a:latin typeface="Times New Roman" panose="02020603050405020304" pitchFamily="18" charset="0"/>
                <a:ea typeface="宋体" panose="02010600030101010101" pitchFamily="2" charset="-122"/>
              </a:rPr>
              <a:t>query time series Q</a:t>
            </a:r>
          </a:p>
        </p:txBody>
      </p:sp>
      <p:sp>
        <p:nvSpPr>
          <p:cNvPr id="16408" name="Line 24"/>
          <p:cNvSpPr>
            <a:spLocks noChangeShapeType="1"/>
          </p:cNvSpPr>
          <p:nvPr/>
        </p:nvSpPr>
        <p:spPr bwMode="auto">
          <a:xfrm flipH="1">
            <a:off x="4495800" y="4572000"/>
            <a:ext cx="1524000" cy="0"/>
          </a:xfrm>
          <a:prstGeom prst="line">
            <a:avLst/>
          </a:prstGeom>
          <a:noFill/>
          <a:ln w="38100" cmpd="dbl">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9" name="Text Box 25"/>
          <p:cNvSpPr txBox="1">
            <a:spLocks noChangeArrowheads="1"/>
          </p:cNvSpPr>
          <p:nvPr/>
        </p:nvSpPr>
        <p:spPr bwMode="auto">
          <a:xfrm>
            <a:off x="4724400" y="3810000"/>
            <a:ext cx="1154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similarity</a:t>
            </a:r>
          </a:p>
          <a:p>
            <a:pPr algn="ctr"/>
            <a:r>
              <a:rPr lang="en-US" altLang="zh-CN" sz="2000" i="1">
                <a:latin typeface="Times New Roman" panose="02020603050405020304" pitchFamily="18" charset="0"/>
                <a:ea typeface="宋体" panose="02010600030101010101" pitchFamily="2" charset="-122"/>
              </a:rPr>
              <a:t>search</a:t>
            </a:r>
          </a:p>
        </p:txBody>
      </p:sp>
      <p:sp>
        <p:nvSpPr>
          <p:cNvPr id="16410" name="Text Box 26"/>
          <p:cNvSpPr txBox="1">
            <a:spLocks noChangeArrowheads="1"/>
          </p:cNvSpPr>
          <p:nvPr/>
        </p:nvSpPr>
        <p:spPr bwMode="auto">
          <a:xfrm>
            <a:off x="4572000" y="4724400"/>
            <a:ext cx="1500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i="1">
                <a:solidFill>
                  <a:srgbClr val="FF3300"/>
                </a:solidFill>
                <a:latin typeface="Times New Roman" panose="02020603050405020304" pitchFamily="18" charset="0"/>
                <a:ea typeface="宋体" panose="02010600030101010101" pitchFamily="2" charset="-122"/>
              </a:rPr>
              <a:t>Efficiency!</a:t>
            </a:r>
          </a:p>
        </p:txBody>
      </p:sp>
    </p:spTree>
    <p:extLst>
      <p:ext uri="{BB962C8B-B14F-4D97-AF65-F5344CB8AC3E}">
        <p14:creationId xmlns:p14="http://schemas.microsoft.com/office/powerpoint/2010/main" val="733066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36EB00-0C32-40D0-B359-ABD0B48907AB}" type="slidenum">
              <a:rPr lang="en-US" altLang="en-US"/>
              <a:pPr/>
              <a:t>50</a:t>
            </a:fld>
            <a:endParaRPr lang="en-US" altLang="en-US"/>
          </a:p>
        </p:txBody>
      </p:sp>
      <p:sp>
        <p:nvSpPr>
          <p:cNvPr id="83970" name="Rectangle 2"/>
          <p:cNvSpPr>
            <a:spLocks noGrp="1" noChangeArrowheads="1"/>
          </p:cNvSpPr>
          <p:nvPr>
            <p:ph type="title"/>
          </p:nvPr>
        </p:nvSpPr>
        <p:spPr>
          <a:xfrm>
            <a:off x="381000" y="304800"/>
            <a:ext cx="8458200" cy="1143000"/>
          </a:xfrm>
        </p:spPr>
        <p:txBody>
          <a:bodyPr/>
          <a:lstStyle/>
          <a:p>
            <a:r>
              <a:rPr lang="en-US" altLang="zh-CN" sz="3800">
                <a:latin typeface="Times New Roman" panose="02020603050405020304" pitchFamily="18" charset="0"/>
                <a:ea typeface="宋体" panose="02010600030101010101" pitchFamily="2" charset="-122"/>
              </a:rPr>
              <a:t>Alternative Index for the Aggregate Trie</a:t>
            </a:r>
            <a:endParaRPr lang="en-US" altLang="en-US" sz="3800">
              <a:latin typeface="Times New Roman" panose="02020603050405020304" pitchFamily="18" charset="0"/>
            </a:endParaRPr>
          </a:p>
        </p:txBody>
      </p:sp>
      <p:sp>
        <p:nvSpPr>
          <p:cNvPr id="83971" name="Rectangle 3"/>
          <p:cNvSpPr>
            <a:spLocks noGrp="1" noChangeArrowheads="1"/>
          </p:cNvSpPr>
          <p:nvPr>
            <p:ph type="body" idx="1"/>
          </p:nvPr>
        </p:nvSpPr>
        <p:spPr>
          <a:xfrm>
            <a:off x="457200" y="1600200"/>
            <a:ext cx="8229600" cy="4578350"/>
          </a:xfrm>
        </p:spPr>
        <p:txBody>
          <a:bodyPr/>
          <a:lstStyle/>
          <a:p>
            <a:pPr algn="just"/>
            <a:r>
              <a:rPr lang="en-US" altLang="zh-CN" sz="2200">
                <a:latin typeface="Times New Roman" panose="02020603050405020304" pitchFamily="18" charset="0"/>
                <a:ea typeface="宋体" panose="02010600030101010101" pitchFamily="2" charset="-122"/>
              </a:rPr>
              <a:t>In the trie, each path from the root to leaf is unique, and thus can be mapped to a unique </a:t>
            </a:r>
            <a:r>
              <a:rPr lang="en-US" altLang="zh-CN" sz="2200" i="1">
                <a:latin typeface="Times New Roman" panose="02020603050405020304" pitchFamily="18" charset="0"/>
                <a:ea typeface="宋体" panose="02010600030101010101" pitchFamily="2" charset="-122"/>
              </a:rPr>
              <a:t>multidimensional</a:t>
            </a:r>
            <a:r>
              <a:rPr lang="en-US" altLang="zh-CN" sz="2200">
                <a:latin typeface="Times New Roman" panose="02020603050405020304" pitchFamily="18" charset="0"/>
                <a:ea typeface="宋体" panose="02010600030101010101" pitchFamily="2" charset="-122"/>
              </a:rPr>
              <a:t> key</a:t>
            </a:r>
          </a:p>
          <a:p>
            <a:pPr lvl="1" algn="just"/>
            <a:r>
              <a:rPr lang="en-US" altLang="zh-CN" sz="2000">
                <a:latin typeface="Times New Roman" panose="02020603050405020304" pitchFamily="18" charset="0"/>
                <a:ea typeface="宋体" panose="02010600030101010101" pitchFamily="2" charset="-122"/>
              </a:rPr>
              <a:t>For example, if there are totally 10 symbols </a:t>
            </a:r>
            <a:r>
              <a:rPr lang="en-US" altLang="zh-CN" sz="2000" i="1">
                <a:latin typeface="Times New Roman" panose="02020603050405020304" pitchFamily="18" charset="0"/>
                <a:ea typeface="宋体" panose="02010600030101010101" pitchFamily="2" charset="-122"/>
              </a:rPr>
              <a:t>a</a:t>
            </a:r>
            <a:r>
              <a:rPr lang="en-US" altLang="zh-CN" sz="2000" baseline="-25000">
                <a:latin typeface="Times New Roman" panose="02020603050405020304" pitchFamily="18" charset="0"/>
                <a:ea typeface="宋体" panose="02010600030101010101" pitchFamily="2" charset="-122"/>
              </a:rPr>
              <a:t>0</a:t>
            </a:r>
            <a:r>
              <a:rPr lang="en-US" altLang="zh-CN" sz="2000">
                <a:latin typeface="Times New Roman" panose="02020603050405020304" pitchFamily="18" charset="0"/>
                <a:ea typeface="宋体" panose="02010600030101010101" pitchFamily="2" charset="-122"/>
              </a:rPr>
              <a:t> ~ </a:t>
            </a:r>
            <a:r>
              <a:rPr lang="en-US" altLang="zh-CN" sz="2000" i="1">
                <a:latin typeface="Times New Roman" panose="02020603050405020304" pitchFamily="18" charset="0"/>
                <a:ea typeface="宋体" panose="02010600030101010101" pitchFamily="2" charset="-122"/>
              </a:rPr>
              <a:t>a</a:t>
            </a:r>
            <a:r>
              <a:rPr lang="en-US" altLang="zh-CN" sz="2000" baseline="-25000">
                <a:latin typeface="Times New Roman" panose="02020603050405020304" pitchFamily="18" charset="0"/>
                <a:ea typeface="宋体" panose="02010600030101010101" pitchFamily="2" charset="-122"/>
              </a:rPr>
              <a:t>9</a:t>
            </a:r>
            <a:r>
              <a:rPr lang="en-US" altLang="zh-CN" sz="2000">
                <a:latin typeface="Times New Roman" panose="02020603050405020304" pitchFamily="18" charset="0"/>
                <a:ea typeface="宋体" panose="02010600030101010101" pitchFamily="2" charset="-122"/>
              </a:rPr>
              <a:t>, we map them to integers 0 ~ 9, respectively</a:t>
            </a:r>
          </a:p>
          <a:p>
            <a:pPr lvl="1" algn="just"/>
            <a:r>
              <a:rPr lang="en-US" altLang="zh-CN" sz="2000">
                <a:latin typeface="Times New Roman" panose="02020603050405020304" pitchFamily="18" charset="0"/>
                <a:ea typeface="宋体" panose="02010600030101010101" pitchFamily="2" charset="-122"/>
              </a:rPr>
              <a:t>String </a:t>
            </a:r>
            <a:r>
              <a:rPr lang="en-US" altLang="zh-CN" sz="2000" i="1">
                <a:latin typeface="Times New Roman" panose="02020603050405020304" pitchFamily="18" charset="0"/>
                <a:ea typeface="宋体" panose="02010600030101010101" pitchFamily="2" charset="-122"/>
              </a:rPr>
              <a:t>a</a:t>
            </a:r>
            <a:r>
              <a:rPr lang="en-US" altLang="zh-CN" sz="2000" i="1" baseline="-25000">
                <a:latin typeface="Times New Roman" panose="02020603050405020304" pitchFamily="18" charset="0"/>
                <a:ea typeface="宋体" panose="02010600030101010101" pitchFamily="2" charset="-122"/>
              </a:rPr>
              <a:t>2</a:t>
            </a:r>
            <a:r>
              <a:rPr lang="en-US" altLang="zh-CN" sz="2000" i="1">
                <a:latin typeface="Times New Roman" panose="02020603050405020304" pitchFamily="18" charset="0"/>
                <a:ea typeface="宋体" panose="02010600030101010101" pitchFamily="2" charset="-122"/>
              </a:rPr>
              <a:t>a</a:t>
            </a:r>
            <a:r>
              <a:rPr lang="en-US" altLang="zh-CN" sz="2000" i="1" baseline="-25000">
                <a:latin typeface="Times New Roman" panose="02020603050405020304" pitchFamily="18" charset="0"/>
                <a:ea typeface="宋体" panose="02010600030101010101" pitchFamily="2" charset="-122"/>
              </a:rPr>
              <a:t>3</a:t>
            </a:r>
            <a:r>
              <a:rPr lang="en-US" altLang="zh-CN" sz="2000" i="1">
                <a:latin typeface="Times New Roman" panose="02020603050405020304" pitchFamily="18" charset="0"/>
                <a:ea typeface="宋体" panose="02010600030101010101" pitchFamily="2" charset="-122"/>
              </a:rPr>
              <a:t>a</a:t>
            </a:r>
            <a:r>
              <a:rPr lang="en-US" altLang="zh-CN" sz="2000" i="1" baseline="-25000">
                <a:latin typeface="Times New Roman" panose="02020603050405020304" pitchFamily="18" charset="0"/>
                <a:ea typeface="宋体" panose="02010600030101010101" pitchFamily="2" charset="-122"/>
              </a:rPr>
              <a:t>9</a:t>
            </a:r>
            <a:r>
              <a:rPr lang="en-US" altLang="zh-CN" sz="2000">
                <a:latin typeface="Times New Roman" panose="02020603050405020304" pitchFamily="18" charset="0"/>
                <a:ea typeface="宋体" panose="02010600030101010101" pitchFamily="2" charset="-122"/>
              </a:rPr>
              <a:t> corresponds to a unique key &lt;2, 3, 9&gt; of a time series </a:t>
            </a:r>
          </a:p>
          <a:p>
            <a:pPr lvl="1" algn="just"/>
            <a:r>
              <a:rPr lang="en-US" altLang="zh-CN" sz="2000">
                <a:latin typeface="Times New Roman" panose="02020603050405020304" pitchFamily="18" charset="0"/>
                <a:ea typeface="宋体" panose="02010600030101010101" pitchFamily="2" charset="-122"/>
              </a:rPr>
              <a:t>Therefore, any entry such as &lt;</a:t>
            </a:r>
            <a:r>
              <a:rPr lang="en-US" altLang="zh-CN" sz="2000" i="1">
                <a:latin typeface="Times New Roman" panose="02020603050405020304" pitchFamily="18" charset="0"/>
                <a:ea typeface="宋体" panose="02010600030101010101" pitchFamily="2" charset="-122"/>
              </a:rPr>
              <a:t>a</a:t>
            </a:r>
            <a:r>
              <a:rPr lang="en-US" altLang="zh-CN" sz="2000" i="1" baseline="-25000">
                <a:latin typeface="Times New Roman" panose="02020603050405020304" pitchFamily="18" charset="0"/>
                <a:ea typeface="宋体" panose="02010600030101010101" pitchFamily="2" charset="-122"/>
              </a:rPr>
              <a:t>2</a:t>
            </a:r>
            <a:r>
              <a:rPr lang="en-US" altLang="zh-CN" sz="2000" i="1">
                <a:latin typeface="Times New Roman" panose="02020603050405020304" pitchFamily="18" charset="0"/>
                <a:ea typeface="宋体" panose="02010600030101010101" pitchFamily="2" charset="-122"/>
              </a:rPr>
              <a:t>a</a:t>
            </a:r>
            <a:r>
              <a:rPr lang="en-US" altLang="zh-CN" sz="2000" i="1" baseline="-25000">
                <a:latin typeface="Times New Roman" panose="02020603050405020304" pitchFamily="18" charset="0"/>
                <a:ea typeface="宋体" panose="02010600030101010101" pitchFamily="2" charset="-122"/>
              </a:rPr>
              <a:t>3</a:t>
            </a:r>
            <a:r>
              <a:rPr lang="en-US" altLang="zh-CN" sz="2000" i="1">
                <a:latin typeface="Times New Roman" panose="02020603050405020304" pitchFamily="18" charset="0"/>
                <a:ea typeface="宋体" panose="02010600030101010101" pitchFamily="2" charset="-122"/>
              </a:rPr>
              <a:t>a</a:t>
            </a:r>
            <a:r>
              <a:rPr lang="en-US" altLang="zh-CN" sz="2000" i="1" baseline="-25000">
                <a:latin typeface="Times New Roman" panose="02020603050405020304" pitchFamily="18" charset="0"/>
                <a:ea typeface="宋体" panose="02010600030101010101" pitchFamily="2" charset="-122"/>
              </a:rPr>
              <a:t>9</a:t>
            </a:r>
            <a:r>
              <a:rPr lang="en-US" altLang="zh-CN" sz="2000">
                <a:latin typeface="Times New Roman" panose="02020603050405020304" pitchFamily="18" charset="0"/>
                <a:ea typeface="宋体" panose="02010600030101010101" pitchFamily="2" charset="-122"/>
              </a:rPr>
              <a:t>X, </a:t>
            </a:r>
            <a:r>
              <a:rPr lang="en-US" altLang="zh-CN" sz="2000" i="1">
                <a:latin typeface="Times New Roman" panose="02020603050405020304" pitchFamily="18" charset="0"/>
                <a:ea typeface="宋体" panose="02010600030101010101" pitchFamily="2" charset="-122"/>
              </a:rPr>
              <a:t>freq_X</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hit_X</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miss_X</a:t>
            </a:r>
            <a:r>
              <a:rPr lang="en-US" altLang="zh-CN" sz="2000">
                <a:latin typeface="Times New Roman" panose="02020603050405020304" pitchFamily="18" charset="0"/>
                <a:ea typeface="宋体" panose="02010600030101010101" pitchFamily="2" charset="-122"/>
              </a:rPr>
              <a:t>&gt; in the trie can be represented by a key &lt;2, 3, 9, </a:t>
            </a:r>
            <a:r>
              <a:rPr lang="en-US" altLang="zh-CN" sz="2000" i="1">
                <a:latin typeface="Times New Roman" panose="02020603050405020304" pitchFamily="18" charset="0"/>
                <a:ea typeface="宋体" panose="02010600030101010101" pitchFamily="2" charset="-122"/>
              </a:rPr>
              <a:t>tid</a:t>
            </a:r>
            <a:r>
              <a:rPr lang="en-US" altLang="zh-CN" sz="2000">
                <a:latin typeface="Times New Roman" panose="02020603050405020304" pitchFamily="18" charset="0"/>
                <a:ea typeface="宋体" panose="02010600030101010101" pitchFamily="2" charset="-122"/>
              </a:rPr>
              <a:t>&gt; and aggregates &lt;</a:t>
            </a:r>
            <a:r>
              <a:rPr lang="en-US" altLang="zh-CN" sz="2000" i="1">
                <a:latin typeface="Times New Roman" panose="02020603050405020304" pitchFamily="18" charset="0"/>
                <a:ea typeface="宋体" panose="02010600030101010101" pitchFamily="2" charset="-122"/>
              </a:rPr>
              <a:t>freq_X</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hit_X</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miss_X</a:t>
            </a:r>
            <a:r>
              <a:rPr lang="en-US" altLang="zh-CN" sz="2000">
                <a:latin typeface="Times New Roman" panose="02020603050405020304" pitchFamily="18" charset="0"/>
                <a:ea typeface="宋体" panose="02010600030101010101" pitchFamily="2" charset="-122"/>
              </a:rPr>
              <a:t>&gt;, where </a:t>
            </a:r>
            <a:r>
              <a:rPr lang="en-US" altLang="zh-CN" sz="2000" i="1">
                <a:latin typeface="Times New Roman" panose="02020603050405020304" pitchFamily="18" charset="0"/>
                <a:ea typeface="宋体" panose="02010600030101010101" pitchFamily="2" charset="-122"/>
              </a:rPr>
              <a:t>tid</a:t>
            </a:r>
            <a:r>
              <a:rPr lang="en-US" altLang="zh-CN" sz="2000">
                <a:latin typeface="Times New Roman" panose="02020603050405020304" pitchFamily="18" charset="0"/>
                <a:ea typeface="宋体" panose="02010600030101010101" pitchFamily="2" charset="-122"/>
              </a:rPr>
              <a:t> is the series id</a:t>
            </a:r>
          </a:p>
          <a:p>
            <a:pPr algn="just"/>
            <a:r>
              <a:rPr lang="en-US" altLang="en-US" sz="2200">
                <a:latin typeface="Times New Roman" panose="02020603050405020304" pitchFamily="18" charset="0"/>
              </a:rPr>
              <a:t>Instead of tries, we index strings in an extended hashing file </a:t>
            </a:r>
            <a:r>
              <a:rPr lang="en-US" altLang="en-US" sz="2200" b="1">
                <a:latin typeface="Times New Roman" panose="02020603050405020304" pitchFamily="18" charset="0"/>
              </a:rPr>
              <a:t>HI</a:t>
            </a:r>
            <a:r>
              <a:rPr lang="en-US" altLang="en-US" sz="2200">
                <a:latin typeface="Times New Roman" panose="02020603050405020304" pitchFamily="18" charset="0"/>
              </a:rPr>
              <a:t> [6] to facilitate the prediction</a:t>
            </a:r>
          </a:p>
          <a:p>
            <a:pPr algn="just"/>
            <a:r>
              <a:rPr lang="en-US" altLang="en-US" sz="2200">
                <a:latin typeface="Times New Roman" panose="02020603050405020304" pitchFamily="18" charset="0"/>
              </a:rPr>
              <a:t>Furthermore, a B</a:t>
            </a:r>
            <a:r>
              <a:rPr lang="en-US" altLang="en-US" sz="2200" baseline="30000">
                <a:latin typeface="Times New Roman" panose="02020603050405020304" pitchFamily="18" charset="0"/>
              </a:rPr>
              <a:t>+</a:t>
            </a:r>
            <a:r>
              <a:rPr lang="en-US" altLang="en-US" sz="2200">
                <a:latin typeface="Times New Roman" panose="02020603050405020304" pitchFamily="18" charset="0"/>
              </a:rPr>
              <a:t>-tree </a:t>
            </a:r>
            <a:r>
              <a:rPr lang="en-US" altLang="en-US" sz="2200" b="1">
                <a:latin typeface="Times New Roman" panose="02020603050405020304" pitchFamily="18" charset="0"/>
              </a:rPr>
              <a:t>FI</a:t>
            </a:r>
            <a:r>
              <a:rPr lang="en-US" altLang="en-US" sz="2200">
                <a:latin typeface="Times New Roman" panose="02020603050405020304" pitchFamily="18" charset="0"/>
              </a:rPr>
              <a:t> is used to index </a:t>
            </a:r>
            <a:r>
              <a:rPr lang="en-US" altLang="en-US" sz="2200" i="1">
                <a:latin typeface="Times New Roman" panose="02020603050405020304" pitchFamily="18" charset="0"/>
              </a:rPr>
              <a:t>future subsequences</a:t>
            </a:r>
            <a:r>
              <a:rPr lang="en-US" altLang="en-US" sz="2200">
                <a:latin typeface="Times New Roman" panose="02020603050405020304" pitchFamily="18" charset="0"/>
              </a:rPr>
              <a:t> and help the similarity search as well as updating aggregates</a:t>
            </a:r>
          </a:p>
        </p:txBody>
      </p:sp>
    </p:spTree>
    <p:extLst>
      <p:ext uri="{BB962C8B-B14F-4D97-AF65-F5344CB8AC3E}">
        <p14:creationId xmlns:p14="http://schemas.microsoft.com/office/powerpoint/2010/main" val="40971180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4BB934C-31D3-4FE1-A195-325B549E0429}" type="slidenum">
              <a:rPr lang="en-US" altLang="en-US"/>
              <a:pPr/>
              <a:t>51</a:t>
            </a:fld>
            <a:endParaRPr lang="en-US" altLang="en-US"/>
          </a:p>
        </p:txBody>
      </p:sp>
      <p:sp>
        <p:nvSpPr>
          <p:cNvPr id="86018"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Illustration of Predictions, Queries and Updates in the Probabilistic Approach</a:t>
            </a:r>
            <a:endParaRPr lang="en-US" altLang="en-US" sz="3800">
              <a:latin typeface="Times New Roman" panose="02020603050405020304" pitchFamily="18" charset="0"/>
            </a:endParaRPr>
          </a:p>
        </p:txBody>
      </p:sp>
      <p:graphicFrame>
        <p:nvGraphicFramePr>
          <p:cNvPr id="86019" name="Object 3"/>
          <p:cNvGraphicFramePr>
            <a:graphicFrameLocks noGrp="1" noChangeAspect="1"/>
          </p:cNvGraphicFramePr>
          <p:nvPr>
            <p:ph idx="1"/>
          </p:nvPr>
        </p:nvGraphicFramePr>
        <p:xfrm>
          <a:off x="53975" y="1752600"/>
          <a:ext cx="8990013" cy="4291013"/>
        </p:xfrm>
        <a:graphic>
          <a:graphicData uri="http://schemas.openxmlformats.org/presentationml/2006/ole">
            <mc:AlternateContent xmlns:mc="http://schemas.openxmlformats.org/markup-compatibility/2006">
              <mc:Choice xmlns:v="urn:schemas-microsoft-com:vml" Requires="v">
                <p:oleObj spid="_x0000_s21511" name="Microsoft Drawing 1.01" r:id="rId4" imgW="11796120" imgH="5630400" progId="MSDraw.1.01">
                  <p:embed/>
                </p:oleObj>
              </mc:Choice>
              <mc:Fallback>
                <p:oleObj name="Microsoft Drawing 1.01" r:id="rId4" imgW="11796120" imgH="5630400" progId="MSDraw.1.0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1752600"/>
                        <a:ext cx="8990013" cy="429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0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7715789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8F2A77-D48F-4C50-8F1A-9BB600788010}" type="slidenum">
              <a:rPr lang="en-US" altLang="en-US"/>
              <a:pPr/>
              <a:t>52</a:t>
            </a:fld>
            <a:endParaRPr lang="en-US" altLang="en-US"/>
          </a:p>
        </p:txBody>
      </p:sp>
      <p:sp>
        <p:nvSpPr>
          <p:cNvPr id="88066" name="Rectangle 2"/>
          <p:cNvSpPr>
            <a:spLocks noGrp="1" noChangeArrowheads="1"/>
          </p:cNvSpPr>
          <p:nvPr>
            <p:ph type="title"/>
          </p:nvPr>
        </p:nvSpPr>
        <p:spPr>
          <a:xfrm>
            <a:off x="457200" y="304800"/>
            <a:ext cx="8686800" cy="609600"/>
          </a:xfrm>
        </p:spPr>
        <p:txBody>
          <a:bodyPr/>
          <a:lstStyle/>
          <a:p>
            <a:r>
              <a:rPr lang="en-US" altLang="zh-CN" sz="3800">
                <a:latin typeface="Times New Roman" panose="02020603050405020304" pitchFamily="18" charset="0"/>
                <a:ea typeface="宋体" panose="02010600030101010101" pitchFamily="2" charset="-122"/>
              </a:rPr>
              <a:t>Three Steps of the Probabilistic Approach</a:t>
            </a:r>
            <a:endParaRPr lang="en-US" altLang="en-US" sz="3800">
              <a:latin typeface="Times New Roman" panose="02020603050405020304" pitchFamily="18" charset="0"/>
            </a:endParaRPr>
          </a:p>
        </p:txBody>
      </p:sp>
      <p:sp>
        <p:nvSpPr>
          <p:cNvPr id="88067" name="Rectangle 3"/>
          <p:cNvSpPr>
            <a:spLocks noGrp="1" noChangeArrowheads="1"/>
          </p:cNvSpPr>
          <p:nvPr>
            <p:ph type="body" idx="1"/>
          </p:nvPr>
        </p:nvSpPr>
        <p:spPr>
          <a:xfrm>
            <a:off x="457200" y="1600200"/>
            <a:ext cx="8229600" cy="4525963"/>
          </a:xfrm>
        </p:spPr>
        <p:txBody>
          <a:bodyPr/>
          <a:lstStyle/>
          <a:p>
            <a:pPr algn="just">
              <a:buFont typeface="Wingdings" panose="05000000000000000000" pitchFamily="2" charset="2"/>
              <a:buNone/>
            </a:pPr>
            <a:r>
              <a:rPr lang="en-US" altLang="en-US" sz="2600">
                <a:latin typeface="Times New Roman" panose="02020603050405020304" pitchFamily="18" charset="0"/>
              </a:rPr>
              <a:t>1(a). 	At the current timestamp, for each stream time 	series, predict </a:t>
            </a:r>
            <a:r>
              <a:rPr lang="en-US" altLang="en-US" sz="2600" i="1">
                <a:latin typeface="Times New Roman" panose="02020603050405020304" pitchFamily="18" charset="0"/>
              </a:rPr>
              <a:t>future subsequences</a:t>
            </a:r>
            <a:r>
              <a:rPr lang="en-US" altLang="en-US" sz="2600">
                <a:latin typeface="Times New Roman" panose="02020603050405020304" pitchFamily="18" charset="0"/>
              </a:rPr>
              <a:t> with the 	extended hash index </a:t>
            </a:r>
            <a:r>
              <a:rPr lang="en-US" altLang="en-US" sz="2600" b="1">
                <a:latin typeface="Times New Roman" panose="02020603050405020304" pitchFamily="18" charset="0"/>
              </a:rPr>
              <a:t>HI</a:t>
            </a:r>
          </a:p>
          <a:p>
            <a:pPr algn="just">
              <a:buFont typeface="Wingdings" panose="05000000000000000000" pitchFamily="2" charset="2"/>
              <a:buNone/>
            </a:pPr>
            <a:r>
              <a:rPr lang="en-US" altLang="en-US" sz="2600">
                <a:latin typeface="Times New Roman" panose="02020603050405020304" pitchFamily="18" charset="0"/>
              </a:rPr>
              <a:t>1(b). 	Insert the predicted strings of </a:t>
            </a:r>
            <a:r>
              <a:rPr lang="en-US" altLang="en-US" sz="2600" i="1">
                <a:latin typeface="Times New Roman" panose="02020603050405020304" pitchFamily="18" charset="0"/>
              </a:rPr>
              <a:t>future subsequences</a:t>
            </a:r>
            <a:r>
              <a:rPr lang="en-US" altLang="en-US" sz="2600">
                <a:latin typeface="Times New Roman" panose="02020603050405020304" pitchFamily="18" charset="0"/>
              </a:rPr>
              <a:t> 	into a B</a:t>
            </a:r>
            <a:r>
              <a:rPr lang="en-US" altLang="en-US" sz="2600" baseline="30000">
                <a:latin typeface="Times New Roman" panose="02020603050405020304" pitchFamily="18" charset="0"/>
              </a:rPr>
              <a:t>+</a:t>
            </a:r>
            <a:r>
              <a:rPr lang="en-US" altLang="en-US" sz="2600">
                <a:latin typeface="Times New Roman" panose="02020603050405020304" pitchFamily="18" charset="0"/>
              </a:rPr>
              <a:t>-tree </a:t>
            </a:r>
            <a:r>
              <a:rPr lang="en-US" altLang="en-US" sz="2600" b="1">
                <a:latin typeface="Times New Roman" panose="02020603050405020304" pitchFamily="18" charset="0"/>
              </a:rPr>
              <a:t>FI</a:t>
            </a:r>
            <a:endParaRPr lang="en-US" altLang="en-US" sz="2600">
              <a:latin typeface="Times New Roman" panose="02020603050405020304" pitchFamily="18" charset="0"/>
            </a:endParaRPr>
          </a:p>
          <a:p>
            <a:pPr algn="just">
              <a:buFont typeface="Wingdings" panose="05000000000000000000" pitchFamily="2" charset="2"/>
              <a:buNone/>
            </a:pPr>
            <a:r>
              <a:rPr lang="en-US" altLang="en-US" sz="2600">
                <a:latin typeface="Times New Roman" panose="02020603050405020304" pitchFamily="18" charset="0"/>
              </a:rPr>
              <a:t>  2. 	During the </a:t>
            </a:r>
            <a:r>
              <a:rPr lang="en-US" altLang="en-US" sz="2600" i="1">
                <a:latin typeface="Times New Roman" panose="02020603050405020304" pitchFamily="18" charset="0"/>
              </a:rPr>
              <a:t>blocked period</a:t>
            </a:r>
            <a:r>
              <a:rPr lang="en-US" altLang="en-US" sz="2600">
                <a:latin typeface="Times New Roman" panose="02020603050405020304" pitchFamily="18" charset="0"/>
              </a:rPr>
              <a:t>, perform similarity 	search over </a:t>
            </a:r>
            <a:r>
              <a:rPr lang="en-US" altLang="en-US" sz="2600" b="1">
                <a:latin typeface="Times New Roman" panose="02020603050405020304" pitchFamily="18" charset="0"/>
              </a:rPr>
              <a:t>FI</a:t>
            </a:r>
            <a:endParaRPr lang="en-US" altLang="en-US" sz="2600">
              <a:latin typeface="Times New Roman" panose="02020603050405020304" pitchFamily="18" charset="0"/>
            </a:endParaRPr>
          </a:p>
          <a:p>
            <a:pPr algn="just">
              <a:buFont typeface="Wingdings" panose="05000000000000000000" pitchFamily="2" charset="2"/>
              <a:buNone/>
            </a:pPr>
            <a:r>
              <a:rPr lang="en-US" altLang="en-US" sz="2600">
                <a:latin typeface="Times New Roman" panose="02020603050405020304" pitchFamily="18" charset="0"/>
              </a:rPr>
              <a:t>  3. 	Batch update aggregates in </a:t>
            </a:r>
            <a:r>
              <a:rPr lang="en-US" altLang="en-US" sz="2600" b="1">
                <a:latin typeface="Times New Roman" panose="02020603050405020304" pitchFamily="18" charset="0"/>
              </a:rPr>
              <a:t>HI</a:t>
            </a:r>
            <a:r>
              <a:rPr lang="en-US" altLang="en-US" sz="2600">
                <a:latin typeface="Times New Roman" panose="02020603050405020304" pitchFamily="18" charset="0"/>
              </a:rPr>
              <a:t> when the actual 	data 	arrive</a:t>
            </a:r>
          </a:p>
        </p:txBody>
      </p:sp>
    </p:spTree>
    <p:extLst>
      <p:ext uri="{BB962C8B-B14F-4D97-AF65-F5344CB8AC3E}">
        <p14:creationId xmlns:p14="http://schemas.microsoft.com/office/powerpoint/2010/main" val="41699107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273F9D77-9EC9-43F1-AAA3-C027BEEC4B79}" type="slidenum">
              <a:rPr lang="en-US" altLang="en-US"/>
              <a:pPr/>
              <a:t>53</a:t>
            </a:fld>
            <a:endParaRPr lang="en-US" altLang="en-US"/>
          </a:p>
        </p:txBody>
      </p:sp>
      <p:sp>
        <p:nvSpPr>
          <p:cNvPr id="90114" name="Rectangle 2"/>
          <p:cNvSpPr>
            <a:spLocks noGrp="1" noChangeArrowheads="1"/>
          </p:cNvSpPr>
          <p:nvPr>
            <p:ph type="title"/>
          </p:nvPr>
        </p:nvSpPr>
        <p:spPr/>
        <p:txBody>
          <a:bodyPr/>
          <a:lstStyle/>
          <a:p>
            <a:r>
              <a:rPr lang="en-US" altLang="en-US" sz="3400">
                <a:latin typeface="Times New Roman" panose="02020603050405020304" pitchFamily="18" charset="0"/>
              </a:rPr>
              <a:t>Motivation Example of Similarity Join over Stream Time Series</a:t>
            </a:r>
          </a:p>
        </p:txBody>
      </p:sp>
      <p:sp>
        <p:nvSpPr>
          <p:cNvPr id="90115" name="Rectangle 3"/>
          <p:cNvSpPr>
            <a:spLocks noGrp="1" noChangeArrowheads="1"/>
          </p:cNvSpPr>
          <p:nvPr>
            <p:ph type="body" idx="1"/>
          </p:nvPr>
        </p:nvSpPr>
        <p:spPr>
          <a:xfrm>
            <a:off x="381000" y="1447800"/>
            <a:ext cx="8229600" cy="2286000"/>
          </a:xfrm>
        </p:spPr>
        <p:txBody>
          <a:bodyPr/>
          <a:lstStyle/>
          <a:p>
            <a:pPr algn="just">
              <a:lnSpc>
                <a:spcPct val="80000"/>
              </a:lnSpc>
            </a:pPr>
            <a:r>
              <a:rPr lang="en-US" altLang="en-US" sz="2000">
                <a:latin typeface="Times New Roman" panose="02020603050405020304" pitchFamily="18" charset="0"/>
              </a:rPr>
              <a:t>In environmental surveillance applications, sensors are deployed at different places to collect data such as temperature in the form of time series</a:t>
            </a:r>
          </a:p>
          <a:p>
            <a:pPr algn="just">
              <a:lnSpc>
                <a:spcPct val="80000"/>
              </a:lnSpc>
            </a:pPr>
            <a:r>
              <a:rPr lang="en-US" altLang="en-US" sz="2000">
                <a:latin typeface="Times New Roman" panose="02020603050405020304" pitchFamily="18" charset="0"/>
              </a:rPr>
              <a:t>Sensory data collected from spatially close sensors often exhibit similar trends</a:t>
            </a:r>
          </a:p>
          <a:p>
            <a:pPr algn="just">
              <a:lnSpc>
                <a:spcPct val="80000"/>
              </a:lnSpc>
            </a:pPr>
            <a:r>
              <a:rPr lang="en-US" altLang="en-US" sz="2000">
                <a:latin typeface="Times New Roman" panose="02020603050405020304" pitchFamily="18" charset="0"/>
              </a:rPr>
              <a:t>To avoid the abnormal data collected from malfunctioned sensors, we can also perform a </a:t>
            </a:r>
            <a:r>
              <a:rPr lang="en-US" altLang="en-US" sz="2000" i="1">
                <a:latin typeface="Times New Roman" panose="02020603050405020304" pitchFamily="18" charset="0"/>
              </a:rPr>
              <a:t>similarity join</a:t>
            </a:r>
            <a:r>
              <a:rPr lang="en-US" altLang="en-US" sz="2000">
                <a:latin typeface="Times New Roman" panose="02020603050405020304" pitchFamily="18" charset="0"/>
              </a:rPr>
              <a:t> operation on stream time series data to clean the noises in the sensory data</a:t>
            </a:r>
          </a:p>
        </p:txBody>
      </p:sp>
      <p:sp>
        <p:nvSpPr>
          <p:cNvPr id="90116" name="AutoShape 4"/>
          <p:cNvSpPr>
            <a:spLocks noChangeAspect="1" noChangeArrowheads="1" noTextEdit="1"/>
          </p:cNvSpPr>
          <p:nvPr/>
        </p:nvSpPr>
        <p:spPr bwMode="auto">
          <a:xfrm>
            <a:off x="6705600" y="2057400"/>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aphicFrame>
        <p:nvGraphicFramePr>
          <p:cNvPr id="90117" name="Object 5"/>
          <p:cNvGraphicFramePr>
            <a:graphicFrameLocks noChangeAspect="1"/>
          </p:cNvGraphicFramePr>
          <p:nvPr/>
        </p:nvGraphicFramePr>
        <p:xfrm>
          <a:off x="1447800" y="4095750"/>
          <a:ext cx="5307013" cy="2346325"/>
        </p:xfrm>
        <a:graphic>
          <a:graphicData uri="http://schemas.openxmlformats.org/presentationml/2006/ole">
            <mc:AlternateContent xmlns:mc="http://schemas.openxmlformats.org/markup-compatibility/2006">
              <mc:Choice xmlns:v="urn:schemas-microsoft-com:vml" Requires="v">
                <p:oleObj spid="_x0000_s22535" name="Microsoft Drawing 1.01" r:id="rId3" imgW="6211800" imgH="2728800" progId="MSDraw.1.01">
                  <p:embed/>
                </p:oleObj>
              </mc:Choice>
              <mc:Fallback>
                <p:oleObj name="Microsoft Drawing 1.01" r:id="rId3" imgW="6211800" imgH="272880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095750"/>
                        <a:ext cx="5307013" cy="2346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01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863" y="3733800"/>
            <a:ext cx="19812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5405438"/>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3775" y="4572000"/>
            <a:ext cx="2133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1" name="AutoShape 9"/>
          <p:cNvSpPr>
            <a:spLocks noChangeArrowheads="1"/>
          </p:cNvSpPr>
          <p:nvPr/>
        </p:nvSpPr>
        <p:spPr bwMode="auto">
          <a:xfrm>
            <a:off x="6477000" y="3429000"/>
            <a:ext cx="1752600" cy="1371600"/>
          </a:xfrm>
          <a:prstGeom prst="wedgeRoundRectCallout">
            <a:avLst>
              <a:gd name="adj1" fmla="val -99005"/>
              <a:gd name="adj2" fmla="val 6990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b="1" i="1">
                <a:solidFill>
                  <a:srgbClr val="CC6600"/>
                </a:solidFill>
                <a:latin typeface="Times New Roman" panose="02020603050405020304" pitchFamily="18" charset="0"/>
              </a:rPr>
              <a:t>similarity join over stream time series</a:t>
            </a:r>
          </a:p>
        </p:txBody>
      </p:sp>
    </p:spTree>
    <p:extLst>
      <p:ext uri="{BB962C8B-B14F-4D97-AF65-F5344CB8AC3E}">
        <p14:creationId xmlns:p14="http://schemas.microsoft.com/office/powerpoint/2010/main" val="1155234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8CB34465-D21D-4E1C-924F-EB7B2A851AE2}" type="slidenum">
              <a:rPr lang="en-US" altLang="en-US"/>
              <a:pPr/>
              <a:t>54</a:t>
            </a:fld>
            <a:endParaRPr lang="en-US" altLang="en-US"/>
          </a:p>
        </p:txBody>
      </p:sp>
      <p:sp>
        <p:nvSpPr>
          <p:cNvPr id="91138" name="Rectangle 2"/>
          <p:cNvSpPr>
            <a:spLocks noGrp="1" noChangeArrowheads="1"/>
          </p:cNvSpPr>
          <p:nvPr>
            <p:ph type="title"/>
          </p:nvPr>
        </p:nvSpPr>
        <p:spPr/>
        <p:txBody>
          <a:bodyPr/>
          <a:lstStyle/>
          <a:p>
            <a:r>
              <a:rPr lang="en-US" altLang="en-US" sz="3800">
                <a:latin typeface="Times New Roman" panose="02020603050405020304" pitchFamily="18" charset="0"/>
              </a:rPr>
              <a:t>Similarity Join on Stream Time Series</a:t>
            </a:r>
          </a:p>
        </p:txBody>
      </p:sp>
      <p:sp>
        <p:nvSpPr>
          <p:cNvPr id="91139"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Similarity Join (SJ)</a:t>
            </a:r>
          </a:p>
          <a:p>
            <a:pPr lvl="1" algn="just"/>
            <a:r>
              <a:rPr lang="en-US" altLang="en-US" sz="2200">
                <a:latin typeface="Times New Roman" panose="02020603050405020304" pitchFamily="18" charset="0"/>
              </a:rPr>
              <a:t>Given two time-series databases </a:t>
            </a:r>
            <a:r>
              <a:rPr lang="en-US" altLang="en-US" sz="2200" i="1">
                <a:latin typeface="Times New Roman" panose="02020603050405020304" pitchFamily="18" charset="0"/>
              </a:rPr>
              <a:t>R</a:t>
            </a:r>
            <a:r>
              <a:rPr lang="en-US" altLang="en-US" sz="2200">
                <a:latin typeface="Times New Roman" panose="02020603050405020304" pitchFamily="18" charset="0"/>
              </a:rPr>
              <a:t> and </a:t>
            </a:r>
            <a:r>
              <a:rPr lang="en-US" altLang="en-US" sz="2200" i="1">
                <a:latin typeface="Times New Roman" panose="02020603050405020304" pitchFamily="18" charset="0"/>
              </a:rPr>
              <a:t>S</a:t>
            </a:r>
            <a:r>
              <a:rPr lang="en-US" altLang="en-US" sz="2200">
                <a:latin typeface="Times New Roman" panose="02020603050405020304" pitchFamily="18" charset="0"/>
              </a:rPr>
              <a:t> containing (sub)sequences of length </a:t>
            </a:r>
            <a:r>
              <a:rPr lang="en-US" altLang="en-US" sz="2200" i="1">
                <a:latin typeface="Times New Roman" panose="02020603050405020304" pitchFamily="18" charset="0"/>
              </a:rPr>
              <a:t>n</a:t>
            </a:r>
            <a:r>
              <a:rPr lang="en-US" altLang="en-US" sz="2200">
                <a:latin typeface="Times New Roman" panose="02020603050405020304" pitchFamily="18" charset="0"/>
              </a:rPr>
              <a:t>, an SJ query outputs all pairs </a:t>
            </a:r>
            <a:r>
              <a:rPr lang="en-US" altLang="en-US" sz="2200" i="1">
                <a:latin typeface="Times New Roman" panose="02020603050405020304" pitchFamily="18" charset="0"/>
              </a:rPr>
              <a:t>&lt;r</a:t>
            </a:r>
            <a:r>
              <a:rPr lang="en-US" altLang="en-US" sz="2200">
                <a:latin typeface="Times New Roman" panose="02020603050405020304" pitchFamily="18" charset="0"/>
              </a:rPr>
              <a:t>, </a:t>
            </a:r>
            <a:r>
              <a:rPr lang="en-US" altLang="en-US" sz="2200" i="1">
                <a:latin typeface="Times New Roman" panose="02020603050405020304" pitchFamily="18" charset="0"/>
              </a:rPr>
              <a:t>s</a:t>
            </a:r>
            <a:r>
              <a:rPr lang="en-US" altLang="en-US" sz="2200">
                <a:latin typeface="Times New Roman" panose="02020603050405020304" pitchFamily="18" charset="0"/>
              </a:rPr>
              <a:t>&gt;</a:t>
            </a:r>
            <a:r>
              <a:rPr lang="en-US" altLang="en-US" sz="2200" i="1">
                <a:latin typeface="Times New Roman" panose="02020603050405020304" pitchFamily="18" charset="0"/>
              </a:rPr>
              <a:t>,</a:t>
            </a:r>
            <a:r>
              <a:rPr lang="en-US" altLang="en-US" sz="2200">
                <a:latin typeface="Times New Roman" panose="02020603050405020304" pitchFamily="18" charset="0"/>
              </a:rPr>
              <a:t> such that </a:t>
            </a:r>
            <a:r>
              <a:rPr lang="en-US" altLang="en-US" sz="2200" i="1">
                <a:latin typeface="Times New Roman" panose="02020603050405020304" pitchFamily="18" charset="0"/>
              </a:rPr>
              <a:t>dist</a:t>
            </a:r>
            <a:r>
              <a:rPr lang="en-US" altLang="en-US" sz="2200">
                <a:latin typeface="Times New Roman" panose="02020603050405020304" pitchFamily="18" charset="0"/>
              </a:rPr>
              <a:t>(</a:t>
            </a:r>
            <a:r>
              <a:rPr lang="en-US" altLang="en-US" sz="2200" i="1">
                <a:latin typeface="Times New Roman" panose="02020603050405020304" pitchFamily="18" charset="0"/>
              </a:rPr>
              <a:t>r</a:t>
            </a:r>
            <a:r>
              <a:rPr lang="en-US" altLang="en-US" sz="2200">
                <a:latin typeface="Times New Roman" panose="02020603050405020304" pitchFamily="18" charset="0"/>
              </a:rPr>
              <a:t>, </a:t>
            </a:r>
            <a:r>
              <a:rPr lang="en-US" altLang="en-US" sz="2200" i="1">
                <a:latin typeface="Times New Roman" panose="02020603050405020304" pitchFamily="18" charset="0"/>
              </a:rPr>
              <a:t>s</a:t>
            </a:r>
            <a:r>
              <a:rPr lang="en-US" altLang="en-US" sz="2200">
                <a:latin typeface="Times New Roman" panose="02020603050405020304" pitchFamily="18" charset="0"/>
              </a:rPr>
              <a:t>)</a:t>
            </a:r>
            <a:r>
              <a:rPr lang="en-US" altLang="en-US" sz="2200">
                <a:latin typeface="Times New Roman" panose="02020603050405020304" pitchFamily="18" charset="0"/>
                <a:sym typeface="Symbol" panose="05050102010706020507" pitchFamily="18" charset="2"/>
              </a:rPr>
              <a:t> </a:t>
            </a:r>
            <a:r>
              <a:rPr lang="en-US" altLang="en-US" sz="2200" i="1">
                <a:latin typeface="Symbol" panose="05050102010706020507" pitchFamily="18" charset="2"/>
                <a:sym typeface="Symbol" panose="05050102010706020507" pitchFamily="18" charset="2"/>
              </a:rPr>
              <a:t>e</a:t>
            </a:r>
            <a:r>
              <a:rPr lang="en-US" altLang="en-US" sz="2200">
                <a:latin typeface="Times New Roman" panose="02020603050405020304" pitchFamily="18" charset="0"/>
              </a:rPr>
              <a:t>, where </a:t>
            </a:r>
            <a:r>
              <a:rPr lang="en-US" altLang="en-US" sz="2200" i="1">
                <a:latin typeface="Times New Roman" panose="02020603050405020304" pitchFamily="18" charset="0"/>
              </a:rPr>
              <a:t>r</a:t>
            </a:r>
            <a:r>
              <a:rPr lang="en-US" altLang="en-US" sz="2200">
                <a:latin typeface="Times New Roman" panose="02020603050405020304" pitchFamily="18" charset="0"/>
                <a:sym typeface="Symbol" panose="05050102010706020507" pitchFamily="18" charset="2"/>
              </a:rPr>
              <a:t> </a:t>
            </a:r>
            <a:r>
              <a:rPr lang="en-US" altLang="en-US" sz="2200" i="1">
                <a:latin typeface="Times New Roman" panose="02020603050405020304" pitchFamily="18" charset="0"/>
              </a:rPr>
              <a:t>R</a:t>
            </a:r>
            <a:r>
              <a:rPr lang="en-US" altLang="en-US" sz="2200">
                <a:latin typeface="Times New Roman" panose="02020603050405020304" pitchFamily="18" charset="0"/>
              </a:rPr>
              <a:t>, </a:t>
            </a:r>
            <a:r>
              <a:rPr lang="en-US" altLang="en-US" sz="2200" i="1">
                <a:latin typeface="Times New Roman" panose="02020603050405020304" pitchFamily="18" charset="0"/>
              </a:rPr>
              <a:t>s</a:t>
            </a:r>
            <a:r>
              <a:rPr lang="en-US" altLang="en-US" sz="2200">
                <a:latin typeface="Times New Roman" panose="02020603050405020304" pitchFamily="18" charset="0"/>
              </a:rPr>
              <a:t> </a:t>
            </a:r>
            <a:r>
              <a:rPr lang="en-US" altLang="en-US" sz="2200">
                <a:latin typeface="Times New Roman" panose="02020603050405020304" pitchFamily="18" charset="0"/>
                <a:sym typeface="Symbol" panose="05050102010706020507" pitchFamily="18" charset="2"/>
              </a:rPr>
              <a:t></a:t>
            </a:r>
            <a:r>
              <a:rPr lang="en-US" altLang="en-US" sz="2200">
                <a:latin typeface="Times New Roman" panose="02020603050405020304" pitchFamily="18" charset="0"/>
              </a:rPr>
              <a:t> </a:t>
            </a:r>
            <a:r>
              <a:rPr lang="en-US" altLang="en-US" sz="2200" i="1">
                <a:latin typeface="Times New Roman" panose="02020603050405020304" pitchFamily="18" charset="0"/>
              </a:rPr>
              <a:t>S</a:t>
            </a:r>
            <a:r>
              <a:rPr lang="en-US" altLang="en-US" sz="2200">
                <a:latin typeface="Times New Roman" panose="02020603050405020304" pitchFamily="18" charset="0"/>
              </a:rPr>
              <a:t>, </a:t>
            </a:r>
            <a:r>
              <a:rPr lang="en-US" altLang="en-US" sz="2200" i="1">
                <a:latin typeface="Times New Roman" panose="02020603050405020304" pitchFamily="18" charset="0"/>
              </a:rPr>
              <a:t>dist</a:t>
            </a:r>
            <a:r>
              <a:rPr lang="en-US" altLang="en-US" sz="2200">
                <a:latin typeface="Times New Roman" panose="02020603050405020304" pitchFamily="18" charset="0"/>
              </a:rPr>
              <a:t>(</a:t>
            </a:r>
            <a:r>
              <a:rPr lang="en-US" altLang="en-US" sz="2200">
                <a:latin typeface="黑体" panose="02010609060101010101" pitchFamily="49" charset="-122"/>
                <a:ea typeface="黑体" panose="02010609060101010101" pitchFamily="49" charset="-122"/>
                <a:sym typeface="Symbol" panose="05050102010706020507" pitchFamily="18" charset="2"/>
              </a:rPr>
              <a:t></a:t>
            </a:r>
            <a:r>
              <a:rPr lang="en-US" altLang="en-US" sz="2200">
                <a:latin typeface="Times New Roman" panose="02020603050405020304" pitchFamily="18" charset="0"/>
              </a:rPr>
              <a:t>, </a:t>
            </a:r>
            <a:r>
              <a:rPr lang="en-US" altLang="en-US" sz="2200">
                <a:latin typeface="黑体" panose="02010609060101010101" pitchFamily="49" charset="-122"/>
                <a:ea typeface="黑体" panose="02010609060101010101" pitchFamily="49" charset="-122"/>
                <a:sym typeface="Symbol" panose="05050102010706020507" pitchFamily="18" charset="2"/>
              </a:rPr>
              <a:t></a:t>
            </a:r>
            <a:r>
              <a:rPr lang="en-US" altLang="en-US" sz="2200">
                <a:latin typeface="Times New Roman" panose="02020603050405020304" pitchFamily="18" charset="0"/>
              </a:rPr>
              <a:t>) is a distance function between two series and </a:t>
            </a:r>
            <a:r>
              <a:rPr lang="en-US" altLang="en-US" sz="2200" i="1">
                <a:latin typeface="Symbol" panose="05050102010706020507" pitchFamily="18" charset="2"/>
                <a:sym typeface="Symbol" panose="05050102010706020507" pitchFamily="18" charset="2"/>
              </a:rPr>
              <a:t>e</a:t>
            </a:r>
            <a:r>
              <a:rPr lang="en-US" altLang="en-US" sz="2200">
                <a:latin typeface="Times New Roman" panose="02020603050405020304" pitchFamily="18" charset="0"/>
              </a:rPr>
              <a:t>  is a similarity threshold</a:t>
            </a:r>
          </a:p>
          <a:p>
            <a:pPr algn="just"/>
            <a:r>
              <a:rPr lang="en-US" altLang="en-US" sz="2600">
                <a:latin typeface="Times New Roman" panose="02020603050405020304" pitchFamily="18" charset="0"/>
              </a:rPr>
              <a:t>Stream Time Series</a:t>
            </a:r>
          </a:p>
          <a:p>
            <a:pPr lvl="1" algn="just"/>
            <a:r>
              <a:rPr lang="en-US" altLang="en-US" sz="2200">
                <a:latin typeface="Times New Roman" panose="02020603050405020304" pitchFamily="18" charset="0"/>
              </a:rPr>
              <a:t>The time series data continuously arrive at the system</a:t>
            </a:r>
          </a:p>
          <a:p>
            <a:pPr lvl="1" algn="just"/>
            <a:r>
              <a:rPr lang="en-US" altLang="en-US" sz="2200">
                <a:latin typeface="Times New Roman" panose="02020603050405020304" pitchFamily="18" charset="0"/>
              </a:rPr>
              <a:t>Sliding window model</a:t>
            </a:r>
          </a:p>
        </p:txBody>
      </p:sp>
      <p:graphicFrame>
        <p:nvGraphicFramePr>
          <p:cNvPr id="91140" name="Object 4"/>
          <p:cNvGraphicFramePr>
            <a:graphicFrameLocks noChangeAspect="1"/>
          </p:cNvGraphicFramePr>
          <p:nvPr/>
        </p:nvGraphicFramePr>
        <p:xfrm>
          <a:off x="1981200" y="4784725"/>
          <a:ext cx="4164013" cy="474663"/>
        </p:xfrm>
        <a:graphic>
          <a:graphicData uri="http://schemas.openxmlformats.org/presentationml/2006/ole">
            <mc:AlternateContent xmlns:mc="http://schemas.openxmlformats.org/markup-compatibility/2006">
              <mc:Choice xmlns:v="urn:schemas-microsoft-com:vml" Requires="v">
                <p:oleObj spid="_x0000_s23559" name="Microsoft Drawing 1.01" r:id="rId3" imgW="4875120" imgH="552600" progId="MSDraw.1.01">
                  <p:embed/>
                </p:oleObj>
              </mc:Choice>
              <mc:Fallback>
                <p:oleObj name="Microsoft Drawing 1.01" r:id="rId3" imgW="4875120" imgH="55260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784725"/>
                        <a:ext cx="4164013"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11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318125"/>
            <a:ext cx="20574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Line 6"/>
          <p:cNvSpPr>
            <a:spLocks noChangeShapeType="1"/>
          </p:cNvSpPr>
          <p:nvPr/>
        </p:nvSpPr>
        <p:spPr bwMode="auto">
          <a:xfrm>
            <a:off x="4114800" y="4876800"/>
            <a:ext cx="1928813" cy="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3" name="Line 7"/>
          <p:cNvSpPr>
            <a:spLocks noChangeShapeType="1"/>
          </p:cNvSpPr>
          <p:nvPr/>
        </p:nvSpPr>
        <p:spPr bwMode="auto">
          <a:xfrm flipV="1">
            <a:off x="4103688" y="4665663"/>
            <a:ext cx="3175" cy="41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4" name="Line 8"/>
          <p:cNvSpPr>
            <a:spLocks noChangeShapeType="1"/>
          </p:cNvSpPr>
          <p:nvPr/>
        </p:nvSpPr>
        <p:spPr bwMode="auto">
          <a:xfrm flipV="1">
            <a:off x="6054725" y="4635500"/>
            <a:ext cx="0" cy="4429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5" name="Text Box 9"/>
          <p:cNvSpPr txBox="1">
            <a:spLocks noChangeArrowheads="1"/>
          </p:cNvSpPr>
          <p:nvPr/>
        </p:nvSpPr>
        <p:spPr bwMode="auto">
          <a:xfrm>
            <a:off x="4876800" y="4556125"/>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latin typeface="Times New Roman" panose="02020603050405020304" pitchFamily="18" charset="0"/>
              </a:rPr>
              <a:t>W</a:t>
            </a:r>
          </a:p>
        </p:txBody>
      </p:sp>
      <p:sp>
        <p:nvSpPr>
          <p:cNvPr id="91146" name="Text Box 10"/>
          <p:cNvSpPr txBox="1">
            <a:spLocks noChangeArrowheads="1"/>
          </p:cNvSpPr>
          <p:nvPr/>
        </p:nvSpPr>
        <p:spPr bwMode="auto">
          <a:xfrm>
            <a:off x="6400800" y="4371975"/>
            <a:ext cx="223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1" i="1">
                <a:solidFill>
                  <a:srgbClr val="FF00FF"/>
                </a:solidFill>
                <a:latin typeface="Times New Roman" panose="02020603050405020304" pitchFamily="18" charset="0"/>
              </a:rPr>
              <a:t>new data T</a:t>
            </a:r>
            <a:r>
              <a:rPr lang="en-US" altLang="en-US" sz="2000" b="1" i="1" baseline="-25000">
                <a:solidFill>
                  <a:srgbClr val="FF00FF"/>
                </a:solidFill>
                <a:latin typeface="Times New Roman" panose="02020603050405020304" pitchFamily="18" charset="0"/>
              </a:rPr>
              <a:t>i</a:t>
            </a:r>
            <a:r>
              <a:rPr lang="en-US" altLang="en-US" sz="2000" b="1">
                <a:solidFill>
                  <a:srgbClr val="FF00FF"/>
                </a:solidFill>
                <a:latin typeface="Times New Roman" panose="02020603050405020304" pitchFamily="18" charset="0"/>
              </a:rPr>
              <a:t>[</a:t>
            </a:r>
            <a:r>
              <a:rPr lang="en-US" altLang="en-US" sz="2000" b="1" i="1">
                <a:solidFill>
                  <a:srgbClr val="FF00FF"/>
                </a:solidFill>
                <a:latin typeface="Times New Roman" panose="02020603050405020304" pitchFamily="18" charset="0"/>
              </a:rPr>
              <a:t>t</a:t>
            </a:r>
            <a:r>
              <a:rPr lang="en-US" altLang="en-US" sz="2000" b="1">
                <a:solidFill>
                  <a:srgbClr val="FF00FF"/>
                </a:solidFill>
                <a:latin typeface="Times New Roman" panose="02020603050405020304" pitchFamily="18" charset="0"/>
              </a:rPr>
              <a:t>+1] at </a:t>
            </a:r>
          </a:p>
          <a:p>
            <a:pPr algn="ctr"/>
            <a:r>
              <a:rPr lang="en-US" altLang="en-US" sz="2000" b="1">
                <a:solidFill>
                  <a:srgbClr val="FF00FF"/>
                </a:solidFill>
                <a:latin typeface="Times New Roman" panose="02020603050405020304" pitchFamily="18" charset="0"/>
              </a:rPr>
              <a:t>timestamp </a:t>
            </a:r>
            <a:r>
              <a:rPr lang="en-US" altLang="en-US" sz="2000" b="1" i="1">
                <a:solidFill>
                  <a:srgbClr val="FF00FF"/>
                </a:solidFill>
                <a:latin typeface="Times New Roman" panose="02020603050405020304" pitchFamily="18" charset="0"/>
              </a:rPr>
              <a:t>t</a:t>
            </a:r>
          </a:p>
        </p:txBody>
      </p:sp>
      <p:sp>
        <p:nvSpPr>
          <p:cNvPr id="91147" name="Line 11"/>
          <p:cNvSpPr>
            <a:spLocks noChangeShapeType="1"/>
          </p:cNvSpPr>
          <p:nvPr/>
        </p:nvSpPr>
        <p:spPr bwMode="auto">
          <a:xfrm flipV="1">
            <a:off x="6096000" y="4876800"/>
            <a:ext cx="457200" cy="212725"/>
          </a:xfrm>
          <a:prstGeom prst="line">
            <a:avLst/>
          </a:prstGeom>
          <a:noFill/>
          <a:ln w="9525">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9" name="Text Box 13"/>
          <p:cNvSpPr txBox="1">
            <a:spLocks noChangeArrowheads="1"/>
          </p:cNvSpPr>
          <p:nvPr/>
        </p:nvSpPr>
        <p:spPr bwMode="auto">
          <a:xfrm>
            <a:off x="2209800" y="5775325"/>
            <a:ext cx="2557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solidFill>
                  <a:srgbClr val="0000FF"/>
                </a:solidFill>
                <a:latin typeface="Times New Roman" panose="02020603050405020304" pitchFamily="18" charset="0"/>
              </a:rPr>
              <a:t>expired data T</a:t>
            </a:r>
            <a:r>
              <a:rPr lang="en-US" altLang="en-US" sz="2000" b="1" i="1" baseline="-25000">
                <a:solidFill>
                  <a:srgbClr val="0000FF"/>
                </a:solidFill>
                <a:latin typeface="Times New Roman" panose="02020603050405020304" pitchFamily="18" charset="0"/>
              </a:rPr>
              <a:t>i</a:t>
            </a:r>
            <a:r>
              <a:rPr lang="en-US" altLang="en-US" sz="2000" b="1">
                <a:solidFill>
                  <a:srgbClr val="0000FF"/>
                </a:solidFill>
                <a:latin typeface="Times New Roman" panose="02020603050405020304" pitchFamily="18" charset="0"/>
              </a:rPr>
              <a:t>[</a:t>
            </a:r>
            <a:r>
              <a:rPr lang="en-US" altLang="en-US" sz="2000" b="1" i="1">
                <a:solidFill>
                  <a:srgbClr val="0000FF"/>
                </a:solidFill>
                <a:latin typeface="Times New Roman" panose="02020603050405020304" pitchFamily="18" charset="0"/>
              </a:rPr>
              <a:t>t-W</a:t>
            </a:r>
            <a:r>
              <a:rPr lang="en-US" altLang="en-US" sz="2000" b="1">
                <a:solidFill>
                  <a:srgbClr val="0000FF"/>
                </a:solidFill>
                <a:latin typeface="Times New Roman" panose="02020603050405020304" pitchFamily="18" charset="0"/>
              </a:rPr>
              <a:t>+1]</a:t>
            </a:r>
          </a:p>
        </p:txBody>
      </p:sp>
      <p:sp>
        <p:nvSpPr>
          <p:cNvPr id="91150" name="Rectangle 14"/>
          <p:cNvSpPr>
            <a:spLocks noChangeArrowheads="1"/>
          </p:cNvSpPr>
          <p:nvPr/>
        </p:nvSpPr>
        <p:spPr bwMode="auto">
          <a:xfrm>
            <a:off x="6061075" y="4994275"/>
            <a:ext cx="74613" cy="187325"/>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51" name="Rectangle 15"/>
          <p:cNvSpPr>
            <a:spLocks noChangeArrowheads="1"/>
          </p:cNvSpPr>
          <p:nvPr/>
        </p:nvSpPr>
        <p:spPr bwMode="auto">
          <a:xfrm>
            <a:off x="4114800" y="4992688"/>
            <a:ext cx="74613" cy="18732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52" name="Line 16"/>
          <p:cNvSpPr>
            <a:spLocks noChangeShapeType="1"/>
          </p:cNvSpPr>
          <p:nvPr/>
        </p:nvSpPr>
        <p:spPr bwMode="auto">
          <a:xfrm flipH="1">
            <a:off x="3581400" y="5089525"/>
            <a:ext cx="566738" cy="762000"/>
          </a:xfrm>
          <a:prstGeom prst="line">
            <a:avLst/>
          </a:prstGeom>
          <a:noFill/>
          <a:ln w="952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632234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6"/>
          <p:cNvSpPr>
            <a:spLocks noGrp="1"/>
          </p:cNvSpPr>
          <p:nvPr>
            <p:ph type="sldNum" sz="quarter" idx="12"/>
          </p:nvPr>
        </p:nvSpPr>
        <p:spPr/>
        <p:txBody>
          <a:bodyPr/>
          <a:lstStyle/>
          <a:p>
            <a:fld id="{703FEC8C-0956-45D5-96A4-AB84A248DD4D}" type="slidenum">
              <a:rPr lang="en-US" altLang="en-US"/>
              <a:pPr/>
              <a:t>55</a:t>
            </a:fld>
            <a:endParaRPr lang="en-US" altLang="en-US"/>
          </a:p>
        </p:txBody>
      </p:sp>
      <p:sp>
        <p:nvSpPr>
          <p:cNvPr id="92162" name="Rectangle 2"/>
          <p:cNvSpPr>
            <a:spLocks noGrp="1" noChangeArrowheads="1"/>
          </p:cNvSpPr>
          <p:nvPr>
            <p:ph type="title"/>
          </p:nvPr>
        </p:nvSpPr>
        <p:spPr/>
        <p:txBody>
          <a:bodyPr/>
          <a:lstStyle/>
          <a:p>
            <a:r>
              <a:rPr lang="en-US" altLang="en-US" sz="3800">
                <a:latin typeface="Times New Roman" panose="02020603050405020304" pitchFamily="18" charset="0"/>
              </a:rPr>
              <a:t>Stream SJ Framework</a:t>
            </a:r>
          </a:p>
        </p:txBody>
      </p:sp>
      <p:sp>
        <p:nvSpPr>
          <p:cNvPr id="92163" name="Rectangle 3"/>
          <p:cNvSpPr>
            <a:spLocks noGrp="1" noChangeArrowheads="1"/>
          </p:cNvSpPr>
          <p:nvPr>
            <p:ph type="body" sz="half" idx="1"/>
          </p:nvPr>
        </p:nvSpPr>
        <p:spPr>
          <a:xfrm>
            <a:off x="457200" y="1219200"/>
            <a:ext cx="8153400" cy="4530725"/>
          </a:xfrm>
        </p:spPr>
        <p:txBody>
          <a:bodyPr/>
          <a:lstStyle/>
          <a:p>
            <a:pPr algn="just"/>
            <a:r>
              <a:rPr lang="en-US" altLang="en-US" sz="2600">
                <a:latin typeface="Times New Roman" panose="02020603050405020304" pitchFamily="18" charset="0"/>
              </a:rPr>
              <a:t>When a new data item arrives at </a:t>
            </a:r>
            <a:r>
              <a:rPr lang="en-US" altLang="en-US" sz="2600" i="1">
                <a:latin typeface="Times New Roman" panose="02020603050405020304" pitchFamily="18" charset="0"/>
              </a:rPr>
              <a:t>T</a:t>
            </a:r>
            <a:r>
              <a:rPr lang="en-US" altLang="en-US" sz="2600" i="1" baseline="-25000">
                <a:latin typeface="Times New Roman" panose="02020603050405020304" pitchFamily="18" charset="0"/>
              </a:rPr>
              <a:t>i</a:t>
            </a:r>
            <a:endParaRPr lang="en-US" altLang="en-US" sz="2600">
              <a:latin typeface="Times New Roman" panose="02020603050405020304" pitchFamily="18" charset="0"/>
            </a:endParaRPr>
          </a:p>
          <a:p>
            <a:pPr lvl="1" algn="just"/>
            <a:r>
              <a:rPr lang="en-US" altLang="en-US" sz="2200">
                <a:latin typeface="Times New Roman" panose="02020603050405020304" pitchFamily="18" charset="0"/>
              </a:rPr>
              <a:t>Obtain a new subsequence </a:t>
            </a:r>
            <a:r>
              <a:rPr lang="en-US" altLang="en-US" sz="2200" i="1">
                <a:latin typeface="Times New Roman" panose="02020603050405020304" pitchFamily="18" charset="0"/>
              </a:rPr>
              <a:t>S</a:t>
            </a:r>
            <a:r>
              <a:rPr lang="en-US" altLang="en-US" sz="2200" i="1" baseline="-25000">
                <a:latin typeface="Times New Roman" panose="02020603050405020304" pitchFamily="18" charset="0"/>
              </a:rPr>
              <a:t>new</a:t>
            </a:r>
            <a:r>
              <a:rPr lang="en-US" altLang="en-US" sz="2200">
                <a:latin typeface="Times New Roman" panose="02020603050405020304" pitchFamily="18" charset="0"/>
              </a:rPr>
              <a:t> of </a:t>
            </a:r>
            <a:r>
              <a:rPr lang="en-US" altLang="en-US" sz="2200" i="1">
                <a:latin typeface="Times New Roman" panose="02020603050405020304" pitchFamily="18" charset="0"/>
              </a:rPr>
              <a:t>T</a:t>
            </a:r>
            <a:r>
              <a:rPr lang="en-US" altLang="en-US" sz="2200" i="1" baseline="-25000">
                <a:latin typeface="Times New Roman" panose="02020603050405020304" pitchFamily="18" charset="0"/>
              </a:rPr>
              <a:t>i</a:t>
            </a:r>
          </a:p>
          <a:p>
            <a:pPr lvl="1" algn="just"/>
            <a:r>
              <a:rPr lang="en-US" altLang="en-US" sz="2200">
                <a:latin typeface="Times New Roman" panose="02020603050405020304" pitchFamily="18" charset="0"/>
              </a:rPr>
              <a:t>Find those candidate subsequences in other stream time series </a:t>
            </a:r>
            <a:r>
              <a:rPr lang="en-US" altLang="en-US" sz="2200" i="1">
                <a:latin typeface="Times New Roman" panose="02020603050405020304" pitchFamily="18" charset="0"/>
              </a:rPr>
              <a:t>T</a:t>
            </a:r>
            <a:r>
              <a:rPr lang="en-US" altLang="en-US" sz="2200" i="1" baseline="-25000">
                <a:latin typeface="Times New Roman" panose="02020603050405020304" pitchFamily="18" charset="0"/>
              </a:rPr>
              <a:t>j</a:t>
            </a:r>
            <a:r>
              <a:rPr lang="en-US" altLang="en-US" sz="2200">
                <a:latin typeface="Times New Roman" panose="02020603050405020304" pitchFamily="18" charset="0"/>
              </a:rPr>
              <a:t> that are similar to </a:t>
            </a:r>
            <a:r>
              <a:rPr lang="en-US" altLang="en-US" sz="2200" i="1">
                <a:latin typeface="Times New Roman" panose="02020603050405020304" pitchFamily="18" charset="0"/>
              </a:rPr>
              <a:t>S</a:t>
            </a:r>
            <a:r>
              <a:rPr lang="en-US" altLang="en-US" sz="2200" i="1" baseline="-25000">
                <a:latin typeface="Times New Roman" panose="02020603050405020304" pitchFamily="18" charset="0"/>
              </a:rPr>
              <a:t>new</a:t>
            </a:r>
            <a:endParaRPr lang="en-US" altLang="en-US" sz="2200">
              <a:latin typeface="Times New Roman" panose="02020603050405020304" pitchFamily="18" charset="0"/>
            </a:endParaRPr>
          </a:p>
          <a:p>
            <a:pPr lvl="1" algn="just"/>
            <a:r>
              <a:rPr lang="en-US" altLang="en-US" sz="2200">
                <a:latin typeface="Times New Roman" panose="02020603050405020304" pitchFamily="18" charset="0"/>
              </a:rPr>
              <a:t>Refine the candidates by computing the actual distances</a:t>
            </a:r>
          </a:p>
        </p:txBody>
      </p:sp>
      <p:sp>
        <p:nvSpPr>
          <p:cNvPr id="92164" name="Rectangle 4"/>
          <p:cNvSpPr>
            <a:spLocks noChangeArrowheads="1"/>
          </p:cNvSpPr>
          <p:nvPr/>
        </p:nvSpPr>
        <p:spPr bwMode="auto">
          <a:xfrm>
            <a:off x="0" y="1804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2165" name="Object 5"/>
          <p:cNvGraphicFramePr>
            <a:graphicFrameLocks noGrp="1" noChangeAspect="1"/>
          </p:cNvGraphicFramePr>
          <p:nvPr>
            <p:ph sz="half" idx="2"/>
          </p:nvPr>
        </p:nvGraphicFramePr>
        <p:xfrm>
          <a:off x="3886200" y="3200400"/>
          <a:ext cx="5029200" cy="2943225"/>
        </p:xfrm>
        <a:graphic>
          <a:graphicData uri="http://schemas.openxmlformats.org/presentationml/2006/ole">
            <mc:AlternateContent xmlns:mc="http://schemas.openxmlformats.org/markup-compatibility/2006">
              <mc:Choice xmlns:v="urn:schemas-microsoft-com:vml" Requires="v">
                <p:oleObj spid="_x0000_s24583" name="Microsoft Drawing 1.01" r:id="rId3" imgW="6478560" imgH="3790800" progId="MSDraw.1.01">
                  <p:embed/>
                </p:oleObj>
              </mc:Choice>
              <mc:Fallback>
                <p:oleObj name="Microsoft Drawing 1.01" r:id="rId3" imgW="6478560" imgH="379080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200400"/>
                        <a:ext cx="5029200" cy="294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66" name="Rectangle 6"/>
          <p:cNvSpPr>
            <a:spLocks noChangeArrowheads="1"/>
          </p:cNvSpPr>
          <p:nvPr/>
        </p:nvSpPr>
        <p:spPr bwMode="auto">
          <a:xfrm>
            <a:off x="1143000" y="2133600"/>
            <a:ext cx="7391400" cy="685800"/>
          </a:xfrm>
          <a:prstGeom prst="rect">
            <a:avLst/>
          </a:prstGeom>
          <a:solidFill>
            <a:srgbClr val="0000FF">
              <a:alpha val="19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7" name="AutoShape 7"/>
          <p:cNvSpPr>
            <a:spLocks noChangeArrowheads="1"/>
          </p:cNvSpPr>
          <p:nvPr/>
        </p:nvSpPr>
        <p:spPr bwMode="auto">
          <a:xfrm>
            <a:off x="533400" y="4648200"/>
            <a:ext cx="2971800" cy="1066800"/>
          </a:xfrm>
          <a:prstGeom prst="wedgeRoundRectCallout">
            <a:avLst>
              <a:gd name="adj1" fmla="val 33278"/>
              <a:gd name="adj2" fmla="val -225296"/>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7188" indent="-357188">
              <a:defRPr>
                <a:solidFill>
                  <a:schemeClr val="tx1"/>
                </a:solidFill>
                <a:latin typeface="Arial" panose="020B0604020202020204" pitchFamily="34" charset="0"/>
              </a:defRPr>
            </a:lvl1pPr>
            <a:lvl2pPr marL="5365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n-US" altLang="en-US">
                <a:latin typeface="Times New Roman" panose="02020603050405020304" pitchFamily="18" charset="0"/>
              </a:rPr>
              <a:t>1. Adaptive Radius-basEd Search (ARES)</a:t>
            </a:r>
          </a:p>
          <a:p>
            <a:pPr algn="just"/>
            <a:r>
              <a:rPr lang="en-US" altLang="en-US">
                <a:latin typeface="Times New Roman" panose="02020603050405020304" pitchFamily="18" charset="0"/>
              </a:rPr>
              <a:t>2.  Synopsis Pruning (SP)</a:t>
            </a:r>
          </a:p>
        </p:txBody>
      </p:sp>
      <p:sp>
        <p:nvSpPr>
          <p:cNvPr id="92168" name="Rectangle 8"/>
          <p:cNvSpPr>
            <a:spLocks noChangeArrowheads="1"/>
          </p:cNvSpPr>
          <p:nvPr/>
        </p:nvSpPr>
        <p:spPr bwMode="auto">
          <a:xfrm>
            <a:off x="5105400" y="3495675"/>
            <a:ext cx="1098550" cy="314325"/>
          </a:xfrm>
          <a:prstGeom prst="rect">
            <a:avLst/>
          </a:prstGeom>
          <a:solidFill>
            <a:srgbClr val="FF00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9" name="Rectangle 9"/>
          <p:cNvSpPr>
            <a:spLocks noChangeArrowheads="1"/>
          </p:cNvSpPr>
          <p:nvPr/>
        </p:nvSpPr>
        <p:spPr bwMode="auto">
          <a:xfrm>
            <a:off x="5091113" y="4184650"/>
            <a:ext cx="1098550" cy="314325"/>
          </a:xfrm>
          <a:prstGeom prst="rect">
            <a:avLst/>
          </a:prstGeom>
          <a:solidFill>
            <a:srgbClr val="FF00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0" name="Rectangle 10"/>
          <p:cNvSpPr>
            <a:spLocks noChangeArrowheads="1"/>
          </p:cNvSpPr>
          <p:nvPr/>
        </p:nvSpPr>
        <p:spPr bwMode="auto">
          <a:xfrm>
            <a:off x="5105400" y="4876800"/>
            <a:ext cx="1098550" cy="314325"/>
          </a:xfrm>
          <a:prstGeom prst="rect">
            <a:avLst/>
          </a:prstGeom>
          <a:solidFill>
            <a:srgbClr val="FF00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1" name="Rectangle 11"/>
          <p:cNvSpPr>
            <a:spLocks noChangeArrowheads="1"/>
          </p:cNvSpPr>
          <p:nvPr/>
        </p:nvSpPr>
        <p:spPr bwMode="auto">
          <a:xfrm>
            <a:off x="5105400" y="5562600"/>
            <a:ext cx="1098550" cy="314325"/>
          </a:xfrm>
          <a:prstGeom prst="rect">
            <a:avLst/>
          </a:prstGeom>
          <a:solidFill>
            <a:srgbClr val="FF00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78327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7">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6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6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71"/>
                                        </p:tgtEl>
                                        <p:attrNameLst>
                                          <p:attrName>style.visibility</p:attrName>
                                        </p:attrNameLst>
                                      </p:cBhvr>
                                      <p:to>
                                        <p:strVal val="visible"/>
                                      </p:to>
                                    </p:set>
                                  </p:childTnLst>
                                </p:cTn>
                              </p:par>
                              <p:par>
                                <p:cTn id="25" presetID="3" presetClass="emph" presetSubtype="2" fill="hold" nodeType="withEffect">
                                  <p:stCondLst>
                                    <p:cond delay="0"/>
                                  </p:stCondLst>
                                  <p:childTnLst>
                                    <p:animClr clrSpc="rgb" dir="cw">
                                      <p:cBhvr override="childStyle">
                                        <p:cTn id="26" dur="500" fill="hold"/>
                                        <p:tgtEl>
                                          <p:spTgt spid="92167">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animBg="1"/>
      <p:bldP spid="92167" grpId="0" build="allAtOnce" animBg="1"/>
      <p:bldP spid="92168" grpId="0" animBg="1"/>
      <p:bldP spid="92169" grpId="0" animBg="1"/>
      <p:bldP spid="92170" grpId="0" animBg="1"/>
      <p:bldP spid="9217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AF8474C-E7D2-44DA-9ECA-F7F4745AE2C9}" type="slidenum">
              <a:rPr lang="en-US" altLang="en-US"/>
              <a:pPr/>
              <a:t>56</a:t>
            </a:fld>
            <a:endParaRPr lang="en-US" altLang="en-US"/>
          </a:p>
        </p:txBody>
      </p:sp>
      <p:sp>
        <p:nvSpPr>
          <p:cNvPr id="93186" name="Rectangle 2"/>
          <p:cNvSpPr>
            <a:spLocks noGrp="1" noChangeArrowheads="1"/>
          </p:cNvSpPr>
          <p:nvPr>
            <p:ph type="title"/>
          </p:nvPr>
        </p:nvSpPr>
        <p:spPr/>
        <p:txBody>
          <a:bodyPr/>
          <a:lstStyle/>
          <a:p>
            <a:r>
              <a:rPr lang="en-US" altLang="en-US" sz="3800">
                <a:latin typeface="Times New Roman" panose="02020603050405020304" pitchFamily="18" charset="0"/>
              </a:rPr>
              <a:t>Synopsis</a:t>
            </a:r>
          </a:p>
        </p:txBody>
      </p:sp>
      <p:sp>
        <p:nvSpPr>
          <p:cNvPr id="93187" name="Rectangle 3"/>
          <p:cNvSpPr>
            <a:spLocks noGrp="1" noChangeArrowheads="1"/>
          </p:cNvSpPr>
          <p:nvPr>
            <p:ph type="body" idx="1"/>
          </p:nvPr>
        </p:nvSpPr>
        <p:spPr>
          <a:xfrm>
            <a:off x="457200" y="1600200"/>
            <a:ext cx="3810000" cy="4530725"/>
          </a:xfrm>
        </p:spPr>
        <p:txBody>
          <a:bodyPr/>
          <a:lstStyle/>
          <a:p>
            <a:pPr algn="just"/>
            <a:r>
              <a:rPr lang="en-US" altLang="zh-TW" sz="2600">
                <a:latin typeface="Times New Roman" panose="02020603050405020304" pitchFamily="18" charset="0"/>
                <a:ea typeface="PMingLiU" panose="02020500000000000000" pitchFamily="18" charset="-120"/>
              </a:rPr>
              <a:t>E</a:t>
            </a:r>
            <a:r>
              <a:rPr lang="en-US" altLang="en-US" sz="2600">
                <a:latin typeface="Times New Roman" panose="02020603050405020304" pitchFamily="18" charset="0"/>
              </a:rPr>
              <a:t>qui-width histogram</a:t>
            </a:r>
          </a:p>
          <a:p>
            <a:pPr lvl="1" algn="just"/>
            <a:r>
              <a:rPr lang="en-US" altLang="zh-TW" sz="2200">
                <a:latin typeface="Times New Roman" panose="02020603050405020304" pitchFamily="18" charset="0"/>
                <a:ea typeface="PMingLiU" panose="02020500000000000000" pitchFamily="18" charset="-120"/>
              </a:rPr>
              <a:t>Each bin stores the frequency of data reduced from subsequences</a:t>
            </a:r>
          </a:p>
          <a:p>
            <a:pPr algn="just"/>
            <a:r>
              <a:rPr lang="en-US" altLang="zh-TW" sz="2600">
                <a:latin typeface="Times New Roman" panose="02020603050405020304" pitchFamily="18" charset="0"/>
                <a:ea typeface="PMingLiU" panose="02020500000000000000" pitchFamily="18" charset="-120"/>
              </a:rPr>
              <a:t>Bloom filter</a:t>
            </a:r>
          </a:p>
          <a:p>
            <a:pPr lvl="1" algn="just"/>
            <a:r>
              <a:rPr lang="en-US" altLang="zh-TW" sz="2200">
                <a:latin typeface="Times New Roman" panose="02020603050405020304" pitchFamily="18" charset="0"/>
                <a:ea typeface="PMingLiU" panose="02020500000000000000" pitchFamily="18" charset="-120"/>
              </a:rPr>
              <a:t>Each bin also contains a </a:t>
            </a:r>
            <a:r>
              <a:rPr lang="en-US" altLang="zh-TW" sz="2200" i="1">
                <a:latin typeface="Times New Roman" panose="02020603050405020304" pitchFamily="18" charset="0"/>
                <a:ea typeface="PMingLiU" panose="02020500000000000000" pitchFamily="18" charset="-120"/>
              </a:rPr>
              <a:t>bloom filter</a:t>
            </a:r>
            <a:r>
              <a:rPr lang="en-US" altLang="zh-TW" sz="2200">
                <a:latin typeface="Times New Roman" panose="02020603050405020304" pitchFamily="18" charset="0"/>
                <a:ea typeface="PMingLiU" panose="02020500000000000000" pitchFamily="18" charset="-120"/>
              </a:rPr>
              <a:t> with start offsets of sliding windows</a:t>
            </a:r>
            <a:endParaRPr lang="en-US" altLang="zh-TW" sz="2200" i="1">
              <a:latin typeface="Times New Roman" panose="02020603050405020304" pitchFamily="18" charset="0"/>
              <a:ea typeface="PMingLiU" panose="02020500000000000000" pitchFamily="18" charset="-120"/>
            </a:endParaRPr>
          </a:p>
        </p:txBody>
      </p:sp>
      <p:sp>
        <p:nvSpPr>
          <p:cNvPr id="93188" name="Rectangle 4"/>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3189" name="Object 5"/>
          <p:cNvGraphicFramePr>
            <a:graphicFrameLocks noChangeAspect="1"/>
          </p:cNvGraphicFramePr>
          <p:nvPr/>
        </p:nvGraphicFramePr>
        <p:xfrm>
          <a:off x="4343400" y="1600200"/>
          <a:ext cx="4413250" cy="4432300"/>
        </p:xfrm>
        <a:graphic>
          <a:graphicData uri="http://schemas.openxmlformats.org/presentationml/2006/ole">
            <mc:AlternateContent xmlns:mc="http://schemas.openxmlformats.org/markup-compatibility/2006">
              <mc:Choice xmlns:v="urn:schemas-microsoft-com:vml" Requires="v">
                <p:oleObj spid="_x0000_s25607" name="Microsoft Drawing 1.01" r:id="rId3" imgW="4197240" imgH="4200480" progId="MSDraw.1.01">
                  <p:embed/>
                </p:oleObj>
              </mc:Choice>
              <mc:Fallback>
                <p:oleObj name="Microsoft Drawing 1.01" r:id="rId3" imgW="4197240" imgH="420048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600200"/>
                        <a:ext cx="4413250" cy="443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381298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836DF0D8-D58F-435F-9763-A657520786D2}" type="slidenum">
              <a:rPr lang="en-US" altLang="en-US"/>
              <a:pPr/>
              <a:t>57</a:t>
            </a:fld>
            <a:endParaRPr lang="en-US" altLang="en-US"/>
          </a:p>
        </p:txBody>
      </p:sp>
      <p:sp>
        <p:nvSpPr>
          <p:cNvPr id="94210" name="Rectangle 2"/>
          <p:cNvSpPr>
            <a:spLocks noGrp="1" noChangeArrowheads="1"/>
          </p:cNvSpPr>
          <p:nvPr>
            <p:ph type="title"/>
          </p:nvPr>
        </p:nvSpPr>
        <p:spPr/>
        <p:txBody>
          <a:bodyPr/>
          <a:lstStyle/>
          <a:p>
            <a:r>
              <a:rPr lang="en-US" altLang="en-US" sz="3800">
                <a:latin typeface="Times New Roman" panose="02020603050405020304" pitchFamily="18" charset="0"/>
              </a:rPr>
              <a:t>Adaptive Radius-basEd Search (1)</a:t>
            </a:r>
          </a:p>
        </p:txBody>
      </p:sp>
      <p:sp>
        <p:nvSpPr>
          <p:cNvPr id="94211" name="Rectangle 3"/>
          <p:cNvSpPr>
            <a:spLocks noGrp="1" noChangeArrowheads="1"/>
          </p:cNvSpPr>
          <p:nvPr>
            <p:ph type="body" idx="1"/>
          </p:nvPr>
        </p:nvSpPr>
        <p:spPr>
          <a:xfrm>
            <a:off x="457200" y="1295400"/>
            <a:ext cx="4724400" cy="4530725"/>
          </a:xfrm>
        </p:spPr>
        <p:txBody>
          <a:bodyPr/>
          <a:lstStyle/>
          <a:p>
            <a:pPr algn="just"/>
            <a:r>
              <a:rPr lang="en-US" altLang="en-US" sz="2600">
                <a:latin typeface="Times New Roman" panose="02020603050405020304" pitchFamily="18" charset="0"/>
              </a:rPr>
              <a:t>Example</a:t>
            </a:r>
          </a:p>
          <a:p>
            <a:pPr lvl="1" algn="just"/>
            <a:r>
              <a:rPr lang="en-US" altLang="en-US" sz="2200">
                <a:latin typeface="Times New Roman" panose="02020603050405020304" pitchFamily="18" charset="0"/>
              </a:rPr>
              <a:t>A query sequence </a:t>
            </a:r>
            <a:r>
              <a:rPr lang="en-US" altLang="en-US" sz="2200" i="1">
                <a:latin typeface="Times New Roman" panose="02020603050405020304" pitchFamily="18" charset="0"/>
              </a:rPr>
              <a:t>q</a:t>
            </a:r>
            <a:r>
              <a:rPr lang="en-US" altLang="en-US" sz="2200">
                <a:latin typeface="Times New Roman" panose="02020603050405020304" pitchFamily="18" charset="0"/>
              </a:rPr>
              <a:t> of length 2</a:t>
            </a:r>
          </a:p>
          <a:p>
            <a:pPr lvl="1" algn="just"/>
            <a:r>
              <a:rPr lang="en-US" altLang="en-US" sz="2200">
                <a:latin typeface="Times New Roman" panose="02020603050405020304" pitchFamily="18" charset="0"/>
              </a:rPr>
              <a:t>A similarity threshold </a:t>
            </a:r>
            <a:r>
              <a:rPr lang="en-US" altLang="en-US" sz="2200" i="1">
                <a:latin typeface="Symbol" panose="05050102010706020507" pitchFamily="18" charset="2"/>
              </a:rPr>
              <a:t>e</a:t>
            </a:r>
          </a:p>
          <a:p>
            <a:pPr lvl="1" algn="just"/>
            <a:r>
              <a:rPr lang="en-US" altLang="en-US" sz="2200">
                <a:latin typeface="Times New Roman" panose="02020603050405020304" pitchFamily="18" charset="0"/>
              </a:rPr>
              <a:t>Problem: retrieve other data sequences similar to </a:t>
            </a:r>
            <a:r>
              <a:rPr lang="en-US" altLang="en-US" sz="2200" i="1">
                <a:latin typeface="Times New Roman" panose="02020603050405020304" pitchFamily="18" charset="0"/>
              </a:rPr>
              <a:t>q</a:t>
            </a:r>
            <a:endParaRPr lang="en-US" altLang="en-US" sz="2200">
              <a:latin typeface="Times New Roman" panose="02020603050405020304" pitchFamily="18" charset="0"/>
            </a:endParaRPr>
          </a:p>
          <a:p>
            <a:pPr algn="just"/>
            <a:r>
              <a:rPr lang="en-US" altLang="en-US" sz="2600">
                <a:latin typeface="Times New Roman" panose="02020603050405020304" pitchFamily="18" charset="0"/>
              </a:rPr>
              <a:t>We can issue range query on each dimension, and combine the resulting candidates</a:t>
            </a:r>
          </a:p>
        </p:txBody>
      </p:sp>
      <p:sp>
        <p:nvSpPr>
          <p:cNvPr id="94212" name="Rectangle 4"/>
          <p:cNvSpPr>
            <a:spLocks noChangeArrowheads="1"/>
          </p:cNvSpPr>
          <p:nvPr/>
        </p:nvSpPr>
        <p:spPr bwMode="auto">
          <a:xfrm>
            <a:off x="0" y="1095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4213" name="Object 5"/>
          <p:cNvGraphicFramePr>
            <a:graphicFrameLocks noChangeAspect="1"/>
          </p:cNvGraphicFramePr>
          <p:nvPr/>
        </p:nvGraphicFramePr>
        <p:xfrm>
          <a:off x="5791200" y="3657600"/>
          <a:ext cx="3352800" cy="2522538"/>
        </p:xfrm>
        <a:graphic>
          <a:graphicData uri="http://schemas.openxmlformats.org/presentationml/2006/ole">
            <mc:AlternateContent xmlns:mc="http://schemas.openxmlformats.org/markup-compatibility/2006">
              <mc:Choice xmlns:v="urn:schemas-microsoft-com:vml" Requires="v">
                <p:oleObj spid="_x0000_s26636" name="Microsoft Drawing 1.01" r:id="rId3" imgW="2679840" imgH="1990800" progId="MSDraw.1.01">
                  <p:embed/>
                </p:oleObj>
              </mc:Choice>
              <mc:Fallback>
                <p:oleObj name="Microsoft Drawing 1.01" r:id="rId3" imgW="2679840" imgH="199080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657600"/>
                        <a:ext cx="3352800" cy="2522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14" name="Rectangle 6"/>
          <p:cNvSpPr>
            <a:spLocks noChangeArrowheads="1"/>
          </p:cNvSpPr>
          <p:nvPr/>
        </p:nvSpPr>
        <p:spPr bwMode="auto">
          <a:xfrm>
            <a:off x="0" y="1042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4215" name="Object 7"/>
          <p:cNvGraphicFramePr>
            <a:graphicFrameLocks noChangeAspect="1"/>
          </p:cNvGraphicFramePr>
          <p:nvPr/>
        </p:nvGraphicFramePr>
        <p:xfrm>
          <a:off x="5715000" y="685800"/>
          <a:ext cx="3429000" cy="2846388"/>
        </p:xfrm>
        <a:graphic>
          <a:graphicData uri="http://schemas.openxmlformats.org/presentationml/2006/ole">
            <mc:AlternateContent xmlns:mc="http://schemas.openxmlformats.org/markup-compatibility/2006">
              <mc:Choice xmlns:v="urn:schemas-microsoft-com:vml" Requires="v">
                <p:oleObj spid="_x0000_s26637" name="Microsoft Drawing 1.01" r:id="rId5" imgW="2711520" imgH="2219400" progId="MSDraw.1.01">
                  <p:embed/>
                </p:oleObj>
              </mc:Choice>
              <mc:Fallback>
                <p:oleObj name="Microsoft Drawing 1.01" r:id="rId5" imgW="2711520" imgH="2219400" progId="MSDraw.1.0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685800"/>
                        <a:ext cx="3429000" cy="284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16" name="Oval 8"/>
          <p:cNvSpPr>
            <a:spLocks noChangeArrowheads="1"/>
          </p:cNvSpPr>
          <p:nvPr/>
        </p:nvSpPr>
        <p:spPr bwMode="auto">
          <a:xfrm>
            <a:off x="6781800" y="1371600"/>
            <a:ext cx="1230313" cy="1230313"/>
          </a:xfrm>
          <a:prstGeom prst="ellipse">
            <a:avLst/>
          </a:prstGeom>
          <a:solidFill>
            <a:srgbClr val="FF00FF">
              <a:alpha val="17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7" name="Oval 9"/>
          <p:cNvSpPr>
            <a:spLocks noChangeArrowheads="1"/>
          </p:cNvSpPr>
          <p:nvPr/>
        </p:nvSpPr>
        <p:spPr bwMode="auto">
          <a:xfrm>
            <a:off x="6792913" y="4079875"/>
            <a:ext cx="1230312" cy="1230313"/>
          </a:xfrm>
          <a:prstGeom prst="ellipse">
            <a:avLst/>
          </a:prstGeom>
          <a:solidFill>
            <a:srgbClr val="FF00FF">
              <a:alpha val="17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442776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EFBD2F11-CBC0-4745-9636-920E5A347481}" type="slidenum">
              <a:rPr lang="en-US" altLang="en-US"/>
              <a:pPr/>
              <a:t>58</a:t>
            </a:fld>
            <a:endParaRPr lang="en-US" altLang="en-US"/>
          </a:p>
        </p:txBody>
      </p:sp>
      <p:sp>
        <p:nvSpPr>
          <p:cNvPr id="95234" name="Rectangle 2"/>
          <p:cNvSpPr>
            <a:spLocks noGrp="1" noChangeArrowheads="1"/>
          </p:cNvSpPr>
          <p:nvPr>
            <p:ph type="title"/>
          </p:nvPr>
        </p:nvSpPr>
        <p:spPr/>
        <p:txBody>
          <a:bodyPr/>
          <a:lstStyle/>
          <a:p>
            <a:r>
              <a:rPr lang="en-US" altLang="en-US" sz="3800">
                <a:latin typeface="Times New Roman" panose="02020603050405020304" pitchFamily="18" charset="0"/>
              </a:rPr>
              <a:t>Adaptive Radius-basEd Search (2)</a:t>
            </a:r>
          </a:p>
        </p:txBody>
      </p:sp>
      <p:sp>
        <p:nvSpPr>
          <p:cNvPr id="95235" name="Rectangle 3"/>
          <p:cNvSpPr>
            <a:spLocks noGrp="1" noChangeArrowheads="1"/>
          </p:cNvSpPr>
          <p:nvPr>
            <p:ph type="body" idx="1"/>
          </p:nvPr>
        </p:nvSpPr>
        <p:spPr>
          <a:xfrm>
            <a:off x="457200" y="1295400"/>
            <a:ext cx="4800600" cy="4530725"/>
          </a:xfrm>
        </p:spPr>
        <p:txBody>
          <a:bodyPr/>
          <a:lstStyle/>
          <a:p>
            <a:pPr algn="just">
              <a:lnSpc>
                <a:spcPct val="80000"/>
              </a:lnSpc>
            </a:pPr>
            <a:r>
              <a:rPr lang="en-US" altLang="en-US" sz="2600">
                <a:latin typeface="Times New Roman" panose="02020603050405020304" pitchFamily="18" charset="0"/>
              </a:rPr>
              <a:t>To guarantee the property of </a:t>
            </a:r>
            <a:r>
              <a:rPr lang="en-US" altLang="en-US" sz="2600" i="1">
                <a:latin typeface="Times New Roman" panose="02020603050405020304" pitchFamily="18" charset="0"/>
              </a:rPr>
              <a:t>no-false-dismissals</a:t>
            </a:r>
            <a:r>
              <a:rPr lang="en-US" altLang="en-US" sz="2600">
                <a:latin typeface="Times New Roman" panose="02020603050405020304" pitchFamily="18" charset="0"/>
              </a:rPr>
              <a:t>, the selected radii, </a:t>
            </a:r>
            <a:r>
              <a:rPr lang="en-US" altLang="en-US" sz="2600" i="1">
                <a:latin typeface="Symbol" panose="05050102010706020507" pitchFamily="18" charset="2"/>
              </a:rPr>
              <a:t>t</a:t>
            </a:r>
            <a:r>
              <a:rPr lang="en-US" altLang="en-US" sz="2600" i="1" baseline="-25000">
                <a:latin typeface="Times New Roman" panose="02020603050405020304" pitchFamily="18" charset="0"/>
              </a:rPr>
              <a:t>i</a:t>
            </a:r>
            <a:r>
              <a:rPr lang="en-US" altLang="en-US" sz="2600">
                <a:latin typeface="Times New Roman" panose="02020603050405020304" pitchFamily="18" charset="0"/>
              </a:rPr>
              <a:t>, of range queries should satisfy the condition:</a:t>
            </a:r>
          </a:p>
          <a:p>
            <a:pPr algn="just">
              <a:lnSpc>
                <a:spcPct val="80000"/>
              </a:lnSpc>
            </a:pPr>
            <a:endParaRPr lang="en-US" altLang="en-US" sz="2600">
              <a:latin typeface="Times New Roman" panose="02020603050405020304" pitchFamily="18" charset="0"/>
            </a:endParaRPr>
          </a:p>
          <a:p>
            <a:pPr algn="just">
              <a:lnSpc>
                <a:spcPct val="80000"/>
              </a:lnSpc>
            </a:pPr>
            <a:endParaRPr lang="en-US" altLang="en-US" sz="2600">
              <a:latin typeface="Times New Roman" panose="02020603050405020304" pitchFamily="18" charset="0"/>
            </a:endParaRPr>
          </a:p>
          <a:p>
            <a:pPr algn="just">
              <a:lnSpc>
                <a:spcPct val="80000"/>
              </a:lnSpc>
            </a:pPr>
            <a:r>
              <a:rPr lang="en-US" altLang="en-US" sz="2600">
                <a:latin typeface="Times New Roman" panose="02020603050405020304" pitchFamily="18" charset="0"/>
              </a:rPr>
              <a:t>Since stream data are changing all the time, we propose a cost model to guide the selection of radius on each dimension </a:t>
            </a:r>
            <a:r>
              <a:rPr lang="en-US" altLang="en-US" sz="2600" i="1">
                <a:latin typeface="Times New Roman" panose="02020603050405020304" pitchFamily="18" charset="0"/>
              </a:rPr>
              <a:t>adaptively</a:t>
            </a:r>
            <a:r>
              <a:rPr lang="en-US" altLang="en-US" sz="2600">
                <a:latin typeface="Times New Roman" panose="02020603050405020304" pitchFamily="18" charset="0"/>
              </a:rPr>
              <a:t> in order to retrieve small</a:t>
            </a:r>
            <a:r>
              <a:rPr lang="en-US" altLang="en-US" sz="2600" i="1">
                <a:latin typeface="Times New Roman" panose="02020603050405020304" pitchFamily="18" charset="0"/>
              </a:rPr>
              <a:t> </a:t>
            </a:r>
            <a:r>
              <a:rPr lang="en-US" altLang="en-US" sz="2600">
                <a:latin typeface="Times New Roman" panose="02020603050405020304" pitchFamily="18" charset="0"/>
              </a:rPr>
              <a:t>number of candidates</a:t>
            </a:r>
          </a:p>
        </p:txBody>
      </p:sp>
      <p:sp>
        <p:nvSpPr>
          <p:cNvPr id="95236" name="Rectangle 4"/>
          <p:cNvSpPr>
            <a:spLocks noChangeArrowheads="1"/>
          </p:cNvSpPr>
          <p:nvPr/>
        </p:nvSpPr>
        <p:spPr bwMode="auto">
          <a:xfrm>
            <a:off x="0" y="1095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5237" name="Object 5"/>
          <p:cNvGraphicFramePr>
            <a:graphicFrameLocks noChangeAspect="1"/>
          </p:cNvGraphicFramePr>
          <p:nvPr/>
        </p:nvGraphicFramePr>
        <p:xfrm>
          <a:off x="5791200" y="3657600"/>
          <a:ext cx="3352800" cy="2522538"/>
        </p:xfrm>
        <a:graphic>
          <a:graphicData uri="http://schemas.openxmlformats.org/presentationml/2006/ole">
            <mc:AlternateContent xmlns:mc="http://schemas.openxmlformats.org/markup-compatibility/2006">
              <mc:Choice xmlns:v="urn:schemas-microsoft-com:vml" Requires="v">
                <p:oleObj spid="_x0000_s27660" name="Microsoft Drawing 1.01" r:id="rId3" imgW="2679840" imgH="1990800" progId="MSDraw.1.01">
                  <p:embed/>
                </p:oleObj>
              </mc:Choice>
              <mc:Fallback>
                <p:oleObj name="Microsoft Drawing 1.01" r:id="rId3" imgW="2679840" imgH="199080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657600"/>
                        <a:ext cx="3352800" cy="2522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8" name="Rectangle 6"/>
          <p:cNvSpPr>
            <a:spLocks noChangeArrowheads="1"/>
          </p:cNvSpPr>
          <p:nvPr/>
        </p:nvSpPr>
        <p:spPr bwMode="auto">
          <a:xfrm>
            <a:off x="0" y="1042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5239" name="Oval 7"/>
          <p:cNvSpPr>
            <a:spLocks noChangeArrowheads="1"/>
          </p:cNvSpPr>
          <p:nvPr/>
        </p:nvSpPr>
        <p:spPr bwMode="auto">
          <a:xfrm>
            <a:off x="6802438" y="4090988"/>
            <a:ext cx="1230312" cy="1230312"/>
          </a:xfrm>
          <a:prstGeom prst="ellipse">
            <a:avLst/>
          </a:prstGeom>
          <a:solidFill>
            <a:srgbClr val="FF00FF">
              <a:alpha val="17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524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743200"/>
            <a:ext cx="2133600" cy="5413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5241" name="Object 9"/>
          <p:cNvGraphicFramePr>
            <a:graphicFrameLocks noChangeAspect="1"/>
          </p:cNvGraphicFramePr>
          <p:nvPr/>
        </p:nvGraphicFramePr>
        <p:xfrm>
          <a:off x="5715000" y="685800"/>
          <a:ext cx="3429000" cy="2846388"/>
        </p:xfrm>
        <a:graphic>
          <a:graphicData uri="http://schemas.openxmlformats.org/presentationml/2006/ole">
            <mc:AlternateContent xmlns:mc="http://schemas.openxmlformats.org/markup-compatibility/2006">
              <mc:Choice xmlns:v="urn:schemas-microsoft-com:vml" Requires="v">
                <p:oleObj spid="_x0000_s27661" name="Microsoft Drawing 1.01" r:id="rId6" imgW="2711520" imgH="2219400" progId="MSDraw.1.01">
                  <p:embed/>
                </p:oleObj>
              </mc:Choice>
              <mc:Fallback>
                <p:oleObj name="Microsoft Drawing 1.01" r:id="rId6" imgW="2711520" imgH="2219400" progId="MSDraw.1.0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685800"/>
                        <a:ext cx="3429000" cy="284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42" name="Oval 10"/>
          <p:cNvSpPr>
            <a:spLocks noChangeArrowheads="1"/>
          </p:cNvSpPr>
          <p:nvPr/>
        </p:nvSpPr>
        <p:spPr bwMode="auto">
          <a:xfrm>
            <a:off x="6781800" y="1371600"/>
            <a:ext cx="1230313" cy="1230313"/>
          </a:xfrm>
          <a:prstGeom prst="ellipse">
            <a:avLst/>
          </a:prstGeom>
          <a:solidFill>
            <a:srgbClr val="FF00FF">
              <a:alpha val="17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30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C7A7E6F1-96A0-4CF3-8C04-AB4BF20538D0}" type="slidenum">
              <a:rPr lang="en-US" altLang="en-US"/>
              <a:pPr/>
              <a:t>59</a:t>
            </a:fld>
            <a:endParaRPr lang="en-US" altLang="en-US"/>
          </a:p>
        </p:txBody>
      </p:sp>
      <p:sp>
        <p:nvSpPr>
          <p:cNvPr id="96258" name="Rectangle 2"/>
          <p:cNvSpPr>
            <a:spLocks noGrp="1" noChangeArrowheads="1"/>
          </p:cNvSpPr>
          <p:nvPr>
            <p:ph type="title"/>
          </p:nvPr>
        </p:nvSpPr>
        <p:spPr/>
        <p:txBody>
          <a:bodyPr/>
          <a:lstStyle/>
          <a:p>
            <a:r>
              <a:rPr lang="en-US" altLang="en-US" sz="3800">
                <a:latin typeface="Times New Roman" panose="02020603050405020304" pitchFamily="18" charset="0"/>
              </a:rPr>
              <a:t>Adaptive Selection of Radii</a:t>
            </a:r>
          </a:p>
        </p:txBody>
      </p:sp>
      <p:sp>
        <p:nvSpPr>
          <p:cNvPr id="96259"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We provide a cost model for ARES, and prove that:</a:t>
            </a:r>
          </a:p>
          <a:p>
            <a:pPr lvl="1" algn="just"/>
            <a:r>
              <a:rPr lang="en-US" altLang="en-US" sz="2200">
                <a:latin typeface="Times New Roman" panose="02020603050405020304" pitchFamily="18" charset="0"/>
              </a:rPr>
              <a:t>Assume data points are uniformly distributed within </a:t>
            </a:r>
            <a:r>
              <a:rPr lang="en-US" altLang="en-US" sz="2200" i="1">
                <a:latin typeface="Symbol" panose="05050102010706020507" pitchFamily="18" charset="2"/>
              </a:rPr>
              <a:t>e</a:t>
            </a:r>
            <a:r>
              <a:rPr lang="en-US" altLang="en-US" sz="2200">
                <a:latin typeface="Times New Roman" panose="02020603050405020304" pitchFamily="18" charset="0"/>
              </a:rPr>
              <a:t> distance from each query dimension </a:t>
            </a:r>
            <a:r>
              <a:rPr lang="en-US" altLang="en-US" sz="2200" i="1">
                <a:latin typeface="Times New Roman" panose="02020603050405020304" pitchFamily="18" charset="0"/>
              </a:rPr>
              <a:t>q</a:t>
            </a:r>
            <a:r>
              <a:rPr lang="en-US" altLang="en-US" sz="2200" i="1" baseline="-25000">
                <a:latin typeface="Times New Roman" panose="02020603050405020304" pitchFamily="18" charset="0"/>
              </a:rPr>
              <a:t>i</a:t>
            </a:r>
            <a:r>
              <a:rPr lang="en-US" altLang="en-US" sz="2200">
                <a:latin typeface="Times New Roman" panose="02020603050405020304" pitchFamily="18" charset="0"/>
              </a:rPr>
              <a:t> with density </a:t>
            </a:r>
            <a:r>
              <a:rPr lang="en-US" altLang="en-US" sz="2200" i="1">
                <a:latin typeface="Times New Roman" panose="02020603050405020304" pitchFamily="18" charset="0"/>
              </a:rPr>
              <a:t>d</a:t>
            </a:r>
            <a:r>
              <a:rPr lang="en-US" altLang="en-US" sz="2200" i="1" baseline="-25000">
                <a:latin typeface="Times New Roman" panose="02020603050405020304" pitchFamily="18" charset="0"/>
              </a:rPr>
              <a:t>i</a:t>
            </a:r>
            <a:r>
              <a:rPr lang="en-US" altLang="en-US" sz="2200">
                <a:latin typeface="Times New Roman" panose="02020603050405020304" pitchFamily="18" charset="0"/>
              </a:rPr>
              <a:t>, where 1 </a:t>
            </a:r>
            <a:r>
              <a:rPr lang="en-US" altLang="en-US">
                <a:latin typeface="Times New Roman" panose="02020603050405020304" pitchFamily="18" charset="0"/>
                <a:sym typeface="Symbol" panose="05050102010706020507" pitchFamily="18" charset="2"/>
              </a:rPr>
              <a:t> </a:t>
            </a:r>
            <a:r>
              <a:rPr lang="en-US" altLang="en-US" sz="2200" i="1">
                <a:latin typeface="Times New Roman" panose="02020603050405020304" pitchFamily="18" charset="0"/>
              </a:rPr>
              <a:t>i</a:t>
            </a:r>
            <a:r>
              <a:rPr lang="en-US" altLang="en-US" sz="2200">
                <a:latin typeface="Times New Roman" panose="02020603050405020304" pitchFamily="18" charset="0"/>
              </a:rPr>
              <a:t> </a:t>
            </a:r>
            <a:r>
              <a:rPr lang="en-US" altLang="en-US">
                <a:latin typeface="Times New Roman" panose="02020603050405020304" pitchFamily="18" charset="0"/>
                <a:sym typeface="Symbol" panose="05050102010706020507" pitchFamily="18" charset="2"/>
              </a:rPr>
              <a:t></a:t>
            </a:r>
            <a:r>
              <a:rPr lang="en-US" altLang="en-US" sz="2200">
                <a:latin typeface="Times New Roman" panose="02020603050405020304" pitchFamily="18" charset="0"/>
              </a:rPr>
              <a:t> </a:t>
            </a:r>
            <a:r>
              <a:rPr lang="en-US" altLang="en-US" sz="2200" i="1">
                <a:latin typeface="Times New Roman" panose="02020603050405020304" pitchFamily="18" charset="0"/>
              </a:rPr>
              <a:t>s</a:t>
            </a:r>
            <a:endParaRPr lang="en-US" altLang="en-US" sz="2200">
              <a:latin typeface="Times New Roman" panose="02020603050405020304" pitchFamily="18" charset="0"/>
            </a:endParaRPr>
          </a:p>
          <a:p>
            <a:pPr lvl="1" algn="just"/>
            <a:r>
              <a:rPr lang="en-US" altLang="en-US" sz="2200">
                <a:latin typeface="Times New Roman" panose="02020603050405020304" pitchFamily="18" charset="0"/>
              </a:rPr>
              <a:t>In order to obtain the </a:t>
            </a:r>
            <a:r>
              <a:rPr lang="en-US" altLang="en-US" sz="2200" i="1">
                <a:latin typeface="Times New Roman" panose="02020603050405020304" pitchFamily="18" charset="0"/>
              </a:rPr>
              <a:t>minimum number of candidates</a:t>
            </a:r>
            <a:r>
              <a:rPr lang="en-US" altLang="en-US" sz="2200">
                <a:latin typeface="Times New Roman" panose="02020603050405020304" pitchFamily="18" charset="0"/>
              </a:rPr>
              <a:t>, we always find a query dimension </a:t>
            </a:r>
            <a:r>
              <a:rPr lang="en-US" altLang="en-US" sz="2200" i="1">
                <a:latin typeface="Times New Roman" panose="02020603050405020304" pitchFamily="18" charset="0"/>
              </a:rPr>
              <a:t>q</a:t>
            </a:r>
            <a:r>
              <a:rPr lang="en-US" altLang="en-US" sz="2200" i="1" baseline="-25000">
                <a:latin typeface="Times New Roman" panose="02020603050405020304" pitchFamily="18" charset="0"/>
              </a:rPr>
              <a:t>j</a:t>
            </a:r>
            <a:r>
              <a:rPr lang="en-US" altLang="en-US" sz="2200">
                <a:latin typeface="Times New Roman" panose="02020603050405020304" pitchFamily="18" charset="0"/>
              </a:rPr>
              <a:t> with the minimum density </a:t>
            </a:r>
            <a:r>
              <a:rPr lang="en-US" altLang="en-US" sz="2200" i="1">
                <a:latin typeface="Times New Roman" panose="02020603050405020304" pitchFamily="18" charset="0"/>
              </a:rPr>
              <a:t>d</a:t>
            </a:r>
            <a:r>
              <a:rPr lang="en-US" altLang="en-US" sz="2200" i="1" baseline="-25000">
                <a:latin typeface="Times New Roman" panose="02020603050405020304" pitchFamily="18" charset="0"/>
              </a:rPr>
              <a:t>j</a:t>
            </a:r>
            <a:r>
              <a:rPr lang="en-US" altLang="en-US" sz="2200">
                <a:latin typeface="Times New Roman" panose="02020603050405020304" pitchFamily="18" charset="0"/>
              </a:rPr>
              <a:t> and set </a:t>
            </a:r>
            <a:r>
              <a:rPr lang="en-US" altLang="en-US" sz="2200" i="1">
                <a:latin typeface="Symbol" panose="05050102010706020507" pitchFamily="18" charset="2"/>
              </a:rPr>
              <a:t>t</a:t>
            </a:r>
            <a:r>
              <a:rPr lang="en-US" altLang="en-US" sz="2200" i="1" baseline="-25000">
                <a:latin typeface="Times New Roman" panose="02020603050405020304" pitchFamily="18" charset="0"/>
              </a:rPr>
              <a:t>i</a:t>
            </a:r>
            <a:r>
              <a:rPr lang="en-US" altLang="en-US" sz="2200">
                <a:latin typeface="Times New Roman" panose="02020603050405020304" pitchFamily="18" charset="0"/>
              </a:rPr>
              <a:t> to 0, if </a:t>
            </a:r>
            <a:r>
              <a:rPr lang="en-US" altLang="en-US" sz="2200" i="1">
                <a:latin typeface="Times New Roman" panose="02020603050405020304" pitchFamily="18" charset="0"/>
              </a:rPr>
              <a:t>i </a:t>
            </a:r>
            <a:r>
              <a:rPr lang="en-US" altLang="en-US" sz="2200">
                <a:latin typeface="Times New Roman" panose="02020603050405020304" pitchFamily="18" charset="0"/>
                <a:sym typeface="Symbol" panose="05050102010706020507" pitchFamily="18" charset="2"/>
              </a:rPr>
              <a:t></a:t>
            </a:r>
            <a:r>
              <a:rPr lang="en-US" altLang="en-US" sz="2200">
                <a:latin typeface="Times New Roman" panose="02020603050405020304" pitchFamily="18" charset="0"/>
              </a:rPr>
              <a:t> </a:t>
            </a:r>
            <a:r>
              <a:rPr lang="en-US" altLang="en-US" sz="2200" i="1">
                <a:latin typeface="Times New Roman" panose="02020603050405020304" pitchFamily="18" charset="0"/>
              </a:rPr>
              <a:t>j</a:t>
            </a:r>
            <a:r>
              <a:rPr lang="en-US" altLang="en-US" sz="2200">
                <a:latin typeface="Times New Roman" panose="02020603050405020304" pitchFamily="18" charset="0"/>
              </a:rPr>
              <a:t>; </a:t>
            </a:r>
            <a:r>
              <a:rPr lang="en-US" altLang="en-US" sz="2200" i="1">
                <a:latin typeface="Symbol" panose="05050102010706020507" pitchFamily="18" charset="2"/>
              </a:rPr>
              <a:t>e</a:t>
            </a:r>
            <a:r>
              <a:rPr lang="en-US" altLang="en-US" sz="2200">
                <a:latin typeface="Times New Roman" panose="02020603050405020304" pitchFamily="18" charset="0"/>
              </a:rPr>
              <a:t>, otherwise</a:t>
            </a:r>
          </a:p>
          <a:p>
            <a:pPr lvl="1" algn="just"/>
            <a:r>
              <a:rPr lang="en-US" altLang="en-US" sz="2200">
                <a:latin typeface="Times New Roman" panose="02020603050405020304" pitchFamily="18" charset="0"/>
              </a:rPr>
              <a:t>For non-uniform data, we give sub-optimal solution</a:t>
            </a:r>
          </a:p>
          <a:p>
            <a:pPr algn="just"/>
            <a:r>
              <a:rPr lang="en-US" altLang="en-US" sz="2600">
                <a:latin typeface="Times New Roman" panose="02020603050405020304" pitchFamily="18" charset="0"/>
              </a:rPr>
              <a:t>Example</a:t>
            </a:r>
          </a:p>
          <a:p>
            <a:pPr lvl="1" algn="just"/>
            <a:r>
              <a:rPr lang="en-US" altLang="en-US" sz="2200">
                <a:latin typeface="Times New Roman" panose="02020603050405020304" pitchFamily="18" charset="0"/>
              </a:rPr>
              <a:t>If the density of </a:t>
            </a:r>
            <a:r>
              <a:rPr lang="en-US" altLang="en-US" sz="2200" i="1">
                <a:latin typeface="Times New Roman" panose="02020603050405020304" pitchFamily="18" charset="0"/>
              </a:rPr>
              <a:t>x</a:t>
            </a:r>
            <a:r>
              <a:rPr lang="en-US" altLang="en-US" sz="2200">
                <a:latin typeface="Times New Roman" panose="02020603050405020304" pitchFamily="18" charset="0"/>
              </a:rPr>
              <a:t>-axis is smaller</a:t>
            </a:r>
          </a:p>
          <a:p>
            <a:pPr lvl="1" algn="just">
              <a:buFont typeface="Wingdings" panose="05000000000000000000" pitchFamily="2" charset="2"/>
              <a:buNone/>
            </a:pPr>
            <a:r>
              <a:rPr lang="en-US" altLang="en-US" sz="2200">
                <a:latin typeface="Times New Roman" panose="02020603050405020304" pitchFamily="18" charset="0"/>
              </a:rPr>
              <a:t>     than </a:t>
            </a:r>
            <a:r>
              <a:rPr lang="en-US" altLang="en-US" sz="2200" i="1">
                <a:latin typeface="Times New Roman" panose="02020603050405020304" pitchFamily="18" charset="0"/>
              </a:rPr>
              <a:t>y</a:t>
            </a:r>
            <a:r>
              <a:rPr lang="en-US" altLang="en-US" sz="2200">
                <a:latin typeface="Times New Roman" panose="02020603050405020304" pitchFamily="18" charset="0"/>
              </a:rPr>
              <a:t>-axis, then we set </a:t>
            </a:r>
            <a:r>
              <a:rPr lang="en-US" altLang="en-US" sz="2200" i="1">
                <a:latin typeface="Symbol" panose="05050102010706020507" pitchFamily="18" charset="2"/>
              </a:rPr>
              <a:t>t</a:t>
            </a:r>
            <a:r>
              <a:rPr lang="en-US" altLang="en-US" sz="2200" baseline="-25000">
                <a:latin typeface="Times New Roman" panose="02020603050405020304" pitchFamily="18" charset="0"/>
              </a:rPr>
              <a:t>1</a:t>
            </a:r>
            <a:r>
              <a:rPr lang="en-US" altLang="en-US" sz="2200">
                <a:latin typeface="Times New Roman" panose="02020603050405020304" pitchFamily="18" charset="0"/>
              </a:rPr>
              <a:t> = </a:t>
            </a:r>
            <a:r>
              <a:rPr lang="en-US" altLang="en-US" sz="2200" i="1">
                <a:latin typeface="Symbol" panose="05050102010706020507" pitchFamily="18" charset="2"/>
              </a:rPr>
              <a:t>e</a:t>
            </a:r>
            <a:r>
              <a:rPr lang="en-US" altLang="en-US" sz="2200">
                <a:latin typeface="Times New Roman" panose="02020603050405020304" pitchFamily="18" charset="0"/>
              </a:rPr>
              <a:t> </a:t>
            </a:r>
          </a:p>
          <a:p>
            <a:pPr lvl="1" algn="just">
              <a:buFont typeface="Wingdings" panose="05000000000000000000" pitchFamily="2" charset="2"/>
              <a:buNone/>
            </a:pPr>
            <a:r>
              <a:rPr lang="en-US" altLang="en-US" sz="2200">
                <a:latin typeface="Times New Roman" panose="02020603050405020304" pitchFamily="18" charset="0"/>
              </a:rPr>
              <a:t>     and </a:t>
            </a:r>
            <a:r>
              <a:rPr lang="en-US" altLang="en-US" sz="2200" i="1">
                <a:latin typeface="Symbol" panose="05050102010706020507" pitchFamily="18" charset="2"/>
              </a:rPr>
              <a:t>t</a:t>
            </a:r>
            <a:r>
              <a:rPr lang="en-US" altLang="en-US" sz="2200" baseline="-25000">
                <a:latin typeface="Times New Roman" panose="02020603050405020304" pitchFamily="18" charset="0"/>
              </a:rPr>
              <a:t>2</a:t>
            </a:r>
            <a:r>
              <a:rPr lang="en-US" altLang="en-US" sz="2200">
                <a:latin typeface="Times New Roman" panose="02020603050405020304" pitchFamily="18" charset="0"/>
              </a:rPr>
              <a:t> = 0</a:t>
            </a:r>
          </a:p>
        </p:txBody>
      </p:sp>
      <p:graphicFrame>
        <p:nvGraphicFramePr>
          <p:cNvPr id="96260" name="Object 4"/>
          <p:cNvGraphicFramePr>
            <a:graphicFrameLocks noChangeAspect="1"/>
          </p:cNvGraphicFramePr>
          <p:nvPr/>
        </p:nvGraphicFramePr>
        <p:xfrm>
          <a:off x="5029200" y="4191000"/>
          <a:ext cx="3514725" cy="2476500"/>
        </p:xfrm>
        <a:graphic>
          <a:graphicData uri="http://schemas.openxmlformats.org/presentationml/2006/ole">
            <mc:AlternateContent xmlns:mc="http://schemas.openxmlformats.org/markup-compatibility/2006">
              <mc:Choice xmlns:v="urn:schemas-microsoft-com:vml" Requires="v">
                <p:oleObj spid="_x0000_s28679" name="Microsoft Drawing 1.01" r:id="rId3" imgW="2809800" imgH="1954080" progId="MSDraw.1.01">
                  <p:embed/>
                </p:oleObj>
              </mc:Choice>
              <mc:Fallback>
                <p:oleObj name="Microsoft Drawing 1.01" r:id="rId3" imgW="2809800" imgH="195408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191000"/>
                        <a:ext cx="3514725" cy="247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61" name="Oval 5"/>
          <p:cNvSpPr>
            <a:spLocks noChangeArrowheads="1"/>
          </p:cNvSpPr>
          <p:nvPr/>
        </p:nvSpPr>
        <p:spPr bwMode="auto">
          <a:xfrm>
            <a:off x="5976938" y="4632325"/>
            <a:ext cx="1230312" cy="1230313"/>
          </a:xfrm>
          <a:prstGeom prst="ellipse">
            <a:avLst/>
          </a:prstGeom>
          <a:solidFill>
            <a:srgbClr val="FF00FF">
              <a:alpha val="17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2" name="Rectangle 6"/>
          <p:cNvSpPr>
            <a:spLocks noChangeArrowheads="1"/>
          </p:cNvSpPr>
          <p:nvPr/>
        </p:nvSpPr>
        <p:spPr bwMode="auto">
          <a:xfrm>
            <a:off x="1143000" y="2895600"/>
            <a:ext cx="7543800" cy="1066800"/>
          </a:xfrm>
          <a:prstGeom prst="rect">
            <a:avLst/>
          </a:prstGeom>
          <a:solidFill>
            <a:srgbClr val="00CCFF">
              <a:alpha val="28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99417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5"/>
          <p:cNvSpPr>
            <a:spLocks noGrp="1"/>
          </p:cNvSpPr>
          <p:nvPr>
            <p:ph type="sldNum" sz="quarter" idx="12"/>
          </p:nvPr>
        </p:nvSpPr>
        <p:spPr/>
        <p:txBody>
          <a:bodyPr/>
          <a:lstStyle/>
          <a:p>
            <a:fld id="{739DAC9E-1EC6-4D8B-A187-AFA781301231}" type="slidenum">
              <a:rPr lang="en-US" altLang="en-US"/>
              <a:pPr/>
              <a:t>6</a:t>
            </a:fld>
            <a:endParaRPr lang="en-US" altLang="en-US"/>
          </a:p>
        </p:txBody>
      </p:sp>
      <p:sp>
        <p:nvSpPr>
          <p:cNvPr id="11266" name="Rectangle 2"/>
          <p:cNvSpPr>
            <a:spLocks noGrp="1" noChangeArrowheads="1"/>
          </p:cNvSpPr>
          <p:nvPr>
            <p:ph type="title"/>
          </p:nvPr>
        </p:nvSpPr>
        <p:spPr/>
        <p:txBody>
          <a:bodyPr/>
          <a:lstStyle/>
          <a:p>
            <a:r>
              <a:rPr lang="en-US" altLang="en-US" sz="3800">
                <a:latin typeface="Times New Roman" panose="02020603050405020304" pitchFamily="18" charset="0"/>
              </a:rPr>
              <a:t>Similarity Measures Without Warping</a:t>
            </a:r>
          </a:p>
        </p:txBody>
      </p:sp>
      <p:sp>
        <p:nvSpPr>
          <p:cNvPr id="11267"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Euclidean distance</a:t>
            </a:r>
          </a:p>
          <a:p>
            <a:pPr lvl="1" algn="just"/>
            <a:r>
              <a:rPr lang="en-US" altLang="en-US" sz="2200">
                <a:latin typeface="Times New Roman" panose="02020603050405020304" pitchFamily="18" charset="0"/>
              </a:rPr>
              <a:t>Given </a:t>
            </a:r>
            <a:r>
              <a:rPr lang="en-US" altLang="en-US" sz="2200" i="1">
                <a:latin typeface="Times New Roman" panose="02020603050405020304" pitchFamily="18" charset="0"/>
              </a:rPr>
              <a:t>R</a:t>
            </a:r>
            <a:r>
              <a:rPr lang="en-US" altLang="en-US" sz="2200">
                <a:latin typeface="Times New Roman" panose="02020603050405020304" pitchFamily="18" charset="0"/>
              </a:rPr>
              <a:t> = &lt;</a:t>
            </a:r>
            <a:r>
              <a:rPr lang="en-US" altLang="en-US" sz="2200" i="1">
                <a:latin typeface="Times New Roman" panose="02020603050405020304" pitchFamily="18" charset="0"/>
              </a:rPr>
              <a:t>r</a:t>
            </a:r>
            <a:r>
              <a:rPr lang="en-US" altLang="en-US" sz="2200" baseline="-25000">
                <a:latin typeface="Times New Roman" panose="02020603050405020304" pitchFamily="18" charset="0"/>
              </a:rPr>
              <a:t>1</a:t>
            </a:r>
            <a:r>
              <a:rPr lang="en-US" altLang="en-US" sz="2200">
                <a:latin typeface="Times New Roman" panose="02020603050405020304" pitchFamily="18" charset="0"/>
              </a:rPr>
              <a:t>, </a:t>
            </a:r>
            <a:r>
              <a:rPr lang="en-US" altLang="en-US" sz="2200" i="1">
                <a:latin typeface="Times New Roman" panose="02020603050405020304" pitchFamily="18" charset="0"/>
              </a:rPr>
              <a:t>r</a:t>
            </a:r>
            <a:r>
              <a:rPr lang="en-US" altLang="en-US" sz="2200" baseline="-25000">
                <a:latin typeface="Times New Roman" panose="02020603050405020304" pitchFamily="18" charset="0"/>
              </a:rPr>
              <a:t>2</a:t>
            </a:r>
            <a:r>
              <a:rPr lang="en-US" altLang="en-US" sz="2200">
                <a:latin typeface="Times New Roman" panose="02020603050405020304" pitchFamily="18" charset="0"/>
              </a:rPr>
              <a:t>, …, </a:t>
            </a:r>
            <a:r>
              <a:rPr lang="en-US" altLang="en-US" sz="2200" i="1">
                <a:latin typeface="Times New Roman" panose="02020603050405020304" pitchFamily="18" charset="0"/>
              </a:rPr>
              <a:t>r</a:t>
            </a:r>
            <a:r>
              <a:rPr lang="en-US" altLang="en-US" sz="2200" i="1" baseline="-25000">
                <a:latin typeface="Times New Roman" panose="02020603050405020304" pitchFamily="18" charset="0"/>
              </a:rPr>
              <a:t>n</a:t>
            </a:r>
            <a:r>
              <a:rPr lang="en-US" altLang="en-US" sz="2200">
                <a:latin typeface="Times New Roman" panose="02020603050405020304" pitchFamily="18" charset="0"/>
              </a:rPr>
              <a:t>&gt; and </a:t>
            </a:r>
            <a:r>
              <a:rPr lang="en-US" altLang="en-US" sz="2200" i="1">
                <a:latin typeface="Times New Roman" panose="02020603050405020304" pitchFamily="18" charset="0"/>
              </a:rPr>
              <a:t>S = </a:t>
            </a:r>
            <a:r>
              <a:rPr lang="en-US" altLang="en-US" sz="2200">
                <a:latin typeface="Times New Roman" panose="02020603050405020304" pitchFamily="18" charset="0"/>
              </a:rPr>
              <a:t>&lt;</a:t>
            </a:r>
            <a:r>
              <a:rPr lang="en-US" altLang="en-US" sz="2200" i="1">
                <a:latin typeface="Times New Roman" panose="02020603050405020304" pitchFamily="18" charset="0"/>
              </a:rPr>
              <a:t>s</a:t>
            </a:r>
            <a:r>
              <a:rPr lang="en-US" altLang="en-US" sz="2200" baseline="-25000">
                <a:latin typeface="Times New Roman" panose="02020603050405020304" pitchFamily="18" charset="0"/>
              </a:rPr>
              <a:t>1</a:t>
            </a:r>
            <a:r>
              <a:rPr lang="en-US" altLang="en-US" sz="2200">
                <a:latin typeface="Times New Roman" panose="02020603050405020304" pitchFamily="18" charset="0"/>
              </a:rPr>
              <a:t>, </a:t>
            </a:r>
            <a:r>
              <a:rPr lang="en-US" altLang="en-US" sz="2200" i="1">
                <a:latin typeface="Times New Roman" panose="02020603050405020304" pitchFamily="18" charset="0"/>
              </a:rPr>
              <a:t>s</a:t>
            </a:r>
            <a:r>
              <a:rPr lang="en-US" altLang="en-US" sz="2200" baseline="-25000">
                <a:latin typeface="Times New Roman" panose="02020603050405020304" pitchFamily="18" charset="0"/>
              </a:rPr>
              <a:t>2</a:t>
            </a:r>
            <a:r>
              <a:rPr lang="en-US" altLang="en-US" sz="2200">
                <a:latin typeface="Times New Roman" panose="02020603050405020304" pitchFamily="18" charset="0"/>
              </a:rPr>
              <a:t>, …, </a:t>
            </a:r>
            <a:r>
              <a:rPr lang="en-US" altLang="en-US" sz="2200" i="1">
                <a:latin typeface="Times New Roman" panose="02020603050405020304" pitchFamily="18" charset="0"/>
              </a:rPr>
              <a:t>s</a:t>
            </a:r>
            <a:r>
              <a:rPr lang="en-US" altLang="en-US" sz="2200" i="1" baseline="-25000">
                <a:latin typeface="Times New Roman" panose="02020603050405020304" pitchFamily="18" charset="0"/>
              </a:rPr>
              <a:t>n</a:t>
            </a:r>
            <a:r>
              <a:rPr lang="en-US" altLang="en-US" sz="2200">
                <a:latin typeface="Times New Roman" panose="02020603050405020304" pitchFamily="18" charset="0"/>
              </a:rPr>
              <a:t>&gt;</a:t>
            </a:r>
          </a:p>
          <a:p>
            <a:pPr lvl="1" algn="just"/>
            <a:endParaRPr lang="en-US" altLang="en-US" sz="2200">
              <a:latin typeface="Times New Roman" panose="02020603050405020304" pitchFamily="18" charset="0"/>
            </a:endParaRPr>
          </a:p>
          <a:p>
            <a:pPr lvl="1" algn="just"/>
            <a:endParaRPr lang="en-US" altLang="en-US" sz="2200">
              <a:latin typeface="Times New Roman" panose="02020603050405020304" pitchFamily="18" charset="0"/>
            </a:endParaRPr>
          </a:p>
          <a:p>
            <a:pPr lvl="1" algn="just"/>
            <a:endParaRPr lang="en-US" altLang="en-US" sz="2200">
              <a:latin typeface="Times New Roman" panose="02020603050405020304" pitchFamily="18" charset="0"/>
            </a:endParaRPr>
          </a:p>
          <a:p>
            <a:pPr algn="just"/>
            <a:r>
              <a:rPr lang="en-US" altLang="en-US" sz="2600">
                <a:latin typeface="Times New Roman" panose="02020603050405020304" pitchFamily="18" charset="0"/>
              </a:rPr>
              <a:t>L</a:t>
            </a:r>
            <a:r>
              <a:rPr lang="en-US" altLang="en-US" sz="2600" i="1" baseline="-25000">
                <a:latin typeface="Times New Roman" panose="02020603050405020304" pitchFamily="18" charset="0"/>
              </a:rPr>
              <a:t>p</a:t>
            </a:r>
            <a:r>
              <a:rPr lang="en-US" altLang="en-US" sz="2600">
                <a:latin typeface="Times New Roman" panose="02020603050405020304" pitchFamily="18" charset="0"/>
              </a:rPr>
              <a:t>-norm distance</a:t>
            </a:r>
          </a:p>
        </p:txBody>
      </p:sp>
      <p:grpSp>
        <p:nvGrpSpPr>
          <p:cNvPr id="11294" name="Group 30"/>
          <p:cNvGrpSpPr>
            <a:grpSpLocks/>
          </p:cNvGrpSpPr>
          <p:nvPr/>
        </p:nvGrpSpPr>
        <p:grpSpPr bwMode="auto">
          <a:xfrm>
            <a:off x="5849938" y="2743200"/>
            <a:ext cx="3108325" cy="1981200"/>
            <a:chOff x="3685" y="1728"/>
            <a:chExt cx="1958" cy="1248"/>
          </a:xfrm>
        </p:grpSpPr>
        <p:sp>
          <p:nvSpPr>
            <p:cNvPr id="11269" name="Rectangle 5"/>
            <p:cNvSpPr>
              <a:spLocks noChangeArrowheads="1"/>
            </p:cNvSpPr>
            <p:nvPr/>
          </p:nvSpPr>
          <p:spPr bwMode="auto">
            <a:xfrm>
              <a:off x="4002" y="1995"/>
              <a:ext cx="1543" cy="12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Rectangle 6"/>
            <p:cNvSpPr>
              <a:spLocks noChangeArrowheads="1"/>
            </p:cNvSpPr>
            <p:nvPr/>
          </p:nvSpPr>
          <p:spPr bwMode="auto">
            <a:xfrm>
              <a:off x="4002" y="2655"/>
              <a:ext cx="1543" cy="119"/>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Line 7"/>
            <p:cNvSpPr>
              <a:spLocks noChangeShapeType="1"/>
            </p:cNvSpPr>
            <p:nvPr/>
          </p:nvSpPr>
          <p:spPr bwMode="auto">
            <a:xfrm>
              <a:off x="4061" y="2115"/>
              <a:ext cx="0" cy="54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Line 8"/>
            <p:cNvSpPr>
              <a:spLocks noChangeShapeType="1"/>
            </p:cNvSpPr>
            <p:nvPr/>
          </p:nvSpPr>
          <p:spPr bwMode="auto">
            <a:xfrm>
              <a:off x="4180" y="2115"/>
              <a:ext cx="0" cy="54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Line 9"/>
            <p:cNvSpPr>
              <a:spLocks noChangeShapeType="1"/>
            </p:cNvSpPr>
            <p:nvPr/>
          </p:nvSpPr>
          <p:spPr bwMode="auto">
            <a:xfrm>
              <a:off x="5486" y="2115"/>
              <a:ext cx="0" cy="54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Text Box 10"/>
            <p:cNvSpPr txBox="1">
              <a:spLocks noChangeArrowheads="1"/>
            </p:cNvSpPr>
            <p:nvPr/>
          </p:nvSpPr>
          <p:spPr bwMode="auto">
            <a:xfrm>
              <a:off x="4536" y="2235"/>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275" name="Text Box 11"/>
            <p:cNvSpPr txBox="1">
              <a:spLocks noChangeArrowheads="1"/>
            </p:cNvSpPr>
            <p:nvPr/>
          </p:nvSpPr>
          <p:spPr bwMode="auto">
            <a:xfrm>
              <a:off x="3685" y="1886"/>
              <a:ext cx="24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p>
          </p:txBody>
        </p:sp>
        <p:sp>
          <p:nvSpPr>
            <p:cNvPr id="11276" name="Text Box 12"/>
            <p:cNvSpPr txBox="1">
              <a:spLocks noChangeArrowheads="1"/>
            </p:cNvSpPr>
            <p:nvPr/>
          </p:nvSpPr>
          <p:spPr bwMode="auto">
            <a:xfrm>
              <a:off x="3701" y="2523"/>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a:t>
              </a:r>
            </a:p>
          </p:txBody>
        </p:sp>
        <p:grpSp>
          <p:nvGrpSpPr>
            <p:cNvPr id="11293" name="Group 29"/>
            <p:cNvGrpSpPr>
              <a:grpSpLocks/>
            </p:cNvGrpSpPr>
            <p:nvPr/>
          </p:nvGrpSpPr>
          <p:grpSpPr bwMode="auto">
            <a:xfrm>
              <a:off x="3888" y="2726"/>
              <a:ext cx="1755" cy="250"/>
              <a:chOff x="3883" y="1718"/>
              <a:chExt cx="1760" cy="250"/>
            </a:xfrm>
          </p:grpSpPr>
          <p:sp>
            <p:nvSpPr>
              <p:cNvPr id="11277" name="Text Box 13"/>
              <p:cNvSpPr txBox="1">
                <a:spLocks noChangeArrowheads="1"/>
              </p:cNvSpPr>
              <p:nvPr/>
            </p:nvSpPr>
            <p:spPr bwMode="auto">
              <a:xfrm>
                <a:off x="3883" y="1718"/>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278" name="Text Box 14"/>
              <p:cNvSpPr txBox="1">
                <a:spLocks noChangeArrowheads="1"/>
              </p:cNvSpPr>
              <p:nvPr/>
            </p:nvSpPr>
            <p:spPr bwMode="auto">
              <a:xfrm>
                <a:off x="4061" y="1718"/>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279" name="Text Box 15"/>
              <p:cNvSpPr txBox="1">
                <a:spLocks noChangeArrowheads="1"/>
              </p:cNvSpPr>
              <p:nvPr/>
            </p:nvSpPr>
            <p:spPr bwMode="auto">
              <a:xfrm>
                <a:off x="5308" y="1718"/>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1280" name="Text Box 16"/>
              <p:cNvSpPr txBox="1">
                <a:spLocks noChangeArrowheads="1"/>
              </p:cNvSpPr>
              <p:nvPr/>
            </p:nvSpPr>
            <p:spPr bwMode="auto">
              <a:xfrm>
                <a:off x="4536" y="1718"/>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grpSp>
          <p:nvGrpSpPr>
            <p:cNvPr id="11292" name="Group 28"/>
            <p:cNvGrpSpPr>
              <a:grpSpLocks/>
            </p:cNvGrpSpPr>
            <p:nvPr/>
          </p:nvGrpSpPr>
          <p:grpSpPr bwMode="auto">
            <a:xfrm>
              <a:off x="3856" y="1728"/>
              <a:ext cx="1760" cy="250"/>
              <a:chOff x="3904" y="2736"/>
              <a:chExt cx="1760" cy="250"/>
            </a:xfrm>
          </p:grpSpPr>
          <p:sp>
            <p:nvSpPr>
              <p:cNvPr id="11281" name="Text Box 17"/>
              <p:cNvSpPr txBox="1">
                <a:spLocks noChangeArrowheads="1"/>
              </p:cNvSpPr>
              <p:nvPr/>
            </p:nvSpPr>
            <p:spPr bwMode="auto">
              <a:xfrm>
                <a:off x="3904" y="273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282" name="Text Box 18"/>
              <p:cNvSpPr txBox="1">
                <a:spLocks noChangeArrowheads="1"/>
              </p:cNvSpPr>
              <p:nvPr/>
            </p:nvSpPr>
            <p:spPr bwMode="auto">
              <a:xfrm>
                <a:off x="4082" y="273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283" name="Text Box 19"/>
              <p:cNvSpPr txBox="1">
                <a:spLocks noChangeArrowheads="1"/>
              </p:cNvSpPr>
              <p:nvPr/>
            </p:nvSpPr>
            <p:spPr bwMode="auto">
              <a:xfrm>
                <a:off x="5329" y="273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1284" name="Text Box 20"/>
              <p:cNvSpPr txBox="1">
                <a:spLocks noChangeArrowheads="1"/>
              </p:cNvSpPr>
              <p:nvPr/>
            </p:nvSpPr>
            <p:spPr bwMode="auto">
              <a:xfrm>
                <a:off x="4536" y="2736"/>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pic>
        <p:nvPicPr>
          <p:cNvPr id="11287"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664075"/>
            <a:ext cx="14478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0"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349875"/>
            <a:ext cx="9144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1"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667000"/>
            <a:ext cx="2836863"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5"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267200"/>
            <a:ext cx="32766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96"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5257800"/>
            <a:ext cx="33528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310" name="Group 46"/>
          <p:cNvGrpSpPr>
            <a:grpSpLocks/>
          </p:cNvGrpSpPr>
          <p:nvPr/>
        </p:nvGrpSpPr>
        <p:grpSpPr bwMode="auto">
          <a:xfrm>
            <a:off x="6553200" y="3165475"/>
            <a:ext cx="2024063" cy="200025"/>
            <a:chOff x="4128" y="1994"/>
            <a:chExt cx="1275" cy="126"/>
          </a:xfrm>
        </p:grpSpPr>
        <p:grpSp>
          <p:nvGrpSpPr>
            <p:cNvPr id="11300" name="Group 36"/>
            <p:cNvGrpSpPr>
              <a:grpSpLocks/>
            </p:cNvGrpSpPr>
            <p:nvPr/>
          </p:nvGrpSpPr>
          <p:grpSpPr bwMode="auto">
            <a:xfrm>
              <a:off x="4128" y="1994"/>
              <a:ext cx="123" cy="118"/>
              <a:chOff x="4128" y="1994"/>
              <a:chExt cx="123" cy="118"/>
            </a:xfrm>
          </p:grpSpPr>
          <p:sp>
            <p:nvSpPr>
              <p:cNvPr id="11297" name="Line 3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9" name="Line 3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01" name="Group 37"/>
            <p:cNvGrpSpPr>
              <a:grpSpLocks/>
            </p:cNvGrpSpPr>
            <p:nvPr/>
          </p:nvGrpSpPr>
          <p:grpSpPr bwMode="auto">
            <a:xfrm>
              <a:off x="4386" y="2001"/>
              <a:ext cx="123" cy="118"/>
              <a:chOff x="4128" y="1994"/>
              <a:chExt cx="123" cy="118"/>
            </a:xfrm>
          </p:grpSpPr>
          <p:sp>
            <p:nvSpPr>
              <p:cNvPr id="11302" name="Line 38"/>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3" name="Line 39"/>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04" name="Group 40"/>
            <p:cNvGrpSpPr>
              <a:grpSpLocks/>
            </p:cNvGrpSpPr>
            <p:nvPr/>
          </p:nvGrpSpPr>
          <p:grpSpPr bwMode="auto">
            <a:xfrm>
              <a:off x="5280" y="2002"/>
              <a:ext cx="123" cy="118"/>
              <a:chOff x="4128" y="1994"/>
              <a:chExt cx="123" cy="118"/>
            </a:xfrm>
          </p:grpSpPr>
          <p:sp>
            <p:nvSpPr>
              <p:cNvPr id="11305" name="Line 41"/>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6" name="Line 42"/>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07" name="Group 43"/>
            <p:cNvGrpSpPr>
              <a:grpSpLocks/>
            </p:cNvGrpSpPr>
            <p:nvPr/>
          </p:nvGrpSpPr>
          <p:grpSpPr bwMode="auto">
            <a:xfrm>
              <a:off x="5033" y="2001"/>
              <a:ext cx="123" cy="118"/>
              <a:chOff x="4128" y="1994"/>
              <a:chExt cx="123" cy="118"/>
            </a:xfrm>
          </p:grpSpPr>
          <p:sp>
            <p:nvSpPr>
              <p:cNvPr id="11308" name="Line 4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9" name="Line 4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1324" name="Group 60"/>
          <p:cNvGrpSpPr>
            <a:grpSpLocks/>
          </p:cNvGrpSpPr>
          <p:nvPr/>
        </p:nvGrpSpPr>
        <p:grpSpPr bwMode="auto">
          <a:xfrm>
            <a:off x="6553200" y="4202113"/>
            <a:ext cx="2012950" cy="211137"/>
            <a:chOff x="4128" y="2647"/>
            <a:chExt cx="1268" cy="133"/>
          </a:xfrm>
        </p:grpSpPr>
        <p:grpSp>
          <p:nvGrpSpPr>
            <p:cNvPr id="11312" name="Group 48"/>
            <p:cNvGrpSpPr>
              <a:grpSpLocks/>
            </p:cNvGrpSpPr>
            <p:nvPr/>
          </p:nvGrpSpPr>
          <p:grpSpPr bwMode="auto">
            <a:xfrm>
              <a:off x="4128" y="2647"/>
              <a:ext cx="123" cy="118"/>
              <a:chOff x="4128" y="1994"/>
              <a:chExt cx="123" cy="118"/>
            </a:xfrm>
          </p:grpSpPr>
          <p:sp>
            <p:nvSpPr>
              <p:cNvPr id="11313" name="Line 49"/>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4" name="Line 50"/>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15" name="Group 51"/>
            <p:cNvGrpSpPr>
              <a:grpSpLocks/>
            </p:cNvGrpSpPr>
            <p:nvPr/>
          </p:nvGrpSpPr>
          <p:grpSpPr bwMode="auto">
            <a:xfrm>
              <a:off x="4386" y="2661"/>
              <a:ext cx="123" cy="118"/>
              <a:chOff x="4128" y="1994"/>
              <a:chExt cx="123" cy="118"/>
            </a:xfrm>
          </p:grpSpPr>
          <p:sp>
            <p:nvSpPr>
              <p:cNvPr id="11316" name="Line 52"/>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7" name="Line 53"/>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18" name="Group 54"/>
            <p:cNvGrpSpPr>
              <a:grpSpLocks/>
            </p:cNvGrpSpPr>
            <p:nvPr/>
          </p:nvGrpSpPr>
          <p:grpSpPr bwMode="auto">
            <a:xfrm>
              <a:off x="5273" y="2662"/>
              <a:ext cx="123" cy="118"/>
              <a:chOff x="4128" y="1994"/>
              <a:chExt cx="123" cy="118"/>
            </a:xfrm>
          </p:grpSpPr>
          <p:sp>
            <p:nvSpPr>
              <p:cNvPr id="11319" name="Line 55"/>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0" name="Line 56"/>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21" name="Group 57"/>
            <p:cNvGrpSpPr>
              <a:grpSpLocks/>
            </p:cNvGrpSpPr>
            <p:nvPr/>
          </p:nvGrpSpPr>
          <p:grpSpPr bwMode="auto">
            <a:xfrm>
              <a:off x="5026" y="2662"/>
              <a:ext cx="123" cy="118"/>
              <a:chOff x="4128" y="1994"/>
              <a:chExt cx="123" cy="118"/>
            </a:xfrm>
          </p:grpSpPr>
          <p:sp>
            <p:nvSpPr>
              <p:cNvPr id="11322" name="Line 58"/>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3" name="Line 59"/>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41025447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B87B5F2-5ACB-4BB5-8BED-D795FDD8FA06}" type="slidenum">
              <a:rPr lang="en-US" altLang="en-US"/>
              <a:pPr/>
              <a:t>60</a:t>
            </a:fld>
            <a:endParaRPr lang="en-US" altLang="en-US"/>
          </a:p>
        </p:txBody>
      </p:sp>
      <p:sp>
        <p:nvSpPr>
          <p:cNvPr id="97282" name="Rectangle 2"/>
          <p:cNvSpPr>
            <a:spLocks noGrp="1" noChangeArrowheads="1"/>
          </p:cNvSpPr>
          <p:nvPr>
            <p:ph type="title"/>
          </p:nvPr>
        </p:nvSpPr>
        <p:spPr/>
        <p:txBody>
          <a:bodyPr/>
          <a:lstStyle/>
          <a:p>
            <a:r>
              <a:rPr lang="en-US" altLang="en-US" sz="3800">
                <a:latin typeface="Times New Roman" panose="02020603050405020304" pitchFamily="18" charset="0"/>
              </a:rPr>
              <a:t>Synopsis Pruning</a:t>
            </a:r>
          </a:p>
        </p:txBody>
      </p:sp>
      <p:sp>
        <p:nvSpPr>
          <p:cNvPr id="97283"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After ARES, we can obtain a number of candidate pairs, which however still contain some </a:t>
            </a:r>
            <a:r>
              <a:rPr lang="en-US" altLang="en-US" sz="2600" i="1">
                <a:latin typeface="Times New Roman" panose="02020603050405020304" pitchFamily="18" charset="0"/>
              </a:rPr>
              <a:t>false positives</a:t>
            </a:r>
            <a:endParaRPr lang="en-US" altLang="en-US" sz="2600">
              <a:latin typeface="Times New Roman" panose="02020603050405020304" pitchFamily="18" charset="0"/>
            </a:endParaRPr>
          </a:p>
          <a:p>
            <a:pPr algn="just"/>
            <a:r>
              <a:rPr lang="en-US" altLang="en-US" sz="2600">
                <a:latin typeface="Times New Roman" panose="02020603050405020304" pitchFamily="18" charset="0"/>
              </a:rPr>
              <a:t>To further prune false positives, we propose a </a:t>
            </a:r>
            <a:r>
              <a:rPr lang="en-US" altLang="en-US" sz="2600" i="1">
                <a:latin typeface="Times New Roman" panose="02020603050405020304" pitchFamily="18" charset="0"/>
              </a:rPr>
              <a:t>synopsis pruning</a:t>
            </a:r>
            <a:r>
              <a:rPr lang="en-US" altLang="en-US" sz="2600">
                <a:latin typeface="Times New Roman" panose="02020603050405020304" pitchFamily="18" charset="0"/>
              </a:rPr>
              <a:t> (SP) approach to enhance the pruning power</a:t>
            </a:r>
          </a:p>
        </p:txBody>
      </p:sp>
    </p:spTree>
    <p:extLst>
      <p:ext uri="{BB962C8B-B14F-4D97-AF65-F5344CB8AC3E}">
        <p14:creationId xmlns:p14="http://schemas.microsoft.com/office/powerpoint/2010/main" val="15746805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29010E81-6FC1-4B9C-BCA9-99E1E6588502}" type="slidenum">
              <a:rPr lang="en-US" altLang="en-US"/>
              <a:pPr/>
              <a:t>61</a:t>
            </a:fld>
            <a:endParaRPr lang="en-US" altLang="en-US"/>
          </a:p>
        </p:txBody>
      </p:sp>
      <p:sp>
        <p:nvSpPr>
          <p:cNvPr id="98306" name="Rectangle 2"/>
          <p:cNvSpPr>
            <a:spLocks noGrp="1" noChangeArrowheads="1"/>
          </p:cNvSpPr>
          <p:nvPr>
            <p:ph type="title"/>
          </p:nvPr>
        </p:nvSpPr>
        <p:spPr/>
        <p:txBody>
          <a:bodyPr/>
          <a:lstStyle/>
          <a:p>
            <a:r>
              <a:rPr lang="en-US" altLang="en-US" sz="3800">
                <a:latin typeface="Times New Roman" panose="02020603050405020304" pitchFamily="18" charset="0"/>
              </a:rPr>
              <a:t>Synopsis Pruning (cont'd)</a:t>
            </a:r>
          </a:p>
        </p:txBody>
      </p:sp>
      <p:sp>
        <p:nvSpPr>
          <p:cNvPr id="98307"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Basic Heuristics</a:t>
            </a:r>
          </a:p>
          <a:p>
            <a:pPr lvl="1" algn="just"/>
            <a:r>
              <a:rPr lang="en-US" altLang="en-US" sz="2200">
                <a:latin typeface="Times New Roman" panose="02020603050405020304" pitchFamily="18" charset="0"/>
              </a:rPr>
              <a:t>Assume we have two time series </a:t>
            </a:r>
            <a:r>
              <a:rPr lang="en-US" altLang="en-US" sz="2200" i="1">
                <a:latin typeface="Times New Roman" panose="02020603050405020304" pitchFamily="18" charset="0"/>
              </a:rPr>
              <a:t>T</a:t>
            </a:r>
            <a:r>
              <a:rPr lang="en-US" altLang="en-US" sz="2200" i="1" baseline="-25000">
                <a:latin typeface="Times New Roman" panose="02020603050405020304" pitchFamily="18" charset="0"/>
              </a:rPr>
              <a:t>i</a:t>
            </a:r>
            <a:r>
              <a:rPr lang="en-US" altLang="en-US" sz="2200">
                <a:latin typeface="Times New Roman" panose="02020603050405020304" pitchFamily="18" charset="0"/>
              </a:rPr>
              <a:t> and </a:t>
            </a:r>
            <a:r>
              <a:rPr lang="en-US" altLang="en-US" sz="2200" i="1">
                <a:latin typeface="Times New Roman" panose="02020603050405020304" pitchFamily="18" charset="0"/>
              </a:rPr>
              <a:t>Q</a:t>
            </a:r>
            <a:r>
              <a:rPr lang="en-US" altLang="en-US" sz="2200">
                <a:latin typeface="Times New Roman" panose="02020603050405020304" pitchFamily="18" charset="0"/>
              </a:rPr>
              <a:t>, </a:t>
            </a:r>
          </a:p>
          <a:p>
            <a:pPr lvl="1" algn="just"/>
            <a:r>
              <a:rPr lang="en-US" altLang="en-US" sz="2200">
                <a:latin typeface="Times New Roman" panose="02020603050405020304" pitchFamily="18" charset="0"/>
              </a:rPr>
              <a:t>For each series, we divide it into two segments, in which data is reduced</a:t>
            </a:r>
          </a:p>
          <a:p>
            <a:pPr lvl="1" algn="just"/>
            <a:r>
              <a:rPr lang="en-US" altLang="en-US" sz="2200">
                <a:latin typeface="Times New Roman" panose="02020603050405020304" pitchFamily="18" charset="0"/>
              </a:rPr>
              <a:t>We can see that if the distance between the second segment of two series is already greater than</a:t>
            </a:r>
            <a:r>
              <a:rPr lang="en-US" altLang="en-US" sz="2200">
                <a:latin typeface="Symbol" panose="05050102010706020507" pitchFamily="18" charset="2"/>
              </a:rPr>
              <a:t> </a:t>
            </a:r>
            <a:r>
              <a:rPr lang="en-US" altLang="en-US" sz="2200" i="1">
                <a:latin typeface="Symbol" panose="05050102010706020507" pitchFamily="18" charset="2"/>
              </a:rPr>
              <a:t>e</a:t>
            </a:r>
            <a:r>
              <a:rPr lang="en-US" altLang="en-US" sz="2200">
                <a:latin typeface="Times New Roman" panose="02020603050405020304" pitchFamily="18" charset="0"/>
              </a:rPr>
              <a:t>, then we can safely discard this pair</a:t>
            </a:r>
          </a:p>
        </p:txBody>
      </p:sp>
      <p:sp>
        <p:nvSpPr>
          <p:cNvPr id="98308" name="Rectangle 4"/>
          <p:cNvSpPr>
            <a:spLocks noChangeArrowheads="1"/>
          </p:cNvSpPr>
          <p:nvPr/>
        </p:nvSpPr>
        <p:spPr bwMode="auto">
          <a:xfrm>
            <a:off x="0" y="2109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8309" name="Object 5"/>
          <p:cNvGraphicFramePr>
            <a:graphicFrameLocks noChangeAspect="1"/>
          </p:cNvGraphicFramePr>
          <p:nvPr/>
        </p:nvGraphicFramePr>
        <p:xfrm>
          <a:off x="2743200" y="4114800"/>
          <a:ext cx="4191000" cy="1935163"/>
        </p:xfrm>
        <a:graphic>
          <a:graphicData uri="http://schemas.openxmlformats.org/presentationml/2006/ole">
            <mc:AlternateContent xmlns:mc="http://schemas.openxmlformats.org/markup-compatibility/2006">
              <mc:Choice xmlns:v="urn:schemas-microsoft-com:vml" Requires="v">
                <p:oleObj spid="_x0000_s29703" name="Microsoft Drawing 1.01" r:id="rId3" imgW="2771640" imgH="1266840" progId="MSDraw.1.01">
                  <p:embed/>
                </p:oleObj>
              </mc:Choice>
              <mc:Fallback>
                <p:oleObj name="Microsoft Drawing 1.01" r:id="rId3" imgW="2771640" imgH="126684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114800"/>
                        <a:ext cx="4191000" cy="1935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410550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DC6CBD7D-D17B-4CA2-9FA9-49C5187F1721}" type="slidenum">
              <a:rPr lang="en-US" altLang="en-US"/>
              <a:pPr/>
              <a:t>62</a:t>
            </a:fld>
            <a:endParaRPr lang="en-US" altLang="en-US"/>
          </a:p>
        </p:txBody>
      </p:sp>
      <p:sp>
        <p:nvSpPr>
          <p:cNvPr id="99330" name="Rectangle 2"/>
          <p:cNvSpPr>
            <a:spLocks noGrp="1" noChangeArrowheads="1"/>
          </p:cNvSpPr>
          <p:nvPr>
            <p:ph type="title"/>
          </p:nvPr>
        </p:nvSpPr>
        <p:spPr/>
        <p:txBody>
          <a:bodyPr/>
          <a:lstStyle/>
          <a:p>
            <a:r>
              <a:rPr lang="en-US" altLang="en-US" sz="3800">
                <a:latin typeface="Times New Roman" panose="02020603050405020304" pitchFamily="18" charset="0"/>
              </a:rPr>
              <a:t>Synopsis Pruning (cont'd)</a:t>
            </a:r>
          </a:p>
        </p:txBody>
      </p:sp>
      <p:sp>
        <p:nvSpPr>
          <p:cNvPr id="99331"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To enable such pruning, we utilize the bloom filters in synopsis </a:t>
            </a:r>
            <a:r>
              <a:rPr lang="en-US" altLang="en-US" sz="2600" i="1">
                <a:latin typeface="Times New Roman" panose="02020603050405020304" pitchFamily="18" charset="0"/>
              </a:rPr>
              <a:t>Syn</a:t>
            </a:r>
            <a:r>
              <a:rPr lang="en-US" altLang="en-US" sz="2600" i="1" baseline="-25000">
                <a:latin typeface="Times New Roman" panose="02020603050405020304" pitchFamily="18" charset="0"/>
              </a:rPr>
              <a:t>i</a:t>
            </a:r>
            <a:endParaRPr lang="en-US" altLang="en-US" sz="2600">
              <a:latin typeface="Times New Roman" panose="02020603050405020304" pitchFamily="18" charset="0"/>
            </a:endParaRPr>
          </a:p>
          <a:p>
            <a:pPr algn="just"/>
            <a:r>
              <a:rPr lang="en-US" altLang="en-US" sz="2600">
                <a:latin typeface="Times New Roman" panose="02020603050405020304" pitchFamily="18" charset="0"/>
              </a:rPr>
              <a:t>We choose hash functions such that start offsets of consecutive segments are mapped to the same position</a:t>
            </a:r>
          </a:p>
          <a:p>
            <a:pPr algn="just"/>
            <a:r>
              <a:rPr lang="en-US" altLang="en-US" sz="2600">
                <a:latin typeface="Times New Roman" panose="02020603050405020304" pitchFamily="18" charset="0"/>
              </a:rPr>
              <a:t>This way, we can perform the bit operation</a:t>
            </a:r>
          </a:p>
        </p:txBody>
      </p:sp>
      <p:graphicFrame>
        <p:nvGraphicFramePr>
          <p:cNvPr id="99332" name="Object 4"/>
          <p:cNvGraphicFramePr>
            <a:graphicFrameLocks noChangeAspect="1"/>
          </p:cNvGraphicFramePr>
          <p:nvPr/>
        </p:nvGraphicFramePr>
        <p:xfrm>
          <a:off x="1676400" y="3829050"/>
          <a:ext cx="4648200" cy="2465388"/>
        </p:xfrm>
        <a:graphic>
          <a:graphicData uri="http://schemas.openxmlformats.org/presentationml/2006/ole">
            <mc:AlternateContent xmlns:mc="http://schemas.openxmlformats.org/markup-compatibility/2006">
              <mc:Choice xmlns:v="urn:schemas-microsoft-com:vml" Requires="v">
                <p:oleObj spid="_x0000_s30727" name="Microsoft Drawing 1.01" r:id="rId3" imgW="4713120" imgH="2500200" progId="MSDraw.1.01">
                  <p:embed/>
                </p:oleObj>
              </mc:Choice>
              <mc:Fallback>
                <p:oleObj name="Microsoft Drawing 1.01" r:id="rId3" imgW="4713120" imgH="250020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829050"/>
                        <a:ext cx="4648200" cy="2465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3" name="Rectangle 5"/>
          <p:cNvSpPr>
            <a:spLocks noChangeArrowheads="1"/>
          </p:cNvSpPr>
          <p:nvPr/>
        </p:nvSpPr>
        <p:spPr bwMode="auto">
          <a:xfrm>
            <a:off x="1524000" y="5105400"/>
            <a:ext cx="4267200" cy="152400"/>
          </a:xfrm>
          <a:prstGeom prst="rect">
            <a:avLst/>
          </a:prstGeom>
          <a:solidFill>
            <a:srgbClr val="FF00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4" name="Line 6"/>
          <p:cNvSpPr>
            <a:spLocks noChangeShapeType="1"/>
          </p:cNvSpPr>
          <p:nvPr/>
        </p:nvSpPr>
        <p:spPr bwMode="auto">
          <a:xfrm flipV="1">
            <a:off x="5715000" y="4724400"/>
            <a:ext cx="76200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5" name="Text Box 7"/>
          <p:cNvSpPr txBox="1">
            <a:spLocks noChangeArrowheads="1"/>
          </p:cNvSpPr>
          <p:nvPr/>
        </p:nvSpPr>
        <p:spPr bwMode="auto">
          <a:xfrm>
            <a:off x="6477000" y="4191000"/>
            <a:ext cx="19208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b="1" i="1">
                <a:solidFill>
                  <a:srgbClr val="FF0000"/>
                </a:solidFill>
                <a:latin typeface="Times New Roman" panose="02020603050405020304" pitchFamily="18" charset="0"/>
              </a:rPr>
              <a:t>0, indicating that this pair can be safely pruned</a:t>
            </a:r>
          </a:p>
        </p:txBody>
      </p:sp>
      <p:sp>
        <p:nvSpPr>
          <p:cNvPr id="99336" name="Text Box 8"/>
          <p:cNvSpPr txBox="1">
            <a:spLocks noChangeArrowheads="1"/>
          </p:cNvSpPr>
          <p:nvPr/>
        </p:nvSpPr>
        <p:spPr bwMode="auto">
          <a:xfrm>
            <a:off x="2209800" y="62484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solidFill>
                  <a:srgbClr val="0000FF"/>
                </a:solidFill>
                <a:latin typeface="Times New Roman" panose="02020603050405020304" pitchFamily="18" charset="0"/>
              </a:rPr>
              <a:t>Q</a:t>
            </a:r>
          </a:p>
        </p:txBody>
      </p:sp>
      <p:sp>
        <p:nvSpPr>
          <p:cNvPr id="99337" name="Text Box 9"/>
          <p:cNvSpPr txBox="1">
            <a:spLocks noChangeArrowheads="1"/>
          </p:cNvSpPr>
          <p:nvPr/>
        </p:nvSpPr>
        <p:spPr bwMode="auto">
          <a:xfrm>
            <a:off x="4203700" y="6261100"/>
            <a:ext cx="366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solidFill>
                  <a:srgbClr val="0000FF"/>
                </a:solidFill>
                <a:latin typeface="Times New Roman" panose="02020603050405020304" pitchFamily="18" charset="0"/>
              </a:rPr>
              <a:t>T</a:t>
            </a:r>
            <a:r>
              <a:rPr lang="en-US" altLang="en-US" b="1" i="1" baseline="-25000">
                <a:solidFill>
                  <a:srgbClr val="0000FF"/>
                </a:solidFill>
                <a:latin typeface="Times New Roman" panose="02020603050405020304" pitchFamily="18" charset="0"/>
              </a:rPr>
              <a:t>i</a:t>
            </a:r>
            <a:endParaRPr lang="en-US" altLang="en-US" b="1" i="1">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716456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P spid="9933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89D2B118-1DBE-4450-898A-5F6AF2A3A7E2}" type="slidenum">
              <a:rPr lang="en-US" altLang="en-US"/>
              <a:pPr/>
              <a:t>63</a:t>
            </a:fld>
            <a:endParaRPr lang="en-US" altLang="en-US"/>
          </a:p>
        </p:txBody>
      </p:sp>
      <p:sp>
        <p:nvSpPr>
          <p:cNvPr id="100354" name="Rectangle 2"/>
          <p:cNvSpPr>
            <a:spLocks noGrp="1" noChangeArrowheads="1"/>
          </p:cNvSpPr>
          <p:nvPr>
            <p:ph type="title"/>
          </p:nvPr>
        </p:nvSpPr>
        <p:spPr/>
        <p:txBody>
          <a:bodyPr/>
          <a:lstStyle/>
          <a:p>
            <a:r>
              <a:rPr lang="en-US" altLang="en-US" sz="3800">
                <a:latin typeface="Times New Roman" panose="02020603050405020304" pitchFamily="18" charset="0"/>
              </a:rPr>
              <a:t>SJ over Multiple Stream Time Series</a:t>
            </a:r>
          </a:p>
        </p:txBody>
      </p:sp>
      <p:sp>
        <p:nvSpPr>
          <p:cNvPr id="100355" name="Rectangle 3"/>
          <p:cNvSpPr>
            <a:spLocks noChangeArrowheads="1"/>
          </p:cNvSpPr>
          <p:nvPr/>
        </p:nvSpPr>
        <p:spPr bwMode="auto">
          <a:xfrm>
            <a:off x="457200" y="1447800"/>
            <a:ext cx="8153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defRPr>
            </a:lvl9pPr>
          </a:lstStyle>
          <a:p>
            <a:pPr algn="just"/>
            <a:r>
              <a:rPr lang="en-US" altLang="en-US">
                <a:latin typeface="Times New Roman" panose="02020603050405020304" pitchFamily="18" charset="0"/>
              </a:rPr>
              <a:t>When a new data item arrives at </a:t>
            </a:r>
            <a:r>
              <a:rPr lang="en-US" altLang="en-US" i="1">
                <a:latin typeface="Times New Roman" panose="02020603050405020304" pitchFamily="18" charset="0"/>
              </a:rPr>
              <a:t>T</a:t>
            </a:r>
            <a:r>
              <a:rPr lang="en-US" altLang="en-US" i="1" baseline="-25000">
                <a:latin typeface="Times New Roman" panose="02020603050405020304" pitchFamily="18" charset="0"/>
              </a:rPr>
              <a:t>i</a:t>
            </a:r>
            <a:endParaRPr lang="en-US" altLang="en-US">
              <a:latin typeface="Times New Roman" panose="02020603050405020304" pitchFamily="18" charset="0"/>
            </a:endParaRPr>
          </a:p>
          <a:p>
            <a:pPr lvl="1" algn="just"/>
            <a:r>
              <a:rPr lang="en-US" altLang="en-US">
                <a:latin typeface="Times New Roman" panose="02020603050405020304" pitchFamily="18" charset="0"/>
              </a:rPr>
              <a:t>Obtain a new subsequence </a:t>
            </a:r>
            <a:r>
              <a:rPr lang="en-US" altLang="en-US" i="1">
                <a:latin typeface="Times New Roman" panose="02020603050405020304" pitchFamily="18" charset="0"/>
              </a:rPr>
              <a:t>S</a:t>
            </a:r>
            <a:r>
              <a:rPr lang="en-US" altLang="en-US" i="1" baseline="-25000">
                <a:latin typeface="Times New Roman" panose="02020603050405020304" pitchFamily="18" charset="0"/>
              </a:rPr>
              <a:t>new</a:t>
            </a:r>
            <a:r>
              <a:rPr lang="en-US" altLang="en-US">
                <a:latin typeface="Times New Roman" panose="02020603050405020304" pitchFamily="18" charset="0"/>
              </a:rPr>
              <a:t> of </a:t>
            </a:r>
            <a:r>
              <a:rPr lang="en-US" altLang="en-US" i="1">
                <a:latin typeface="Times New Roman" panose="02020603050405020304" pitchFamily="18" charset="0"/>
              </a:rPr>
              <a:t>T</a:t>
            </a:r>
            <a:r>
              <a:rPr lang="en-US" altLang="en-US" i="1" baseline="-25000">
                <a:latin typeface="Times New Roman" panose="02020603050405020304" pitchFamily="18" charset="0"/>
              </a:rPr>
              <a:t>i</a:t>
            </a:r>
          </a:p>
          <a:p>
            <a:pPr lvl="1" algn="just"/>
            <a:r>
              <a:rPr lang="en-US" altLang="en-US">
                <a:latin typeface="Times New Roman" panose="02020603050405020304" pitchFamily="18" charset="0"/>
              </a:rPr>
              <a:t>Update the synopsis </a:t>
            </a:r>
            <a:r>
              <a:rPr lang="en-US" altLang="en-US" i="1">
                <a:latin typeface="Times New Roman" panose="02020603050405020304" pitchFamily="18" charset="0"/>
              </a:rPr>
              <a:t>Syn</a:t>
            </a:r>
            <a:r>
              <a:rPr lang="en-US" altLang="en-US" i="1" baseline="-25000">
                <a:latin typeface="Times New Roman" panose="02020603050405020304" pitchFamily="18" charset="0"/>
              </a:rPr>
              <a:t>i</a:t>
            </a:r>
          </a:p>
          <a:p>
            <a:pPr lvl="1" algn="just"/>
            <a:r>
              <a:rPr lang="en-US" altLang="en-US">
                <a:latin typeface="Times New Roman" panose="02020603050405020304" pitchFamily="18" charset="0"/>
              </a:rPr>
              <a:t>for each stream time series </a:t>
            </a:r>
            <a:r>
              <a:rPr lang="en-US" altLang="en-US" i="1">
                <a:latin typeface="Times New Roman" panose="02020603050405020304" pitchFamily="18" charset="0"/>
              </a:rPr>
              <a:t>T</a:t>
            </a:r>
            <a:r>
              <a:rPr lang="en-US" altLang="en-US" i="1" baseline="-25000">
                <a:latin typeface="Times New Roman" panose="02020603050405020304" pitchFamily="18" charset="0"/>
              </a:rPr>
              <a:t>j</a:t>
            </a:r>
            <a:r>
              <a:rPr lang="en-US" altLang="en-US">
                <a:latin typeface="Times New Roman" panose="02020603050405020304" pitchFamily="18" charset="0"/>
              </a:rPr>
              <a:t> (1</a:t>
            </a:r>
            <a:r>
              <a:rPr lang="en-US" altLang="en-US">
                <a:latin typeface="Times New Roman" panose="02020603050405020304" pitchFamily="18" charset="0"/>
                <a:sym typeface="Symbol" panose="05050102010706020507" pitchFamily="18" charset="2"/>
              </a:rPr>
              <a:t> </a:t>
            </a:r>
            <a:r>
              <a:rPr lang="en-US" altLang="en-US" i="1">
                <a:latin typeface="Times New Roman" panose="02020603050405020304" pitchFamily="18" charset="0"/>
              </a:rPr>
              <a:t>j</a:t>
            </a:r>
            <a:r>
              <a:rPr lang="en-US" altLang="en-US">
                <a:latin typeface="Times New Roman" panose="02020603050405020304" pitchFamily="18" charset="0"/>
              </a:rPr>
              <a:t> </a:t>
            </a:r>
            <a:r>
              <a:rPr lang="en-US" altLang="en-US">
                <a:latin typeface="Times New Roman" panose="02020603050405020304" pitchFamily="18" charset="0"/>
                <a:sym typeface="Symbol" panose="05050102010706020507" pitchFamily="18" charset="2"/>
              </a:rPr>
              <a:t></a:t>
            </a:r>
            <a:r>
              <a:rPr lang="en-US" altLang="en-US">
                <a:latin typeface="Times New Roman" panose="02020603050405020304" pitchFamily="18" charset="0"/>
              </a:rPr>
              <a:t> </a:t>
            </a:r>
            <a:r>
              <a:rPr lang="en-US" altLang="en-US" i="1">
                <a:latin typeface="Times New Roman" panose="02020603050405020304" pitchFamily="18" charset="0"/>
              </a:rPr>
              <a:t>m</a:t>
            </a:r>
            <a:r>
              <a:rPr lang="en-US" altLang="en-US">
                <a:latin typeface="Times New Roman" panose="02020603050405020304" pitchFamily="18" charset="0"/>
              </a:rPr>
              <a:t>)</a:t>
            </a:r>
          </a:p>
          <a:p>
            <a:pPr lvl="2" algn="just"/>
            <a:r>
              <a:rPr lang="en-US" altLang="en-US" sz="2200" i="1">
                <a:latin typeface="Times New Roman" panose="02020603050405020304" pitchFamily="18" charset="0"/>
              </a:rPr>
              <a:t>cand</a:t>
            </a:r>
            <a:r>
              <a:rPr lang="en-US" altLang="en-US" sz="2200">
                <a:latin typeface="Times New Roman" panose="02020603050405020304" pitchFamily="18" charset="0"/>
              </a:rPr>
              <a:t> = </a:t>
            </a:r>
            <a:r>
              <a:rPr lang="en-US" altLang="en-US" sz="2200" b="1">
                <a:latin typeface="Times New Roman" panose="02020603050405020304" pitchFamily="18" charset="0"/>
              </a:rPr>
              <a:t>ARES</a:t>
            </a:r>
            <a:r>
              <a:rPr lang="en-US" altLang="en-US" sz="2200">
                <a:latin typeface="Times New Roman" panose="02020603050405020304" pitchFamily="18" charset="0"/>
              </a:rPr>
              <a:t>(</a:t>
            </a:r>
            <a:r>
              <a:rPr lang="en-US" altLang="en-US" sz="2200" i="1">
                <a:latin typeface="Times New Roman" panose="02020603050405020304" pitchFamily="18" charset="0"/>
              </a:rPr>
              <a:t>S</a:t>
            </a:r>
            <a:r>
              <a:rPr lang="en-US" altLang="en-US" sz="2200" i="1" baseline="-25000">
                <a:latin typeface="Times New Roman" panose="02020603050405020304" pitchFamily="18" charset="0"/>
              </a:rPr>
              <a:t>new</a:t>
            </a:r>
            <a:r>
              <a:rPr lang="en-US" altLang="en-US" sz="2200">
                <a:latin typeface="Times New Roman" panose="02020603050405020304" pitchFamily="18" charset="0"/>
              </a:rPr>
              <a:t>, </a:t>
            </a:r>
            <a:r>
              <a:rPr lang="en-US" altLang="en-US" sz="2200" i="1">
                <a:latin typeface="Times New Roman" panose="02020603050405020304" pitchFamily="18" charset="0"/>
              </a:rPr>
              <a:t>T</a:t>
            </a:r>
            <a:r>
              <a:rPr lang="en-US" altLang="en-US" sz="2200" i="1" baseline="-25000">
                <a:latin typeface="Times New Roman" panose="02020603050405020304" pitchFamily="18" charset="0"/>
              </a:rPr>
              <a:t>j</a:t>
            </a:r>
            <a:r>
              <a:rPr lang="en-US" altLang="en-US" sz="2200">
                <a:latin typeface="Times New Roman" panose="02020603050405020304" pitchFamily="18" charset="0"/>
              </a:rPr>
              <a:t> , </a:t>
            </a:r>
            <a:r>
              <a:rPr lang="en-US" altLang="en-US" sz="2200" i="1">
                <a:latin typeface="Symbol" panose="05050102010706020507" pitchFamily="18" charset="2"/>
              </a:rPr>
              <a:t>e</a:t>
            </a:r>
            <a:r>
              <a:rPr lang="en-US" altLang="en-US" sz="2200">
                <a:latin typeface="Times New Roman" panose="02020603050405020304" pitchFamily="18" charset="0"/>
              </a:rPr>
              <a:t>);</a:t>
            </a:r>
          </a:p>
          <a:p>
            <a:pPr lvl="2" algn="just"/>
            <a:r>
              <a:rPr lang="en-US" altLang="en-US" sz="2200" i="1">
                <a:latin typeface="Times New Roman" panose="02020603050405020304" pitchFamily="18" charset="0"/>
              </a:rPr>
              <a:t>cand"</a:t>
            </a:r>
            <a:r>
              <a:rPr lang="en-US" altLang="en-US" sz="2200">
                <a:latin typeface="Times New Roman" panose="02020603050405020304" pitchFamily="18" charset="0"/>
              </a:rPr>
              <a:t> = </a:t>
            </a:r>
            <a:r>
              <a:rPr lang="en-US" altLang="en-US" sz="2200" b="1">
                <a:latin typeface="Times New Roman" panose="02020603050405020304" pitchFamily="18" charset="0"/>
              </a:rPr>
              <a:t>Synopsis_Pruning</a:t>
            </a:r>
            <a:r>
              <a:rPr lang="en-US" altLang="en-US" sz="2200">
                <a:latin typeface="Times New Roman" panose="02020603050405020304" pitchFamily="18" charset="0"/>
              </a:rPr>
              <a:t> (</a:t>
            </a:r>
            <a:r>
              <a:rPr lang="en-US" altLang="en-US" sz="2200" i="1">
                <a:latin typeface="Times New Roman" panose="02020603050405020304" pitchFamily="18" charset="0"/>
              </a:rPr>
              <a:t>cand</a:t>
            </a:r>
            <a:r>
              <a:rPr lang="en-US" altLang="en-US" sz="2200">
                <a:latin typeface="Times New Roman" panose="02020603050405020304" pitchFamily="18" charset="0"/>
              </a:rPr>
              <a:t>, </a:t>
            </a:r>
            <a:r>
              <a:rPr lang="en-US" altLang="en-US" sz="2200" i="1">
                <a:latin typeface="Times New Roman" panose="02020603050405020304" pitchFamily="18" charset="0"/>
              </a:rPr>
              <a:t>Syn</a:t>
            </a:r>
            <a:r>
              <a:rPr lang="en-US" altLang="en-US" sz="2200" i="1" baseline="-25000">
                <a:latin typeface="Times New Roman" panose="02020603050405020304" pitchFamily="18" charset="0"/>
              </a:rPr>
              <a:t>j</a:t>
            </a:r>
            <a:r>
              <a:rPr lang="en-US" altLang="en-US" sz="2200">
                <a:latin typeface="Times New Roman" panose="02020603050405020304" pitchFamily="18" charset="0"/>
              </a:rPr>
              <a:t>);</a:t>
            </a:r>
          </a:p>
          <a:p>
            <a:pPr lvl="1" algn="just"/>
            <a:r>
              <a:rPr lang="en-US" altLang="en-US">
                <a:latin typeface="Times New Roman" panose="02020603050405020304" pitchFamily="18" charset="0"/>
              </a:rPr>
              <a:t>Refine the candidates in set </a:t>
            </a:r>
            <a:r>
              <a:rPr lang="en-US" altLang="en-US" i="1">
                <a:latin typeface="Times New Roman" panose="02020603050405020304" pitchFamily="18" charset="0"/>
              </a:rPr>
              <a:t>cand"</a:t>
            </a:r>
            <a:r>
              <a:rPr lang="en-US" altLang="en-US">
                <a:latin typeface="Times New Roman" panose="02020603050405020304" pitchFamily="18" charset="0"/>
              </a:rPr>
              <a:t> by computing the actual distances</a:t>
            </a:r>
          </a:p>
        </p:txBody>
      </p:sp>
      <p:sp>
        <p:nvSpPr>
          <p:cNvPr id="100356" name="AutoShape 4"/>
          <p:cNvSpPr>
            <a:spLocks noChangeArrowheads="1"/>
          </p:cNvSpPr>
          <p:nvPr/>
        </p:nvSpPr>
        <p:spPr bwMode="auto">
          <a:xfrm>
            <a:off x="4724400" y="4800600"/>
            <a:ext cx="2971800" cy="1066800"/>
          </a:xfrm>
          <a:prstGeom prst="wedgeRoundRectCallout">
            <a:avLst>
              <a:gd name="adj1" fmla="val 1764"/>
              <a:gd name="adj2" fmla="val -138542"/>
              <a:gd name="adj3" fmla="val 16667"/>
            </a:avLst>
          </a:prstGeom>
          <a:solidFill>
            <a:srgbClr val="CCFFCC">
              <a:alpha val="60001"/>
            </a:srgbClr>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7188" indent="-357188">
              <a:defRPr>
                <a:solidFill>
                  <a:schemeClr val="tx1"/>
                </a:solidFill>
                <a:latin typeface="Arial" panose="020B0604020202020204" pitchFamily="34" charset="0"/>
              </a:defRPr>
            </a:lvl1pPr>
            <a:lvl2pPr marL="5365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n-US" altLang="en-US">
                <a:latin typeface="Times New Roman" panose="02020603050405020304" pitchFamily="18" charset="0"/>
              </a:rPr>
              <a:t>1. Adaptive Radius-basEd Search (ARES)</a:t>
            </a:r>
          </a:p>
          <a:p>
            <a:pPr algn="just"/>
            <a:r>
              <a:rPr lang="en-US" altLang="en-US">
                <a:latin typeface="Times New Roman" panose="02020603050405020304" pitchFamily="18" charset="0"/>
              </a:rPr>
              <a:t>2.  Synopsis Pruning (SP)</a:t>
            </a:r>
          </a:p>
        </p:txBody>
      </p:sp>
      <p:sp>
        <p:nvSpPr>
          <p:cNvPr id="100357" name="Rectangle 5"/>
          <p:cNvSpPr>
            <a:spLocks noChangeArrowheads="1"/>
          </p:cNvSpPr>
          <p:nvPr/>
        </p:nvSpPr>
        <p:spPr bwMode="auto">
          <a:xfrm>
            <a:off x="1143000" y="2362200"/>
            <a:ext cx="5105400" cy="1600200"/>
          </a:xfrm>
          <a:prstGeom prst="rect">
            <a:avLst/>
          </a:prstGeom>
          <a:solidFill>
            <a:srgbClr val="0000FF">
              <a:alpha val="1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295684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1F60E16-116D-4659-A0D2-FDE10A10344C}" type="slidenum">
              <a:rPr lang="en-US" altLang="en-US"/>
              <a:pPr/>
              <a:t>64</a:t>
            </a:fld>
            <a:endParaRPr lang="en-US" altLang="en-US"/>
          </a:p>
        </p:txBody>
      </p:sp>
      <p:sp>
        <p:nvSpPr>
          <p:cNvPr id="101378" name="Rectangle 2"/>
          <p:cNvSpPr>
            <a:spLocks noGrp="1" noChangeArrowheads="1"/>
          </p:cNvSpPr>
          <p:nvPr>
            <p:ph type="title"/>
          </p:nvPr>
        </p:nvSpPr>
        <p:spPr/>
        <p:txBody>
          <a:bodyPr/>
          <a:lstStyle/>
          <a:p>
            <a:r>
              <a:rPr lang="en-US" altLang="en-US" sz="3800">
                <a:latin typeface="Times New Roman" panose="02020603050405020304" pitchFamily="18" charset="0"/>
              </a:rPr>
              <a:t>Future Research Topics on Time Series</a:t>
            </a:r>
          </a:p>
        </p:txBody>
      </p:sp>
      <p:sp>
        <p:nvSpPr>
          <p:cNvPr id="101379" name="Rectangle 3"/>
          <p:cNvSpPr>
            <a:spLocks noGrp="1" noChangeArrowheads="1"/>
          </p:cNvSpPr>
          <p:nvPr>
            <p:ph type="body" idx="1"/>
          </p:nvPr>
        </p:nvSpPr>
        <p:spPr>
          <a:xfrm>
            <a:off x="457200" y="1524000"/>
            <a:ext cx="8229600" cy="4530725"/>
          </a:xfrm>
        </p:spPr>
        <p:txBody>
          <a:bodyPr/>
          <a:lstStyle/>
          <a:p>
            <a:pPr algn="just">
              <a:lnSpc>
                <a:spcPct val="90000"/>
              </a:lnSpc>
            </a:pPr>
            <a:r>
              <a:rPr lang="en-US" altLang="en-US" sz="2600">
                <a:latin typeface="Times New Roman" panose="02020603050405020304" pitchFamily="18" charset="0"/>
              </a:rPr>
              <a:t>Uncertain time series</a:t>
            </a:r>
          </a:p>
          <a:p>
            <a:pPr lvl="1" algn="just">
              <a:lnSpc>
                <a:spcPct val="90000"/>
              </a:lnSpc>
            </a:pPr>
            <a:r>
              <a:rPr lang="en-US" altLang="en-US" sz="2200">
                <a:latin typeface="Times New Roman" panose="02020603050405020304" pitchFamily="18" charset="0"/>
              </a:rPr>
              <a:t>Dimensionality reduction on uncertain time-series data</a:t>
            </a:r>
          </a:p>
          <a:p>
            <a:pPr lvl="1" algn="just">
              <a:lnSpc>
                <a:spcPct val="90000"/>
              </a:lnSpc>
            </a:pPr>
            <a:r>
              <a:rPr lang="en-US" altLang="en-US" sz="2200">
                <a:latin typeface="Times New Roman" panose="02020603050405020304" pitchFamily="18" charset="0"/>
              </a:rPr>
              <a:t>Indexing </a:t>
            </a:r>
          </a:p>
          <a:p>
            <a:pPr lvl="1" algn="just">
              <a:lnSpc>
                <a:spcPct val="90000"/>
              </a:lnSpc>
            </a:pPr>
            <a:r>
              <a:rPr lang="en-US" altLang="en-US" sz="2200">
                <a:latin typeface="Times New Roman" panose="02020603050405020304" pitchFamily="18" charset="0"/>
              </a:rPr>
              <a:t>Query processing</a:t>
            </a:r>
          </a:p>
          <a:p>
            <a:pPr algn="just">
              <a:lnSpc>
                <a:spcPct val="90000"/>
              </a:lnSpc>
            </a:pPr>
            <a:r>
              <a:rPr lang="en-US" altLang="en-US" sz="2600">
                <a:latin typeface="Times New Roman" panose="02020603050405020304" pitchFamily="18" charset="0"/>
              </a:rPr>
              <a:t>Graph stream time series</a:t>
            </a:r>
          </a:p>
          <a:p>
            <a:pPr lvl="1" algn="just">
              <a:lnSpc>
                <a:spcPct val="90000"/>
              </a:lnSpc>
            </a:pPr>
            <a:r>
              <a:rPr lang="en-US" altLang="en-US" sz="2200">
                <a:latin typeface="Times New Roman" panose="02020603050405020304" pitchFamily="18" charset="0"/>
              </a:rPr>
              <a:t>Evolving graph time series</a:t>
            </a:r>
          </a:p>
          <a:p>
            <a:pPr lvl="1" algn="just">
              <a:lnSpc>
                <a:spcPct val="90000"/>
              </a:lnSpc>
            </a:pPr>
            <a:r>
              <a:rPr lang="en-US" altLang="en-US" sz="2200">
                <a:latin typeface="Times New Roman" panose="02020603050405020304" pitchFamily="18" charset="0"/>
              </a:rPr>
              <a:t>Synopsis design</a:t>
            </a:r>
          </a:p>
          <a:p>
            <a:pPr lvl="1" algn="just">
              <a:lnSpc>
                <a:spcPct val="90000"/>
              </a:lnSpc>
            </a:pPr>
            <a:r>
              <a:rPr lang="en-US" altLang="en-US" sz="2200">
                <a:latin typeface="Times New Roman" panose="02020603050405020304" pitchFamily="18" charset="0"/>
              </a:rPr>
              <a:t>Efficient graph pattern search</a:t>
            </a:r>
          </a:p>
          <a:p>
            <a:pPr algn="just">
              <a:lnSpc>
                <a:spcPct val="90000"/>
              </a:lnSpc>
            </a:pPr>
            <a:r>
              <a:rPr lang="en-US" altLang="en-US" sz="2600">
                <a:latin typeface="Times New Roman" panose="02020603050405020304" pitchFamily="18" charset="0"/>
              </a:rPr>
              <a:t>Similarity search in sensor applications</a:t>
            </a:r>
          </a:p>
          <a:p>
            <a:pPr lvl="1" algn="just">
              <a:lnSpc>
                <a:spcPct val="90000"/>
              </a:lnSpc>
            </a:pPr>
            <a:r>
              <a:rPr lang="en-US" altLang="en-US" sz="2200">
                <a:latin typeface="Times New Roman" panose="02020603050405020304" pitchFamily="18" charset="0"/>
              </a:rPr>
              <a:t>Efficiently finding contour maps in sensor time series</a:t>
            </a:r>
          </a:p>
          <a:p>
            <a:pPr lvl="1" algn="just">
              <a:lnSpc>
                <a:spcPct val="90000"/>
              </a:lnSpc>
            </a:pPr>
            <a:r>
              <a:rPr lang="en-US" altLang="en-US" sz="2200">
                <a:latin typeface="Times New Roman" panose="02020603050405020304" pitchFamily="18" charset="0"/>
              </a:rPr>
              <a:t>Detection of particular events from sensor time series</a:t>
            </a:r>
          </a:p>
        </p:txBody>
      </p:sp>
    </p:spTree>
    <p:extLst>
      <p:ext uri="{BB962C8B-B14F-4D97-AF65-F5344CB8AC3E}">
        <p14:creationId xmlns:p14="http://schemas.microsoft.com/office/powerpoint/2010/main" val="22575085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A6CD4F-6297-4F96-8C4F-E4DB114579F1}" type="slidenum">
              <a:rPr lang="en-US" altLang="en-US"/>
              <a:pPr/>
              <a:t>65</a:t>
            </a:fld>
            <a:endParaRPr lang="en-US" altLang="en-US"/>
          </a:p>
        </p:txBody>
      </p:sp>
      <p:sp>
        <p:nvSpPr>
          <p:cNvPr id="102402" name="Rectangle 2"/>
          <p:cNvSpPr>
            <a:spLocks noGrp="1" noChangeArrowheads="1"/>
          </p:cNvSpPr>
          <p:nvPr>
            <p:ph type="title"/>
          </p:nvPr>
        </p:nvSpPr>
        <p:spPr/>
        <p:txBody>
          <a:bodyPr/>
          <a:lstStyle/>
          <a:p>
            <a:r>
              <a:rPr lang="en-US" altLang="zh-CN" sz="3400">
                <a:latin typeface="Times New Roman" panose="02020603050405020304" pitchFamily="18" charset="0"/>
                <a:ea typeface="宋体" panose="02010600030101010101" pitchFamily="2" charset="-122"/>
              </a:rPr>
              <a:t>Motivation of Uncertain Time-Series Databases</a:t>
            </a:r>
          </a:p>
        </p:txBody>
      </p:sp>
      <p:sp>
        <p:nvSpPr>
          <p:cNvPr id="102403"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Previous work on the </a:t>
            </a:r>
            <a:r>
              <a:rPr lang="en-US" altLang="zh-CN" sz="2600" i="1">
                <a:latin typeface="Times New Roman" panose="02020603050405020304" pitchFamily="18" charset="0"/>
                <a:ea typeface="宋体" panose="02010600030101010101" pitchFamily="2" charset="-122"/>
              </a:rPr>
              <a:t>similarity search </a:t>
            </a:r>
            <a:r>
              <a:rPr lang="en-US" altLang="zh-CN" sz="2600">
                <a:latin typeface="Times New Roman" panose="02020603050405020304" pitchFamily="18" charset="0"/>
                <a:ea typeface="宋体" panose="02010600030101010101" pitchFamily="2" charset="-122"/>
              </a:rPr>
              <a:t>over time-series databases are usually based on the assumption that the search procedure is performed on ideally </a:t>
            </a:r>
            <a:r>
              <a:rPr lang="en-US" altLang="zh-CN" sz="2600" i="1">
                <a:latin typeface="Times New Roman" panose="02020603050405020304" pitchFamily="18" charset="0"/>
                <a:ea typeface="宋体" panose="02010600030101010101" pitchFamily="2" charset="-122"/>
              </a:rPr>
              <a:t>clean </a:t>
            </a:r>
            <a:r>
              <a:rPr lang="en-US" altLang="zh-CN" sz="2600">
                <a:latin typeface="Times New Roman" panose="02020603050405020304" pitchFamily="18" charset="0"/>
                <a:ea typeface="宋体" panose="02010600030101010101" pitchFamily="2" charset="-122"/>
              </a:rPr>
              <a:t>data </a:t>
            </a:r>
          </a:p>
          <a:p>
            <a:pPr algn="just"/>
            <a:r>
              <a:rPr lang="en-US" altLang="zh-CN" sz="2600">
                <a:latin typeface="Times New Roman" panose="02020603050405020304" pitchFamily="18" charset="0"/>
                <a:ea typeface="宋体" panose="02010600030101010101" pitchFamily="2" charset="-122"/>
              </a:rPr>
              <a:t>In reality, however, application data are often imprecise and uncertain</a:t>
            </a:r>
          </a:p>
          <a:p>
            <a:pPr lvl="1" algn="just"/>
            <a:r>
              <a:rPr lang="en-US" altLang="zh-CN" sz="2200">
                <a:latin typeface="Times New Roman" panose="02020603050405020304" pitchFamily="18" charset="0"/>
                <a:ea typeface="宋体" panose="02010600030101010101" pitchFamily="2" charset="-122"/>
              </a:rPr>
              <a:t>Sensor data collected from different sites may be distorted for various reasons such as the packet loss, environmental factors, or even systematic errors of devices themselves</a:t>
            </a:r>
          </a:p>
          <a:p>
            <a:pPr lvl="1" algn="just"/>
            <a:endParaRPr lang="en-US" altLang="zh-CN" sz="220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7913399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5F823B4-ADDA-4FEB-8767-B6AB0496B03B}" type="slidenum">
              <a:rPr lang="en-US" altLang="en-US"/>
              <a:pPr/>
              <a:t>66</a:t>
            </a:fld>
            <a:endParaRPr lang="en-US" altLang="en-US"/>
          </a:p>
        </p:txBody>
      </p:sp>
      <p:sp>
        <p:nvSpPr>
          <p:cNvPr id="103426" name="Rectangle 2"/>
          <p:cNvSpPr>
            <a:spLocks noGrp="1" noChangeArrowheads="1"/>
          </p:cNvSpPr>
          <p:nvPr>
            <p:ph type="title"/>
          </p:nvPr>
        </p:nvSpPr>
        <p:spPr/>
        <p:txBody>
          <a:bodyPr/>
          <a:lstStyle/>
          <a:p>
            <a:r>
              <a:rPr lang="en-US" altLang="zh-CN" sz="3600">
                <a:latin typeface="Times New Roman" panose="02020603050405020304" pitchFamily="18" charset="0"/>
                <a:ea typeface="宋体" panose="02010600030101010101" pitchFamily="2" charset="-122"/>
              </a:rPr>
              <a:t>Motivation of Uncertain Time-Series Databases (cont'd)</a:t>
            </a:r>
          </a:p>
        </p:txBody>
      </p:sp>
      <p:sp>
        <p:nvSpPr>
          <p:cNvPr id="103427"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Candlestick Model</a:t>
            </a:r>
          </a:p>
        </p:txBody>
      </p:sp>
      <p:sp>
        <p:nvSpPr>
          <p:cNvPr id="103428" name="Rectangle 4"/>
          <p:cNvSpPr>
            <a:spLocks noChangeArrowheads="1"/>
          </p:cNvSpPr>
          <p:nvPr/>
        </p:nvSpPr>
        <p:spPr bwMode="auto">
          <a:xfrm>
            <a:off x="0" y="1966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3429" name="Object 5"/>
          <p:cNvGraphicFramePr>
            <a:graphicFrameLocks noChangeAspect="1"/>
          </p:cNvGraphicFramePr>
          <p:nvPr/>
        </p:nvGraphicFramePr>
        <p:xfrm>
          <a:off x="2195513" y="2420938"/>
          <a:ext cx="4800600" cy="2924175"/>
        </p:xfrm>
        <a:graphic>
          <a:graphicData uri="http://schemas.openxmlformats.org/presentationml/2006/ole">
            <mc:AlternateContent xmlns:mc="http://schemas.openxmlformats.org/markup-compatibility/2006">
              <mc:Choice xmlns:v="urn:schemas-microsoft-com:vml" Requires="v">
                <p:oleObj spid="_x0000_s31751" name="Microsoft Drawing 1.01" r:id="rId3" imgW="5959475" imgH="3609975" progId="MSDraw.1.01">
                  <p:embed/>
                </p:oleObj>
              </mc:Choice>
              <mc:Fallback>
                <p:oleObj name="Microsoft Drawing 1.01" r:id="rId3" imgW="5959475" imgH="3609975"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420938"/>
                        <a:ext cx="4800600" cy="292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46681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61D8DEF-10AA-450F-96EE-CD62B663E9AC}" type="slidenum">
              <a:rPr lang="en-US" altLang="en-US"/>
              <a:pPr/>
              <a:t>67</a:t>
            </a:fld>
            <a:endParaRPr lang="en-US" altLang="en-US"/>
          </a:p>
        </p:txBody>
      </p:sp>
      <p:sp>
        <p:nvSpPr>
          <p:cNvPr id="104450"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Data Model for Uncertain Time Series</a:t>
            </a:r>
          </a:p>
        </p:txBody>
      </p:sp>
      <p:sp>
        <p:nvSpPr>
          <p:cNvPr id="104451"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Uncertain time-series databases</a:t>
            </a:r>
          </a:p>
          <a:p>
            <a:pPr algn="just"/>
            <a:endParaRPr lang="en-US" altLang="zh-CN" sz="2600">
              <a:latin typeface="Times New Roman" panose="02020603050405020304" pitchFamily="18" charset="0"/>
              <a:ea typeface="宋体" panose="02010600030101010101" pitchFamily="2" charset="-122"/>
            </a:endParaRPr>
          </a:p>
        </p:txBody>
      </p:sp>
      <p:sp>
        <p:nvSpPr>
          <p:cNvPr id="104452" name="Rectangle 4"/>
          <p:cNvSpPr>
            <a:spLocks noChangeArrowheads="1"/>
          </p:cNvSpPr>
          <p:nvPr/>
        </p:nvSpPr>
        <p:spPr bwMode="auto">
          <a:xfrm>
            <a:off x="0" y="205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4453" name="Object 5"/>
          <p:cNvGraphicFramePr>
            <a:graphicFrameLocks noChangeAspect="1"/>
          </p:cNvGraphicFramePr>
          <p:nvPr/>
        </p:nvGraphicFramePr>
        <p:xfrm>
          <a:off x="1619250" y="2276475"/>
          <a:ext cx="5329238" cy="3068638"/>
        </p:xfrm>
        <a:graphic>
          <a:graphicData uri="http://schemas.openxmlformats.org/presentationml/2006/ole">
            <mc:AlternateContent xmlns:mc="http://schemas.openxmlformats.org/markup-compatibility/2006">
              <mc:Choice xmlns:v="urn:schemas-microsoft-com:vml" Requires="v">
                <p:oleObj spid="_x0000_s32775" name="Microsoft Drawing 1.01" r:id="rId3" imgW="4444920" imgH="2549520" progId="MSDraw.1.01">
                  <p:embed/>
                </p:oleObj>
              </mc:Choice>
              <mc:Fallback>
                <p:oleObj name="Microsoft Drawing 1.01" r:id="rId3" imgW="4444920" imgH="254952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276475"/>
                        <a:ext cx="5329238" cy="306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35037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E16D28F2-050A-440B-9366-0EAAB68117D3}" type="slidenum">
              <a:rPr lang="en-US" altLang="en-US"/>
              <a:pPr/>
              <a:t>68</a:t>
            </a:fld>
            <a:endParaRPr lang="en-US" altLang="en-US"/>
          </a:p>
        </p:txBody>
      </p:sp>
      <p:sp>
        <p:nvSpPr>
          <p:cNvPr id="105474"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Problem Definition</a:t>
            </a:r>
          </a:p>
        </p:txBody>
      </p:sp>
      <p:sp>
        <p:nvSpPr>
          <p:cNvPr id="105475"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Uncertain Range Query</a:t>
            </a:r>
          </a:p>
          <a:p>
            <a:pPr lvl="1" algn="just"/>
            <a:r>
              <a:rPr lang="en-US" altLang="zh-CN" sz="2200">
                <a:latin typeface="Times New Roman" panose="02020603050405020304" pitchFamily="18" charset="0"/>
                <a:ea typeface="宋体" panose="02010600030101010101" pitchFamily="2" charset="-122"/>
              </a:rPr>
              <a:t>Uncertain time series data,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endParaRPr lang="en-US" altLang="zh-CN" sz="2200">
              <a:latin typeface="Times New Roman" panose="02020603050405020304" pitchFamily="18" charset="0"/>
              <a:ea typeface="宋体" panose="02010600030101010101" pitchFamily="2" charset="-122"/>
            </a:endParaRPr>
          </a:p>
          <a:p>
            <a:pPr lvl="1" algn="just"/>
            <a:r>
              <a:rPr lang="en-US" altLang="zh-CN" sz="2200">
                <a:latin typeface="Times New Roman" panose="02020603050405020304" pitchFamily="18" charset="0"/>
                <a:ea typeface="宋体" panose="02010600030101010101" pitchFamily="2" charset="-122"/>
              </a:rPr>
              <a:t>Query time series, </a:t>
            </a:r>
            <a:r>
              <a:rPr lang="en-US" altLang="zh-CN" sz="2200" i="1">
                <a:latin typeface="Times New Roman" panose="02020603050405020304" pitchFamily="18" charset="0"/>
                <a:ea typeface="宋体" panose="02010600030101010101" pitchFamily="2" charset="-122"/>
              </a:rPr>
              <a:t>Q</a:t>
            </a:r>
            <a:endParaRPr lang="en-US" altLang="zh-CN" sz="2200">
              <a:latin typeface="Times New Roman" panose="02020603050405020304" pitchFamily="18" charset="0"/>
              <a:ea typeface="宋体" panose="02010600030101010101" pitchFamily="2" charset="-122"/>
            </a:endParaRPr>
          </a:p>
          <a:p>
            <a:pPr lvl="1" algn="just"/>
            <a:r>
              <a:rPr lang="en-US" altLang="zh-CN" sz="2200">
                <a:latin typeface="Times New Roman" panose="02020603050405020304" pitchFamily="18" charset="0"/>
                <a:ea typeface="宋体" panose="02010600030101010101" pitchFamily="2" charset="-122"/>
              </a:rPr>
              <a:t>A distance threshold </a:t>
            </a:r>
            <a:r>
              <a:rPr lang="en-US" altLang="zh-CN" sz="2200" i="1">
                <a:latin typeface="Times New Roman" panose="02020603050405020304" pitchFamily="18" charset="0"/>
                <a:ea typeface="宋体" panose="02010600030101010101" pitchFamily="2" charset="-122"/>
              </a:rPr>
              <a:t>r</a:t>
            </a:r>
            <a:endParaRPr lang="en-US" altLang="zh-CN" sz="2200">
              <a:latin typeface="Times New Roman" panose="02020603050405020304" pitchFamily="18" charset="0"/>
              <a:ea typeface="宋体" panose="02010600030101010101" pitchFamily="2" charset="-122"/>
            </a:endParaRPr>
          </a:p>
          <a:p>
            <a:pPr lvl="1" algn="just"/>
            <a:r>
              <a:rPr lang="en-US" altLang="zh-CN" sz="2200">
                <a:latin typeface="Times New Roman" panose="02020603050405020304" pitchFamily="18" charset="0"/>
                <a:ea typeface="宋体" panose="02010600030101010101" pitchFamily="2" charset="-122"/>
              </a:rPr>
              <a:t>A probabilistic threshold </a:t>
            </a:r>
            <a:r>
              <a:rPr lang="en-US" altLang="zh-CN" sz="2200" i="1">
                <a:latin typeface="Symbol" panose="05050102010706020507" pitchFamily="18" charset="2"/>
                <a:ea typeface="宋体" panose="02010600030101010101" pitchFamily="2" charset="-122"/>
              </a:rPr>
              <a:t>a </a:t>
            </a:r>
            <a:r>
              <a:rPr lang="en-US" altLang="zh-CN" sz="2200">
                <a:latin typeface="Symbol" panose="05050102010706020507" pitchFamily="18" charset="2"/>
                <a:ea typeface="宋体" panose="02010600030101010101" pitchFamily="2" charset="-122"/>
                <a:sym typeface="Symbol" panose="05050102010706020507" pitchFamily="18" charset="2"/>
              </a:rPr>
              <a:t> </a:t>
            </a:r>
            <a:r>
              <a:rPr lang="en-US" altLang="zh-CN" sz="2200">
                <a:latin typeface="Times New Roman" panose="02020603050405020304" pitchFamily="18" charset="0"/>
                <a:ea typeface="宋体" panose="02010600030101010101" pitchFamily="2" charset="-122"/>
                <a:sym typeface="Symbol" panose="05050102010706020507" pitchFamily="18" charset="2"/>
              </a:rPr>
              <a:t>(0, 1]</a:t>
            </a:r>
            <a:endParaRPr lang="en-US" altLang="zh-CN" sz="2200">
              <a:latin typeface="Symbol" panose="05050102010706020507" pitchFamily="18" charset="2"/>
              <a:ea typeface="宋体" panose="02010600030101010101" pitchFamily="2" charset="-122"/>
              <a:sym typeface="Symbol" panose="05050102010706020507" pitchFamily="18" charset="2"/>
            </a:endParaRPr>
          </a:p>
          <a:p>
            <a:pPr lvl="1" algn="just"/>
            <a:r>
              <a:rPr lang="en-US" altLang="zh-CN" sz="2200">
                <a:latin typeface="Times New Roman" panose="02020603050405020304" pitchFamily="18" charset="0"/>
                <a:ea typeface="宋体" panose="02010600030101010101" pitchFamily="2" charset="-122"/>
              </a:rPr>
              <a:t>To find uncertain time series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such that: </a:t>
            </a:r>
          </a:p>
          <a:p>
            <a:pPr lvl="2" algn="just"/>
            <a:r>
              <a:rPr lang="en-US" altLang="zh-CN" sz="2000" i="1">
                <a:latin typeface="Times New Roman" panose="02020603050405020304" pitchFamily="18" charset="0"/>
                <a:ea typeface="宋体" panose="02010600030101010101" pitchFamily="2" charset="-122"/>
              </a:rPr>
              <a:t>Pr</a:t>
            </a:r>
            <a:r>
              <a:rPr lang="en-US" altLang="zh-CN" sz="2000">
                <a:latin typeface="Times New Roman" panose="02020603050405020304" pitchFamily="18" charset="0"/>
                <a:ea typeface="宋体" panose="02010600030101010101" pitchFamily="2" charset="-122"/>
              </a:rPr>
              <a:t>{</a:t>
            </a:r>
            <a:r>
              <a:rPr lang="en-US" altLang="zh-CN" sz="2000" i="1">
                <a:latin typeface="Times New Roman" panose="02020603050405020304" pitchFamily="18" charset="0"/>
                <a:ea typeface="宋体" panose="02010600030101010101" pitchFamily="2" charset="-122"/>
              </a:rPr>
              <a:t>dist</a:t>
            </a:r>
            <a:r>
              <a:rPr lang="en-US" altLang="zh-CN" sz="2000">
                <a:latin typeface="Times New Roman" panose="02020603050405020304" pitchFamily="18" charset="0"/>
                <a:ea typeface="宋体" panose="02010600030101010101" pitchFamily="2" charset="-122"/>
              </a:rPr>
              <a:t>(</a:t>
            </a:r>
            <a:r>
              <a:rPr lang="en-US" altLang="zh-CN" sz="2000" i="1">
                <a:latin typeface="Times New Roman" panose="02020603050405020304" pitchFamily="18" charset="0"/>
                <a:ea typeface="宋体" panose="02010600030101010101" pitchFamily="2" charset="-122"/>
              </a:rPr>
              <a:t>Q</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T</a:t>
            </a:r>
            <a:r>
              <a:rPr lang="en-US" altLang="zh-CN" sz="2000" i="1" baseline="-25000">
                <a:latin typeface="Times New Roman" panose="02020603050405020304" pitchFamily="18" charset="0"/>
                <a:ea typeface="宋体" panose="02010600030101010101" pitchFamily="2" charset="-122"/>
              </a:rPr>
              <a:t>i</a:t>
            </a:r>
            <a:r>
              <a:rPr lang="en-US" altLang="zh-CN" sz="2000">
                <a:latin typeface="Times New Roman" panose="02020603050405020304" pitchFamily="18" charset="0"/>
                <a:ea typeface="宋体" panose="02010600030101010101" pitchFamily="2" charset="-122"/>
              </a:rPr>
              <a:t>)</a:t>
            </a:r>
            <a:r>
              <a:rPr lang="en-US" altLang="zh-CN" sz="2000">
                <a:latin typeface="Times New Roman" panose="02020603050405020304" pitchFamily="18" charset="0"/>
                <a:ea typeface="宋体" panose="02010600030101010101" pitchFamily="2" charset="-122"/>
                <a:sym typeface="Symbol" panose="05050102010706020507" pitchFamily="18" charset="2"/>
              </a:rPr>
              <a:t> </a:t>
            </a:r>
            <a:r>
              <a:rPr lang="en-US" altLang="zh-CN" sz="2000" i="1">
                <a:latin typeface="Times New Roman" panose="02020603050405020304" pitchFamily="18" charset="0"/>
                <a:ea typeface="宋体" panose="02010600030101010101" pitchFamily="2" charset="-122"/>
                <a:sym typeface="Symbol" panose="05050102010706020507" pitchFamily="18" charset="2"/>
              </a:rPr>
              <a:t>r</a:t>
            </a:r>
            <a:r>
              <a:rPr lang="en-US" altLang="zh-CN" sz="2000">
                <a:latin typeface="Times New Roman" panose="02020603050405020304" pitchFamily="18" charset="0"/>
                <a:ea typeface="宋体" panose="02010600030101010101" pitchFamily="2" charset="-122"/>
                <a:sym typeface="Symbol" panose="05050102010706020507" pitchFamily="18" charset="2"/>
              </a:rPr>
              <a:t>}  </a:t>
            </a:r>
            <a:r>
              <a:rPr lang="en-US" altLang="zh-CN" sz="2000" i="1">
                <a:latin typeface="Symbol" panose="05050102010706020507" pitchFamily="18" charset="2"/>
                <a:ea typeface="宋体" panose="02010600030101010101" pitchFamily="2" charset="-122"/>
                <a:sym typeface="Symbol" panose="05050102010706020507" pitchFamily="18" charset="2"/>
              </a:rPr>
              <a:t>a</a:t>
            </a:r>
            <a:r>
              <a:rPr lang="en-US" altLang="zh-CN" sz="2000">
                <a:latin typeface="Symbol" panose="05050102010706020507" pitchFamily="18" charset="2"/>
                <a:ea typeface="宋体" panose="02010600030101010101" pitchFamily="2" charset="-122"/>
                <a:sym typeface="Symbol" panose="05050102010706020507" pitchFamily="18" charset="2"/>
              </a:rPr>
              <a:t> </a:t>
            </a:r>
          </a:p>
          <a:p>
            <a:pPr algn="just"/>
            <a:r>
              <a:rPr lang="en-US" altLang="zh-CN" sz="2600">
                <a:latin typeface="Times New Roman" panose="02020603050405020304" pitchFamily="18" charset="0"/>
                <a:ea typeface="宋体" panose="02010600030101010101" pitchFamily="2" charset="-122"/>
                <a:sym typeface="Symbol" panose="05050102010706020507" pitchFamily="18" charset="2"/>
              </a:rPr>
              <a:t>Challenges</a:t>
            </a:r>
          </a:p>
          <a:p>
            <a:pPr lvl="1" algn="just"/>
            <a:r>
              <a:rPr lang="en-US" altLang="zh-CN" sz="2400">
                <a:latin typeface="Times New Roman" panose="02020603050405020304" pitchFamily="18" charset="0"/>
                <a:ea typeface="宋体" panose="02010600030101010101" pitchFamily="2" charset="-122"/>
                <a:sym typeface="Symbol" panose="05050102010706020507" pitchFamily="18" charset="2"/>
              </a:rPr>
              <a:t>High query cost involving the probability computation</a:t>
            </a:r>
          </a:p>
          <a:p>
            <a:pPr lvl="1" algn="just"/>
            <a:r>
              <a:rPr lang="en-US" altLang="zh-CN" sz="2400">
                <a:latin typeface="Times New Roman" panose="02020603050405020304" pitchFamily="18" charset="0"/>
                <a:ea typeface="宋体" panose="02010600030101010101" pitchFamily="2" charset="-122"/>
              </a:rPr>
              <a:t>High dimensional uncertain data (dimensionality curse)</a:t>
            </a:r>
          </a:p>
        </p:txBody>
      </p:sp>
      <p:sp>
        <p:nvSpPr>
          <p:cNvPr id="105476" name="Rectangle 4"/>
          <p:cNvSpPr>
            <a:spLocks noChangeArrowheads="1"/>
          </p:cNvSpPr>
          <p:nvPr/>
        </p:nvSpPr>
        <p:spPr bwMode="auto">
          <a:xfrm>
            <a:off x="0" y="205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5478" name="Object 6"/>
          <p:cNvGraphicFramePr>
            <a:graphicFrameLocks noChangeAspect="1"/>
          </p:cNvGraphicFramePr>
          <p:nvPr/>
        </p:nvGraphicFramePr>
        <p:xfrm>
          <a:off x="5435600" y="981075"/>
          <a:ext cx="3543300" cy="2039938"/>
        </p:xfrm>
        <a:graphic>
          <a:graphicData uri="http://schemas.openxmlformats.org/presentationml/2006/ole">
            <mc:AlternateContent xmlns:mc="http://schemas.openxmlformats.org/markup-compatibility/2006">
              <mc:Choice xmlns:v="urn:schemas-microsoft-com:vml" Requires="v">
                <p:oleObj spid="_x0000_s33799" name="Microsoft Drawing 1.01" r:id="rId3" imgW="4444920" imgH="2549520" progId="MSDraw.1.01">
                  <p:embed/>
                </p:oleObj>
              </mc:Choice>
              <mc:Fallback>
                <p:oleObj name="Microsoft Drawing 1.01" r:id="rId3" imgW="4444920" imgH="254952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981075"/>
                        <a:ext cx="3543300" cy="203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692892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5090F3A-8645-4C7A-8389-8DC0B3D172B7}" type="slidenum">
              <a:rPr lang="en-US" altLang="en-US"/>
              <a:pPr/>
              <a:t>69</a:t>
            </a:fld>
            <a:endParaRPr lang="en-US" altLang="en-US"/>
          </a:p>
        </p:txBody>
      </p:sp>
      <p:sp>
        <p:nvSpPr>
          <p:cNvPr id="106498"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Pruning Method</a:t>
            </a:r>
          </a:p>
        </p:txBody>
      </p:sp>
      <p:sp>
        <p:nvSpPr>
          <p:cNvPr id="106499"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Pruning Heuristics</a:t>
            </a:r>
          </a:p>
          <a:p>
            <a:pPr lvl="1" algn="just"/>
            <a:r>
              <a:rPr lang="en-US" altLang="zh-CN" sz="2200">
                <a:latin typeface="Times New Roman" panose="02020603050405020304" pitchFamily="18" charset="0"/>
                <a:ea typeface="宋体" panose="02010600030101010101" pitchFamily="2" charset="-122"/>
              </a:rPr>
              <a:t>Given an </a:t>
            </a:r>
            <a:r>
              <a:rPr lang="en-US" altLang="zh-CN" sz="2200" i="1">
                <a:latin typeface="Times New Roman" panose="02020603050405020304" pitchFamily="18" charset="0"/>
                <a:ea typeface="宋体" panose="02010600030101010101" pitchFamily="2" charset="-122"/>
              </a:rPr>
              <a:t>uncertain time series</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r>
              <a:rPr lang="en-US" altLang="zh-CN" sz="2200" i="1">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rPr>
              <a:t>and a query series </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let </a:t>
            </a:r>
            <a:r>
              <a:rPr lang="en-US" altLang="zh-CN" sz="2200" i="1">
                <a:latin typeface="Times New Roman" panose="02020603050405020304" pitchFamily="18" charset="0"/>
                <a:ea typeface="宋体" panose="02010600030101010101" pitchFamily="2" charset="-122"/>
              </a:rPr>
              <a:t>LB</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be a </a:t>
            </a:r>
            <a:r>
              <a:rPr lang="en-US" altLang="zh-CN" sz="2200" i="1">
                <a:latin typeface="Times New Roman" panose="02020603050405020304" pitchFamily="18" charset="0"/>
                <a:ea typeface="宋体" panose="02010600030101010101" pitchFamily="2" charset="-122"/>
              </a:rPr>
              <a:t>lower bound distance</a:t>
            </a:r>
            <a:r>
              <a:rPr lang="en-US" altLang="zh-CN" sz="2200">
                <a:latin typeface="Times New Roman" panose="02020603050405020304" pitchFamily="18" charset="0"/>
                <a:ea typeface="宋体" panose="02010600030101010101" pitchFamily="2" charset="-122"/>
              </a:rPr>
              <a:t> between </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and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endParaRPr lang="en-US" altLang="zh-CN" sz="2200">
              <a:latin typeface="Times New Roman" panose="02020603050405020304" pitchFamily="18" charset="0"/>
              <a:ea typeface="宋体" panose="02010600030101010101" pitchFamily="2" charset="-122"/>
            </a:endParaRPr>
          </a:p>
          <a:p>
            <a:pPr lvl="2" algn="just"/>
            <a:r>
              <a:rPr lang="en-US" altLang="zh-CN" sz="2000" i="1">
                <a:latin typeface="Times New Roman" panose="02020603050405020304" pitchFamily="18" charset="0"/>
                <a:ea typeface="宋体" panose="02010600030101010101" pitchFamily="2" charset="-122"/>
                <a:sym typeface="Symbol" panose="05050102010706020507" pitchFamily="18" charset="2"/>
              </a:rPr>
              <a:t>Pr</a:t>
            </a:r>
            <a:r>
              <a:rPr lang="en-US" altLang="zh-CN" sz="2000">
                <a:latin typeface="Times New Roman" panose="02020603050405020304" pitchFamily="18" charset="0"/>
                <a:ea typeface="宋体" panose="02010600030101010101" pitchFamily="2" charset="-122"/>
                <a:sym typeface="Symbol" panose="05050102010706020507" pitchFamily="18" charset="2"/>
              </a:rPr>
              <a:t>{</a:t>
            </a:r>
            <a:r>
              <a:rPr lang="en-US" altLang="zh-CN" sz="2000" i="1">
                <a:latin typeface="Times New Roman" panose="02020603050405020304" pitchFamily="18" charset="0"/>
                <a:ea typeface="宋体" panose="02010600030101010101" pitchFamily="2" charset="-122"/>
              </a:rPr>
              <a:t>LB</a:t>
            </a:r>
            <a:r>
              <a:rPr lang="en-US" altLang="zh-CN" sz="2000">
                <a:latin typeface="Times New Roman" panose="02020603050405020304" pitchFamily="18" charset="0"/>
                <a:ea typeface="宋体" panose="02010600030101010101" pitchFamily="2" charset="-122"/>
              </a:rPr>
              <a:t>(</a:t>
            </a:r>
            <a:r>
              <a:rPr lang="en-US" altLang="zh-CN" sz="2000" i="1">
                <a:latin typeface="Times New Roman" panose="02020603050405020304" pitchFamily="18" charset="0"/>
                <a:ea typeface="宋体" panose="02010600030101010101" pitchFamily="2" charset="-122"/>
              </a:rPr>
              <a:t>Q</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T</a:t>
            </a:r>
            <a:r>
              <a:rPr lang="en-US" altLang="zh-CN" sz="2000" i="1" baseline="-25000">
                <a:latin typeface="Times New Roman" panose="02020603050405020304" pitchFamily="18" charset="0"/>
                <a:ea typeface="宋体" panose="02010600030101010101" pitchFamily="2" charset="-122"/>
              </a:rPr>
              <a:t>i</a:t>
            </a:r>
            <a:r>
              <a:rPr lang="en-US" altLang="zh-CN" sz="2000">
                <a:latin typeface="Times New Roman" panose="02020603050405020304" pitchFamily="18" charset="0"/>
                <a:ea typeface="宋体" panose="02010600030101010101" pitchFamily="2" charset="-122"/>
              </a:rPr>
              <a:t>) </a:t>
            </a:r>
            <a:r>
              <a:rPr lang="en-US" altLang="zh-CN" sz="2000">
                <a:latin typeface="Times New Roman" panose="02020603050405020304" pitchFamily="18" charset="0"/>
                <a:ea typeface="宋体" panose="02010600030101010101" pitchFamily="2" charset="-122"/>
                <a:sym typeface="Symbol" panose="05050102010706020507" pitchFamily="18" charset="2"/>
              </a:rPr>
              <a:t> </a:t>
            </a:r>
            <a:r>
              <a:rPr lang="en-US" altLang="zh-CN" sz="2000" i="1">
                <a:latin typeface="Times New Roman" panose="02020603050405020304" pitchFamily="18" charset="0"/>
                <a:ea typeface="宋体" panose="02010600030101010101" pitchFamily="2" charset="-122"/>
                <a:sym typeface="Symbol" panose="05050102010706020507" pitchFamily="18" charset="2"/>
              </a:rPr>
              <a:t>r</a:t>
            </a:r>
            <a:r>
              <a:rPr lang="en-US" altLang="zh-CN" sz="2000">
                <a:latin typeface="Times New Roman" panose="02020603050405020304" pitchFamily="18" charset="0"/>
                <a:ea typeface="宋体" panose="02010600030101010101" pitchFamily="2" charset="-122"/>
                <a:sym typeface="Symbol" panose="05050102010706020507" pitchFamily="18" charset="2"/>
              </a:rPr>
              <a:t>}  </a:t>
            </a:r>
            <a:r>
              <a:rPr lang="en-US" altLang="zh-CN" sz="2000" i="1">
                <a:latin typeface="Times New Roman" panose="02020603050405020304" pitchFamily="18" charset="0"/>
                <a:ea typeface="宋体" panose="02010600030101010101" pitchFamily="2" charset="-122"/>
                <a:sym typeface="Symbol" panose="05050102010706020507" pitchFamily="18" charset="2"/>
              </a:rPr>
              <a:t>Pr</a:t>
            </a:r>
            <a:r>
              <a:rPr lang="en-US" altLang="zh-CN" sz="2000">
                <a:latin typeface="Times New Roman" panose="02020603050405020304" pitchFamily="18" charset="0"/>
                <a:ea typeface="宋体" panose="02010600030101010101" pitchFamily="2" charset="-122"/>
                <a:sym typeface="Symbol" panose="05050102010706020507" pitchFamily="18" charset="2"/>
              </a:rPr>
              <a:t>{</a:t>
            </a:r>
            <a:r>
              <a:rPr lang="en-US" altLang="zh-CN" sz="2000" i="1">
                <a:latin typeface="Times New Roman" panose="02020603050405020304" pitchFamily="18" charset="0"/>
                <a:ea typeface="宋体" panose="02010600030101010101" pitchFamily="2" charset="-122"/>
              </a:rPr>
              <a:t>dist</a:t>
            </a:r>
            <a:r>
              <a:rPr lang="en-US" altLang="zh-CN" sz="2000">
                <a:latin typeface="Times New Roman" panose="02020603050405020304" pitchFamily="18" charset="0"/>
                <a:ea typeface="宋体" panose="02010600030101010101" pitchFamily="2" charset="-122"/>
              </a:rPr>
              <a:t>(</a:t>
            </a:r>
            <a:r>
              <a:rPr lang="en-US" altLang="zh-CN" sz="2000" i="1">
                <a:latin typeface="Times New Roman" panose="02020603050405020304" pitchFamily="18" charset="0"/>
                <a:ea typeface="宋体" panose="02010600030101010101" pitchFamily="2" charset="-122"/>
              </a:rPr>
              <a:t>Q</a:t>
            </a:r>
            <a:r>
              <a:rPr lang="en-US" altLang="zh-CN" sz="2000">
                <a:latin typeface="Times New Roman" panose="02020603050405020304" pitchFamily="18" charset="0"/>
                <a:ea typeface="宋体" panose="02010600030101010101" pitchFamily="2" charset="-122"/>
              </a:rPr>
              <a:t>, </a:t>
            </a:r>
            <a:r>
              <a:rPr lang="en-US" altLang="zh-CN" sz="2000" i="1">
                <a:latin typeface="Times New Roman" panose="02020603050405020304" pitchFamily="18" charset="0"/>
                <a:ea typeface="宋体" panose="02010600030101010101" pitchFamily="2" charset="-122"/>
              </a:rPr>
              <a:t>T</a:t>
            </a:r>
            <a:r>
              <a:rPr lang="en-US" altLang="zh-CN" sz="2000" i="1" baseline="-25000">
                <a:latin typeface="Times New Roman" panose="02020603050405020304" pitchFamily="18" charset="0"/>
                <a:ea typeface="宋体" panose="02010600030101010101" pitchFamily="2" charset="-122"/>
              </a:rPr>
              <a:t>i</a:t>
            </a:r>
            <a:r>
              <a:rPr lang="en-US" altLang="zh-CN" sz="2000">
                <a:latin typeface="Times New Roman" panose="02020603050405020304" pitchFamily="18" charset="0"/>
                <a:ea typeface="宋体" panose="02010600030101010101" pitchFamily="2" charset="-122"/>
              </a:rPr>
              <a:t>)</a:t>
            </a:r>
            <a:r>
              <a:rPr lang="en-US" altLang="zh-CN" sz="2000" i="1">
                <a:latin typeface="Times New Roman" panose="02020603050405020304" pitchFamily="18" charset="0"/>
                <a:ea typeface="宋体" panose="02010600030101010101" pitchFamily="2" charset="-122"/>
                <a:sym typeface="Symbol" panose="05050102010706020507" pitchFamily="18" charset="2"/>
              </a:rPr>
              <a:t> </a:t>
            </a:r>
            <a:r>
              <a:rPr lang="en-US" altLang="zh-CN" sz="2000">
                <a:latin typeface="Times New Roman" panose="02020603050405020304" pitchFamily="18" charset="0"/>
                <a:ea typeface="宋体" panose="02010600030101010101" pitchFamily="2" charset="-122"/>
                <a:sym typeface="Symbol" panose="05050102010706020507" pitchFamily="18" charset="2"/>
              </a:rPr>
              <a:t> </a:t>
            </a:r>
            <a:r>
              <a:rPr lang="en-US" altLang="zh-CN" sz="2000" i="1">
                <a:latin typeface="Times New Roman" panose="02020603050405020304" pitchFamily="18" charset="0"/>
                <a:ea typeface="宋体" panose="02010600030101010101" pitchFamily="2" charset="-122"/>
                <a:sym typeface="Symbol" panose="05050102010706020507" pitchFamily="18" charset="2"/>
              </a:rPr>
              <a:t>r</a:t>
            </a:r>
            <a:r>
              <a:rPr lang="en-US" altLang="zh-CN" sz="2000">
                <a:latin typeface="Times New Roman" panose="02020603050405020304" pitchFamily="18" charset="0"/>
                <a:ea typeface="宋体" panose="02010600030101010101" pitchFamily="2" charset="-122"/>
                <a:sym typeface="Symbol" panose="05050102010706020507" pitchFamily="18" charset="2"/>
              </a:rPr>
              <a:t>}</a:t>
            </a:r>
          </a:p>
          <a:p>
            <a:pPr lvl="1" algn="just"/>
            <a:r>
              <a:rPr lang="en-US" altLang="zh-CN" sz="2200">
                <a:latin typeface="Times New Roman" panose="02020603050405020304" pitchFamily="18" charset="0"/>
                <a:ea typeface="宋体" panose="02010600030101010101" pitchFamily="2" charset="-122"/>
                <a:sym typeface="Symbol" panose="05050102010706020507" pitchFamily="18" charset="2"/>
              </a:rPr>
              <a:t>Thus, if </a:t>
            </a:r>
            <a:r>
              <a:rPr lang="en-US" altLang="zh-CN" sz="2200" i="1">
                <a:latin typeface="Times New Roman" panose="02020603050405020304" pitchFamily="18" charset="0"/>
                <a:ea typeface="宋体" panose="02010600030101010101" pitchFamily="2" charset="-122"/>
                <a:sym typeface="Symbol" panose="05050102010706020507" pitchFamily="18" charset="2"/>
              </a:rPr>
              <a:t>Pr</a:t>
            </a:r>
            <a:r>
              <a:rPr lang="en-US" altLang="zh-CN" sz="2200">
                <a:latin typeface="Times New Roman" panose="02020603050405020304" pitchFamily="18" charset="0"/>
                <a:ea typeface="宋体" panose="02010600030101010101" pitchFamily="2" charset="-122"/>
                <a:sym typeface="Symbol" panose="05050102010706020507" pitchFamily="18" charset="2"/>
              </a:rPr>
              <a:t>{</a:t>
            </a:r>
            <a:r>
              <a:rPr lang="en-US" altLang="zh-CN" sz="2200" i="1">
                <a:latin typeface="Times New Roman" panose="02020603050405020304" pitchFamily="18" charset="0"/>
                <a:ea typeface="宋体" panose="02010600030101010101" pitchFamily="2" charset="-122"/>
              </a:rPr>
              <a:t>LB</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sym typeface="Symbol" panose="05050102010706020507" pitchFamily="18" charset="2"/>
              </a:rPr>
              <a:t> </a:t>
            </a:r>
            <a:r>
              <a:rPr lang="en-US" altLang="zh-CN" sz="2200" i="1">
                <a:latin typeface="Times New Roman" panose="02020603050405020304" pitchFamily="18" charset="0"/>
                <a:ea typeface="宋体" panose="02010600030101010101" pitchFamily="2" charset="-122"/>
                <a:sym typeface="Symbol" panose="05050102010706020507" pitchFamily="18" charset="2"/>
              </a:rPr>
              <a:t>r</a:t>
            </a:r>
            <a:r>
              <a:rPr lang="en-US" altLang="zh-CN" sz="2200">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sym typeface="Symbol" panose="05050102010706020507" pitchFamily="18" charset="2"/>
              </a:rPr>
              <a:t>&lt; </a:t>
            </a:r>
            <a:r>
              <a:rPr lang="en-US" altLang="zh-CN" sz="2200" i="1">
                <a:latin typeface="Symbol" panose="05050102010706020507" pitchFamily="18" charset="2"/>
                <a:ea typeface="宋体" panose="02010600030101010101" pitchFamily="2" charset="-122"/>
                <a:sym typeface="Symbol" panose="05050102010706020507" pitchFamily="18" charset="2"/>
              </a:rPr>
              <a:t>a</a:t>
            </a:r>
            <a:r>
              <a:rPr lang="en-US" altLang="zh-CN" sz="2200">
                <a:latin typeface="Times New Roman" panose="02020603050405020304" pitchFamily="18" charset="0"/>
                <a:ea typeface="宋体" panose="02010600030101010101" pitchFamily="2" charset="-122"/>
                <a:sym typeface="Symbol" panose="05050102010706020507" pitchFamily="18" charset="2"/>
              </a:rPr>
              <a:t>, then </a:t>
            </a:r>
            <a:r>
              <a:rPr lang="en-US" altLang="zh-CN" sz="2200" i="1">
                <a:latin typeface="Times New Roman" panose="02020603050405020304" pitchFamily="18" charset="0"/>
                <a:ea typeface="宋体" panose="02010600030101010101" pitchFamily="2" charset="-122"/>
                <a:sym typeface="Symbol" panose="05050102010706020507" pitchFamily="18" charset="2"/>
              </a:rPr>
              <a:t>Pr</a:t>
            </a:r>
            <a:r>
              <a:rPr lang="en-US" altLang="zh-CN" sz="2200">
                <a:latin typeface="Times New Roman" panose="02020603050405020304" pitchFamily="18" charset="0"/>
                <a:ea typeface="宋体" panose="02010600030101010101" pitchFamily="2" charset="-122"/>
                <a:sym typeface="Symbol" panose="05050102010706020507" pitchFamily="18" charset="2"/>
              </a:rPr>
              <a:t>{</a:t>
            </a:r>
            <a:r>
              <a:rPr lang="en-US" altLang="zh-CN" sz="2200" i="1">
                <a:latin typeface="Times New Roman" panose="02020603050405020304" pitchFamily="18" charset="0"/>
                <a:ea typeface="宋体" panose="02010600030101010101" pitchFamily="2" charset="-122"/>
              </a:rPr>
              <a:t>dist</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sym typeface="Symbol" panose="05050102010706020507" pitchFamily="18" charset="2"/>
              </a:rPr>
              <a:t> </a:t>
            </a:r>
            <a:r>
              <a:rPr lang="en-US" altLang="zh-CN" sz="2200">
                <a:latin typeface="Times New Roman" panose="02020603050405020304" pitchFamily="18" charset="0"/>
                <a:ea typeface="宋体" panose="02010600030101010101" pitchFamily="2" charset="-122"/>
                <a:sym typeface="Symbol" panose="05050102010706020507" pitchFamily="18" charset="2"/>
              </a:rPr>
              <a:t> </a:t>
            </a:r>
            <a:r>
              <a:rPr lang="en-US" altLang="zh-CN" sz="2200" i="1">
                <a:latin typeface="Times New Roman" panose="02020603050405020304" pitchFamily="18" charset="0"/>
                <a:ea typeface="宋体" panose="02010600030101010101" pitchFamily="2" charset="-122"/>
                <a:sym typeface="Symbol" panose="05050102010706020507" pitchFamily="18" charset="2"/>
              </a:rPr>
              <a:t>r</a:t>
            </a:r>
            <a:r>
              <a:rPr lang="en-US" altLang="zh-CN" sz="2200">
                <a:latin typeface="Times New Roman" panose="02020603050405020304" pitchFamily="18" charset="0"/>
                <a:ea typeface="宋体" panose="02010600030101010101" pitchFamily="2" charset="-122"/>
                <a:sym typeface="Symbol" panose="05050102010706020507" pitchFamily="18" charset="2"/>
              </a:rPr>
              <a:t>} &lt; </a:t>
            </a:r>
            <a:r>
              <a:rPr lang="en-US" altLang="zh-CN" sz="2200" i="1">
                <a:latin typeface="Symbol" panose="05050102010706020507" pitchFamily="18" charset="2"/>
                <a:ea typeface="宋体" panose="02010600030101010101" pitchFamily="2" charset="-122"/>
                <a:sym typeface="Symbol" panose="05050102010706020507" pitchFamily="18" charset="2"/>
              </a:rPr>
              <a:t>a</a:t>
            </a:r>
            <a:r>
              <a:rPr lang="en-US" altLang="zh-CN" sz="2200">
                <a:latin typeface="Times New Roman" panose="02020603050405020304" pitchFamily="18" charset="0"/>
                <a:ea typeface="宋体" panose="02010600030101010101" pitchFamily="2" charset="-122"/>
                <a:sym typeface="Symbol" panose="05050102010706020507" pitchFamily="18" charset="2"/>
              </a:rPr>
              <a:t>, indicating that </a:t>
            </a:r>
            <a:r>
              <a:rPr lang="en-US" altLang="zh-CN" sz="2200" i="1">
                <a:latin typeface="Times New Roman" panose="02020603050405020304" pitchFamily="18" charset="0"/>
                <a:ea typeface="宋体" panose="02010600030101010101" pitchFamily="2" charset="-122"/>
                <a:sym typeface="Symbol" panose="05050102010706020507" pitchFamily="18" charset="2"/>
              </a:rPr>
              <a:t>T</a:t>
            </a:r>
            <a:r>
              <a:rPr lang="en-US" altLang="zh-CN" sz="2200">
                <a:latin typeface="Times New Roman" panose="02020603050405020304" pitchFamily="18" charset="0"/>
                <a:ea typeface="宋体" panose="02010600030101010101" pitchFamily="2" charset="-122"/>
                <a:sym typeface="Symbol" panose="05050102010706020507" pitchFamily="18" charset="2"/>
              </a:rPr>
              <a:t> can be safely pruned</a:t>
            </a:r>
          </a:p>
          <a:p>
            <a:pPr algn="just"/>
            <a:r>
              <a:rPr lang="en-US" altLang="zh-CN" sz="2600">
                <a:latin typeface="Times New Roman" panose="02020603050405020304" pitchFamily="18" charset="0"/>
                <a:ea typeface="宋体" panose="02010600030101010101" pitchFamily="2" charset="-122"/>
                <a:sym typeface="Symbol" panose="05050102010706020507" pitchFamily="18" charset="2"/>
              </a:rPr>
              <a:t>How to obtain the probability upper bound </a:t>
            </a:r>
            <a:r>
              <a:rPr lang="en-US" altLang="zh-CN" sz="2700" i="1">
                <a:latin typeface="Times New Roman" panose="02020603050405020304" pitchFamily="18" charset="0"/>
                <a:ea typeface="宋体" panose="02010600030101010101" pitchFamily="2" charset="-122"/>
                <a:sym typeface="Symbol" panose="05050102010706020507" pitchFamily="18" charset="2"/>
              </a:rPr>
              <a:t>Pr</a:t>
            </a:r>
            <a:r>
              <a:rPr lang="en-US" altLang="zh-CN" sz="2700">
                <a:latin typeface="Times New Roman" panose="02020603050405020304" pitchFamily="18" charset="0"/>
                <a:ea typeface="宋体" panose="02010600030101010101" pitchFamily="2" charset="-122"/>
                <a:sym typeface="Symbol" panose="05050102010706020507" pitchFamily="18" charset="2"/>
              </a:rPr>
              <a:t>{</a:t>
            </a:r>
            <a:r>
              <a:rPr lang="en-US" altLang="zh-CN" sz="2700" i="1">
                <a:latin typeface="Times New Roman" panose="02020603050405020304" pitchFamily="18" charset="0"/>
                <a:ea typeface="宋体" panose="02010600030101010101" pitchFamily="2" charset="-122"/>
              </a:rPr>
              <a:t>LB</a:t>
            </a:r>
            <a:r>
              <a:rPr lang="en-US" altLang="zh-CN" sz="2700">
                <a:latin typeface="Times New Roman" panose="02020603050405020304" pitchFamily="18" charset="0"/>
                <a:ea typeface="宋体" panose="02010600030101010101" pitchFamily="2" charset="-122"/>
              </a:rPr>
              <a:t>(</a:t>
            </a:r>
            <a:r>
              <a:rPr lang="en-US" altLang="zh-CN" sz="2700" i="1">
                <a:latin typeface="Times New Roman" panose="02020603050405020304" pitchFamily="18" charset="0"/>
                <a:ea typeface="宋体" panose="02010600030101010101" pitchFamily="2" charset="-122"/>
              </a:rPr>
              <a:t>Q</a:t>
            </a:r>
            <a:r>
              <a:rPr lang="en-US" altLang="zh-CN" sz="2700">
                <a:latin typeface="Times New Roman" panose="02020603050405020304" pitchFamily="18" charset="0"/>
                <a:ea typeface="宋体" panose="02010600030101010101" pitchFamily="2" charset="-122"/>
              </a:rPr>
              <a:t>, </a:t>
            </a:r>
            <a:r>
              <a:rPr lang="en-US" altLang="zh-CN" sz="2700" i="1">
                <a:latin typeface="Times New Roman" panose="02020603050405020304" pitchFamily="18" charset="0"/>
                <a:ea typeface="宋体" panose="02010600030101010101" pitchFamily="2" charset="-122"/>
              </a:rPr>
              <a:t>T</a:t>
            </a:r>
            <a:r>
              <a:rPr lang="en-US" altLang="zh-CN" sz="2700" i="1" baseline="-25000">
                <a:latin typeface="Times New Roman" panose="02020603050405020304" pitchFamily="18" charset="0"/>
                <a:ea typeface="宋体" panose="02010600030101010101" pitchFamily="2" charset="-122"/>
              </a:rPr>
              <a:t>i</a:t>
            </a:r>
            <a:r>
              <a:rPr lang="en-US" altLang="zh-CN" sz="2700">
                <a:latin typeface="Times New Roman" panose="02020603050405020304" pitchFamily="18" charset="0"/>
                <a:ea typeface="宋体" panose="02010600030101010101" pitchFamily="2" charset="-122"/>
              </a:rPr>
              <a:t>) </a:t>
            </a:r>
            <a:r>
              <a:rPr lang="en-US" altLang="zh-CN" sz="2700">
                <a:latin typeface="Times New Roman" panose="02020603050405020304" pitchFamily="18" charset="0"/>
                <a:ea typeface="宋体" panose="02010600030101010101" pitchFamily="2" charset="-122"/>
                <a:sym typeface="Symbol" panose="05050102010706020507" pitchFamily="18" charset="2"/>
              </a:rPr>
              <a:t> </a:t>
            </a:r>
            <a:r>
              <a:rPr lang="en-US" altLang="zh-CN" sz="2700" i="1">
                <a:latin typeface="Times New Roman" panose="02020603050405020304" pitchFamily="18" charset="0"/>
                <a:ea typeface="宋体" panose="02010600030101010101" pitchFamily="2" charset="-122"/>
                <a:sym typeface="Symbol" panose="05050102010706020507" pitchFamily="18" charset="2"/>
              </a:rPr>
              <a:t>r</a:t>
            </a:r>
            <a:r>
              <a:rPr lang="en-US" altLang="zh-CN" sz="2700">
                <a:latin typeface="Times New Roman" panose="02020603050405020304" pitchFamily="18" charset="0"/>
                <a:ea typeface="宋体" panose="02010600030101010101" pitchFamily="2" charset="-122"/>
                <a:sym typeface="Symbol" panose="05050102010706020507" pitchFamily="18" charset="2"/>
              </a:rPr>
              <a:t>} </a:t>
            </a:r>
            <a:r>
              <a:rPr lang="en-US" altLang="zh-CN" sz="2600">
                <a:latin typeface="Times New Roman" panose="02020603050405020304" pitchFamily="18" charset="0"/>
                <a:ea typeface="宋体" panose="02010600030101010101" pitchFamily="2" charset="-122"/>
                <a:sym typeface="Symbol" panose="05050102010706020507" pitchFamily="18" charset="2"/>
              </a:rPr>
              <a:t>?</a:t>
            </a:r>
          </a:p>
          <a:p>
            <a:pPr lvl="1" algn="just"/>
            <a:r>
              <a:rPr lang="en-US" altLang="zh-CN" sz="2200">
                <a:latin typeface="Times New Roman" panose="02020603050405020304" pitchFamily="18" charset="0"/>
                <a:ea typeface="宋体" panose="02010600030101010101" pitchFamily="2" charset="-122"/>
                <a:sym typeface="Symbol" panose="05050102010706020507" pitchFamily="18" charset="2"/>
              </a:rPr>
              <a:t>Dimensionality reduction on uncertain data</a:t>
            </a:r>
          </a:p>
          <a:p>
            <a:pPr lvl="2" algn="just"/>
            <a:r>
              <a:rPr lang="en-US" altLang="zh-CN" sz="2000">
                <a:latin typeface="Times New Roman" panose="02020603050405020304" pitchFamily="18" charset="0"/>
                <a:ea typeface="宋体" panose="02010600030101010101" pitchFamily="2" charset="-122"/>
                <a:sym typeface="Symbol" panose="05050102010706020507" pitchFamily="18" charset="2"/>
              </a:rPr>
              <a:t>Statistical Pair-based Uncertain Time Series Reduction (SPUR)</a:t>
            </a:r>
            <a:endParaRPr lang="en-US" altLang="zh-CN" sz="1800" i="1">
              <a:latin typeface="Times New Roman" panose="02020603050405020304" pitchFamily="18" charset="0"/>
              <a:ea typeface="宋体" panose="02010600030101010101" pitchFamily="2" charset="-122"/>
              <a:sym typeface="Symbol" panose="05050102010706020507" pitchFamily="18" charset="2"/>
            </a:endParaRPr>
          </a:p>
        </p:txBody>
      </p:sp>
      <p:sp>
        <p:nvSpPr>
          <p:cNvPr id="106500" name="Rectangle 4"/>
          <p:cNvSpPr>
            <a:spLocks noChangeArrowheads="1"/>
          </p:cNvSpPr>
          <p:nvPr/>
        </p:nvSpPr>
        <p:spPr bwMode="auto">
          <a:xfrm>
            <a:off x="1524000" y="2819400"/>
            <a:ext cx="4038600" cy="381000"/>
          </a:xfrm>
          <a:prstGeom prst="rect">
            <a:avLst/>
          </a:prstGeom>
          <a:solidFill>
            <a:srgbClr val="00FF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4882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
          <p:cNvSpPr>
            <a:spLocks noGrp="1"/>
          </p:cNvSpPr>
          <p:nvPr>
            <p:ph type="sldNum" sz="quarter" idx="12"/>
          </p:nvPr>
        </p:nvSpPr>
        <p:spPr/>
        <p:txBody>
          <a:bodyPr/>
          <a:lstStyle/>
          <a:p>
            <a:fld id="{C24FD150-B1B4-47A5-9CCE-95C8AC6C681F}" type="slidenum">
              <a:rPr lang="en-US" altLang="en-US"/>
              <a:pPr/>
              <a:t>7</a:t>
            </a:fld>
            <a:endParaRPr lang="en-US" altLang="en-US"/>
          </a:p>
        </p:txBody>
      </p:sp>
      <p:sp>
        <p:nvSpPr>
          <p:cNvPr id="12290" name="Rectangle 2"/>
          <p:cNvSpPr>
            <a:spLocks noGrp="1" noChangeArrowheads="1"/>
          </p:cNvSpPr>
          <p:nvPr>
            <p:ph type="title"/>
          </p:nvPr>
        </p:nvSpPr>
        <p:spPr/>
        <p:txBody>
          <a:bodyPr/>
          <a:lstStyle/>
          <a:p>
            <a:r>
              <a:rPr lang="en-US" altLang="en-US" sz="3800">
                <a:latin typeface="Times New Roman" panose="02020603050405020304" pitchFamily="18" charset="0"/>
              </a:rPr>
              <a:t>Similarity Measures With Warping</a:t>
            </a:r>
          </a:p>
        </p:txBody>
      </p:sp>
      <p:sp>
        <p:nvSpPr>
          <p:cNvPr id="12291"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The distance function allows the matching between two time series on warping positions</a:t>
            </a:r>
          </a:p>
        </p:txBody>
      </p:sp>
      <p:sp>
        <p:nvSpPr>
          <p:cNvPr id="12293" name="Rectangle 5"/>
          <p:cNvSpPr>
            <a:spLocks noChangeArrowheads="1"/>
          </p:cNvSpPr>
          <p:nvPr/>
        </p:nvSpPr>
        <p:spPr bwMode="auto">
          <a:xfrm>
            <a:off x="3406775" y="3227388"/>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Rectangle 6"/>
          <p:cNvSpPr>
            <a:spLocks noChangeArrowheads="1"/>
          </p:cNvSpPr>
          <p:nvPr/>
        </p:nvSpPr>
        <p:spPr bwMode="auto">
          <a:xfrm>
            <a:off x="3406775" y="4275138"/>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Line 7"/>
          <p:cNvSpPr>
            <a:spLocks noChangeShapeType="1"/>
          </p:cNvSpPr>
          <p:nvPr/>
        </p:nvSpPr>
        <p:spPr bwMode="auto">
          <a:xfrm>
            <a:off x="3500438" y="34178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Line 8"/>
          <p:cNvSpPr>
            <a:spLocks noChangeShapeType="1"/>
          </p:cNvSpPr>
          <p:nvPr/>
        </p:nvSpPr>
        <p:spPr bwMode="auto">
          <a:xfrm flipH="1">
            <a:off x="3689350" y="3419475"/>
            <a:ext cx="211138" cy="855663"/>
          </a:xfrm>
          <a:prstGeom prst="line">
            <a:avLst/>
          </a:prstGeom>
          <a:noFill/>
          <a:ln w="9525">
            <a:solidFill>
              <a:srgbClr val="FF00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9"/>
          <p:cNvSpPr>
            <a:spLocks noChangeShapeType="1"/>
          </p:cNvSpPr>
          <p:nvPr/>
        </p:nvSpPr>
        <p:spPr bwMode="auto">
          <a:xfrm>
            <a:off x="5762625" y="34178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Text Box 10"/>
          <p:cNvSpPr txBox="1">
            <a:spLocks noChangeArrowheads="1"/>
          </p:cNvSpPr>
          <p:nvPr/>
        </p:nvSpPr>
        <p:spPr bwMode="auto">
          <a:xfrm>
            <a:off x="4343400" y="35814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2299" name="Text Box 11"/>
          <p:cNvSpPr txBox="1">
            <a:spLocks noChangeArrowheads="1"/>
          </p:cNvSpPr>
          <p:nvPr/>
        </p:nvSpPr>
        <p:spPr bwMode="auto">
          <a:xfrm>
            <a:off x="2903538" y="3054350"/>
            <a:ext cx="385762"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p>
        </p:txBody>
      </p:sp>
      <p:sp>
        <p:nvSpPr>
          <p:cNvPr id="12300" name="Text Box 12"/>
          <p:cNvSpPr txBox="1">
            <a:spLocks noChangeArrowheads="1"/>
          </p:cNvSpPr>
          <p:nvPr/>
        </p:nvSpPr>
        <p:spPr bwMode="auto">
          <a:xfrm>
            <a:off x="2928938" y="406558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a:t>
            </a:r>
          </a:p>
        </p:txBody>
      </p:sp>
      <p:grpSp>
        <p:nvGrpSpPr>
          <p:cNvPr id="12362" name="Group 74"/>
          <p:cNvGrpSpPr>
            <a:grpSpLocks/>
          </p:cNvGrpSpPr>
          <p:nvPr/>
        </p:nvGrpSpPr>
        <p:grpSpPr bwMode="auto">
          <a:xfrm>
            <a:off x="3225800" y="4403725"/>
            <a:ext cx="2794000" cy="396875"/>
            <a:chOff x="2032" y="2774"/>
            <a:chExt cx="1760" cy="250"/>
          </a:xfrm>
        </p:grpSpPr>
        <p:sp>
          <p:nvSpPr>
            <p:cNvPr id="12305" name="Text Box 17"/>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2306" name="Text Box 18"/>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2307" name="Text Box 19"/>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2308" name="Text Box 20"/>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2363" name="Group 75"/>
          <p:cNvGrpSpPr>
            <a:grpSpLocks/>
          </p:cNvGrpSpPr>
          <p:nvPr/>
        </p:nvGrpSpPr>
        <p:grpSpPr bwMode="auto">
          <a:xfrm>
            <a:off x="3175000" y="2803525"/>
            <a:ext cx="2794000" cy="412750"/>
            <a:chOff x="2000" y="1766"/>
            <a:chExt cx="1760" cy="260"/>
          </a:xfrm>
        </p:grpSpPr>
        <p:sp>
          <p:nvSpPr>
            <p:cNvPr id="12301" name="Text Box 13"/>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2302" name="Text Box 14"/>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solidFill>
                    <a:srgbClr val="777777"/>
                  </a:solidFill>
                  <a:latin typeface="Times New Roman" panose="02020603050405020304" pitchFamily="18" charset="0"/>
                  <a:ea typeface="宋体" panose="02010600030101010101" pitchFamily="2" charset="-122"/>
                </a:rPr>
                <a:t>r</a:t>
              </a:r>
              <a:r>
                <a:rPr lang="en-US" altLang="zh-CN" sz="2000" baseline="-25000">
                  <a:solidFill>
                    <a:srgbClr val="777777"/>
                  </a:solidFill>
                  <a:latin typeface="Times New Roman" panose="02020603050405020304" pitchFamily="18" charset="0"/>
                  <a:ea typeface="宋体" panose="02010600030101010101" pitchFamily="2" charset="-122"/>
                </a:rPr>
                <a:t>2</a:t>
              </a:r>
              <a:endParaRPr lang="en-US" altLang="zh-CN" sz="2000" i="1">
                <a:solidFill>
                  <a:srgbClr val="777777"/>
                </a:solidFill>
                <a:latin typeface="Times New Roman" panose="02020603050405020304" pitchFamily="18" charset="0"/>
                <a:ea typeface="宋体" panose="02010600030101010101" pitchFamily="2" charset="-122"/>
              </a:endParaRPr>
            </a:p>
          </p:txBody>
        </p:sp>
        <p:sp>
          <p:nvSpPr>
            <p:cNvPr id="12303" name="Text Box 15"/>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2304" name="Text Box 16"/>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2311" name="Text Box 23"/>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2336" name="Group 48"/>
          <p:cNvGrpSpPr>
            <a:grpSpLocks/>
          </p:cNvGrpSpPr>
          <p:nvPr/>
        </p:nvGrpSpPr>
        <p:grpSpPr bwMode="auto">
          <a:xfrm>
            <a:off x="3622675" y="3224213"/>
            <a:ext cx="2024063" cy="200025"/>
            <a:chOff x="4128" y="1994"/>
            <a:chExt cx="1275" cy="126"/>
          </a:xfrm>
        </p:grpSpPr>
        <p:grpSp>
          <p:nvGrpSpPr>
            <p:cNvPr id="12337" name="Group 49"/>
            <p:cNvGrpSpPr>
              <a:grpSpLocks/>
            </p:cNvGrpSpPr>
            <p:nvPr/>
          </p:nvGrpSpPr>
          <p:grpSpPr bwMode="auto">
            <a:xfrm>
              <a:off x="4128" y="1994"/>
              <a:ext cx="123" cy="118"/>
              <a:chOff x="4128" y="1994"/>
              <a:chExt cx="123" cy="118"/>
            </a:xfrm>
          </p:grpSpPr>
          <p:sp>
            <p:nvSpPr>
              <p:cNvPr id="12338" name="Line 50"/>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9" name="Line 51"/>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40" name="Group 52"/>
            <p:cNvGrpSpPr>
              <a:grpSpLocks/>
            </p:cNvGrpSpPr>
            <p:nvPr/>
          </p:nvGrpSpPr>
          <p:grpSpPr bwMode="auto">
            <a:xfrm>
              <a:off x="4386" y="2001"/>
              <a:ext cx="123" cy="118"/>
              <a:chOff x="4128" y="1994"/>
              <a:chExt cx="123" cy="118"/>
            </a:xfrm>
          </p:grpSpPr>
          <p:sp>
            <p:nvSpPr>
              <p:cNvPr id="12341" name="Line 5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2" name="Line 54"/>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43" name="Group 55"/>
            <p:cNvGrpSpPr>
              <a:grpSpLocks/>
            </p:cNvGrpSpPr>
            <p:nvPr/>
          </p:nvGrpSpPr>
          <p:grpSpPr bwMode="auto">
            <a:xfrm>
              <a:off x="5280" y="2002"/>
              <a:ext cx="123" cy="118"/>
              <a:chOff x="4128" y="1994"/>
              <a:chExt cx="123" cy="118"/>
            </a:xfrm>
          </p:grpSpPr>
          <p:sp>
            <p:nvSpPr>
              <p:cNvPr id="12344" name="Line 56"/>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5" name="Line 57"/>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46" name="Group 58"/>
            <p:cNvGrpSpPr>
              <a:grpSpLocks/>
            </p:cNvGrpSpPr>
            <p:nvPr/>
          </p:nvGrpSpPr>
          <p:grpSpPr bwMode="auto">
            <a:xfrm>
              <a:off x="5033" y="2001"/>
              <a:ext cx="123" cy="118"/>
              <a:chOff x="4128" y="1994"/>
              <a:chExt cx="123" cy="118"/>
            </a:xfrm>
          </p:grpSpPr>
          <p:sp>
            <p:nvSpPr>
              <p:cNvPr id="12347" name="Line 59"/>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8" name="Line 60"/>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2349" name="Group 61"/>
          <p:cNvGrpSpPr>
            <a:grpSpLocks/>
          </p:cNvGrpSpPr>
          <p:nvPr/>
        </p:nvGrpSpPr>
        <p:grpSpPr bwMode="auto">
          <a:xfrm>
            <a:off x="3622675" y="4260850"/>
            <a:ext cx="2012950" cy="211138"/>
            <a:chOff x="4128" y="2647"/>
            <a:chExt cx="1268" cy="133"/>
          </a:xfrm>
        </p:grpSpPr>
        <p:grpSp>
          <p:nvGrpSpPr>
            <p:cNvPr id="12350" name="Group 62"/>
            <p:cNvGrpSpPr>
              <a:grpSpLocks/>
            </p:cNvGrpSpPr>
            <p:nvPr/>
          </p:nvGrpSpPr>
          <p:grpSpPr bwMode="auto">
            <a:xfrm>
              <a:off x="4128" y="2647"/>
              <a:ext cx="123" cy="118"/>
              <a:chOff x="4128" y="1994"/>
              <a:chExt cx="123" cy="118"/>
            </a:xfrm>
          </p:grpSpPr>
          <p:sp>
            <p:nvSpPr>
              <p:cNvPr id="12351" name="Line 63"/>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2" name="Line 64"/>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53" name="Group 65"/>
            <p:cNvGrpSpPr>
              <a:grpSpLocks/>
            </p:cNvGrpSpPr>
            <p:nvPr/>
          </p:nvGrpSpPr>
          <p:grpSpPr bwMode="auto">
            <a:xfrm>
              <a:off x="4386" y="2661"/>
              <a:ext cx="123" cy="118"/>
              <a:chOff x="4128" y="1994"/>
              <a:chExt cx="123" cy="118"/>
            </a:xfrm>
          </p:grpSpPr>
          <p:sp>
            <p:nvSpPr>
              <p:cNvPr id="12354" name="Line 6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5" name="Line 6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56" name="Group 68"/>
            <p:cNvGrpSpPr>
              <a:grpSpLocks/>
            </p:cNvGrpSpPr>
            <p:nvPr/>
          </p:nvGrpSpPr>
          <p:grpSpPr bwMode="auto">
            <a:xfrm>
              <a:off x="5273" y="2662"/>
              <a:ext cx="123" cy="118"/>
              <a:chOff x="4128" y="1994"/>
              <a:chExt cx="123" cy="118"/>
            </a:xfrm>
          </p:grpSpPr>
          <p:sp>
            <p:nvSpPr>
              <p:cNvPr id="12357" name="Line 69"/>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8" name="Line 70"/>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59" name="Group 71"/>
            <p:cNvGrpSpPr>
              <a:grpSpLocks/>
            </p:cNvGrpSpPr>
            <p:nvPr/>
          </p:nvGrpSpPr>
          <p:grpSpPr bwMode="auto">
            <a:xfrm>
              <a:off x="5026" y="2662"/>
              <a:ext cx="123" cy="118"/>
              <a:chOff x="4128" y="1994"/>
              <a:chExt cx="123" cy="118"/>
            </a:xfrm>
          </p:grpSpPr>
          <p:sp>
            <p:nvSpPr>
              <p:cNvPr id="12360" name="Line 72"/>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61" name="Line 73"/>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33185273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D5F26017-D547-4019-935B-E3F133B2BCA4}" type="slidenum">
              <a:rPr lang="en-US" altLang="en-US"/>
              <a:pPr/>
              <a:t>70</a:t>
            </a:fld>
            <a:endParaRPr lang="en-US" altLang="en-US"/>
          </a:p>
        </p:txBody>
      </p:sp>
      <p:sp>
        <p:nvSpPr>
          <p:cNvPr id="107522"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Statistical Pair-based Uncertain Time Series Reduction (SPUR)</a:t>
            </a:r>
          </a:p>
        </p:txBody>
      </p:sp>
      <p:sp>
        <p:nvSpPr>
          <p:cNvPr id="107523" name="Rectangle 3"/>
          <p:cNvSpPr>
            <a:spLocks noGrp="1" noChangeArrowheads="1"/>
          </p:cNvSpPr>
          <p:nvPr>
            <p:ph type="body" idx="1"/>
          </p:nvPr>
        </p:nvSpPr>
        <p:spPr>
          <a:xfrm>
            <a:off x="457200" y="1600200"/>
            <a:ext cx="4906963" cy="4530725"/>
          </a:xfrm>
        </p:spPr>
        <p:txBody>
          <a:bodyPr/>
          <a:lstStyle/>
          <a:p>
            <a:pPr algn="just"/>
            <a:r>
              <a:rPr lang="en-US" altLang="zh-CN" sz="2800">
                <a:latin typeface="Times New Roman" panose="02020603050405020304" pitchFamily="18" charset="0"/>
                <a:ea typeface="宋体" panose="02010600030101010101" pitchFamily="2" charset="-122"/>
              </a:rPr>
              <a:t>Dimensionality reduction</a:t>
            </a:r>
          </a:p>
          <a:p>
            <a:pPr lvl="1" algn="just"/>
            <a:endParaRPr lang="en-US" altLang="zh-CN" sz="2400" i="1">
              <a:latin typeface="Times New Roman" panose="02020603050405020304" pitchFamily="18" charset="0"/>
              <a:ea typeface="宋体" panose="02010600030101010101" pitchFamily="2" charset="-122"/>
              <a:sym typeface="Symbol" panose="05050102010706020507" pitchFamily="18" charset="2"/>
            </a:endParaRPr>
          </a:p>
          <a:p>
            <a:pPr lvl="1" algn="just"/>
            <a:endParaRPr lang="en-US" altLang="zh-CN" sz="2400" i="1">
              <a:latin typeface="Times New Roman" panose="02020603050405020304" pitchFamily="18" charset="0"/>
              <a:ea typeface="宋体" panose="02010600030101010101" pitchFamily="2" charset="-122"/>
              <a:sym typeface="Symbol" panose="05050102010706020507" pitchFamily="18" charset="2"/>
            </a:endParaRPr>
          </a:p>
          <a:p>
            <a:pPr lvl="1" algn="just"/>
            <a:endParaRPr lang="en-US" altLang="zh-CN" sz="2400">
              <a:latin typeface="Times New Roman" panose="02020603050405020304" pitchFamily="18" charset="0"/>
              <a:ea typeface="宋体" panose="02010600030101010101" pitchFamily="2" charset="-122"/>
            </a:endParaRPr>
          </a:p>
          <a:p>
            <a:pPr lvl="1" algn="just"/>
            <a:r>
              <a:rPr lang="en-US" altLang="zh-CN" sz="2400">
                <a:latin typeface="Times New Roman" panose="02020603050405020304" pitchFamily="18" charset="0"/>
                <a:ea typeface="宋体" panose="02010600030101010101" pitchFamily="2" charset="-122"/>
              </a:rPr>
              <a:t>Function </a:t>
            </a:r>
            <a:r>
              <a:rPr lang="en-US" altLang="zh-CN" sz="2400" i="1">
                <a:latin typeface="Times New Roman" panose="02020603050405020304" pitchFamily="18" charset="0"/>
                <a:ea typeface="宋体" panose="02010600030101010101" pitchFamily="2" charset="-122"/>
              </a:rPr>
              <a:t>g</a:t>
            </a:r>
            <a:r>
              <a:rPr lang="en-US" altLang="zh-CN" sz="2400">
                <a:latin typeface="Times New Roman" panose="02020603050405020304" pitchFamily="18" charset="0"/>
                <a:ea typeface="宋体" panose="02010600030101010101" pitchFamily="2" charset="-122"/>
              </a:rPr>
              <a:t>(.) can be derived from Discrete Fourier Transform (DFT)</a:t>
            </a:r>
          </a:p>
        </p:txBody>
      </p:sp>
      <p:graphicFrame>
        <p:nvGraphicFramePr>
          <p:cNvPr id="107524" name="Object 4"/>
          <p:cNvGraphicFramePr>
            <a:graphicFrameLocks noChangeAspect="1"/>
          </p:cNvGraphicFramePr>
          <p:nvPr/>
        </p:nvGraphicFramePr>
        <p:xfrm>
          <a:off x="5364163" y="1412875"/>
          <a:ext cx="3543300" cy="2039938"/>
        </p:xfrm>
        <a:graphic>
          <a:graphicData uri="http://schemas.openxmlformats.org/presentationml/2006/ole">
            <mc:AlternateContent xmlns:mc="http://schemas.openxmlformats.org/markup-compatibility/2006">
              <mc:Choice xmlns:v="urn:schemas-microsoft-com:vml" Requires="v">
                <p:oleObj spid="_x0000_s34823" name="Microsoft Drawing 1.01" r:id="rId3" imgW="4444920" imgH="2549520" progId="MSDraw.1.01">
                  <p:embed/>
                </p:oleObj>
              </mc:Choice>
              <mc:Fallback>
                <p:oleObj name="Microsoft Drawing 1.01" r:id="rId3" imgW="4444920" imgH="254952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412875"/>
                        <a:ext cx="3543300" cy="203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75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133600"/>
            <a:ext cx="2663825"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6" name="Rectangle 6"/>
          <p:cNvSpPr>
            <a:spLocks noChangeArrowheads="1"/>
          </p:cNvSpPr>
          <p:nvPr/>
        </p:nvSpPr>
        <p:spPr bwMode="auto">
          <a:xfrm>
            <a:off x="1476375" y="2276475"/>
            <a:ext cx="1366838" cy="431800"/>
          </a:xfrm>
          <a:prstGeom prst="rect">
            <a:avLst/>
          </a:prstGeom>
          <a:solidFill>
            <a:srgbClr val="FF0000">
              <a:alpha val="1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7" name="Line 7"/>
          <p:cNvSpPr>
            <a:spLocks noChangeShapeType="1"/>
          </p:cNvSpPr>
          <p:nvPr/>
        </p:nvSpPr>
        <p:spPr bwMode="auto">
          <a:xfrm>
            <a:off x="2051050" y="2636838"/>
            <a:ext cx="215900" cy="43338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28" name="Text Box 8"/>
          <p:cNvSpPr txBox="1">
            <a:spLocks noChangeArrowheads="1"/>
          </p:cNvSpPr>
          <p:nvPr/>
        </p:nvSpPr>
        <p:spPr bwMode="auto">
          <a:xfrm>
            <a:off x="1763713" y="3068638"/>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solidFill>
                  <a:srgbClr val="FF0000"/>
                </a:solidFill>
                <a:latin typeface="Times New Roman" panose="02020603050405020304" pitchFamily="18" charset="0"/>
                <a:ea typeface="宋体" panose="02010600030101010101" pitchFamily="2" charset="-122"/>
              </a:rPr>
              <a:t>a variable</a:t>
            </a:r>
          </a:p>
        </p:txBody>
      </p:sp>
    </p:spTree>
    <p:extLst>
      <p:ext uri="{BB962C8B-B14F-4D97-AF65-F5344CB8AC3E}">
        <p14:creationId xmlns:p14="http://schemas.microsoft.com/office/powerpoint/2010/main" val="5640845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9347FCD6-22BD-47C3-B0FA-C1E8385A7268}" type="slidenum">
              <a:rPr lang="en-US" altLang="en-US"/>
              <a:pPr/>
              <a:t>71</a:t>
            </a:fld>
            <a:endParaRPr lang="en-US" altLang="en-US"/>
          </a:p>
        </p:txBody>
      </p:sp>
      <p:sp>
        <p:nvSpPr>
          <p:cNvPr id="108546"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Statistical Pair-based Uncertain Time Series Reduction (cont'd)</a:t>
            </a:r>
          </a:p>
        </p:txBody>
      </p:sp>
      <p:sp>
        <p:nvSpPr>
          <p:cNvPr id="108547" name="Rectangle 3"/>
          <p:cNvSpPr>
            <a:spLocks noGrp="1" noChangeArrowheads="1"/>
          </p:cNvSpPr>
          <p:nvPr>
            <p:ph type="body" idx="1"/>
          </p:nvPr>
        </p:nvSpPr>
        <p:spPr>
          <a:xfrm>
            <a:off x="457200" y="1600200"/>
            <a:ext cx="4906963" cy="4530725"/>
          </a:xfrm>
        </p:spPr>
        <p:txBody>
          <a:bodyPr/>
          <a:lstStyle/>
          <a:p>
            <a:pPr algn="just"/>
            <a:r>
              <a:rPr lang="en-US" altLang="zh-CN" sz="2600">
                <a:latin typeface="Times New Roman" panose="02020603050405020304" pitchFamily="18" charset="0"/>
                <a:ea typeface="宋体" panose="02010600030101010101" pitchFamily="2" charset="-122"/>
              </a:rPr>
              <a:t>Dimensionality reduction</a:t>
            </a:r>
          </a:p>
          <a:p>
            <a:pPr lvl="1" algn="just"/>
            <a:endParaRPr lang="en-US" altLang="zh-CN" sz="2400" i="1">
              <a:latin typeface="Times New Roman" panose="02020603050405020304" pitchFamily="18" charset="0"/>
              <a:ea typeface="宋体" panose="02010600030101010101" pitchFamily="2" charset="-122"/>
              <a:sym typeface="Symbol" panose="05050102010706020507" pitchFamily="18" charset="2"/>
            </a:endParaRPr>
          </a:p>
          <a:p>
            <a:pPr lvl="1" algn="just"/>
            <a:endParaRPr lang="en-US" altLang="zh-CN" sz="2400" i="1">
              <a:latin typeface="Times New Roman" panose="02020603050405020304" pitchFamily="18" charset="0"/>
              <a:ea typeface="宋体" panose="02010600030101010101" pitchFamily="2" charset="-122"/>
              <a:sym typeface="Symbol" panose="05050102010706020507" pitchFamily="18" charset="2"/>
            </a:endParaRPr>
          </a:p>
          <a:p>
            <a:pPr lvl="1" algn="just"/>
            <a:r>
              <a:rPr lang="en-US" altLang="zh-CN" sz="2200" i="1">
                <a:latin typeface="Times New Roman" panose="02020603050405020304" pitchFamily="18" charset="0"/>
                <a:ea typeface="宋体" panose="02010600030101010101" pitchFamily="2" charset="-122"/>
                <a:sym typeface="Symbol" panose="05050102010706020507" pitchFamily="18" charset="2"/>
              </a:rPr>
              <a:t>Pr</a:t>
            </a:r>
            <a:r>
              <a:rPr lang="en-US" altLang="zh-CN" sz="2200">
                <a:latin typeface="Times New Roman" panose="02020603050405020304" pitchFamily="18" charset="0"/>
                <a:ea typeface="宋体" panose="02010600030101010101" pitchFamily="2" charset="-122"/>
                <a:sym typeface="Symbol" panose="05050102010706020507" pitchFamily="18" charset="2"/>
              </a:rPr>
              <a:t>{</a:t>
            </a:r>
            <a:r>
              <a:rPr lang="en-US" altLang="zh-CN" sz="2200" i="1">
                <a:latin typeface="Times New Roman" panose="02020603050405020304" pitchFamily="18" charset="0"/>
                <a:ea typeface="宋体" panose="02010600030101010101" pitchFamily="2" charset="-122"/>
              </a:rPr>
              <a:t>LB</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sym typeface="Symbol" panose="05050102010706020507" pitchFamily="18" charset="2"/>
              </a:rPr>
              <a:t> </a:t>
            </a:r>
            <a:r>
              <a:rPr lang="en-US" altLang="zh-CN" sz="2200" i="1">
                <a:latin typeface="Times New Roman" panose="02020603050405020304" pitchFamily="18" charset="0"/>
                <a:ea typeface="宋体" panose="02010600030101010101" pitchFamily="2" charset="-122"/>
                <a:sym typeface="Symbol" panose="05050102010706020507" pitchFamily="18" charset="2"/>
              </a:rPr>
              <a:t>r</a:t>
            </a:r>
            <a:r>
              <a:rPr lang="en-US" altLang="zh-CN" sz="2200">
                <a:latin typeface="Times New Roman" panose="02020603050405020304" pitchFamily="18" charset="0"/>
                <a:ea typeface="宋体" panose="02010600030101010101" pitchFamily="2" charset="-122"/>
              </a:rPr>
              <a:t>}</a:t>
            </a:r>
          </a:p>
          <a:p>
            <a:pPr lvl="1" algn="just"/>
            <a:endParaRPr lang="en-US" altLang="zh-CN" sz="2400">
              <a:latin typeface="Times New Roman" panose="02020603050405020304" pitchFamily="18" charset="0"/>
              <a:ea typeface="宋体" panose="02010600030101010101" pitchFamily="2" charset="-122"/>
            </a:endParaRPr>
          </a:p>
          <a:p>
            <a:pPr lvl="1" algn="just"/>
            <a:endParaRPr lang="en-US" altLang="zh-CN" sz="2400">
              <a:latin typeface="Times New Roman" panose="02020603050405020304" pitchFamily="18" charset="0"/>
              <a:ea typeface="宋体" panose="02010600030101010101" pitchFamily="2" charset="-122"/>
            </a:endParaRPr>
          </a:p>
          <a:p>
            <a:pPr lvl="1" algn="just"/>
            <a:endParaRPr lang="en-US" altLang="zh-CN" sz="2400">
              <a:latin typeface="Times New Roman" panose="02020603050405020304" pitchFamily="18" charset="0"/>
              <a:ea typeface="宋体" panose="02010600030101010101" pitchFamily="2" charset="-122"/>
            </a:endParaRPr>
          </a:p>
          <a:p>
            <a:pPr lvl="1" algn="just"/>
            <a:endParaRPr lang="en-US" altLang="zh-CN" sz="2400">
              <a:latin typeface="Times New Roman" panose="02020603050405020304" pitchFamily="18" charset="0"/>
              <a:ea typeface="宋体" panose="02010600030101010101" pitchFamily="2" charset="-122"/>
            </a:endParaRPr>
          </a:p>
        </p:txBody>
      </p:sp>
      <p:graphicFrame>
        <p:nvGraphicFramePr>
          <p:cNvPr id="108548" name="Object 4"/>
          <p:cNvGraphicFramePr>
            <a:graphicFrameLocks noChangeAspect="1"/>
          </p:cNvGraphicFramePr>
          <p:nvPr/>
        </p:nvGraphicFramePr>
        <p:xfrm>
          <a:off x="5364163" y="1412875"/>
          <a:ext cx="3543300" cy="2039938"/>
        </p:xfrm>
        <a:graphic>
          <a:graphicData uri="http://schemas.openxmlformats.org/presentationml/2006/ole">
            <mc:AlternateContent xmlns:mc="http://schemas.openxmlformats.org/markup-compatibility/2006">
              <mc:Choice xmlns:v="urn:schemas-microsoft-com:vml" Requires="v">
                <p:oleObj spid="_x0000_s35847" name="Microsoft Drawing 1.01" r:id="rId3" imgW="4444920" imgH="2549520" progId="MSDraw.1.01">
                  <p:embed/>
                </p:oleObj>
              </mc:Choice>
              <mc:Fallback>
                <p:oleObj name="Microsoft Drawing 1.01" r:id="rId3" imgW="4444920" imgH="254952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412875"/>
                        <a:ext cx="3543300" cy="203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85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133600"/>
            <a:ext cx="2663825"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3500438"/>
            <a:ext cx="5534025"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838" y="4581525"/>
            <a:ext cx="59388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7050" y="4581525"/>
            <a:ext cx="1323975"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675" y="5300663"/>
            <a:ext cx="40941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54" name="Text Box 10"/>
          <p:cNvSpPr txBox="1">
            <a:spLocks noChangeArrowheads="1"/>
          </p:cNvSpPr>
          <p:nvPr/>
        </p:nvSpPr>
        <p:spPr bwMode="auto">
          <a:xfrm>
            <a:off x="827088" y="5516563"/>
            <a:ext cx="32385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ea typeface="宋体" panose="02010600030101010101" pitchFamily="2" charset="-122"/>
                <a:sym typeface="Symbol" panose="05050102010706020507" pitchFamily="18" charset="2"/>
              </a:rPr>
              <a:t></a:t>
            </a:r>
          </a:p>
        </p:txBody>
      </p:sp>
      <p:sp>
        <p:nvSpPr>
          <p:cNvPr id="108555" name="Rectangle 11"/>
          <p:cNvSpPr>
            <a:spLocks noChangeArrowheads="1"/>
          </p:cNvSpPr>
          <p:nvPr/>
        </p:nvSpPr>
        <p:spPr bwMode="auto">
          <a:xfrm>
            <a:off x="827088" y="5300663"/>
            <a:ext cx="4175125" cy="792162"/>
          </a:xfrm>
          <a:prstGeom prst="rect">
            <a:avLst/>
          </a:prstGeom>
          <a:solidFill>
            <a:srgbClr val="FF00FF">
              <a:alpha val="1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6" name="Line 12"/>
          <p:cNvSpPr>
            <a:spLocks noChangeShapeType="1"/>
          </p:cNvSpPr>
          <p:nvPr/>
        </p:nvSpPr>
        <p:spPr bwMode="auto">
          <a:xfrm>
            <a:off x="4859338" y="5805488"/>
            <a:ext cx="576262" cy="71437"/>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7" name="Text Box 13"/>
          <p:cNvSpPr txBox="1">
            <a:spLocks noChangeArrowheads="1"/>
          </p:cNvSpPr>
          <p:nvPr/>
        </p:nvSpPr>
        <p:spPr bwMode="auto">
          <a:xfrm>
            <a:off x="5435600" y="5661025"/>
            <a:ext cx="3490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rgbClr val="FF3399"/>
                </a:solidFill>
                <a:latin typeface="Times New Roman" panose="02020603050405020304" pitchFamily="18" charset="0"/>
                <a:ea typeface="宋体" panose="02010600030101010101" pitchFamily="2" charset="-122"/>
              </a:rPr>
              <a:t>Central Limit Theorem (CLT)</a:t>
            </a:r>
          </a:p>
        </p:txBody>
      </p:sp>
      <p:sp>
        <p:nvSpPr>
          <p:cNvPr id="108558" name="Text Box 14"/>
          <p:cNvSpPr txBox="1">
            <a:spLocks noChangeArrowheads="1"/>
          </p:cNvSpPr>
          <p:nvPr/>
        </p:nvSpPr>
        <p:spPr bwMode="auto">
          <a:xfrm>
            <a:off x="231775" y="6167438"/>
            <a:ext cx="800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Times New Roman" panose="02020603050405020304" pitchFamily="18" charset="0"/>
                <a:ea typeface="宋体" panose="02010600030101010101" pitchFamily="2" charset="-122"/>
              </a:rPr>
              <a:t>where </a:t>
            </a:r>
          </a:p>
        </p:txBody>
      </p:sp>
      <p:pic>
        <p:nvPicPr>
          <p:cNvPr id="10855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3138" y="6237288"/>
            <a:ext cx="31686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60"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0200" y="6237288"/>
            <a:ext cx="500380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61" name="Rectangle 17"/>
          <p:cNvSpPr>
            <a:spLocks noChangeArrowheads="1"/>
          </p:cNvSpPr>
          <p:nvPr/>
        </p:nvSpPr>
        <p:spPr bwMode="auto">
          <a:xfrm>
            <a:off x="1619250" y="3500438"/>
            <a:ext cx="4105275" cy="360362"/>
          </a:xfrm>
          <a:prstGeom prst="rect">
            <a:avLst/>
          </a:prstGeom>
          <a:solidFill>
            <a:srgbClr val="0000FF">
              <a:alpha val="1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62" name="Rectangle 18"/>
          <p:cNvSpPr>
            <a:spLocks noChangeArrowheads="1"/>
          </p:cNvSpPr>
          <p:nvPr/>
        </p:nvSpPr>
        <p:spPr bwMode="auto">
          <a:xfrm>
            <a:off x="1600200" y="2982913"/>
            <a:ext cx="1123950" cy="381000"/>
          </a:xfrm>
          <a:prstGeom prst="rect">
            <a:avLst/>
          </a:prstGeom>
          <a:solidFill>
            <a:srgbClr val="0000FF">
              <a:alpha val="1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980703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8D7FC57E-A275-4193-84E2-CA7188B57620}" type="slidenum">
              <a:rPr lang="en-US" altLang="en-US"/>
              <a:pPr/>
              <a:t>72</a:t>
            </a:fld>
            <a:endParaRPr lang="en-US" altLang="en-US"/>
          </a:p>
        </p:txBody>
      </p:sp>
      <p:sp>
        <p:nvSpPr>
          <p:cNvPr id="109570"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Statistical Pair-based Uncertain Time Series Reduction (cont'd)</a:t>
            </a:r>
          </a:p>
        </p:txBody>
      </p:sp>
      <p:sp>
        <p:nvSpPr>
          <p:cNvPr id="109571" name="Rectangle 3"/>
          <p:cNvSpPr>
            <a:spLocks noGrp="1" noChangeArrowheads="1"/>
          </p:cNvSpPr>
          <p:nvPr>
            <p:ph type="body" idx="1"/>
          </p:nvPr>
        </p:nvSpPr>
        <p:spPr>
          <a:xfrm>
            <a:off x="457200" y="1600200"/>
            <a:ext cx="4906963" cy="4530725"/>
          </a:xfrm>
        </p:spPr>
        <p:txBody>
          <a:bodyPr/>
          <a:lstStyle/>
          <a:p>
            <a:pPr algn="just"/>
            <a:r>
              <a:rPr lang="en-US" altLang="zh-CN" sz="2600">
                <a:latin typeface="Times New Roman" panose="02020603050405020304" pitchFamily="18" charset="0"/>
                <a:ea typeface="宋体" panose="02010600030101010101" pitchFamily="2" charset="-122"/>
              </a:rPr>
              <a:t>Dimensionality reduction</a:t>
            </a:r>
          </a:p>
          <a:p>
            <a:pPr lvl="1" algn="just"/>
            <a:endParaRPr lang="en-US" altLang="zh-CN" i="1">
              <a:latin typeface="Times New Roman" panose="02020603050405020304" pitchFamily="18" charset="0"/>
              <a:ea typeface="宋体" panose="02010600030101010101" pitchFamily="2" charset="-122"/>
              <a:sym typeface="Symbol" panose="05050102010706020507" pitchFamily="18" charset="2"/>
            </a:endParaRPr>
          </a:p>
          <a:p>
            <a:pPr lvl="1" algn="just"/>
            <a:endParaRPr lang="en-US" altLang="zh-CN" sz="2400" i="1">
              <a:latin typeface="Times New Roman" panose="02020603050405020304" pitchFamily="18" charset="0"/>
              <a:ea typeface="宋体" panose="02010600030101010101" pitchFamily="2" charset="-122"/>
              <a:sym typeface="Symbol" panose="05050102010706020507" pitchFamily="18" charset="2"/>
            </a:endParaRPr>
          </a:p>
          <a:p>
            <a:pPr lvl="1" algn="just"/>
            <a:endParaRPr lang="en-US" altLang="zh-CN" sz="2400">
              <a:latin typeface="Times New Roman" panose="02020603050405020304" pitchFamily="18" charset="0"/>
              <a:ea typeface="宋体" panose="02010600030101010101" pitchFamily="2" charset="-122"/>
            </a:endParaRPr>
          </a:p>
          <a:p>
            <a:pPr lvl="1" algn="just"/>
            <a:r>
              <a:rPr lang="en-US" altLang="zh-CN" sz="2200">
                <a:latin typeface="Times New Roman" panose="02020603050405020304" pitchFamily="18" charset="0"/>
                <a:ea typeface="宋体" panose="02010600030101010101" pitchFamily="2" charset="-122"/>
              </a:rPr>
              <a:t>We can choose </a:t>
            </a:r>
            <a:r>
              <a:rPr lang="en-US" altLang="zh-CN" sz="2200" i="1">
                <a:latin typeface="Times New Roman" panose="02020603050405020304" pitchFamily="18" charset="0"/>
                <a:ea typeface="宋体" panose="02010600030101010101" pitchFamily="2" charset="-122"/>
              </a:rPr>
              <a:t>d</a:t>
            </a:r>
            <a:r>
              <a:rPr lang="en-US" altLang="zh-CN" sz="2200">
                <a:latin typeface="Times New Roman" panose="02020603050405020304" pitchFamily="18" charset="0"/>
                <a:ea typeface="宋体" panose="02010600030101010101" pitchFamily="2" charset="-122"/>
              </a:rPr>
              <a:t> different sets of coefficients, </a:t>
            </a:r>
            <a:r>
              <a:rPr lang="en-US" altLang="zh-CN" sz="2200" i="1">
                <a:latin typeface="Times New Roman" panose="02020603050405020304" pitchFamily="18" charset="0"/>
                <a:ea typeface="宋体" panose="02010600030101010101" pitchFamily="2" charset="-122"/>
              </a:rPr>
              <a:t>a</a:t>
            </a:r>
            <a:r>
              <a:rPr lang="en-US" altLang="zh-CN" sz="2200" i="1" baseline="-25000">
                <a:latin typeface="Times New Roman" panose="02020603050405020304" pitchFamily="18" charset="0"/>
                <a:ea typeface="宋体" panose="02010600030101010101" pitchFamily="2" charset="-122"/>
              </a:rPr>
              <a:t>j</a:t>
            </a:r>
            <a:r>
              <a:rPr lang="en-US" altLang="zh-CN" sz="2200">
                <a:latin typeface="Times New Roman" panose="02020603050405020304" pitchFamily="18" charset="0"/>
                <a:ea typeface="宋体" panose="02010600030101010101" pitchFamily="2" charset="-122"/>
              </a:rPr>
              <a:t> to obtain </a:t>
            </a:r>
            <a:r>
              <a:rPr lang="en-US" altLang="zh-CN" sz="2200" i="1">
                <a:latin typeface="Times New Roman" panose="02020603050405020304" pitchFamily="18" charset="0"/>
                <a:ea typeface="宋体" panose="02010600030101010101" pitchFamily="2" charset="-122"/>
              </a:rPr>
              <a:t>d-</a:t>
            </a:r>
            <a:r>
              <a:rPr lang="en-US" altLang="zh-CN" sz="2200">
                <a:latin typeface="Times New Roman" panose="02020603050405020304" pitchFamily="18" charset="0"/>
                <a:ea typeface="宋体" panose="02010600030101010101" pitchFamily="2" charset="-122"/>
              </a:rPr>
              <a:t>dimensional reduced data</a:t>
            </a:r>
          </a:p>
        </p:txBody>
      </p:sp>
      <p:graphicFrame>
        <p:nvGraphicFramePr>
          <p:cNvPr id="109572" name="Object 4"/>
          <p:cNvGraphicFramePr>
            <a:graphicFrameLocks noChangeAspect="1"/>
          </p:cNvGraphicFramePr>
          <p:nvPr/>
        </p:nvGraphicFramePr>
        <p:xfrm>
          <a:off x="5364163" y="1412875"/>
          <a:ext cx="3543300" cy="2039938"/>
        </p:xfrm>
        <a:graphic>
          <a:graphicData uri="http://schemas.openxmlformats.org/presentationml/2006/ole">
            <mc:AlternateContent xmlns:mc="http://schemas.openxmlformats.org/markup-compatibility/2006">
              <mc:Choice xmlns:v="urn:schemas-microsoft-com:vml" Requires="v">
                <p:oleObj spid="_x0000_s36871" name="Microsoft Drawing 1.01" r:id="rId3" imgW="4444920" imgH="2549520" progId="MSDraw.1.01">
                  <p:embed/>
                </p:oleObj>
              </mc:Choice>
              <mc:Fallback>
                <p:oleObj name="Microsoft Drawing 1.01" r:id="rId3" imgW="4444920" imgH="254952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412875"/>
                        <a:ext cx="3543300" cy="203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95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133600"/>
            <a:ext cx="2663825"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4" name="Rectangle 6"/>
          <p:cNvSpPr>
            <a:spLocks noChangeArrowheads="1"/>
          </p:cNvSpPr>
          <p:nvPr/>
        </p:nvSpPr>
        <p:spPr bwMode="auto">
          <a:xfrm>
            <a:off x="1476375" y="2276475"/>
            <a:ext cx="1295400" cy="431800"/>
          </a:xfrm>
          <a:prstGeom prst="rect">
            <a:avLst/>
          </a:prstGeom>
          <a:solidFill>
            <a:srgbClr val="FF0000">
              <a:alpha val="1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5" name="Line 7"/>
          <p:cNvSpPr>
            <a:spLocks noChangeShapeType="1"/>
          </p:cNvSpPr>
          <p:nvPr/>
        </p:nvSpPr>
        <p:spPr bwMode="auto">
          <a:xfrm>
            <a:off x="2268538" y="2636838"/>
            <a:ext cx="215900" cy="43338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76" name="Text Box 8"/>
          <p:cNvSpPr txBox="1">
            <a:spLocks noChangeArrowheads="1"/>
          </p:cNvSpPr>
          <p:nvPr/>
        </p:nvSpPr>
        <p:spPr bwMode="auto">
          <a:xfrm>
            <a:off x="900113" y="3068638"/>
            <a:ext cx="4376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1">
                <a:solidFill>
                  <a:srgbClr val="FF0000"/>
                </a:solidFill>
                <a:latin typeface="Times New Roman" panose="02020603050405020304" pitchFamily="18" charset="0"/>
                <a:ea typeface="宋体" panose="02010600030101010101" pitchFamily="2" charset="-122"/>
              </a:rPr>
              <a:t>reduced data: mean and variance of g</a:t>
            </a:r>
            <a:r>
              <a:rPr lang="en-US" altLang="en-US" sz="2000" b="1">
                <a:solidFill>
                  <a:srgbClr val="FF0000"/>
                </a:solidFill>
                <a:latin typeface="Times New Roman" panose="02020603050405020304" pitchFamily="18" charset="0"/>
                <a:ea typeface="宋体" panose="02010600030101010101" pitchFamily="2" charset="-122"/>
              </a:rPr>
              <a:t>(</a:t>
            </a:r>
            <a:r>
              <a:rPr lang="en-US" altLang="en-US" sz="2000" b="1" i="1">
                <a:solidFill>
                  <a:srgbClr val="FF0000"/>
                </a:solidFill>
                <a:latin typeface="Times New Roman" panose="02020603050405020304" pitchFamily="18" charset="0"/>
                <a:ea typeface="宋体" panose="02010600030101010101" pitchFamily="2" charset="-122"/>
              </a:rPr>
              <a:t>.</a:t>
            </a:r>
            <a:r>
              <a:rPr lang="en-US" altLang="en-US" sz="2000" b="1">
                <a:solidFill>
                  <a:srgbClr val="FF0000"/>
                </a:solidFill>
                <a:latin typeface="Times New Roman" panose="02020603050405020304" pitchFamily="18" charset="0"/>
                <a:ea typeface="宋体" panose="02010600030101010101" pitchFamily="2" charset="-122"/>
              </a:rPr>
              <a:t>)</a:t>
            </a:r>
          </a:p>
        </p:txBody>
      </p:sp>
    </p:spTree>
    <p:extLst>
      <p:ext uri="{BB962C8B-B14F-4D97-AF65-F5344CB8AC3E}">
        <p14:creationId xmlns:p14="http://schemas.microsoft.com/office/powerpoint/2010/main" val="2795019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8B26D5B-583E-4CB6-A3BE-0AF7BDC24577}" type="slidenum">
              <a:rPr lang="en-US" altLang="en-US"/>
              <a:pPr/>
              <a:t>73</a:t>
            </a:fld>
            <a:endParaRPr lang="en-US" altLang="en-US"/>
          </a:p>
        </p:txBody>
      </p:sp>
      <p:sp>
        <p:nvSpPr>
          <p:cNvPr id="110594" name="Rectangle 2"/>
          <p:cNvSpPr>
            <a:spLocks noGrp="1" noChangeArrowheads="1"/>
          </p:cNvSpPr>
          <p:nvPr>
            <p:ph type="title"/>
          </p:nvPr>
        </p:nvSpPr>
        <p:spPr/>
        <p:txBody>
          <a:bodyPr/>
          <a:lstStyle/>
          <a:p>
            <a:r>
              <a:rPr lang="en-US" altLang="zh-CN" sz="3800">
                <a:latin typeface="Times New Roman" panose="02020603050405020304" pitchFamily="18" charset="0"/>
                <a:ea typeface="宋体" panose="02010600030101010101" pitchFamily="2" charset="-122"/>
              </a:rPr>
              <a:t>Indexing</a:t>
            </a:r>
          </a:p>
        </p:txBody>
      </p:sp>
      <p:sp>
        <p:nvSpPr>
          <p:cNvPr id="110595" name="Rectangle 3"/>
          <p:cNvSpPr>
            <a:spLocks noGrp="1" noChangeArrowheads="1"/>
          </p:cNvSpPr>
          <p:nvPr>
            <p:ph type="body" idx="1"/>
          </p:nvPr>
        </p:nvSpPr>
        <p:spPr/>
        <p:txBody>
          <a:bodyPr/>
          <a:lstStyle/>
          <a:p>
            <a:pPr algn="just"/>
            <a:r>
              <a:rPr lang="en-US" altLang="zh-CN" sz="2600">
                <a:latin typeface="Times New Roman" panose="02020603050405020304" pitchFamily="18" charset="0"/>
                <a:ea typeface="宋体" panose="02010600030101010101" pitchFamily="2" charset="-122"/>
              </a:rPr>
              <a:t>Pruning over index</a:t>
            </a:r>
          </a:p>
          <a:p>
            <a:pPr lvl="1" algn="just"/>
            <a:r>
              <a:rPr lang="en-US" altLang="zh-CN" sz="2200">
                <a:latin typeface="Times New Roman" panose="02020603050405020304" pitchFamily="18" charset="0"/>
                <a:ea typeface="宋体" panose="02010600030101010101" pitchFamily="2" charset="-122"/>
              </a:rPr>
              <a:t>Obtain upper bound probability </a:t>
            </a:r>
            <a:r>
              <a:rPr lang="en-US" altLang="zh-CN" sz="2200" i="1">
                <a:latin typeface="Times New Roman" panose="02020603050405020304" pitchFamily="18" charset="0"/>
                <a:ea typeface="宋体" panose="02010600030101010101" pitchFamily="2" charset="-122"/>
                <a:sym typeface="Symbol" panose="05050102010706020507" pitchFamily="18" charset="2"/>
              </a:rPr>
              <a:t>Pr</a:t>
            </a:r>
            <a:r>
              <a:rPr lang="en-US" altLang="zh-CN" sz="2200">
                <a:latin typeface="Times New Roman" panose="02020603050405020304" pitchFamily="18" charset="0"/>
                <a:ea typeface="宋体" panose="02010600030101010101" pitchFamily="2" charset="-122"/>
                <a:sym typeface="Symbol" panose="05050102010706020507" pitchFamily="18" charset="2"/>
              </a:rPr>
              <a:t>{</a:t>
            </a:r>
            <a:r>
              <a:rPr lang="en-US" altLang="zh-CN" sz="2200" i="1">
                <a:latin typeface="Times New Roman" panose="02020603050405020304" pitchFamily="18" charset="0"/>
                <a:ea typeface="宋体" panose="02010600030101010101" pitchFamily="2" charset="-122"/>
              </a:rPr>
              <a:t>LB</a:t>
            </a:r>
            <a:r>
              <a:rPr lang="en-US" altLang="zh-CN" sz="2200">
                <a:latin typeface="Times New Roman" panose="02020603050405020304" pitchFamily="18" charset="0"/>
                <a:ea typeface="宋体" panose="02010600030101010101" pitchFamily="2" charset="-122"/>
              </a:rPr>
              <a:t>(</a:t>
            </a:r>
            <a:r>
              <a:rPr lang="en-US" altLang="zh-CN" sz="2200" i="1">
                <a:latin typeface="Times New Roman" panose="02020603050405020304" pitchFamily="18" charset="0"/>
                <a:ea typeface="宋体" panose="02010600030101010101" pitchFamily="2" charset="-122"/>
              </a:rPr>
              <a:t>Q</a:t>
            </a:r>
            <a:r>
              <a:rPr lang="en-US" altLang="zh-CN" sz="2200">
                <a:latin typeface="Times New Roman" panose="02020603050405020304" pitchFamily="18" charset="0"/>
                <a:ea typeface="宋体" panose="02010600030101010101" pitchFamily="2" charset="-122"/>
              </a:rPr>
              <a:t>,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a:t>
            </a:r>
            <a:r>
              <a:rPr lang="en-US" altLang="zh-CN" sz="2200">
                <a:latin typeface="Times New Roman" panose="02020603050405020304" pitchFamily="18" charset="0"/>
                <a:ea typeface="宋体" panose="02010600030101010101" pitchFamily="2" charset="-122"/>
                <a:sym typeface="Symbol" panose="05050102010706020507" pitchFamily="18" charset="2"/>
              </a:rPr>
              <a:t> </a:t>
            </a:r>
            <a:r>
              <a:rPr lang="en-US" altLang="zh-CN" sz="2200" i="1">
                <a:latin typeface="Times New Roman" panose="02020603050405020304" pitchFamily="18" charset="0"/>
                <a:ea typeface="宋体" panose="02010600030101010101" pitchFamily="2" charset="-122"/>
                <a:sym typeface="Symbol" panose="05050102010706020507" pitchFamily="18" charset="2"/>
              </a:rPr>
              <a:t>r</a:t>
            </a:r>
            <a:r>
              <a:rPr lang="en-US" altLang="zh-CN" sz="2200">
                <a:latin typeface="Times New Roman" panose="02020603050405020304" pitchFamily="18" charset="0"/>
                <a:ea typeface="宋体" panose="02010600030101010101" pitchFamily="2" charset="-122"/>
                <a:sym typeface="Symbol" panose="05050102010706020507" pitchFamily="18" charset="2"/>
              </a:rPr>
              <a:t>} for any </a:t>
            </a:r>
            <a:r>
              <a:rPr lang="en-US" altLang="zh-CN" sz="2200">
                <a:latin typeface="Times New Roman" panose="02020603050405020304" pitchFamily="18" charset="0"/>
                <a:ea typeface="宋体" panose="02010600030101010101" pitchFamily="2" charset="-122"/>
              </a:rPr>
              <a:t>uncertain time series </a:t>
            </a:r>
            <a:r>
              <a:rPr lang="en-US" altLang="zh-CN" sz="2200" i="1">
                <a:latin typeface="Times New Roman" panose="02020603050405020304" pitchFamily="18" charset="0"/>
                <a:ea typeface="宋体" panose="02010600030101010101" pitchFamily="2" charset="-122"/>
              </a:rPr>
              <a:t>T</a:t>
            </a:r>
            <a:r>
              <a:rPr lang="en-US" altLang="zh-CN" sz="2200" i="1" baseline="-25000">
                <a:latin typeface="Times New Roman" panose="02020603050405020304" pitchFamily="18" charset="0"/>
                <a:ea typeface="宋体" panose="02010600030101010101" pitchFamily="2" charset="-122"/>
              </a:rPr>
              <a:t>i</a:t>
            </a:r>
            <a:r>
              <a:rPr lang="en-US" altLang="zh-CN" sz="2200">
                <a:latin typeface="Times New Roman" panose="02020603050405020304" pitchFamily="18" charset="0"/>
                <a:ea typeface="宋体" panose="02010600030101010101" pitchFamily="2" charset="-122"/>
              </a:rPr>
              <a:t> in a node </a:t>
            </a:r>
            <a:r>
              <a:rPr lang="en-US" altLang="zh-CN" sz="2200" i="1">
                <a:latin typeface="Times New Roman" panose="02020603050405020304" pitchFamily="18" charset="0"/>
                <a:ea typeface="宋体" panose="02010600030101010101" pitchFamily="2" charset="-122"/>
              </a:rPr>
              <a:t>N</a:t>
            </a:r>
            <a:endParaRPr lang="en-US" altLang="zh-CN" sz="2200">
              <a:latin typeface="Times New Roman" panose="02020603050405020304" pitchFamily="18" charset="0"/>
              <a:ea typeface="宋体" panose="02010600030101010101" pitchFamily="2" charset="-122"/>
            </a:endParaRPr>
          </a:p>
        </p:txBody>
      </p:sp>
      <p:sp>
        <p:nvSpPr>
          <p:cNvPr id="110596" name="Rectangle 4"/>
          <p:cNvSpPr>
            <a:spLocks noChangeArrowheads="1"/>
          </p:cNvSpPr>
          <p:nvPr/>
        </p:nvSpPr>
        <p:spPr bwMode="auto">
          <a:xfrm>
            <a:off x="0" y="1928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aphicFrame>
        <p:nvGraphicFramePr>
          <p:cNvPr id="110597" name="Object 5"/>
          <p:cNvGraphicFramePr>
            <a:graphicFrameLocks noChangeAspect="1"/>
          </p:cNvGraphicFramePr>
          <p:nvPr/>
        </p:nvGraphicFramePr>
        <p:xfrm>
          <a:off x="2268538" y="3068638"/>
          <a:ext cx="4946650" cy="3000375"/>
        </p:xfrm>
        <a:graphic>
          <a:graphicData uri="http://schemas.openxmlformats.org/presentationml/2006/ole">
            <mc:AlternateContent xmlns:mc="http://schemas.openxmlformats.org/markup-compatibility/2006">
              <mc:Choice xmlns:v="urn:schemas-microsoft-com:vml" Requires="v">
                <p:oleObj spid="_x0000_s37895" name="Microsoft Drawing 1.01" r:id="rId3" imgW="4308480" imgH="2600280" progId="MSDraw.1.01">
                  <p:embed/>
                </p:oleObj>
              </mc:Choice>
              <mc:Fallback>
                <p:oleObj name="Microsoft Drawing 1.01" r:id="rId3" imgW="4308480" imgH="2600280" progId="MSDraw.1.0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3068638"/>
                        <a:ext cx="4946650" cy="300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990772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997E3DB-CD58-49DC-9412-ABA677EB1C47}" type="slidenum">
              <a:rPr lang="en-US" altLang="en-US"/>
              <a:pPr/>
              <a:t>74</a:t>
            </a:fld>
            <a:endParaRPr lang="en-US" altLang="en-US"/>
          </a:p>
        </p:txBody>
      </p:sp>
      <p:sp>
        <p:nvSpPr>
          <p:cNvPr id="111618" name="Rectangle 2"/>
          <p:cNvSpPr>
            <a:spLocks noGrp="1" noChangeArrowheads="1"/>
          </p:cNvSpPr>
          <p:nvPr>
            <p:ph type="title"/>
          </p:nvPr>
        </p:nvSpPr>
        <p:spPr/>
        <p:txBody>
          <a:bodyPr/>
          <a:lstStyle/>
          <a:p>
            <a:r>
              <a:rPr lang="en-US" altLang="en-US" sz="3800">
                <a:latin typeface="Times New Roman" panose="02020603050405020304" pitchFamily="18" charset="0"/>
              </a:rPr>
              <a:t>Conclusions</a:t>
            </a:r>
          </a:p>
        </p:txBody>
      </p:sp>
      <p:sp>
        <p:nvSpPr>
          <p:cNvPr id="111619" name="Rectangle 3"/>
          <p:cNvSpPr>
            <a:spLocks noGrp="1" noChangeArrowheads="1"/>
          </p:cNvSpPr>
          <p:nvPr>
            <p:ph type="body" idx="1"/>
          </p:nvPr>
        </p:nvSpPr>
        <p:spPr/>
        <p:txBody>
          <a:bodyPr/>
          <a:lstStyle/>
          <a:p>
            <a:pPr algn="just">
              <a:lnSpc>
                <a:spcPct val="80000"/>
              </a:lnSpc>
            </a:pPr>
            <a:r>
              <a:rPr lang="en-US" altLang="zh-TW" sz="2200">
                <a:latin typeface="Times New Roman" panose="02020603050405020304" pitchFamily="18" charset="0"/>
                <a:ea typeface="PMingLiU" panose="02020500000000000000" pitchFamily="18" charset="-120"/>
              </a:rPr>
              <a:t>Past</a:t>
            </a:r>
          </a:p>
          <a:p>
            <a:pPr lvl="1" algn="just">
              <a:lnSpc>
                <a:spcPct val="80000"/>
              </a:lnSpc>
            </a:pPr>
            <a:r>
              <a:rPr lang="en-US" altLang="en-US" sz="2000">
                <a:latin typeface="Times New Roman" panose="02020603050405020304" pitchFamily="18" charset="0"/>
              </a:rPr>
              <a:t>Static time series databases</a:t>
            </a:r>
          </a:p>
          <a:p>
            <a:pPr lvl="2" algn="just">
              <a:lnSpc>
                <a:spcPct val="80000"/>
              </a:lnSpc>
            </a:pPr>
            <a:r>
              <a:rPr lang="en-US" altLang="en-US" sz="1800">
                <a:latin typeface="Times New Roman" panose="02020603050405020304" pitchFamily="18" charset="0"/>
              </a:rPr>
              <a:t>Similarity measures</a:t>
            </a:r>
          </a:p>
          <a:p>
            <a:pPr lvl="2" algn="just">
              <a:lnSpc>
                <a:spcPct val="80000"/>
              </a:lnSpc>
            </a:pPr>
            <a:r>
              <a:rPr lang="en-US" altLang="en-US" sz="1800">
                <a:latin typeface="Times New Roman" panose="02020603050405020304" pitchFamily="18" charset="0"/>
              </a:rPr>
              <a:t>Dimensionality reduction techniques</a:t>
            </a:r>
          </a:p>
          <a:p>
            <a:pPr lvl="2" algn="just">
              <a:lnSpc>
                <a:spcPct val="80000"/>
              </a:lnSpc>
            </a:pPr>
            <a:r>
              <a:rPr lang="en-US" altLang="en-US" sz="1800">
                <a:latin typeface="Times New Roman" panose="02020603050405020304" pitchFamily="18" charset="0"/>
              </a:rPr>
              <a:t>Query processing</a:t>
            </a:r>
          </a:p>
          <a:p>
            <a:pPr algn="just">
              <a:lnSpc>
                <a:spcPct val="80000"/>
              </a:lnSpc>
            </a:pPr>
            <a:r>
              <a:rPr lang="en-US" altLang="en-US" sz="2200">
                <a:latin typeface="Times New Roman" panose="02020603050405020304" pitchFamily="18" charset="0"/>
              </a:rPr>
              <a:t>Present</a:t>
            </a:r>
          </a:p>
          <a:p>
            <a:pPr lvl="1" algn="just">
              <a:lnSpc>
                <a:spcPct val="80000"/>
              </a:lnSpc>
            </a:pPr>
            <a:r>
              <a:rPr lang="en-US" altLang="en-US" sz="2000">
                <a:latin typeface="Times New Roman" panose="02020603050405020304" pitchFamily="18" charset="0"/>
              </a:rPr>
              <a:t>Stream time series</a:t>
            </a:r>
          </a:p>
          <a:p>
            <a:pPr lvl="2" algn="just">
              <a:lnSpc>
                <a:spcPct val="80000"/>
              </a:lnSpc>
            </a:pPr>
            <a:r>
              <a:rPr lang="en-US" altLang="en-US" sz="1800">
                <a:latin typeface="Times New Roman" panose="02020603050405020304" pitchFamily="18" charset="0"/>
              </a:rPr>
              <a:t>Similarity search on future stream time series</a:t>
            </a:r>
          </a:p>
          <a:p>
            <a:pPr lvl="2" algn="just">
              <a:lnSpc>
                <a:spcPct val="80000"/>
              </a:lnSpc>
            </a:pPr>
            <a:r>
              <a:rPr lang="en-US" altLang="en-US" sz="1900">
                <a:latin typeface="Times New Roman" panose="02020603050405020304" pitchFamily="18" charset="0"/>
              </a:rPr>
              <a:t>Similarity join over multiple stream time series</a:t>
            </a:r>
          </a:p>
          <a:p>
            <a:pPr algn="just">
              <a:lnSpc>
                <a:spcPct val="80000"/>
              </a:lnSpc>
            </a:pPr>
            <a:r>
              <a:rPr lang="en-US" altLang="en-US" sz="2200">
                <a:latin typeface="Times New Roman" panose="02020603050405020304" pitchFamily="18" charset="0"/>
              </a:rPr>
              <a:t>Future</a:t>
            </a:r>
          </a:p>
          <a:p>
            <a:pPr lvl="1" algn="just">
              <a:lnSpc>
                <a:spcPct val="80000"/>
              </a:lnSpc>
            </a:pPr>
            <a:r>
              <a:rPr lang="en-US" altLang="en-US" sz="2000">
                <a:latin typeface="Times New Roman" panose="02020603050405020304" pitchFamily="18" charset="0"/>
              </a:rPr>
              <a:t>Uncertain time series</a:t>
            </a:r>
          </a:p>
          <a:p>
            <a:pPr lvl="2" algn="just">
              <a:lnSpc>
                <a:spcPct val="80000"/>
              </a:lnSpc>
            </a:pPr>
            <a:r>
              <a:rPr lang="en-US" altLang="en-US" sz="1800">
                <a:latin typeface="Times New Roman" panose="02020603050405020304" pitchFamily="18" charset="0"/>
              </a:rPr>
              <a:t>Dimensionality reduction on uncertain data</a:t>
            </a:r>
          </a:p>
          <a:p>
            <a:pPr lvl="2" algn="just">
              <a:lnSpc>
                <a:spcPct val="80000"/>
              </a:lnSpc>
            </a:pPr>
            <a:r>
              <a:rPr lang="en-US" altLang="en-US" sz="1800">
                <a:latin typeface="Times New Roman" panose="02020603050405020304" pitchFamily="18" charset="0"/>
              </a:rPr>
              <a:t>Indexing and query processing</a:t>
            </a:r>
          </a:p>
          <a:p>
            <a:pPr lvl="1" algn="just">
              <a:lnSpc>
                <a:spcPct val="80000"/>
              </a:lnSpc>
            </a:pPr>
            <a:r>
              <a:rPr lang="en-US" altLang="en-US" sz="2000">
                <a:latin typeface="Times New Roman" panose="02020603050405020304" pitchFamily="18" charset="0"/>
              </a:rPr>
              <a:t>Graph stream time series</a:t>
            </a:r>
          </a:p>
          <a:p>
            <a:pPr lvl="1" algn="just">
              <a:lnSpc>
                <a:spcPct val="80000"/>
              </a:lnSpc>
            </a:pPr>
            <a:r>
              <a:rPr lang="en-US" altLang="en-US" sz="2000">
                <a:latin typeface="Times New Roman" panose="02020603050405020304" pitchFamily="18" charset="0"/>
              </a:rPr>
              <a:t>Time series in real applications such as sensor networks</a:t>
            </a:r>
          </a:p>
        </p:txBody>
      </p:sp>
    </p:spTree>
    <p:extLst>
      <p:ext uri="{BB962C8B-B14F-4D97-AF65-F5344CB8AC3E}">
        <p14:creationId xmlns:p14="http://schemas.microsoft.com/office/powerpoint/2010/main" val="35784556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Reading Materials</a:t>
            </a:r>
          </a:p>
        </p:txBody>
      </p:sp>
      <p:sp>
        <p:nvSpPr>
          <p:cNvPr id="12291" name="Content Placeholder 2"/>
          <p:cNvSpPr>
            <a:spLocks noGrp="1"/>
          </p:cNvSpPr>
          <p:nvPr>
            <p:ph idx="1"/>
          </p:nvPr>
        </p:nvSpPr>
        <p:spPr>
          <a:xfrm>
            <a:off x="457200" y="990600"/>
            <a:ext cx="8229600" cy="5140325"/>
          </a:xfrm>
        </p:spPr>
        <p:txBody>
          <a:bodyPr>
            <a:normAutofit/>
          </a:bodyPr>
          <a:lstStyle/>
          <a:p>
            <a:pPr marL="0" indent="0" algn="just">
              <a:buNone/>
            </a:pPr>
            <a:endParaRPr lang="en-US" sz="2000"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75</a:t>
            </a:fld>
            <a:endParaRPr lang="en-US" altLang="zh-CN" dirty="0">
              <a:solidFill>
                <a:srgbClr val="000000"/>
              </a:solidFill>
            </a:endParaRPr>
          </a:p>
        </p:txBody>
      </p:sp>
    </p:spTree>
    <p:extLst>
      <p:ext uri="{BB962C8B-B14F-4D97-AF65-F5344CB8AC3E}">
        <p14:creationId xmlns:p14="http://schemas.microsoft.com/office/powerpoint/2010/main" val="25340896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76</a:t>
            </a:fld>
            <a:endParaRPr lang="en-US" altLang="zh-CN" dirty="0">
              <a:solidFill>
                <a:srgbClr val="000000"/>
              </a:solidFill>
            </a:endParaRPr>
          </a:p>
        </p:txBody>
      </p:sp>
    </p:spTree>
    <p:extLst>
      <p:ext uri="{BB962C8B-B14F-4D97-AF65-F5344CB8AC3E}">
        <p14:creationId xmlns:p14="http://schemas.microsoft.com/office/powerpoint/2010/main" val="4173786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lide Number Placeholder 5"/>
          <p:cNvSpPr>
            <a:spLocks noGrp="1"/>
          </p:cNvSpPr>
          <p:nvPr>
            <p:ph type="sldNum" sz="quarter" idx="12"/>
          </p:nvPr>
        </p:nvSpPr>
        <p:spPr/>
        <p:txBody>
          <a:bodyPr/>
          <a:lstStyle/>
          <a:p>
            <a:fld id="{4560CBED-C307-45FA-B878-3024C3D065D8}" type="slidenum">
              <a:rPr lang="en-US" altLang="en-US"/>
              <a:pPr/>
              <a:t>8</a:t>
            </a:fld>
            <a:endParaRPr lang="en-US" altLang="en-US"/>
          </a:p>
        </p:txBody>
      </p:sp>
      <p:sp>
        <p:nvSpPr>
          <p:cNvPr id="18434" name="Rectangle 2"/>
          <p:cNvSpPr>
            <a:spLocks noGrp="1" noChangeArrowheads="1"/>
          </p:cNvSpPr>
          <p:nvPr>
            <p:ph type="title"/>
          </p:nvPr>
        </p:nvSpPr>
        <p:spPr/>
        <p:txBody>
          <a:bodyPr/>
          <a:lstStyle/>
          <a:p>
            <a:r>
              <a:rPr lang="en-US" altLang="en-US" sz="3400">
                <a:latin typeface="Times New Roman" panose="02020603050405020304" pitchFamily="18" charset="0"/>
              </a:rPr>
              <a:t>Similarity Measures With Warping (cont'd)</a:t>
            </a:r>
          </a:p>
        </p:txBody>
      </p:sp>
      <p:sp>
        <p:nvSpPr>
          <p:cNvPr id="18435"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Dynamic Time Warping (DTW)</a:t>
            </a:r>
          </a:p>
          <a:p>
            <a:pPr algn="just"/>
            <a:endParaRPr lang="en-US" altLang="en-US" sz="2600">
              <a:latin typeface="Times New Roman" panose="02020603050405020304" pitchFamily="18" charset="0"/>
            </a:endParaRPr>
          </a:p>
          <a:p>
            <a:pPr algn="just"/>
            <a:endParaRPr lang="en-US" altLang="en-US" sz="2600">
              <a:latin typeface="Times New Roman" panose="02020603050405020304" pitchFamily="18" charset="0"/>
            </a:endParaRPr>
          </a:p>
          <a:p>
            <a:pPr algn="just"/>
            <a:endParaRPr lang="en-US" altLang="en-US" sz="2600">
              <a:latin typeface="Times New Roman" panose="02020603050405020304" pitchFamily="18" charset="0"/>
            </a:endParaRPr>
          </a:p>
          <a:p>
            <a:pPr algn="just"/>
            <a:endParaRPr lang="en-US" altLang="en-US" sz="2600">
              <a:latin typeface="Times New Roman" panose="02020603050405020304" pitchFamily="18" charset="0"/>
            </a:endParaRP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81534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93" name="Text Box 61"/>
          <p:cNvSpPr txBox="1">
            <a:spLocks noChangeArrowheads="1"/>
          </p:cNvSpPr>
          <p:nvPr/>
        </p:nvSpPr>
        <p:spPr bwMode="auto">
          <a:xfrm>
            <a:off x="0" y="3565525"/>
            <a:ext cx="38576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p>
        </p:txBody>
      </p:sp>
      <p:sp>
        <p:nvSpPr>
          <p:cNvPr id="18494" name="Text Box 62"/>
          <p:cNvSpPr txBox="1">
            <a:spLocks noChangeArrowheads="1"/>
          </p:cNvSpPr>
          <p:nvPr/>
        </p:nvSpPr>
        <p:spPr bwMode="auto">
          <a:xfrm>
            <a:off x="25400" y="45767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a:t>
            </a:r>
          </a:p>
        </p:txBody>
      </p:sp>
      <p:sp>
        <p:nvSpPr>
          <p:cNvPr id="18534" name="Rectangle 102"/>
          <p:cNvSpPr>
            <a:spLocks noChangeArrowheads="1"/>
          </p:cNvSpPr>
          <p:nvPr/>
        </p:nvSpPr>
        <p:spPr bwMode="auto">
          <a:xfrm>
            <a:off x="3432175" y="3684588"/>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5" name="Rectangle 103"/>
          <p:cNvSpPr>
            <a:spLocks noChangeArrowheads="1"/>
          </p:cNvSpPr>
          <p:nvPr/>
        </p:nvSpPr>
        <p:spPr bwMode="auto">
          <a:xfrm>
            <a:off x="3432175" y="4732338"/>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6" name="Line 104"/>
          <p:cNvSpPr>
            <a:spLocks noChangeShapeType="1"/>
          </p:cNvSpPr>
          <p:nvPr/>
        </p:nvSpPr>
        <p:spPr bwMode="auto">
          <a:xfrm>
            <a:off x="3525838"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7" name="Line 105"/>
          <p:cNvSpPr>
            <a:spLocks noChangeShapeType="1"/>
          </p:cNvSpPr>
          <p:nvPr/>
        </p:nvSpPr>
        <p:spPr bwMode="auto">
          <a:xfrm flipH="1">
            <a:off x="3538538" y="3870325"/>
            <a:ext cx="211137" cy="855663"/>
          </a:xfrm>
          <a:prstGeom prst="line">
            <a:avLst/>
          </a:prstGeom>
          <a:noFill/>
          <a:ln w="9525">
            <a:solidFill>
              <a:srgbClr val="FF8F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8" name="Line 106"/>
          <p:cNvSpPr>
            <a:spLocks noChangeShapeType="1"/>
          </p:cNvSpPr>
          <p:nvPr/>
        </p:nvSpPr>
        <p:spPr bwMode="auto">
          <a:xfrm>
            <a:off x="5788025"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9" name="Text Box 107"/>
          <p:cNvSpPr txBox="1">
            <a:spLocks noChangeArrowheads="1"/>
          </p:cNvSpPr>
          <p:nvPr/>
        </p:nvSpPr>
        <p:spPr bwMode="auto">
          <a:xfrm>
            <a:off x="4368800" y="40386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nvGrpSpPr>
          <p:cNvPr id="18542" name="Group 110"/>
          <p:cNvGrpSpPr>
            <a:grpSpLocks/>
          </p:cNvGrpSpPr>
          <p:nvPr/>
        </p:nvGrpSpPr>
        <p:grpSpPr bwMode="auto">
          <a:xfrm>
            <a:off x="3251200" y="4860925"/>
            <a:ext cx="2794000" cy="396875"/>
            <a:chOff x="2032" y="2774"/>
            <a:chExt cx="1760" cy="250"/>
          </a:xfrm>
        </p:grpSpPr>
        <p:sp>
          <p:nvSpPr>
            <p:cNvPr id="18543" name="Text Box 111"/>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8544" name="Text Box 112"/>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8545" name="Text Box 113"/>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8546" name="Text Box 114"/>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8547" name="Group 115"/>
          <p:cNvGrpSpPr>
            <a:grpSpLocks/>
          </p:cNvGrpSpPr>
          <p:nvPr/>
        </p:nvGrpSpPr>
        <p:grpSpPr bwMode="auto">
          <a:xfrm>
            <a:off x="3200400" y="3260725"/>
            <a:ext cx="2794000" cy="412750"/>
            <a:chOff x="2000" y="1766"/>
            <a:chExt cx="1760" cy="260"/>
          </a:xfrm>
        </p:grpSpPr>
        <p:sp>
          <p:nvSpPr>
            <p:cNvPr id="18548" name="Text Box 116"/>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8549" name="Text Box 117"/>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solidFill>
                    <a:srgbClr val="FF00FF"/>
                  </a:solidFill>
                  <a:latin typeface="Times New Roman" panose="02020603050405020304" pitchFamily="18" charset="0"/>
                  <a:ea typeface="宋体" panose="02010600030101010101" pitchFamily="2" charset="-122"/>
                </a:rPr>
                <a:t>r</a:t>
              </a:r>
              <a:r>
                <a:rPr lang="en-US" altLang="zh-CN" sz="2000" baseline="-25000">
                  <a:solidFill>
                    <a:srgbClr val="FF00FF"/>
                  </a:solidFill>
                  <a:latin typeface="Times New Roman" panose="02020603050405020304" pitchFamily="18" charset="0"/>
                  <a:ea typeface="宋体" panose="02010600030101010101" pitchFamily="2" charset="-122"/>
                </a:rPr>
                <a:t>2</a:t>
              </a:r>
              <a:endParaRPr lang="en-US" altLang="zh-CN" sz="2000" i="1">
                <a:solidFill>
                  <a:srgbClr val="FF00FF"/>
                </a:solidFill>
                <a:latin typeface="Times New Roman" panose="02020603050405020304" pitchFamily="18" charset="0"/>
                <a:ea typeface="宋体" panose="02010600030101010101" pitchFamily="2" charset="-122"/>
              </a:endParaRPr>
            </a:p>
          </p:txBody>
        </p:sp>
        <p:sp>
          <p:nvSpPr>
            <p:cNvPr id="18550" name="Text Box 118"/>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8551" name="Text Box 119"/>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8552" name="Text Box 120"/>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8553" name="Group 121"/>
          <p:cNvGrpSpPr>
            <a:grpSpLocks/>
          </p:cNvGrpSpPr>
          <p:nvPr/>
        </p:nvGrpSpPr>
        <p:grpSpPr bwMode="auto">
          <a:xfrm>
            <a:off x="3648075" y="3681413"/>
            <a:ext cx="2024063" cy="200025"/>
            <a:chOff x="4128" y="1994"/>
            <a:chExt cx="1275" cy="126"/>
          </a:xfrm>
        </p:grpSpPr>
        <p:grpSp>
          <p:nvGrpSpPr>
            <p:cNvPr id="18554" name="Group 122"/>
            <p:cNvGrpSpPr>
              <a:grpSpLocks/>
            </p:cNvGrpSpPr>
            <p:nvPr/>
          </p:nvGrpSpPr>
          <p:grpSpPr bwMode="auto">
            <a:xfrm>
              <a:off x="4128" y="1994"/>
              <a:ext cx="123" cy="118"/>
              <a:chOff x="4128" y="1994"/>
              <a:chExt cx="123" cy="118"/>
            </a:xfrm>
          </p:grpSpPr>
          <p:sp>
            <p:nvSpPr>
              <p:cNvPr id="18555" name="Line 12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6" name="Line 124"/>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57" name="Group 125"/>
            <p:cNvGrpSpPr>
              <a:grpSpLocks/>
            </p:cNvGrpSpPr>
            <p:nvPr/>
          </p:nvGrpSpPr>
          <p:grpSpPr bwMode="auto">
            <a:xfrm>
              <a:off x="4386" y="2001"/>
              <a:ext cx="123" cy="118"/>
              <a:chOff x="4128" y="1994"/>
              <a:chExt cx="123" cy="118"/>
            </a:xfrm>
          </p:grpSpPr>
          <p:sp>
            <p:nvSpPr>
              <p:cNvPr id="18558" name="Line 126"/>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9" name="Line 127"/>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60" name="Group 128"/>
            <p:cNvGrpSpPr>
              <a:grpSpLocks/>
            </p:cNvGrpSpPr>
            <p:nvPr/>
          </p:nvGrpSpPr>
          <p:grpSpPr bwMode="auto">
            <a:xfrm>
              <a:off x="5280" y="2002"/>
              <a:ext cx="123" cy="118"/>
              <a:chOff x="4128" y="1994"/>
              <a:chExt cx="123" cy="118"/>
            </a:xfrm>
          </p:grpSpPr>
          <p:sp>
            <p:nvSpPr>
              <p:cNvPr id="18561" name="Line 129"/>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2" name="Line 130"/>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63" name="Group 131"/>
            <p:cNvGrpSpPr>
              <a:grpSpLocks/>
            </p:cNvGrpSpPr>
            <p:nvPr/>
          </p:nvGrpSpPr>
          <p:grpSpPr bwMode="auto">
            <a:xfrm>
              <a:off x="5033" y="2001"/>
              <a:ext cx="123" cy="118"/>
              <a:chOff x="4128" y="1994"/>
              <a:chExt cx="123" cy="118"/>
            </a:xfrm>
          </p:grpSpPr>
          <p:sp>
            <p:nvSpPr>
              <p:cNvPr id="18564" name="Line 132"/>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5" name="Line 133"/>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566" name="Group 134"/>
          <p:cNvGrpSpPr>
            <a:grpSpLocks/>
          </p:cNvGrpSpPr>
          <p:nvPr/>
        </p:nvGrpSpPr>
        <p:grpSpPr bwMode="auto">
          <a:xfrm>
            <a:off x="3648075" y="4718050"/>
            <a:ext cx="2012950" cy="211138"/>
            <a:chOff x="4128" y="2647"/>
            <a:chExt cx="1268" cy="133"/>
          </a:xfrm>
        </p:grpSpPr>
        <p:grpSp>
          <p:nvGrpSpPr>
            <p:cNvPr id="18567" name="Group 135"/>
            <p:cNvGrpSpPr>
              <a:grpSpLocks/>
            </p:cNvGrpSpPr>
            <p:nvPr/>
          </p:nvGrpSpPr>
          <p:grpSpPr bwMode="auto">
            <a:xfrm>
              <a:off x="4128" y="2647"/>
              <a:ext cx="123" cy="118"/>
              <a:chOff x="4128" y="1994"/>
              <a:chExt cx="123" cy="118"/>
            </a:xfrm>
          </p:grpSpPr>
          <p:sp>
            <p:nvSpPr>
              <p:cNvPr id="18568" name="Line 13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9" name="Line 13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70" name="Group 138"/>
            <p:cNvGrpSpPr>
              <a:grpSpLocks/>
            </p:cNvGrpSpPr>
            <p:nvPr/>
          </p:nvGrpSpPr>
          <p:grpSpPr bwMode="auto">
            <a:xfrm>
              <a:off x="4386" y="2661"/>
              <a:ext cx="123" cy="118"/>
              <a:chOff x="4128" y="1994"/>
              <a:chExt cx="123" cy="118"/>
            </a:xfrm>
          </p:grpSpPr>
          <p:sp>
            <p:nvSpPr>
              <p:cNvPr id="18571" name="Line 139"/>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2" name="Line 140"/>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73" name="Group 141"/>
            <p:cNvGrpSpPr>
              <a:grpSpLocks/>
            </p:cNvGrpSpPr>
            <p:nvPr/>
          </p:nvGrpSpPr>
          <p:grpSpPr bwMode="auto">
            <a:xfrm>
              <a:off x="5273" y="2662"/>
              <a:ext cx="123" cy="118"/>
              <a:chOff x="4128" y="1994"/>
              <a:chExt cx="123" cy="118"/>
            </a:xfrm>
          </p:grpSpPr>
          <p:sp>
            <p:nvSpPr>
              <p:cNvPr id="18574" name="Line 142"/>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5" name="Line 143"/>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76" name="Group 144"/>
            <p:cNvGrpSpPr>
              <a:grpSpLocks/>
            </p:cNvGrpSpPr>
            <p:nvPr/>
          </p:nvGrpSpPr>
          <p:grpSpPr bwMode="auto">
            <a:xfrm>
              <a:off x="5026" y="2662"/>
              <a:ext cx="123" cy="118"/>
              <a:chOff x="4128" y="1994"/>
              <a:chExt cx="123" cy="118"/>
            </a:xfrm>
          </p:grpSpPr>
          <p:sp>
            <p:nvSpPr>
              <p:cNvPr id="18577" name="Line 145"/>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8" name="Line 146"/>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8582" name="Rectangle 150"/>
          <p:cNvSpPr>
            <a:spLocks noChangeArrowheads="1"/>
          </p:cNvSpPr>
          <p:nvPr/>
        </p:nvSpPr>
        <p:spPr bwMode="auto">
          <a:xfrm>
            <a:off x="6327775" y="3684588"/>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83" name="Rectangle 151"/>
          <p:cNvSpPr>
            <a:spLocks noChangeArrowheads="1"/>
          </p:cNvSpPr>
          <p:nvPr/>
        </p:nvSpPr>
        <p:spPr bwMode="auto">
          <a:xfrm>
            <a:off x="6327775" y="4732338"/>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84" name="Line 152"/>
          <p:cNvSpPr>
            <a:spLocks noChangeShapeType="1"/>
          </p:cNvSpPr>
          <p:nvPr/>
        </p:nvSpPr>
        <p:spPr bwMode="auto">
          <a:xfrm>
            <a:off x="6421438"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5" name="Line 153"/>
          <p:cNvSpPr>
            <a:spLocks noChangeShapeType="1"/>
          </p:cNvSpPr>
          <p:nvPr/>
        </p:nvSpPr>
        <p:spPr bwMode="auto">
          <a:xfrm>
            <a:off x="6477000" y="3870325"/>
            <a:ext cx="152400" cy="855663"/>
          </a:xfrm>
          <a:prstGeom prst="line">
            <a:avLst/>
          </a:prstGeom>
          <a:noFill/>
          <a:ln w="9525">
            <a:solidFill>
              <a:srgbClr val="FF8F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6" name="Line 154"/>
          <p:cNvSpPr>
            <a:spLocks noChangeShapeType="1"/>
          </p:cNvSpPr>
          <p:nvPr/>
        </p:nvSpPr>
        <p:spPr bwMode="auto">
          <a:xfrm>
            <a:off x="8683625"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7" name="Text Box 155"/>
          <p:cNvSpPr txBox="1">
            <a:spLocks noChangeArrowheads="1"/>
          </p:cNvSpPr>
          <p:nvPr/>
        </p:nvSpPr>
        <p:spPr bwMode="auto">
          <a:xfrm>
            <a:off x="7264400" y="40386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nvGrpSpPr>
          <p:cNvPr id="18588" name="Group 156"/>
          <p:cNvGrpSpPr>
            <a:grpSpLocks/>
          </p:cNvGrpSpPr>
          <p:nvPr/>
        </p:nvGrpSpPr>
        <p:grpSpPr bwMode="auto">
          <a:xfrm>
            <a:off x="6146800" y="4860925"/>
            <a:ext cx="2794000" cy="396875"/>
            <a:chOff x="2032" y="2774"/>
            <a:chExt cx="1760" cy="250"/>
          </a:xfrm>
        </p:grpSpPr>
        <p:sp>
          <p:nvSpPr>
            <p:cNvPr id="18589" name="Text Box 157"/>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8590" name="Text Box 158"/>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solidFill>
                    <a:srgbClr val="FF00FF"/>
                  </a:solidFill>
                  <a:latin typeface="Times New Roman" panose="02020603050405020304" pitchFamily="18" charset="0"/>
                  <a:ea typeface="宋体" panose="02010600030101010101" pitchFamily="2" charset="-122"/>
                </a:rPr>
                <a:t>s</a:t>
              </a:r>
              <a:r>
                <a:rPr lang="en-US" altLang="zh-CN" sz="2000" baseline="-25000">
                  <a:solidFill>
                    <a:srgbClr val="FF00FF"/>
                  </a:solidFill>
                  <a:latin typeface="Times New Roman" panose="02020603050405020304" pitchFamily="18" charset="0"/>
                  <a:ea typeface="宋体" panose="02010600030101010101" pitchFamily="2" charset="-122"/>
                </a:rPr>
                <a:t>2</a:t>
              </a:r>
              <a:endParaRPr lang="en-US" altLang="zh-CN" sz="2000" i="1">
                <a:solidFill>
                  <a:srgbClr val="FF00FF"/>
                </a:solidFill>
                <a:latin typeface="Times New Roman" panose="02020603050405020304" pitchFamily="18" charset="0"/>
                <a:ea typeface="宋体" panose="02010600030101010101" pitchFamily="2" charset="-122"/>
              </a:endParaRPr>
            </a:p>
          </p:txBody>
        </p:sp>
        <p:sp>
          <p:nvSpPr>
            <p:cNvPr id="18591" name="Text Box 159"/>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8592" name="Text Box 160"/>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8593" name="Group 161"/>
          <p:cNvGrpSpPr>
            <a:grpSpLocks/>
          </p:cNvGrpSpPr>
          <p:nvPr/>
        </p:nvGrpSpPr>
        <p:grpSpPr bwMode="auto">
          <a:xfrm>
            <a:off x="6096000" y="3260725"/>
            <a:ext cx="2794000" cy="412750"/>
            <a:chOff x="2000" y="1766"/>
            <a:chExt cx="1760" cy="260"/>
          </a:xfrm>
        </p:grpSpPr>
        <p:sp>
          <p:nvSpPr>
            <p:cNvPr id="18594" name="Text Box 162"/>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8595" name="Text Box 163"/>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8596" name="Text Box 164"/>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8597" name="Text Box 165"/>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8598" name="Text Box 166"/>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8599" name="Group 167"/>
          <p:cNvGrpSpPr>
            <a:grpSpLocks/>
          </p:cNvGrpSpPr>
          <p:nvPr/>
        </p:nvGrpSpPr>
        <p:grpSpPr bwMode="auto">
          <a:xfrm>
            <a:off x="6543675" y="3681413"/>
            <a:ext cx="2024063" cy="200025"/>
            <a:chOff x="4128" y="1994"/>
            <a:chExt cx="1275" cy="126"/>
          </a:xfrm>
        </p:grpSpPr>
        <p:grpSp>
          <p:nvGrpSpPr>
            <p:cNvPr id="18600" name="Group 168"/>
            <p:cNvGrpSpPr>
              <a:grpSpLocks/>
            </p:cNvGrpSpPr>
            <p:nvPr/>
          </p:nvGrpSpPr>
          <p:grpSpPr bwMode="auto">
            <a:xfrm>
              <a:off x="4128" y="1994"/>
              <a:ext cx="123" cy="118"/>
              <a:chOff x="4128" y="1994"/>
              <a:chExt cx="123" cy="118"/>
            </a:xfrm>
          </p:grpSpPr>
          <p:sp>
            <p:nvSpPr>
              <p:cNvPr id="18601" name="Line 169"/>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2" name="Line 170"/>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03" name="Group 171"/>
            <p:cNvGrpSpPr>
              <a:grpSpLocks/>
            </p:cNvGrpSpPr>
            <p:nvPr/>
          </p:nvGrpSpPr>
          <p:grpSpPr bwMode="auto">
            <a:xfrm>
              <a:off x="4386" y="2001"/>
              <a:ext cx="123" cy="118"/>
              <a:chOff x="4128" y="1994"/>
              <a:chExt cx="123" cy="118"/>
            </a:xfrm>
          </p:grpSpPr>
          <p:sp>
            <p:nvSpPr>
              <p:cNvPr id="18604" name="Line 172"/>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5" name="Line 173"/>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06" name="Group 174"/>
            <p:cNvGrpSpPr>
              <a:grpSpLocks/>
            </p:cNvGrpSpPr>
            <p:nvPr/>
          </p:nvGrpSpPr>
          <p:grpSpPr bwMode="auto">
            <a:xfrm>
              <a:off x="5280" y="2002"/>
              <a:ext cx="123" cy="118"/>
              <a:chOff x="4128" y="1994"/>
              <a:chExt cx="123" cy="118"/>
            </a:xfrm>
          </p:grpSpPr>
          <p:sp>
            <p:nvSpPr>
              <p:cNvPr id="18607" name="Line 175"/>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8" name="Line 176"/>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09" name="Group 177"/>
            <p:cNvGrpSpPr>
              <a:grpSpLocks/>
            </p:cNvGrpSpPr>
            <p:nvPr/>
          </p:nvGrpSpPr>
          <p:grpSpPr bwMode="auto">
            <a:xfrm>
              <a:off x="5033" y="2001"/>
              <a:ext cx="123" cy="118"/>
              <a:chOff x="4128" y="1994"/>
              <a:chExt cx="123" cy="118"/>
            </a:xfrm>
          </p:grpSpPr>
          <p:sp>
            <p:nvSpPr>
              <p:cNvPr id="18610" name="Line 178"/>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1" name="Line 179"/>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12" name="Group 180"/>
          <p:cNvGrpSpPr>
            <a:grpSpLocks/>
          </p:cNvGrpSpPr>
          <p:nvPr/>
        </p:nvGrpSpPr>
        <p:grpSpPr bwMode="auto">
          <a:xfrm>
            <a:off x="6543675" y="4718050"/>
            <a:ext cx="2012950" cy="211138"/>
            <a:chOff x="4128" y="2647"/>
            <a:chExt cx="1268" cy="133"/>
          </a:xfrm>
        </p:grpSpPr>
        <p:grpSp>
          <p:nvGrpSpPr>
            <p:cNvPr id="18613" name="Group 181"/>
            <p:cNvGrpSpPr>
              <a:grpSpLocks/>
            </p:cNvGrpSpPr>
            <p:nvPr/>
          </p:nvGrpSpPr>
          <p:grpSpPr bwMode="auto">
            <a:xfrm>
              <a:off x="4128" y="2647"/>
              <a:ext cx="123" cy="118"/>
              <a:chOff x="4128" y="1994"/>
              <a:chExt cx="123" cy="118"/>
            </a:xfrm>
          </p:grpSpPr>
          <p:sp>
            <p:nvSpPr>
              <p:cNvPr id="18614" name="Line 182"/>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5" name="Line 183"/>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16" name="Group 184"/>
            <p:cNvGrpSpPr>
              <a:grpSpLocks/>
            </p:cNvGrpSpPr>
            <p:nvPr/>
          </p:nvGrpSpPr>
          <p:grpSpPr bwMode="auto">
            <a:xfrm>
              <a:off x="4386" y="2661"/>
              <a:ext cx="123" cy="118"/>
              <a:chOff x="4128" y="1994"/>
              <a:chExt cx="123" cy="118"/>
            </a:xfrm>
          </p:grpSpPr>
          <p:sp>
            <p:nvSpPr>
              <p:cNvPr id="18617" name="Line 185"/>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8" name="Line 186"/>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19" name="Group 187"/>
            <p:cNvGrpSpPr>
              <a:grpSpLocks/>
            </p:cNvGrpSpPr>
            <p:nvPr/>
          </p:nvGrpSpPr>
          <p:grpSpPr bwMode="auto">
            <a:xfrm>
              <a:off x="5273" y="2662"/>
              <a:ext cx="123" cy="118"/>
              <a:chOff x="4128" y="1994"/>
              <a:chExt cx="123" cy="118"/>
            </a:xfrm>
          </p:grpSpPr>
          <p:sp>
            <p:nvSpPr>
              <p:cNvPr id="18620" name="Line 188"/>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1" name="Line 189"/>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22" name="Group 190"/>
            <p:cNvGrpSpPr>
              <a:grpSpLocks/>
            </p:cNvGrpSpPr>
            <p:nvPr/>
          </p:nvGrpSpPr>
          <p:grpSpPr bwMode="auto">
            <a:xfrm>
              <a:off x="5026" y="2662"/>
              <a:ext cx="123" cy="118"/>
              <a:chOff x="4128" y="1994"/>
              <a:chExt cx="123" cy="118"/>
            </a:xfrm>
          </p:grpSpPr>
          <p:sp>
            <p:nvSpPr>
              <p:cNvPr id="18623" name="Line 191"/>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4" name="Line 192"/>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8487" name="Rectangle 55"/>
          <p:cNvSpPr>
            <a:spLocks noChangeArrowheads="1"/>
          </p:cNvSpPr>
          <p:nvPr/>
        </p:nvSpPr>
        <p:spPr bwMode="auto">
          <a:xfrm>
            <a:off x="519113" y="3684588"/>
            <a:ext cx="2449512"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8" name="Rectangle 56"/>
          <p:cNvSpPr>
            <a:spLocks noChangeArrowheads="1"/>
          </p:cNvSpPr>
          <p:nvPr/>
        </p:nvSpPr>
        <p:spPr bwMode="auto">
          <a:xfrm>
            <a:off x="519113" y="4732338"/>
            <a:ext cx="2449512"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9" name="Line 57"/>
          <p:cNvSpPr>
            <a:spLocks noChangeShapeType="1"/>
          </p:cNvSpPr>
          <p:nvPr/>
        </p:nvSpPr>
        <p:spPr bwMode="auto">
          <a:xfrm>
            <a:off x="612775"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0" name="Line 58"/>
          <p:cNvSpPr>
            <a:spLocks noChangeShapeType="1"/>
          </p:cNvSpPr>
          <p:nvPr/>
        </p:nvSpPr>
        <p:spPr bwMode="auto">
          <a:xfrm>
            <a:off x="801688" y="3875088"/>
            <a:ext cx="0" cy="857250"/>
          </a:xfrm>
          <a:prstGeom prst="line">
            <a:avLst/>
          </a:prstGeom>
          <a:noFill/>
          <a:ln w="9525">
            <a:solidFill>
              <a:srgbClr val="FF8F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1" name="Line 59"/>
          <p:cNvSpPr>
            <a:spLocks noChangeShapeType="1"/>
          </p:cNvSpPr>
          <p:nvPr/>
        </p:nvSpPr>
        <p:spPr bwMode="auto">
          <a:xfrm>
            <a:off x="2874963"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2" name="Text Box 60"/>
          <p:cNvSpPr txBox="1">
            <a:spLocks noChangeArrowheads="1"/>
          </p:cNvSpPr>
          <p:nvPr/>
        </p:nvSpPr>
        <p:spPr bwMode="auto">
          <a:xfrm>
            <a:off x="1366838" y="4065588"/>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8496" name="Text Box 64"/>
          <p:cNvSpPr txBox="1">
            <a:spLocks noChangeArrowheads="1"/>
          </p:cNvSpPr>
          <p:nvPr/>
        </p:nvSpPr>
        <p:spPr bwMode="auto">
          <a:xfrm>
            <a:off x="338138" y="4845050"/>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8497" name="Text Box 65"/>
          <p:cNvSpPr txBox="1">
            <a:spLocks noChangeArrowheads="1"/>
          </p:cNvSpPr>
          <p:nvPr/>
        </p:nvSpPr>
        <p:spPr bwMode="auto">
          <a:xfrm>
            <a:off x="619125" y="484505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8498" name="Text Box 66"/>
          <p:cNvSpPr txBox="1">
            <a:spLocks noChangeArrowheads="1"/>
          </p:cNvSpPr>
          <p:nvPr/>
        </p:nvSpPr>
        <p:spPr bwMode="auto">
          <a:xfrm>
            <a:off x="2593975" y="4845050"/>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8499" name="Text Box 67"/>
          <p:cNvSpPr txBox="1">
            <a:spLocks noChangeArrowheads="1"/>
          </p:cNvSpPr>
          <p:nvPr/>
        </p:nvSpPr>
        <p:spPr bwMode="auto">
          <a:xfrm>
            <a:off x="1371600" y="4845050"/>
            <a:ext cx="703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8501" name="Text Box 69"/>
          <p:cNvSpPr txBox="1">
            <a:spLocks noChangeArrowheads="1"/>
          </p:cNvSpPr>
          <p:nvPr/>
        </p:nvSpPr>
        <p:spPr bwMode="auto">
          <a:xfrm>
            <a:off x="287338" y="3260725"/>
            <a:ext cx="531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8502" name="Text Box 70"/>
          <p:cNvSpPr txBox="1">
            <a:spLocks noChangeArrowheads="1"/>
          </p:cNvSpPr>
          <p:nvPr/>
        </p:nvSpPr>
        <p:spPr bwMode="auto">
          <a:xfrm>
            <a:off x="569913" y="32607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8503" name="Text Box 71"/>
          <p:cNvSpPr txBox="1">
            <a:spLocks noChangeArrowheads="1"/>
          </p:cNvSpPr>
          <p:nvPr/>
        </p:nvSpPr>
        <p:spPr bwMode="auto">
          <a:xfrm>
            <a:off x="2549525" y="3260725"/>
            <a:ext cx="531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8504" name="Text Box 72"/>
          <p:cNvSpPr txBox="1">
            <a:spLocks noChangeArrowheads="1"/>
          </p:cNvSpPr>
          <p:nvPr/>
        </p:nvSpPr>
        <p:spPr bwMode="auto">
          <a:xfrm>
            <a:off x="1290638" y="3260725"/>
            <a:ext cx="871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nvGrpSpPr>
          <p:cNvPr id="18506" name="Group 74"/>
          <p:cNvGrpSpPr>
            <a:grpSpLocks/>
          </p:cNvGrpSpPr>
          <p:nvPr/>
        </p:nvGrpSpPr>
        <p:grpSpPr bwMode="auto">
          <a:xfrm>
            <a:off x="719138" y="3683000"/>
            <a:ext cx="195262" cy="187325"/>
            <a:chOff x="4128" y="1994"/>
            <a:chExt cx="123" cy="118"/>
          </a:xfrm>
        </p:grpSpPr>
        <p:sp>
          <p:nvSpPr>
            <p:cNvPr id="18507" name="Line 75"/>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8" name="Line 76"/>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09" name="Group 77"/>
          <p:cNvGrpSpPr>
            <a:grpSpLocks/>
          </p:cNvGrpSpPr>
          <p:nvPr/>
        </p:nvGrpSpPr>
        <p:grpSpPr bwMode="auto">
          <a:xfrm>
            <a:off x="1128713" y="3694113"/>
            <a:ext cx="195262" cy="187325"/>
            <a:chOff x="4128" y="1994"/>
            <a:chExt cx="123" cy="118"/>
          </a:xfrm>
        </p:grpSpPr>
        <p:sp>
          <p:nvSpPr>
            <p:cNvPr id="18510" name="Line 78"/>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1" name="Line 79"/>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12" name="Group 80"/>
          <p:cNvGrpSpPr>
            <a:grpSpLocks/>
          </p:cNvGrpSpPr>
          <p:nvPr/>
        </p:nvGrpSpPr>
        <p:grpSpPr bwMode="auto">
          <a:xfrm>
            <a:off x="2547938" y="3695700"/>
            <a:ext cx="195262" cy="187325"/>
            <a:chOff x="4128" y="1994"/>
            <a:chExt cx="123" cy="118"/>
          </a:xfrm>
        </p:grpSpPr>
        <p:sp>
          <p:nvSpPr>
            <p:cNvPr id="18513" name="Line 81"/>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4" name="Line 82"/>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15" name="Group 83"/>
          <p:cNvGrpSpPr>
            <a:grpSpLocks/>
          </p:cNvGrpSpPr>
          <p:nvPr/>
        </p:nvGrpSpPr>
        <p:grpSpPr bwMode="auto">
          <a:xfrm>
            <a:off x="2155825" y="3694113"/>
            <a:ext cx="195263" cy="187325"/>
            <a:chOff x="4128" y="1994"/>
            <a:chExt cx="123" cy="118"/>
          </a:xfrm>
        </p:grpSpPr>
        <p:sp>
          <p:nvSpPr>
            <p:cNvPr id="18516" name="Line 8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7" name="Line 8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19" name="Group 87"/>
          <p:cNvGrpSpPr>
            <a:grpSpLocks/>
          </p:cNvGrpSpPr>
          <p:nvPr/>
        </p:nvGrpSpPr>
        <p:grpSpPr bwMode="auto">
          <a:xfrm>
            <a:off x="719138" y="4719638"/>
            <a:ext cx="195262" cy="187325"/>
            <a:chOff x="4128" y="1994"/>
            <a:chExt cx="123" cy="118"/>
          </a:xfrm>
        </p:grpSpPr>
        <p:sp>
          <p:nvSpPr>
            <p:cNvPr id="18520" name="Line 88"/>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21" name="Line 89"/>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22" name="Group 90"/>
          <p:cNvGrpSpPr>
            <a:grpSpLocks/>
          </p:cNvGrpSpPr>
          <p:nvPr/>
        </p:nvGrpSpPr>
        <p:grpSpPr bwMode="auto">
          <a:xfrm>
            <a:off x="1128713" y="4741863"/>
            <a:ext cx="195262" cy="187325"/>
            <a:chOff x="4128" y="1994"/>
            <a:chExt cx="123" cy="118"/>
          </a:xfrm>
        </p:grpSpPr>
        <p:sp>
          <p:nvSpPr>
            <p:cNvPr id="18523" name="Line 91"/>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24" name="Line 92"/>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25" name="Group 93"/>
          <p:cNvGrpSpPr>
            <a:grpSpLocks/>
          </p:cNvGrpSpPr>
          <p:nvPr/>
        </p:nvGrpSpPr>
        <p:grpSpPr bwMode="auto">
          <a:xfrm>
            <a:off x="2536825" y="4743450"/>
            <a:ext cx="195263" cy="187325"/>
            <a:chOff x="4128" y="1994"/>
            <a:chExt cx="123" cy="118"/>
          </a:xfrm>
        </p:grpSpPr>
        <p:sp>
          <p:nvSpPr>
            <p:cNvPr id="18526" name="Line 94"/>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27" name="Line 95"/>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28" name="Group 96"/>
          <p:cNvGrpSpPr>
            <a:grpSpLocks/>
          </p:cNvGrpSpPr>
          <p:nvPr/>
        </p:nvGrpSpPr>
        <p:grpSpPr bwMode="auto">
          <a:xfrm>
            <a:off x="2144713" y="4743450"/>
            <a:ext cx="195262" cy="187325"/>
            <a:chOff x="4128" y="1994"/>
            <a:chExt cx="123" cy="118"/>
          </a:xfrm>
        </p:grpSpPr>
        <p:sp>
          <p:nvSpPr>
            <p:cNvPr id="18529" name="Line 97"/>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0" name="Line 98"/>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627" name="Text Box 195"/>
          <p:cNvSpPr txBox="1">
            <a:spLocks noChangeArrowheads="1"/>
          </p:cNvSpPr>
          <p:nvPr/>
        </p:nvSpPr>
        <p:spPr bwMode="auto">
          <a:xfrm>
            <a:off x="1279525" y="5372100"/>
            <a:ext cx="749300"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1</a:t>
            </a:r>
          </a:p>
        </p:txBody>
      </p:sp>
      <p:sp>
        <p:nvSpPr>
          <p:cNvPr id="18628" name="Text Box 196"/>
          <p:cNvSpPr txBox="1">
            <a:spLocks noChangeArrowheads="1"/>
          </p:cNvSpPr>
          <p:nvPr/>
        </p:nvSpPr>
        <p:spPr bwMode="auto">
          <a:xfrm>
            <a:off x="4191000" y="5410200"/>
            <a:ext cx="749300" cy="36671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2</a:t>
            </a:r>
          </a:p>
        </p:txBody>
      </p:sp>
      <p:sp>
        <p:nvSpPr>
          <p:cNvPr id="18629" name="Text Box 197"/>
          <p:cNvSpPr txBox="1">
            <a:spLocks noChangeArrowheads="1"/>
          </p:cNvSpPr>
          <p:nvPr/>
        </p:nvSpPr>
        <p:spPr bwMode="auto">
          <a:xfrm>
            <a:off x="7010400" y="5410200"/>
            <a:ext cx="749300" cy="366713"/>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3</a:t>
            </a:r>
          </a:p>
        </p:txBody>
      </p:sp>
      <p:sp>
        <p:nvSpPr>
          <p:cNvPr id="18631" name="Rectangle 199"/>
          <p:cNvSpPr>
            <a:spLocks noChangeArrowheads="1"/>
          </p:cNvSpPr>
          <p:nvPr/>
        </p:nvSpPr>
        <p:spPr bwMode="auto">
          <a:xfrm>
            <a:off x="4648200" y="2438400"/>
            <a:ext cx="2209800" cy="228600"/>
          </a:xfrm>
          <a:prstGeom prst="rect">
            <a:avLst/>
          </a:prstGeom>
          <a:solidFill>
            <a:srgbClr val="FFFF00">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2" name="Rectangle 200"/>
          <p:cNvSpPr>
            <a:spLocks noChangeArrowheads="1"/>
          </p:cNvSpPr>
          <p:nvPr/>
        </p:nvSpPr>
        <p:spPr bwMode="auto">
          <a:xfrm>
            <a:off x="2590800" y="2667000"/>
            <a:ext cx="1676400" cy="228600"/>
          </a:xfrm>
          <a:prstGeom prst="rect">
            <a:avLst/>
          </a:prstGeom>
          <a:solidFill>
            <a:srgbClr val="00FF00">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3" name="Rectangle 201"/>
          <p:cNvSpPr>
            <a:spLocks noChangeArrowheads="1"/>
          </p:cNvSpPr>
          <p:nvPr/>
        </p:nvSpPr>
        <p:spPr bwMode="auto">
          <a:xfrm>
            <a:off x="4419600" y="2667000"/>
            <a:ext cx="1593850" cy="228600"/>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96403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lide Number Placeholder 5"/>
          <p:cNvSpPr>
            <a:spLocks noGrp="1"/>
          </p:cNvSpPr>
          <p:nvPr>
            <p:ph type="sldNum" sz="quarter" idx="12"/>
          </p:nvPr>
        </p:nvSpPr>
        <p:spPr/>
        <p:txBody>
          <a:bodyPr/>
          <a:lstStyle/>
          <a:p>
            <a:fld id="{2A4C219B-B205-4058-8EDE-13823F36C1CA}" type="slidenum">
              <a:rPr lang="en-US" altLang="en-US"/>
              <a:pPr/>
              <a:t>9</a:t>
            </a:fld>
            <a:endParaRPr lang="en-US" altLang="en-US"/>
          </a:p>
        </p:txBody>
      </p:sp>
      <p:sp>
        <p:nvSpPr>
          <p:cNvPr id="114690" name="Rectangle 2"/>
          <p:cNvSpPr>
            <a:spLocks noGrp="1" noChangeArrowheads="1"/>
          </p:cNvSpPr>
          <p:nvPr>
            <p:ph type="title"/>
          </p:nvPr>
        </p:nvSpPr>
        <p:spPr/>
        <p:txBody>
          <a:bodyPr/>
          <a:lstStyle/>
          <a:p>
            <a:r>
              <a:rPr lang="en-US" altLang="en-US" sz="3400">
                <a:latin typeface="Times New Roman" panose="02020603050405020304" pitchFamily="18" charset="0"/>
              </a:rPr>
              <a:t>Similarity Measures With Warping (cont'd)</a:t>
            </a:r>
          </a:p>
        </p:txBody>
      </p:sp>
      <p:sp>
        <p:nvSpPr>
          <p:cNvPr id="114691" name="Rectangle 3"/>
          <p:cNvSpPr>
            <a:spLocks noGrp="1" noChangeArrowheads="1"/>
          </p:cNvSpPr>
          <p:nvPr>
            <p:ph type="body" idx="1"/>
          </p:nvPr>
        </p:nvSpPr>
        <p:spPr/>
        <p:txBody>
          <a:bodyPr/>
          <a:lstStyle/>
          <a:p>
            <a:pPr algn="just"/>
            <a:r>
              <a:rPr lang="en-US" altLang="en-US" sz="2600">
                <a:latin typeface="Times New Roman" panose="02020603050405020304" pitchFamily="18" charset="0"/>
              </a:rPr>
              <a:t>Longest Common Subsequences (LCSS)</a:t>
            </a:r>
          </a:p>
          <a:p>
            <a:pPr algn="just"/>
            <a:endParaRPr lang="en-US" altLang="en-US" sz="2600">
              <a:latin typeface="Times New Roman" panose="02020603050405020304" pitchFamily="18" charset="0"/>
            </a:endParaRPr>
          </a:p>
        </p:txBody>
      </p:sp>
      <p:pic>
        <p:nvPicPr>
          <p:cNvPr id="1146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84582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4" name="Rectangle 6"/>
          <p:cNvSpPr>
            <a:spLocks noChangeArrowheads="1"/>
          </p:cNvSpPr>
          <p:nvPr/>
        </p:nvSpPr>
        <p:spPr bwMode="auto">
          <a:xfrm>
            <a:off x="2971800" y="2801938"/>
            <a:ext cx="1893888" cy="234950"/>
          </a:xfrm>
          <a:prstGeom prst="rect">
            <a:avLst/>
          </a:prstGeom>
          <a:solidFill>
            <a:srgbClr val="00FF00">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5" name="Rectangle 7"/>
          <p:cNvSpPr>
            <a:spLocks noChangeArrowheads="1"/>
          </p:cNvSpPr>
          <p:nvPr/>
        </p:nvSpPr>
        <p:spPr bwMode="auto">
          <a:xfrm>
            <a:off x="4953000" y="2773363"/>
            <a:ext cx="1981200" cy="274637"/>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6" name="Text Box 8"/>
          <p:cNvSpPr txBox="1">
            <a:spLocks noChangeArrowheads="1"/>
          </p:cNvSpPr>
          <p:nvPr/>
        </p:nvSpPr>
        <p:spPr bwMode="auto">
          <a:xfrm>
            <a:off x="0" y="3565525"/>
            <a:ext cx="38576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p>
        </p:txBody>
      </p:sp>
      <p:sp>
        <p:nvSpPr>
          <p:cNvPr id="114697" name="Text Box 9"/>
          <p:cNvSpPr txBox="1">
            <a:spLocks noChangeArrowheads="1"/>
          </p:cNvSpPr>
          <p:nvPr/>
        </p:nvSpPr>
        <p:spPr bwMode="auto">
          <a:xfrm>
            <a:off x="25400" y="45767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i="1">
                <a:latin typeface="Times New Roman" panose="02020603050405020304" pitchFamily="18" charset="0"/>
                <a:ea typeface="宋体" panose="02010600030101010101" pitchFamily="2" charset="-122"/>
              </a:rPr>
              <a:t>S</a:t>
            </a:r>
          </a:p>
        </p:txBody>
      </p:sp>
      <p:sp>
        <p:nvSpPr>
          <p:cNvPr id="114699" name="Rectangle 11"/>
          <p:cNvSpPr>
            <a:spLocks noChangeArrowheads="1"/>
          </p:cNvSpPr>
          <p:nvPr/>
        </p:nvSpPr>
        <p:spPr bwMode="auto">
          <a:xfrm>
            <a:off x="3432175" y="3684588"/>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0" name="Rectangle 12"/>
          <p:cNvSpPr>
            <a:spLocks noChangeArrowheads="1"/>
          </p:cNvSpPr>
          <p:nvPr/>
        </p:nvSpPr>
        <p:spPr bwMode="auto">
          <a:xfrm>
            <a:off x="3432175" y="4732338"/>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2" name="Line 14"/>
          <p:cNvSpPr>
            <a:spLocks noChangeShapeType="1"/>
          </p:cNvSpPr>
          <p:nvPr/>
        </p:nvSpPr>
        <p:spPr bwMode="auto">
          <a:xfrm flipH="1">
            <a:off x="3538538" y="3870325"/>
            <a:ext cx="211137" cy="855663"/>
          </a:xfrm>
          <a:prstGeom prst="line">
            <a:avLst/>
          </a:prstGeom>
          <a:noFill/>
          <a:ln w="9525">
            <a:solidFill>
              <a:srgbClr val="FF8F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3" name="Line 15"/>
          <p:cNvSpPr>
            <a:spLocks noChangeShapeType="1"/>
          </p:cNvSpPr>
          <p:nvPr/>
        </p:nvSpPr>
        <p:spPr bwMode="auto">
          <a:xfrm>
            <a:off x="5788025"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4" name="Text Box 16"/>
          <p:cNvSpPr txBox="1">
            <a:spLocks noChangeArrowheads="1"/>
          </p:cNvSpPr>
          <p:nvPr/>
        </p:nvSpPr>
        <p:spPr bwMode="auto">
          <a:xfrm>
            <a:off x="4368800" y="40386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nvGrpSpPr>
          <p:cNvPr id="114705" name="Group 17"/>
          <p:cNvGrpSpPr>
            <a:grpSpLocks/>
          </p:cNvGrpSpPr>
          <p:nvPr/>
        </p:nvGrpSpPr>
        <p:grpSpPr bwMode="auto">
          <a:xfrm>
            <a:off x="3251200" y="4860925"/>
            <a:ext cx="2794000" cy="396875"/>
            <a:chOff x="2032" y="2774"/>
            <a:chExt cx="1760" cy="250"/>
          </a:xfrm>
        </p:grpSpPr>
        <p:sp>
          <p:nvSpPr>
            <p:cNvPr id="114706" name="Text Box 18"/>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4707" name="Text Box 19"/>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4708" name="Text Box 20"/>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14709" name="Text Box 21"/>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14710" name="Group 22"/>
          <p:cNvGrpSpPr>
            <a:grpSpLocks/>
          </p:cNvGrpSpPr>
          <p:nvPr/>
        </p:nvGrpSpPr>
        <p:grpSpPr bwMode="auto">
          <a:xfrm>
            <a:off x="3200400" y="3260725"/>
            <a:ext cx="2794000" cy="412750"/>
            <a:chOff x="2000" y="1766"/>
            <a:chExt cx="1760" cy="260"/>
          </a:xfrm>
        </p:grpSpPr>
        <p:sp>
          <p:nvSpPr>
            <p:cNvPr id="114711" name="Text Box 23"/>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solidFill>
                    <a:srgbClr val="969696"/>
                  </a:solidFill>
                  <a:latin typeface="Times New Roman" panose="02020603050405020304" pitchFamily="18" charset="0"/>
                  <a:ea typeface="宋体" panose="02010600030101010101" pitchFamily="2" charset="-122"/>
                </a:rPr>
                <a:t>r</a:t>
              </a:r>
              <a:r>
                <a:rPr lang="en-US" altLang="zh-CN" sz="2000" baseline="-25000">
                  <a:solidFill>
                    <a:srgbClr val="969696"/>
                  </a:solidFill>
                  <a:latin typeface="Times New Roman" panose="02020603050405020304" pitchFamily="18" charset="0"/>
                  <a:ea typeface="宋体" panose="02010600030101010101" pitchFamily="2" charset="-122"/>
                </a:rPr>
                <a:t>1</a:t>
              </a:r>
              <a:endParaRPr lang="en-US" altLang="zh-CN" sz="2000" i="1">
                <a:solidFill>
                  <a:srgbClr val="969696"/>
                </a:solidFill>
                <a:latin typeface="Times New Roman" panose="02020603050405020304" pitchFamily="18" charset="0"/>
                <a:ea typeface="宋体" panose="02010600030101010101" pitchFamily="2" charset="-122"/>
              </a:endParaRPr>
            </a:p>
          </p:txBody>
        </p:sp>
        <p:sp>
          <p:nvSpPr>
            <p:cNvPr id="114712" name="Text Box 24"/>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solidFill>
                    <a:srgbClr val="FF00FF"/>
                  </a:solidFill>
                  <a:latin typeface="Times New Roman" panose="02020603050405020304" pitchFamily="18" charset="0"/>
                  <a:ea typeface="宋体" panose="02010600030101010101" pitchFamily="2" charset="-122"/>
                </a:rPr>
                <a:t>r</a:t>
              </a:r>
              <a:r>
                <a:rPr lang="en-US" altLang="zh-CN" sz="2000" baseline="-25000">
                  <a:solidFill>
                    <a:srgbClr val="FF00FF"/>
                  </a:solidFill>
                  <a:latin typeface="Times New Roman" panose="02020603050405020304" pitchFamily="18" charset="0"/>
                  <a:ea typeface="宋体" panose="02010600030101010101" pitchFamily="2" charset="-122"/>
                </a:rPr>
                <a:t>2</a:t>
              </a:r>
              <a:endParaRPr lang="en-US" altLang="zh-CN" sz="2000" i="1">
                <a:solidFill>
                  <a:srgbClr val="FF00FF"/>
                </a:solidFill>
                <a:latin typeface="Times New Roman" panose="02020603050405020304" pitchFamily="18" charset="0"/>
                <a:ea typeface="宋体" panose="02010600030101010101" pitchFamily="2" charset="-122"/>
              </a:endParaRPr>
            </a:p>
          </p:txBody>
        </p:sp>
        <p:sp>
          <p:nvSpPr>
            <p:cNvPr id="114713" name="Text Box 25"/>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14714" name="Text Box 26"/>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4715" name="Text Box 27"/>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14716" name="Group 28"/>
          <p:cNvGrpSpPr>
            <a:grpSpLocks/>
          </p:cNvGrpSpPr>
          <p:nvPr/>
        </p:nvGrpSpPr>
        <p:grpSpPr bwMode="auto">
          <a:xfrm>
            <a:off x="3648075" y="3681413"/>
            <a:ext cx="2024063" cy="200025"/>
            <a:chOff x="4128" y="1994"/>
            <a:chExt cx="1275" cy="126"/>
          </a:xfrm>
        </p:grpSpPr>
        <p:grpSp>
          <p:nvGrpSpPr>
            <p:cNvPr id="114717" name="Group 29"/>
            <p:cNvGrpSpPr>
              <a:grpSpLocks/>
            </p:cNvGrpSpPr>
            <p:nvPr/>
          </p:nvGrpSpPr>
          <p:grpSpPr bwMode="auto">
            <a:xfrm>
              <a:off x="4128" y="1994"/>
              <a:ext cx="123" cy="118"/>
              <a:chOff x="4128" y="1994"/>
              <a:chExt cx="123" cy="118"/>
            </a:xfrm>
          </p:grpSpPr>
          <p:sp>
            <p:nvSpPr>
              <p:cNvPr id="114718" name="Line 30"/>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19" name="Line 31"/>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20" name="Group 32"/>
            <p:cNvGrpSpPr>
              <a:grpSpLocks/>
            </p:cNvGrpSpPr>
            <p:nvPr/>
          </p:nvGrpSpPr>
          <p:grpSpPr bwMode="auto">
            <a:xfrm>
              <a:off x="4386" y="2001"/>
              <a:ext cx="123" cy="118"/>
              <a:chOff x="4128" y="1994"/>
              <a:chExt cx="123" cy="118"/>
            </a:xfrm>
          </p:grpSpPr>
          <p:sp>
            <p:nvSpPr>
              <p:cNvPr id="114721" name="Line 3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22" name="Line 34"/>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23" name="Group 35"/>
            <p:cNvGrpSpPr>
              <a:grpSpLocks/>
            </p:cNvGrpSpPr>
            <p:nvPr/>
          </p:nvGrpSpPr>
          <p:grpSpPr bwMode="auto">
            <a:xfrm>
              <a:off x="5280" y="2002"/>
              <a:ext cx="123" cy="118"/>
              <a:chOff x="4128" y="1994"/>
              <a:chExt cx="123" cy="118"/>
            </a:xfrm>
          </p:grpSpPr>
          <p:sp>
            <p:nvSpPr>
              <p:cNvPr id="114724" name="Line 36"/>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25" name="Line 37"/>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26" name="Group 38"/>
            <p:cNvGrpSpPr>
              <a:grpSpLocks/>
            </p:cNvGrpSpPr>
            <p:nvPr/>
          </p:nvGrpSpPr>
          <p:grpSpPr bwMode="auto">
            <a:xfrm>
              <a:off x="5033" y="2001"/>
              <a:ext cx="123" cy="118"/>
              <a:chOff x="4128" y="1994"/>
              <a:chExt cx="123" cy="118"/>
            </a:xfrm>
          </p:grpSpPr>
          <p:sp>
            <p:nvSpPr>
              <p:cNvPr id="114727" name="Line 39"/>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28" name="Line 40"/>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14729" name="Group 41"/>
          <p:cNvGrpSpPr>
            <a:grpSpLocks/>
          </p:cNvGrpSpPr>
          <p:nvPr/>
        </p:nvGrpSpPr>
        <p:grpSpPr bwMode="auto">
          <a:xfrm>
            <a:off x="3648075" y="4718050"/>
            <a:ext cx="2012950" cy="211138"/>
            <a:chOff x="4128" y="2647"/>
            <a:chExt cx="1268" cy="133"/>
          </a:xfrm>
        </p:grpSpPr>
        <p:grpSp>
          <p:nvGrpSpPr>
            <p:cNvPr id="114730" name="Group 42"/>
            <p:cNvGrpSpPr>
              <a:grpSpLocks/>
            </p:cNvGrpSpPr>
            <p:nvPr/>
          </p:nvGrpSpPr>
          <p:grpSpPr bwMode="auto">
            <a:xfrm>
              <a:off x="4128" y="2647"/>
              <a:ext cx="123" cy="118"/>
              <a:chOff x="4128" y="1994"/>
              <a:chExt cx="123" cy="118"/>
            </a:xfrm>
          </p:grpSpPr>
          <p:sp>
            <p:nvSpPr>
              <p:cNvPr id="114731" name="Line 43"/>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32" name="Line 44"/>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33" name="Group 45"/>
            <p:cNvGrpSpPr>
              <a:grpSpLocks/>
            </p:cNvGrpSpPr>
            <p:nvPr/>
          </p:nvGrpSpPr>
          <p:grpSpPr bwMode="auto">
            <a:xfrm>
              <a:off x="4386" y="2661"/>
              <a:ext cx="123" cy="118"/>
              <a:chOff x="4128" y="1994"/>
              <a:chExt cx="123" cy="118"/>
            </a:xfrm>
          </p:grpSpPr>
          <p:sp>
            <p:nvSpPr>
              <p:cNvPr id="114734" name="Line 4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35" name="Line 4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36" name="Group 48"/>
            <p:cNvGrpSpPr>
              <a:grpSpLocks/>
            </p:cNvGrpSpPr>
            <p:nvPr/>
          </p:nvGrpSpPr>
          <p:grpSpPr bwMode="auto">
            <a:xfrm>
              <a:off x="5273" y="2662"/>
              <a:ext cx="123" cy="118"/>
              <a:chOff x="4128" y="1994"/>
              <a:chExt cx="123" cy="118"/>
            </a:xfrm>
          </p:grpSpPr>
          <p:sp>
            <p:nvSpPr>
              <p:cNvPr id="114737" name="Line 49"/>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38" name="Line 50"/>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39" name="Group 51"/>
            <p:cNvGrpSpPr>
              <a:grpSpLocks/>
            </p:cNvGrpSpPr>
            <p:nvPr/>
          </p:nvGrpSpPr>
          <p:grpSpPr bwMode="auto">
            <a:xfrm>
              <a:off x="5026" y="2662"/>
              <a:ext cx="123" cy="118"/>
              <a:chOff x="4128" y="1994"/>
              <a:chExt cx="123" cy="118"/>
            </a:xfrm>
          </p:grpSpPr>
          <p:sp>
            <p:nvSpPr>
              <p:cNvPr id="114740" name="Line 52"/>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41" name="Line 53"/>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4743" name="Rectangle 55"/>
          <p:cNvSpPr>
            <a:spLocks noChangeArrowheads="1"/>
          </p:cNvSpPr>
          <p:nvPr/>
        </p:nvSpPr>
        <p:spPr bwMode="auto">
          <a:xfrm>
            <a:off x="6327775" y="3684588"/>
            <a:ext cx="2449513"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44" name="Rectangle 56"/>
          <p:cNvSpPr>
            <a:spLocks noChangeArrowheads="1"/>
          </p:cNvSpPr>
          <p:nvPr/>
        </p:nvSpPr>
        <p:spPr bwMode="auto">
          <a:xfrm>
            <a:off x="6327775" y="4732338"/>
            <a:ext cx="2449513"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46" name="Line 58"/>
          <p:cNvSpPr>
            <a:spLocks noChangeShapeType="1"/>
          </p:cNvSpPr>
          <p:nvPr/>
        </p:nvSpPr>
        <p:spPr bwMode="auto">
          <a:xfrm>
            <a:off x="6477000" y="3870325"/>
            <a:ext cx="152400" cy="855663"/>
          </a:xfrm>
          <a:prstGeom prst="line">
            <a:avLst/>
          </a:prstGeom>
          <a:noFill/>
          <a:ln w="9525">
            <a:solidFill>
              <a:srgbClr val="FF8F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47" name="Line 59"/>
          <p:cNvSpPr>
            <a:spLocks noChangeShapeType="1"/>
          </p:cNvSpPr>
          <p:nvPr/>
        </p:nvSpPr>
        <p:spPr bwMode="auto">
          <a:xfrm>
            <a:off x="8683625"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48" name="Text Box 60"/>
          <p:cNvSpPr txBox="1">
            <a:spLocks noChangeArrowheads="1"/>
          </p:cNvSpPr>
          <p:nvPr/>
        </p:nvSpPr>
        <p:spPr bwMode="auto">
          <a:xfrm>
            <a:off x="7264400" y="40386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grpSp>
        <p:nvGrpSpPr>
          <p:cNvPr id="114749" name="Group 61"/>
          <p:cNvGrpSpPr>
            <a:grpSpLocks/>
          </p:cNvGrpSpPr>
          <p:nvPr/>
        </p:nvGrpSpPr>
        <p:grpSpPr bwMode="auto">
          <a:xfrm>
            <a:off x="6146800" y="4860925"/>
            <a:ext cx="2794000" cy="396875"/>
            <a:chOff x="2032" y="2774"/>
            <a:chExt cx="1760" cy="250"/>
          </a:xfrm>
        </p:grpSpPr>
        <p:sp>
          <p:nvSpPr>
            <p:cNvPr id="114750" name="Text Box 62"/>
            <p:cNvSpPr txBox="1">
              <a:spLocks noChangeArrowheads="1"/>
            </p:cNvSpPr>
            <p:nvPr/>
          </p:nvSpPr>
          <p:spPr bwMode="auto">
            <a:xfrm>
              <a:off x="2032"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solidFill>
                    <a:srgbClr val="969696"/>
                  </a:solidFill>
                  <a:latin typeface="Times New Roman" panose="02020603050405020304" pitchFamily="18" charset="0"/>
                  <a:ea typeface="宋体" panose="02010600030101010101" pitchFamily="2" charset="-122"/>
                </a:rPr>
                <a:t>s</a:t>
              </a:r>
              <a:r>
                <a:rPr lang="en-US" altLang="zh-CN" sz="2000" baseline="-25000">
                  <a:solidFill>
                    <a:srgbClr val="969696"/>
                  </a:solidFill>
                  <a:latin typeface="Times New Roman" panose="02020603050405020304" pitchFamily="18" charset="0"/>
                  <a:ea typeface="宋体" panose="02010600030101010101" pitchFamily="2" charset="-122"/>
                </a:rPr>
                <a:t>1</a:t>
              </a:r>
              <a:endParaRPr lang="en-US" altLang="zh-CN" sz="2000" i="1">
                <a:solidFill>
                  <a:srgbClr val="969696"/>
                </a:solidFill>
                <a:latin typeface="Times New Roman" panose="02020603050405020304" pitchFamily="18" charset="0"/>
                <a:ea typeface="宋体" panose="02010600030101010101" pitchFamily="2" charset="-122"/>
              </a:endParaRPr>
            </a:p>
          </p:txBody>
        </p:sp>
        <p:sp>
          <p:nvSpPr>
            <p:cNvPr id="114751" name="Text Box 63"/>
            <p:cNvSpPr txBox="1">
              <a:spLocks noChangeArrowheads="1"/>
            </p:cNvSpPr>
            <p:nvPr/>
          </p:nvSpPr>
          <p:spPr bwMode="auto">
            <a:xfrm>
              <a:off x="2210" y="2774"/>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solidFill>
                    <a:srgbClr val="FF00FF"/>
                  </a:solidFill>
                  <a:latin typeface="Times New Roman" panose="02020603050405020304" pitchFamily="18" charset="0"/>
                  <a:ea typeface="宋体" panose="02010600030101010101" pitchFamily="2" charset="-122"/>
                </a:rPr>
                <a:t>s</a:t>
              </a:r>
              <a:r>
                <a:rPr lang="en-US" altLang="zh-CN" sz="2000" baseline="-25000">
                  <a:solidFill>
                    <a:srgbClr val="FF00FF"/>
                  </a:solidFill>
                  <a:latin typeface="Times New Roman" panose="02020603050405020304" pitchFamily="18" charset="0"/>
                  <a:ea typeface="宋体" panose="02010600030101010101" pitchFamily="2" charset="-122"/>
                </a:rPr>
                <a:t>2</a:t>
              </a:r>
              <a:endParaRPr lang="en-US" altLang="zh-CN" sz="2000" i="1">
                <a:solidFill>
                  <a:srgbClr val="FF00FF"/>
                </a:solidFill>
                <a:latin typeface="Times New Roman" panose="02020603050405020304" pitchFamily="18" charset="0"/>
                <a:ea typeface="宋体" panose="02010600030101010101" pitchFamily="2" charset="-122"/>
              </a:endParaRPr>
            </a:p>
          </p:txBody>
        </p:sp>
        <p:sp>
          <p:nvSpPr>
            <p:cNvPr id="114752" name="Text Box 64"/>
            <p:cNvSpPr txBox="1">
              <a:spLocks noChangeArrowheads="1"/>
            </p:cNvSpPr>
            <p:nvPr/>
          </p:nvSpPr>
          <p:spPr bwMode="auto">
            <a:xfrm>
              <a:off x="3457" y="2774"/>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14753" name="Text Box 65"/>
            <p:cNvSpPr txBox="1">
              <a:spLocks noChangeArrowheads="1"/>
            </p:cNvSpPr>
            <p:nvPr/>
          </p:nvSpPr>
          <p:spPr bwMode="auto">
            <a:xfrm>
              <a:off x="2736" y="2784"/>
              <a:ext cx="5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grpSp>
        <p:nvGrpSpPr>
          <p:cNvPr id="114754" name="Group 66"/>
          <p:cNvGrpSpPr>
            <a:grpSpLocks/>
          </p:cNvGrpSpPr>
          <p:nvPr/>
        </p:nvGrpSpPr>
        <p:grpSpPr bwMode="auto">
          <a:xfrm>
            <a:off x="6096000" y="3260725"/>
            <a:ext cx="2794000" cy="412750"/>
            <a:chOff x="2000" y="1766"/>
            <a:chExt cx="1760" cy="260"/>
          </a:xfrm>
        </p:grpSpPr>
        <p:sp>
          <p:nvSpPr>
            <p:cNvPr id="114755" name="Text Box 67"/>
            <p:cNvSpPr txBox="1">
              <a:spLocks noChangeArrowheads="1"/>
            </p:cNvSpPr>
            <p:nvPr/>
          </p:nvSpPr>
          <p:spPr bwMode="auto">
            <a:xfrm>
              <a:off x="2000"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4756" name="Text Box 68"/>
            <p:cNvSpPr txBox="1">
              <a:spLocks noChangeArrowheads="1"/>
            </p:cNvSpPr>
            <p:nvPr/>
          </p:nvSpPr>
          <p:spPr bwMode="auto">
            <a:xfrm>
              <a:off x="2178" y="176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4757" name="Text Box 69"/>
            <p:cNvSpPr txBox="1">
              <a:spLocks noChangeArrowheads="1"/>
            </p:cNvSpPr>
            <p:nvPr/>
          </p:nvSpPr>
          <p:spPr bwMode="auto">
            <a:xfrm>
              <a:off x="3425" y="1766"/>
              <a:ext cx="3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14758" name="Text Box 70"/>
            <p:cNvSpPr txBox="1">
              <a:spLocks noChangeArrowheads="1"/>
            </p:cNvSpPr>
            <p:nvPr/>
          </p:nvSpPr>
          <p:spPr bwMode="auto">
            <a:xfrm>
              <a:off x="2736" y="177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4759" name="Text Box 71"/>
            <p:cNvSpPr txBox="1">
              <a:spLocks noChangeArrowheads="1"/>
            </p:cNvSpPr>
            <p:nvPr/>
          </p:nvSpPr>
          <p:spPr bwMode="auto">
            <a:xfrm>
              <a:off x="2341" y="177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3</a:t>
              </a:r>
              <a:endParaRPr lang="en-US" altLang="zh-CN" sz="2000" i="1">
                <a:latin typeface="Times New Roman" panose="02020603050405020304" pitchFamily="18" charset="0"/>
                <a:ea typeface="宋体" panose="02010600030101010101" pitchFamily="2" charset="-122"/>
              </a:endParaRPr>
            </a:p>
          </p:txBody>
        </p:sp>
      </p:grpSp>
      <p:grpSp>
        <p:nvGrpSpPr>
          <p:cNvPr id="114760" name="Group 72"/>
          <p:cNvGrpSpPr>
            <a:grpSpLocks/>
          </p:cNvGrpSpPr>
          <p:nvPr/>
        </p:nvGrpSpPr>
        <p:grpSpPr bwMode="auto">
          <a:xfrm>
            <a:off x="6543675" y="3681413"/>
            <a:ext cx="2024063" cy="200025"/>
            <a:chOff x="4128" y="1994"/>
            <a:chExt cx="1275" cy="126"/>
          </a:xfrm>
        </p:grpSpPr>
        <p:grpSp>
          <p:nvGrpSpPr>
            <p:cNvPr id="114761" name="Group 73"/>
            <p:cNvGrpSpPr>
              <a:grpSpLocks/>
            </p:cNvGrpSpPr>
            <p:nvPr/>
          </p:nvGrpSpPr>
          <p:grpSpPr bwMode="auto">
            <a:xfrm>
              <a:off x="4128" y="1994"/>
              <a:ext cx="123" cy="118"/>
              <a:chOff x="4128" y="1994"/>
              <a:chExt cx="123" cy="118"/>
            </a:xfrm>
          </p:grpSpPr>
          <p:sp>
            <p:nvSpPr>
              <p:cNvPr id="114762" name="Line 7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63" name="Line 7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64" name="Group 76"/>
            <p:cNvGrpSpPr>
              <a:grpSpLocks/>
            </p:cNvGrpSpPr>
            <p:nvPr/>
          </p:nvGrpSpPr>
          <p:grpSpPr bwMode="auto">
            <a:xfrm>
              <a:off x="4386" y="2001"/>
              <a:ext cx="123" cy="118"/>
              <a:chOff x="4128" y="1994"/>
              <a:chExt cx="123" cy="118"/>
            </a:xfrm>
          </p:grpSpPr>
          <p:sp>
            <p:nvSpPr>
              <p:cNvPr id="114765" name="Line 77"/>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66" name="Line 78"/>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67" name="Group 79"/>
            <p:cNvGrpSpPr>
              <a:grpSpLocks/>
            </p:cNvGrpSpPr>
            <p:nvPr/>
          </p:nvGrpSpPr>
          <p:grpSpPr bwMode="auto">
            <a:xfrm>
              <a:off x="5280" y="2002"/>
              <a:ext cx="123" cy="118"/>
              <a:chOff x="4128" y="1994"/>
              <a:chExt cx="123" cy="118"/>
            </a:xfrm>
          </p:grpSpPr>
          <p:sp>
            <p:nvSpPr>
              <p:cNvPr id="114768" name="Line 80"/>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69" name="Line 81"/>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70" name="Group 82"/>
            <p:cNvGrpSpPr>
              <a:grpSpLocks/>
            </p:cNvGrpSpPr>
            <p:nvPr/>
          </p:nvGrpSpPr>
          <p:grpSpPr bwMode="auto">
            <a:xfrm>
              <a:off x="5033" y="2001"/>
              <a:ext cx="123" cy="118"/>
              <a:chOff x="4128" y="1994"/>
              <a:chExt cx="123" cy="118"/>
            </a:xfrm>
          </p:grpSpPr>
          <p:sp>
            <p:nvSpPr>
              <p:cNvPr id="114771" name="Line 8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72" name="Line 84"/>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14773" name="Group 85"/>
          <p:cNvGrpSpPr>
            <a:grpSpLocks/>
          </p:cNvGrpSpPr>
          <p:nvPr/>
        </p:nvGrpSpPr>
        <p:grpSpPr bwMode="auto">
          <a:xfrm>
            <a:off x="6543675" y="4718050"/>
            <a:ext cx="2012950" cy="211138"/>
            <a:chOff x="4128" y="2647"/>
            <a:chExt cx="1268" cy="133"/>
          </a:xfrm>
        </p:grpSpPr>
        <p:grpSp>
          <p:nvGrpSpPr>
            <p:cNvPr id="114774" name="Group 86"/>
            <p:cNvGrpSpPr>
              <a:grpSpLocks/>
            </p:cNvGrpSpPr>
            <p:nvPr/>
          </p:nvGrpSpPr>
          <p:grpSpPr bwMode="auto">
            <a:xfrm>
              <a:off x="4128" y="2647"/>
              <a:ext cx="123" cy="118"/>
              <a:chOff x="4128" y="1994"/>
              <a:chExt cx="123" cy="118"/>
            </a:xfrm>
          </p:grpSpPr>
          <p:sp>
            <p:nvSpPr>
              <p:cNvPr id="114775" name="Line 87"/>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76" name="Line 88"/>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77" name="Group 89"/>
            <p:cNvGrpSpPr>
              <a:grpSpLocks/>
            </p:cNvGrpSpPr>
            <p:nvPr/>
          </p:nvGrpSpPr>
          <p:grpSpPr bwMode="auto">
            <a:xfrm>
              <a:off x="4386" y="2661"/>
              <a:ext cx="123" cy="118"/>
              <a:chOff x="4128" y="1994"/>
              <a:chExt cx="123" cy="118"/>
            </a:xfrm>
          </p:grpSpPr>
          <p:sp>
            <p:nvSpPr>
              <p:cNvPr id="114778" name="Line 90"/>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79" name="Line 91"/>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80" name="Group 92"/>
            <p:cNvGrpSpPr>
              <a:grpSpLocks/>
            </p:cNvGrpSpPr>
            <p:nvPr/>
          </p:nvGrpSpPr>
          <p:grpSpPr bwMode="auto">
            <a:xfrm>
              <a:off x="5273" y="2662"/>
              <a:ext cx="123" cy="118"/>
              <a:chOff x="4128" y="1994"/>
              <a:chExt cx="123" cy="118"/>
            </a:xfrm>
          </p:grpSpPr>
          <p:sp>
            <p:nvSpPr>
              <p:cNvPr id="114781" name="Line 93"/>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82" name="Line 94"/>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783" name="Group 95"/>
            <p:cNvGrpSpPr>
              <a:grpSpLocks/>
            </p:cNvGrpSpPr>
            <p:nvPr/>
          </p:nvGrpSpPr>
          <p:grpSpPr bwMode="auto">
            <a:xfrm>
              <a:off x="5026" y="2662"/>
              <a:ext cx="123" cy="118"/>
              <a:chOff x="4128" y="1994"/>
              <a:chExt cx="123" cy="118"/>
            </a:xfrm>
          </p:grpSpPr>
          <p:sp>
            <p:nvSpPr>
              <p:cNvPr id="114784" name="Line 9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85" name="Line 9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4787" name="Rectangle 99"/>
          <p:cNvSpPr>
            <a:spLocks noChangeArrowheads="1"/>
          </p:cNvSpPr>
          <p:nvPr/>
        </p:nvSpPr>
        <p:spPr bwMode="auto">
          <a:xfrm>
            <a:off x="519113" y="3684588"/>
            <a:ext cx="2449512" cy="1905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rgbClr val="3333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88" name="Rectangle 100"/>
          <p:cNvSpPr>
            <a:spLocks noChangeArrowheads="1"/>
          </p:cNvSpPr>
          <p:nvPr/>
        </p:nvSpPr>
        <p:spPr bwMode="auto">
          <a:xfrm>
            <a:off x="519113" y="4732338"/>
            <a:ext cx="2449512" cy="1889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89" name="Line 101"/>
          <p:cNvSpPr>
            <a:spLocks noChangeShapeType="1"/>
          </p:cNvSpPr>
          <p:nvPr/>
        </p:nvSpPr>
        <p:spPr bwMode="auto">
          <a:xfrm>
            <a:off x="612775"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91" name="Line 103"/>
          <p:cNvSpPr>
            <a:spLocks noChangeShapeType="1"/>
          </p:cNvSpPr>
          <p:nvPr/>
        </p:nvSpPr>
        <p:spPr bwMode="auto">
          <a:xfrm>
            <a:off x="2874963" y="3875088"/>
            <a:ext cx="0" cy="857250"/>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92" name="Text Box 104"/>
          <p:cNvSpPr txBox="1">
            <a:spLocks noChangeArrowheads="1"/>
          </p:cNvSpPr>
          <p:nvPr/>
        </p:nvSpPr>
        <p:spPr bwMode="auto">
          <a:xfrm>
            <a:off x="1366838" y="4065588"/>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4793" name="Text Box 105"/>
          <p:cNvSpPr txBox="1">
            <a:spLocks noChangeArrowheads="1"/>
          </p:cNvSpPr>
          <p:nvPr/>
        </p:nvSpPr>
        <p:spPr bwMode="auto">
          <a:xfrm>
            <a:off x="338138" y="4845050"/>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4794" name="Text Box 106"/>
          <p:cNvSpPr txBox="1">
            <a:spLocks noChangeArrowheads="1"/>
          </p:cNvSpPr>
          <p:nvPr/>
        </p:nvSpPr>
        <p:spPr bwMode="auto">
          <a:xfrm>
            <a:off x="619125" y="484505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4795" name="Text Box 107"/>
          <p:cNvSpPr txBox="1">
            <a:spLocks noChangeArrowheads="1"/>
          </p:cNvSpPr>
          <p:nvPr/>
        </p:nvSpPr>
        <p:spPr bwMode="auto">
          <a:xfrm>
            <a:off x="2593975" y="4845050"/>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s</a:t>
            </a:r>
            <a:r>
              <a:rPr lang="en-US" altLang="zh-CN" sz="2000" i="1" baseline="-25000">
                <a:latin typeface="Times New Roman" panose="02020603050405020304" pitchFamily="18" charset="0"/>
                <a:ea typeface="宋体" panose="02010600030101010101" pitchFamily="2" charset="-122"/>
              </a:rPr>
              <a:t>n</a:t>
            </a:r>
            <a:endParaRPr lang="en-US" altLang="zh-CN" sz="2000" i="1">
              <a:latin typeface="Times New Roman" panose="02020603050405020304" pitchFamily="18" charset="0"/>
              <a:ea typeface="宋体" panose="02010600030101010101" pitchFamily="2" charset="-122"/>
            </a:endParaRPr>
          </a:p>
        </p:txBody>
      </p:sp>
      <p:sp>
        <p:nvSpPr>
          <p:cNvPr id="114796" name="Text Box 108"/>
          <p:cNvSpPr txBox="1">
            <a:spLocks noChangeArrowheads="1"/>
          </p:cNvSpPr>
          <p:nvPr/>
        </p:nvSpPr>
        <p:spPr bwMode="auto">
          <a:xfrm>
            <a:off x="1371600" y="4845050"/>
            <a:ext cx="703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ea typeface="宋体" panose="02010600030101010101" pitchFamily="2" charset="-122"/>
              </a:rPr>
              <a:t>… …</a:t>
            </a:r>
          </a:p>
        </p:txBody>
      </p:sp>
      <p:sp>
        <p:nvSpPr>
          <p:cNvPr id="114797" name="Text Box 109"/>
          <p:cNvSpPr txBox="1">
            <a:spLocks noChangeArrowheads="1"/>
          </p:cNvSpPr>
          <p:nvPr/>
        </p:nvSpPr>
        <p:spPr bwMode="auto">
          <a:xfrm>
            <a:off x="287338" y="3260725"/>
            <a:ext cx="531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1</a:t>
            </a:r>
            <a:endParaRPr lang="en-US" altLang="zh-CN" sz="2000" i="1">
              <a:latin typeface="Times New Roman" panose="02020603050405020304" pitchFamily="18" charset="0"/>
              <a:ea typeface="宋体" panose="02010600030101010101" pitchFamily="2" charset="-122"/>
            </a:endParaRPr>
          </a:p>
        </p:txBody>
      </p:sp>
      <p:sp>
        <p:nvSpPr>
          <p:cNvPr id="114798" name="Text Box 110"/>
          <p:cNvSpPr txBox="1">
            <a:spLocks noChangeArrowheads="1"/>
          </p:cNvSpPr>
          <p:nvPr/>
        </p:nvSpPr>
        <p:spPr bwMode="auto">
          <a:xfrm>
            <a:off x="569913" y="32607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baseline="-25000">
                <a:latin typeface="Times New Roman" panose="02020603050405020304" pitchFamily="18" charset="0"/>
                <a:ea typeface="宋体" panose="02010600030101010101" pitchFamily="2" charset="-122"/>
              </a:rPr>
              <a:t>2</a:t>
            </a:r>
            <a:endParaRPr lang="en-US" altLang="zh-CN" sz="2000" i="1">
              <a:latin typeface="Times New Roman" panose="02020603050405020304" pitchFamily="18" charset="0"/>
              <a:ea typeface="宋体" panose="02010600030101010101" pitchFamily="2" charset="-122"/>
            </a:endParaRPr>
          </a:p>
        </p:txBody>
      </p:sp>
      <p:sp>
        <p:nvSpPr>
          <p:cNvPr id="114799" name="Text Box 111"/>
          <p:cNvSpPr txBox="1">
            <a:spLocks noChangeArrowheads="1"/>
          </p:cNvSpPr>
          <p:nvPr/>
        </p:nvSpPr>
        <p:spPr bwMode="auto">
          <a:xfrm>
            <a:off x="2549525" y="3260725"/>
            <a:ext cx="531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i="1">
                <a:latin typeface="Times New Roman" panose="02020603050405020304" pitchFamily="18" charset="0"/>
                <a:ea typeface="宋体" panose="02010600030101010101" pitchFamily="2" charset="-122"/>
              </a:rPr>
              <a:t>r</a:t>
            </a:r>
            <a:r>
              <a:rPr lang="en-US" altLang="zh-CN" sz="2000" i="1" baseline="-25000">
                <a:latin typeface="Times New Roman" panose="02020603050405020304" pitchFamily="18" charset="0"/>
                <a:ea typeface="宋体" panose="02010600030101010101" pitchFamily="2" charset="-122"/>
              </a:rPr>
              <a:t>m</a:t>
            </a:r>
            <a:endParaRPr lang="en-US" altLang="zh-CN" sz="2000" i="1">
              <a:latin typeface="Times New Roman" panose="02020603050405020304" pitchFamily="18" charset="0"/>
              <a:ea typeface="宋体" panose="02010600030101010101" pitchFamily="2" charset="-122"/>
            </a:endParaRPr>
          </a:p>
        </p:txBody>
      </p:sp>
      <p:sp>
        <p:nvSpPr>
          <p:cNvPr id="114800" name="Text Box 112"/>
          <p:cNvSpPr txBox="1">
            <a:spLocks noChangeArrowheads="1"/>
          </p:cNvSpPr>
          <p:nvPr/>
        </p:nvSpPr>
        <p:spPr bwMode="auto">
          <a:xfrm>
            <a:off x="1290638" y="3260725"/>
            <a:ext cx="871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ea typeface="宋体" panose="02010600030101010101" pitchFamily="2" charset="-122"/>
              </a:rPr>
              <a:t>… …</a:t>
            </a:r>
          </a:p>
        </p:txBody>
      </p:sp>
      <p:grpSp>
        <p:nvGrpSpPr>
          <p:cNvPr id="114801" name="Group 113"/>
          <p:cNvGrpSpPr>
            <a:grpSpLocks/>
          </p:cNvGrpSpPr>
          <p:nvPr/>
        </p:nvGrpSpPr>
        <p:grpSpPr bwMode="auto">
          <a:xfrm>
            <a:off x="719138" y="3683000"/>
            <a:ext cx="195262" cy="187325"/>
            <a:chOff x="4128" y="1994"/>
            <a:chExt cx="123" cy="118"/>
          </a:xfrm>
        </p:grpSpPr>
        <p:sp>
          <p:nvSpPr>
            <p:cNvPr id="114802" name="Line 114"/>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03" name="Line 115"/>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804" name="Group 116"/>
          <p:cNvGrpSpPr>
            <a:grpSpLocks/>
          </p:cNvGrpSpPr>
          <p:nvPr/>
        </p:nvGrpSpPr>
        <p:grpSpPr bwMode="auto">
          <a:xfrm>
            <a:off x="1128713" y="3694113"/>
            <a:ext cx="195262" cy="187325"/>
            <a:chOff x="4128" y="1994"/>
            <a:chExt cx="123" cy="118"/>
          </a:xfrm>
        </p:grpSpPr>
        <p:sp>
          <p:nvSpPr>
            <p:cNvPr id="114805" name="Line 117"/>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06" name="Line 118"/>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807" name="Group 119"/>
          <p:cNvGrpSpPr>
            <a:grpSpLocks/>
          </p:cNvGrpSpPr>
          <p:nvPr/>
        </p:nvGrpSpPr>
        <p:grpSpPr bwMode="auto">
          <a:xfrm>
            <a:off x="2547938" y="3695700"/>
            <a:ext cx="195262" cy="187325"/>
            <a:chOff x="4128" y="1994"/>
            <a:chExt cx="123" cy="118"/>
          </a:xfrm>
        </p:grpSpPr>
        <p:sp>
          <p:nvSpPr>
            <p:cNvPr id="114808" name="Line 120"/>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09" name="Line 121"/>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810" name="Group 122"/>
          <p:cNvGrpSpPr>
            <a:grpSpLocks/>
          </p:cNvGrpSpPr>
          <p:nvPr/>
        </p:nvGrpSpPr>
        <p:grpSpPr bwMode="auto">
          <a:xfrm>
            <a:off x="2155825" y="3694113"/>
            <a:ext cx="195263" cy="187325"/>
            <a:chOff x="4128" y="1994"/>
            <a:chExt cx="123" cy="118"/>
          </a:xfrm>
        </p:grpSpPr>
        <p:sp>
          <p:nvSpPr>
            <p:cNvPr id="114811" name="Line 123"/>
            <p:cNvSpPr>
              <a:spLocks noChangeShapeType="1"/>
            </p:cNvSpPr>
            <p:nvPr/>
          </p:nvSpPr>
          <p:spPr bwMode="auto">
            <a:xfrm flipH="1">
              <a:off x="4128" y="2000"/>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12" name="Line 124"/>
            <p:cNvSpPr>
              <a:spLocks noChangeShapeType="1"/>
            </p:cNvSpPr>
            <p:nvPr/>
          </p:nvSpPr>
          <p:spPr bwMode="auto">
            <a:xfrm flipH="1">
              <a:off x="4250" y="1994"/>
              <a:ext cx="1" cy="11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813" name="Group 125"/>
          <p:cNvGrpSpPr>
            <a:grpSpLocks/>
          </p:cNvGrpSpPr>
          <p:nvPr/>
        </p:nvGrpSpPr>
        <p:grpSpPr bwMode="auto">
          <a:xfrm>
            <a:off x="719138" y="4719638"/>
            <a:ext cx="195262" cy="187325"/>
            <a:chOff x="4128" y="1994"/>
            <a:chExt cx="123" cy="118"/>
          </a:xfrm>
        </p:grpSpPr>
        <p:sp>
          <p:nvSpPr>
            <p:cNvPr id="114814" name="Line 126"/>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15" name="Line 127"/>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816" name="Group 128"/>
          <p:cNvGrpSpPr>
            <a:grpSpLocks/>
          </p:cNvGrpSpPr>
          <p:nvPr/>
        </p:nvGrpSpPr>
        <p:grpSpPr bwMode="auto">
          <a:xfrm>
            <a:off x="1128713" y="4741863"/>
            <a:ext cx="195262" cy="187325"/>
            <a:chOff x="4128" y="1994"/>
            <a:chExt cx="123" cy="118"/>
          </a:xfrm>
        </p:grpSpPr>
        <p:sp>
          <p:nvSpPr>
            <p:cNvPr id="114817" name="Line 129"/>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18" name="Line 130"/>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819" name="Group 131"/>
          <p:cNvGrpSpPr>
            <a:grpSpLocks/>
          </p:cNvGrpSpPr>
          <p:nvPr/>
        </p:nvGrpSpPr>
        <p:grpSpPr bwMode="auto">
          <a:xfrm>
            <a:off x="2536825" y="4743450"/>
            <a:ext cx="195263" cy="187325"/>
            <a:chOff x="4128" y="1994"/>
            <a:chExt cx="123" cy="118"/>
          </a:xfrm>
        </p:grpSpPr>
        <p:sp>
          <p:nvSpPr>
            <p:cNvPr id="114820" name="Line 132"/>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21" name="Line 133"/>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4822" name="Group 134"/>
          <p:cNvGrpSpPr>
            <a:grpSpLocks/>
          </p:cNvGrpSpPr>
          <p:nvPr/>
        </p:nvGrpSpPr>
        <p:grpSpPr bwMode="auto">
          <a:xfrm>
            <a:off x="2144713" y="4743450"/>
            <a:ext cx="195262" cy="187325"/>
            <a:chOff x="4128" y="1994"/>
            <a:chExt cx="123" cy="118"/>
          </a:xfrm>
        </p:grpSpPr>
        <p:sp>
          <p:nvSpPr>
            <p:cNvPr id="114823" name="Line 135"/>
            <p:cNvSpPr>
              <a:spLocks noChangeShapeType="1"/>
            </p:cNvSpPr>
            <p:nvPr/>
          </p:nvSpPr>
          <p:spPr bwMode="auto">
            <a:xfrm flipH="1">
              <a:off x="4128" y="2000"/>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24" name="Line 136"/>
            <p:cNvSpPr>
              <a:spLocks noChangeShapeType="1"/>
            </p:cNvSpPr>
            <p:nvPr/>
          </p:nvSpPr>
          <p:spPr bwMode="auto">
            <a:xfrm flipH="1">
              <a:off x="4250" y="1994"/>
              <a:ext cx="1" cy="1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4825" name="Text Box 137"/>
          <p:cNvSpPr txBox="1">
            <a:spLocks noChangeArrowheads="1"/>
          </p:cNvSpPr>
          <p:nvPr/>
        </p:nvSpPr>
        <p:spPr bwMode="auto">
          <a:xfrm>
            <a:off x="1279525" y="5372100"/>
            <a:ext cx="749300"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1</a:t>
            </a:r>
          </a:p>
        </p:txBody>
      </p:sp>
      <p:sp>
        <p:nvSpPr>
          <p:cNvPr id="114826" name="Text Box 138"/>
          <p:cNvSpPr txBox="1">
            <a:spLocks noChangeArrowheads="1"/>
          </p:cNvSpPr>
          <p:nvPr/>
        </p:nvSpPr>
        <p:spPr bwMode="auto">
          <a:xfrm>
            <a:off x="4191000" y="5410200"/>
            <a:ext cx="920750" cy="36671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2.1</a:t>
            </a:r>
          </a:p>
        </p:txBody>
      </p:sp>
      <p:sp>
        <p:nvSpPr>
          <p:cNvPr id="114827" name="Text Box 139"/>
          <p:cNvSpPr txBox="1">
            <a:spLocks noChangeArrowheads="1"/>
          </p:cNvSpPr>
          <p:nvPr/>
        </p:nvSpPr>
        <p:spPr bwMode="auto">
          <a:xfrm>
            <a:off x="7010400" y="5410200"/>
            <a:ext cx="920750" cy="366713"/>
          </a:xfrm>
          <a:prstGeom prst="rect">
            <a:avLst/>
          </a:prstGeom>
          <a:solidFill>
            <a:srgbClr val="0000FF">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case 2.2</a:t>
            </a:r>
          </a:p>
        </p:txBody>
      </p:sp>
      <p:sp>
        <p:nvSpPr>
          <p:cNvPr id="114828" name="Text Box 140"/>
          <p:cNvSpPr txBox="1">
            <a:spLocks noChangeArrowheads="1"/>
          </p:cNvSpPr>
          <p:nvPr/>
        </p:nvSpPr>
        <p:spPr bwMode="auto">
          <a:xfrm>
            <a:off x="152400" y="4038600"/>
            <a:ext cx="433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9900"/>
                </a:solidFill>
                <a:sym typeface="Symbol" panose="05050102010706020507" pitchFamily="18" charset="2"/>
              </a:rPr>
              <a:t></a:t>
            </a:r>
            <a:r>
              <a:rPr lang="en-US" altLang="en-US" i="1">
                <a:solidFill>
                  <a:srgbClr val="009900"/>
                </a:solidFill>
                <a:latin typeface="Symbol" panose="05050102010706020507" pitchFamily="18" charset="2"/>
                <a:sym typeface="Symbol" panose="05050102010706020507" pitchFamily="18" charset="2"/>
              </a:rPr>
              <a:t>e</a:t>
            </a:r>
          </a:p>
        </p:txBody>
      </p:sp>
      <p:sp>
        <p:nvSpPr>
          <p:cNvPr id="114829" name="Text Box 141"/>
          <p:cNvSpPr txBox="1">
            <a:spLocks noChangeArrowheads="1"/>
          </p:cNvSpPr>
          <p:nvPr/>
        </p:nvSpPr>
        <p:spPr bwMode="auto">
          <a:xfrm>
            <a:off x="3048000" y="40386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sym typeface="Symbol" panose="05050102010706020507" pitchFamily="18" charset="2"/>
              </a:rPr>
              <a:t>&gt;</a:t>
            </a:r>
            <a:r>
              <a:rPr lang="en-US" altLang="en-US" i="1">
                <a:solidFill>
                  <a:srgbClr val="FF0000"/>
                </a:solidFill>
                <a:latin typeface="Symbol" panose="05050102010706020507" pitchFamily="18" charset="2"/>
                <a:sym typeface="Symbol" panose="05050102010706020507" pitchFamily="18" charset="2"/>
              </a:rPr>
              <a:t>e</a:t>
            </a:r>
          </a:p>
        </p:txBody>
      </p:sp>
      <p:sp>
        <p:nvSpPr>
          <p:cNvPr id="114830" name="Rectangle 142"/>
          <p:cNvSpPr>
            <a:spLocks noChangeArrowheads="1"/>
          </p:cNvSpPr>
          <p:nvPr/>
        </p:nvSpPr>
        <p:spPr bwMode="auto">
          <a:xfrm>
            <a:off x="2438400" y="2362200"/>
            <a:ext cx="2906713" cy="263525"/>
          </a:xfrm>
          <a:prstGeom prst="rect">
            <a:avLst/>
          </a:prstGeom>
          <a:solidFill>
            <a:srgbClr val="FFFF00">
              <a:alpha val="1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33" name="Line 145"/>
          <p:cNvSpPr>
            <a:spLocks noChangeShapeType="1"/>
          </p:cNvSpPr>
          <p:nvPr/>
        </p:nvSpPr>
        <p:spPr bwMode="auto">
          <a:xfrm>
            <a:off x="3505200" y="3886200"/>
            <a:ext cx="0" cy="857250"/>
          </a:xfrm>
          <a:prstGeom prst="line">
            <a:avLst/>
          </a:prstGeom>
          <a:noFill/>
          <a:ln w="9525">
            <a:solidFill>
              <a:srgbClr val="808080"/>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4836" name="Group 148"/>
          <p:cNvGrpSpPr>
            <a:grpSpLocks/>
          </p:cNvGrpSpPr>
          <p:nvPr/>
        </p:nvGrpSpPr>
        <p:grpSpPr bwMode="auto">
          <a:xfrm>
            <a:off x="3429000" y="4114800"/>
            <a:ext cx="152400" cy="228600"/>
            <a:chOff x="2160" y="2592"/>
            <a:chExt cx="96" cy="144"/>
          </a:xfrm>
        </p:grpSpPr>
        <p:sp>
          <p:nvSpPr>
            <p:cNvPr id="114834" name="Line 146"/>
            <p:cNvSpPr>
              <a:spLocks noChangeShapeType="1"/>
            </p:cNvSpPr>
            <p:nvPr/>
          </p:nvSpPr>
          <p:spPr bwMode="auto">
            <a:xfrm flipV="1">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35" name="Line 147"/>
            <p:cNvSpPr>
              <a:spLocks noChangeShapeType="1"/>
            </p:cNvSpPr>
            <p:nvPr/>
          </p:nvSpPr>
          <p:spPr bwMode="auto">
            <a:xfrm>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4837" name="Text Box 149"/>
          <p:cNvSpPr txBox="1">
            <a:spLocks noChangeArrowheads="1"/>
          </p:cNvSpPr>
          <p:nvPr/>
        </p:nvSpPr>
        <p:spPr bwMode="auto">
          <a:xfrm>
            <a:off x="5943600" y="40386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sym typeface="Symbol" panose="05050102010706020507" pitchFamily="18" charset="2"/>
              </a:rPr>
              <a:t>&gt;</a:t>
            </a:r>
            <a:r>
              <a:rPr lang="en-US" altLang="en-US" i="1">
                <a:solidFill>
                  <a:srgbClr val="FF0000"/>
                </a:solidFill>
                <a:latin typeface="Symbol" panose="05050102010706020507" pitchFamily="18" charset="2"/>
                <a:sym typeface="Symbol" panose="05050102010706020507" pitchFamily="18" charset="2"/>
              </a:rPr>
              <a:t>e</a:t>
            </a:r>
          </a:p>
        </p:txBody>
      </p:sp>
      <p:sp>
        <p:nvSpPr>
          <p:cNvPr id="114838" name="Line 150"/>
          <p:cNvSpPr>
            <a:spLocks noChangeShapeType="1"/>
          </p:cNvSpPr>
          <p:nvPr/>
        </p:nvSpPr>
        <p:spPr bwMode="auto">
          <a:xfrm>
            <a:off x="6400800" y="3886200"/>
            <a:ext cx="0" cy="857250"/>
          </a:xfrm>
          <a:prstGeom prst="line">
            <a:avLst/>
          </a:prstGeom>
          <a:noFill/>
          <a:ln w="9525">
            <a:solidFill>
              <a:srgbClr val="808080"/>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4839" name="Group 151"/>
          <p:cNvGrpSpPr>
            <a:grpSpLocks/>
          </p:cNvGrpSpPr>
          <p:nvPr/>
        </p:nvGrpSpPr>
        <p:grpSpPr bwMode="auto">
          <a:xfrm>
            <a:off x="6324600" y="4114800"/>
            <a:ext cx="152400" cy="228600"/>
            <a:chOff x="2160" y="2592"/>
            <a:chExt cx="96" cy="144"/>
          </a:xfrm>
        </p:grpSpPr>
        <p:sp>
          <p:nvSpPr>
            <p:cNvPr id="114840" name="Line 152"/>
            <p:cNvSpPr>
              <a:spLocks noChangeShapeType="1"/>
            </p:cNvSpPr>
            <p:nvPr/>
          </p:nvSpPr>
          <p:spPr bwMode="auto">
            <a:xfrm flipV="1">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41" name="Line 153"/>
            <p:cNvSpPr>
              <a:spLocks noChangeShapeType="1"/>
            </p:cNvSpPr>
            <p:nvPr/>
          </p:nvSpPr>
          <p:spPr bwMode="auto">
            <a:xfrm>
              <a:off x="2160" y="2592"/>
              <a:ext cx="96" cy="1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4842" name="Line 154"/>
          <p:cNvSpPr>
            <a:spLocks noChangeShapeType="1"/>
          </p:cNvSpPr>
          <p:nvPr/>
        </p:nvSpPr>
        <p:spPr bwMode="auto">
          <a:xfrm>
            <a:off x="803275" y="3873500"/>
            <a:ext cx="0" cy="838200"/>
          </a:xfrm>
          <a:prstGeom prst="line">
            <a:avLst/>
          </a:prstGeom>
          <a:noFill/>
          <a:ln w="9525">
            <a:solidFill>
              <a:srgbClr val="FF8FFF"/>
            </a:solidFill>
            <a:prstDash val="sysDot"/>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47006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27092</TotalTime>
  <Words>6458</Words>
  <Application>Microsoft Office PowerPoint</Application>
  <PresentationFormat>On-screen Show (4:3)</PresentationFormat>
  <Paragraphs>980</Paragraphs>
  <Slides>76</Slides>
  <Notes>35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76</vt:i4>
      </vt:variant>
    </vt:vector>
  </HeadingPairs>
  <TitlesOfParts>
    <vt:vector size="89" baseType="lpstr">
      <vt:lpstr>PMingLiU</vt:lpstr>
      <vt:lpstr>黑体</vt:lpstr>
      <vt:lpstr>宋体</vt:lpstr>
      <vt:lpstr>Arial</vt:lpstr>
      <vt:lpstr>Calibri</vt:lpstr>
      <vt:lpstr>Garamond</vt:lpstr>
      <vt:lpstr>Symbol</vt:lpstr>
      <vt:lpstr>Tahoma</vt:lpstr>
      <vt:lpstr>Times New Roman</vt:lpstr>
      <vt:lpstr>Wingdings</vt:lpstr>
      <vt:lpstr>Edge</vt:lpstr>
      <vt:lpstr>Microsoft Drawing 1.01</vt:lpstr>
      <vt:lpstr>Equation</vt:lpstr>
      <vt:lpstr>CS 63016 &amp; CS 73016 Big Data Analytics</vt:lpstr>
      <vt:lpstr>Time Series Data and Applications</vt:lpstr>
      <vt:lpstr>Properties of Time Series Data</vt:lpstr>
      <vt:lpstr>Past Research Topics on Time Series</vt:lpstr>
      <vt:lpstr>Similarity Search over Time-Series Databases</vt:lpstr>
      <vt:lpstr>Similarity Measures Without Warping</vt:lpstr>
      <vt:lpstr>Similarity Measures With Warping</vt:lpstr>
      <vt:lpstr>Similarity Measures With Warping (cont'd)</vt:lpstr>
      <vt:lpstr>Similarity Measures With Warping (cont'd)</vt:lpstr>
      <vt:lpstr>Similarity Measures With Warping (cont'd)</vt:lpstr>
      <vt:lpstr>Similarity Measures With Warping (cont'd)</vt:lpstr>
      <vt:lpstr>GEMINI Framework for Similarity Search on Time-Series Data</vt:lpstr>
      <vt:lpstr>Dimensionality Reduction</vt:lpstr>
      <vt:lpstr>Dimensionality Reduction (cont'd)</vt:lpstr>
      <vt:lpstr>Singular Value Decomposition (SVD)</vt:lpstr>
      <vt:lpstr>Discrete Fourier Transform (DFT) </vt:lpstr>
      <vt:lpstr>Discrete Wavelet Transform (DWT)</vt:lpstr>
      <vt:lpstr>Piecewise Aggregate Approximation (PAA)</vt:lpstr>
      <vt:lpstr>CP, PLA, and APCA</vt:lpstr>
      <vt:lpstr>CP, PLA, and APCA</vt:lpstr>
      <vt:lpstr>Indexable Piecewise Linear Approximation</vt:lpstr>
      <vt:lpstr>Lower Bounding Lemma </vt:lpstr>
      <vt:lpstr>PLA Index</vt:lpstr>
      <vt:lpstr>Calculating Minimum dist2PLA(q(i), x(i))  </vt:lpstr>
      <vt:lpstr>Calculating Minimum dist2PLA(q(i), x(i)) (cont.)</vt:lpstr>
      <vt:lpstr>Case 1</vt:lpstr>
      <vt:lpstr>Case 2</vt:lpstr>
      <vt:lpstr>Case 3</vt:lpstr>
      <vt:lpstr>PowerPoint Presentation</vt:lpstr>
      <vt:lpstr>A Summary of Different Cases</vt:lpstr>
      <vt:lpstr>Query Processing Over PLA Index</vt:lpstr>
      <vt:lpstr>Present Research Topics on Time Series</vt:lpstr>
      <vt:lpstr>Coal Mine Application</vt:lpstr>
      <vt:lpstr>Problem Statement</vt:lpstr>
      <vt:lpstr>Multi-Scaled Segment Mean (MSM) </vt:lpstr>
      <vt:lpstr>Multi-Step Filtering Scheme</vt:lpstr>
      <vt:lpstr>Stopping Conditions of SS</vt:lpstr>
      <vt:lpstr>Other Filtering Schemes</vt:lpstr>
      <vt:lpstr>Motivation of Similarity Queries on Future Time Series</vt:lpstr>
      <vt:lpstr>Problem Definition and Framework</vt:lpstr>
      <vt:lpstr>Problem Definition and Framework (cont'd)</vt:lpstr>
      <vt:lpstr>Data Predictions</vt:lpstr>
      <vt:lpstr>Discussion on Polynomial Predictions</vt:lpstr>
      <vt:lpstr>Probabilistic Prediction</vt:lpstr>
      <vt:lpstr>Symbolic Representation</vt:lpstr>
      <vt:lpstr>Illustration of Predictions</vt:lpstr>
      <vt:lpstr>Aggregate Trie</vt:lpstr>
      <vt:lpstr>Predictions with the Aggregate Trie</vt:lpstr>
      <vt:lpstr>Error Feedback in the Aggregate Trie</vt:lpstr>
      <vt:lpstr>Alternative Index for the Aggregate Trie</vt:lpstr>
      <vt:lpstr>Illustration of Predictions, Queries and Updates in the Probabilistic Approach</vt:lpstr>
      <vt:lpstr>Three Steps of the Probabilistic Approach</vt:lpstr>
      <vt:lpstr>Motivation Example of Similarity Join over Stream Time Series</vt:lpstr>
      <vt:lpstr>Similarity Join on Stream Time Series</vt:lpstr>
      <vt:lpstr>Stream SJ Framework</vt:lpstr>
      <vt:lpstr>Synopsis</vt:lpstr>
      <vt:lpstr>Adaptive Radius-basEd Search (1)</vt:lpstr>
      <vt:lpstr>Adaptive Radius-basEd Search (2)</vt:lpstr>
      <vt:lpstr>Adaptive Selection of Radii</vt:lpstr>
      <vt:lpstr>Synopsis Pruning</vt:lpstr>
      <vt:lpstr>Synopsis Pruning (cont'd)</vt:lpstr>
      <vt:lpstr>Synopsis Pruning (cont'd)</vt:lpstr>
      <vt:lpstr>SJ over Multiple Stream Time Series</vt:lpstr>
      <vt:lpstr>Future Research Topics on Time Series</vt:lpstr>
      <vt:lpstr>Motivation of Uncertain Time-Series Databases</vt:lpstr>
      <vt:lpstr>Motivation of Uncertain Time-Series Databases (cont'd)</vt:lpstr>
      <vt:lpstr>Data Model for Uncertain Time Series</vt:lpstr>
      <vt:lpstr>Problem Definition</vt:lpstr>
      <vt:lpstr>Pruning Method</vt:lpstr>
      <vt:lpstr>Statistical Pair-based Uncertain Time Series Reduction (SPUR)</vt:lpstr>
      <vt:lpstr>Statistical Pair-based Uncertain Time Series Reduction (cont'd)</vt:lpstr>
      <vt:lpstr>Statistical Pair-based Uncertain Time Series Reduction (cont'd)</vt:lpstr>
      <vt:lpstr>Indexing</vt:lpstr>
      <vt:lpstr>Conclusions</vt:lpstr>
      <vt:lpstr>Reading Materials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 Data Management</dc:title>
  <dc:creator>xlian</dc:creator>
  <cp:lastModifiedBy>Lian, Xiang</cp:lastModifiedBy>
  <cp:revision>2525</cp:revision>
  <dcterms:created xsi:type="dcterms:W3CDTF">2006-08-16T00:00:00Z</dcterms:created>
  <dcterms:modified xsi:type="dcterms:W3CDTF">2018-01-10T22:12:10Z</dcterms:modified>
</cp:coreProperties>
</file>