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 id="2147483737" r:id="rId2"/>
  </p:sldMasterIdLst>
  <p:notesMasterIdLst>
    <p:notesMasterId r:id="rId65"/>
  </p:notesMasterIdLst>
  <p:handoutMasterIdLst>
    <p:handoutMasterId r:id="rId66"/>
  </p:handoutMasterIdLst>
  <p:sldIdLst>
    <p:sldId id="288" r:id="rId3"/>
    <p:sldId id="289" r:id="rId4"/>
    <p:sldId id="290" r:id="rId5"/>
    <p:sldId id="291" r:id="rId6"/>
    <p:sldId id="317" r:id="rId7"/>
    <p:sldId id="319" r:id="rId8"/>
    <p:sldId id="292" r:id="rId9"/>
    <p:sldId id="318" r:id="rId10"/>
    <p:sldId id="321" r:id="rId11"/>
    <p:sldId id="320" r:id="rId12"/>
    <p:sldId id="296" r:id="rId13"/>
    <p:sldId id="815" r:id="rId14"/>
    <p:sldId id="755" r:id="rId15"/>
    <p:sldId id="546" r:id="rId16"/>
    <p:sldId id="258" r:id="rId17"/>
    <p:sldId id="297" r:id="rId18"/>
    <p:sldId id="259" r:id="rId19"/>
    <p:sldId id="298" r:id="rId20"/>
    <p:sldId id="260" r:id="rId21"/>
    <p:sldId id="661" r:id="rId22"/>
    <p:sldId id="662" r:id="rId23"/>
    <p:sldId id="262" r:id="rId24"/>
    <p:sldId id="559" r:id="rId25"/>
    <p:sldId id="753" r:id="rId26"/>
    <p:sldId id="666" r:id="rId27"/>
    <p:sldId id="747" r:id="rId28"/>
    <p:sldId id="754" r:id="rId29"/>
    <p:sldId id="263" r:id="rId30"/>
    <p:sldId id="808" r:id="rId31"/>
    <p:sldId id="804" r:id="rId32"/>
    <p:sldId id="264" r:id="rId33"/>
    <p:sldId id="265" r:id="rId34"/>
    <p:sldId id="266" r:id="rId35"/>
    <p:sldId id="267" r:id="rId36"/>
    <p:sldId id="268" r:id="rId37"/>
    <p:sldId id="269" r:id="rId38"/>
    <p:sldId id="270" r:id="rId39"/>
    <p:sldId id="271" r:id="rId40"/>
    <p:sldId id="272" r:id="rId41"/>
    <p:sldId id="273" r:id="rId42"/>
    <p:sldId id="274" r:id="rId43"/>
    <p:sldId id="275" r:id="rId44"/>
    <p:sldId id="276" r:id="rId45"/>
    <p:sldId id="277" r:id="rId46"/>
    <p:sldId id="278" r:id="rId47"/>
    <p:sldId id="279" r:id="rId48"/>
    <p:sldId id="280" r:id="rId49"/>
    <p:sldId id="281" r:id="rId50"/>
    <p:sldId id="282" r:id="rId51"/>
    <p:sldId id="283" r:id="rId52"/>
    <p:sldId id="284" r:id="rId53"/>
    <p:sldId id="285" r:id="rId54"/>
    <p:sldId id="286" r:id="rId55"/>
    <p:sldId id="300" r:id="rId56"/>
    <p:sldId id="304" r:id="rId57"/>
    <p:sldId id="305" r:id="rId58"/>
    <p:sldId id="308" r:id="rId59"/>
    <p:sldId id="309" r:id="rId60"/>
    <p:sldId id="814" r:id="rId61"/>
    <p:sldId id="790" r:id="rId62"/>
    <p:sldId id="693" r:id="rId63"/>
    <p:sldId id="655" r:id="rId64"/>
  </p:sldIdLst>
  <p:sldSz cx="9144000" cy="6858000" type="screen4x3"/>
  <p:notesSz cx="7004050" cy="929005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608" autoAdjust="0"/>
  </p:normalViewPr>
  <p:slideViewPr>
    <p:cSldViewPr>
      <p:cViewPr varScale="1">
        <p:scale>
          <a:sx n="61" d="100"/>
          <a:sy n="61" d="100"/>
        </p:scale>
        <p:origin x="15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35300" cy="465138"/>
          </a:xfrm>
          <a:prstGeom prst="rect">
            <a:avLst/>
          </a:prstGeom>
          <a:noFill/>
          <a:ln>
            <a:noFill/>
          </a:ln>
          <a:effectLst/>
        </p:spPr>
        <p:txBody>
          <a:bodyPr vert="horz" wrap="square" lIns="93097" tIns="46549" rIns="93097" bIns="46549" numCol="1" anchor="t" anchorCtr="0" compatLnSpc="1">
            <a:prstTxWarp prst="textNoShape">
              <a:avLst/>
            </a:prstTxWarp>
          </a:bodyPr>
          <a:lstStyle>
            <a:lvl1pPr defTabSz="931863">
              <a:defRPr sz="1200" smtClean="0">
                <a:latin typeface="Arial" charset="0"/>
              </a:defRPr>
            </a:lvl1pPr>
          </a:lstStyle>
          <a:p>
            <a:pPr>
              <a:defRPr/>
            </a:pPr>
            <a:endParaRPr lang="en-US"/>
          </a:p>
        </p:txBody>
      </p:sp>
      <p:sp>
        <p:nvSpPr>
          <p:cNvPr id="108547" name="Rectangle 3"/>
          <p:cNvSpPr>
            <a:spLocks noGrp="1" noChangeArrowheads="1"/>
          </p:cNvSpPr>
          <p:nvPr>
            <p:ph type="dt" sz="quarter" idx="1"/>
          </p:nvPr>
        </p:nvSpPr>
        <p:spPr bwMode="auto">
          <a:xfrm>
            <a:off x="3967163" y="0"/>
            <a:ext cx="3035300" cy="465138"/>
          </a:xfrm>
          <a:prstGeom prst="rect">
            <a:avLst/>
          </a:prstGeom>
          <a:noFill/>
          <a:ln>
            <a:noFill/>
          </a:ln>
          <a:effectLst/>
        </p:spPr>
        <p:txBody>
          <a:bodyPr vert="horz" wrap="square" lIns="93097" tIns="46549" rIns="93097" bIns="46549" numCol="1" anchor="t" anchorCtr="0" compatLnSpc="1">
            <a:prstTxWarp prst="textNoShape">
              <a:avLst/>
            </a:prstTxWarp>
          </a:bodyPr>
          <a:lstStyle>
            <a:lvl1pPr algn="r" defTabSz="931863">
              <a:defRPr sz="1200" smtClean="0">
                <a:latin typeface="Arial" charset="0"/>
              </a:defRPr>
            </a:lvl1pPr>
          </a:lstStyle>
          <a:p>
            <a:pPr>
              <a:defRPr/>
            </a:pPr>
            <a:endParaRPr lang="en-US"/>
          </a:p>
        </p:txBody>
      </p:sp>
      <p:sp>
        <p:nvSpPr>
          <p:cNvPr id="108548" name="Rectangle 4"/>
          <p:cNvSpPr>
            <a:spLocks noGrp="1" noChangeArrowheads="1"/>
          </p:cNvSpPr>
          <p:nvPr>
            <p:ph type="ftr" sz="quarter" idx="2"/>
          </p:nvPr>
        </p:nvSpPr>
        <p:spPr bwMode="auto">
          <a:xfrm>
            <a:off x="0" y="8823325"/>
            <a:ext cx="3035300" cy="465138"/>
          </a:xfrm>
          <a:prstGeom prst="rect">
            <a:avLst/>
          </a:prstGeom>
          <a:noFill/>
          <a:ln>
            <a:noFill/>
          </a:ln>
          <a:effectLst/>
        </p:spPr>
        <p:txBody>
          <a:bodyPr vert="horz" wrap="square" lIns="93097" tIns="46549" rIns="93097" bIns="46549" numCol="1" anchor="b" anchorCtr="0" compatLnSpc="1">
            <a:prstTxWarp prst="textNoShape">
              <a:avLst/>
            </a:prstTxWarp>
          </a:bodyPr>
          <a:lstStyle>
            <a:lvl1pPr defTabSz="931863">
              <a:defRPr sz="1200" smtClean="0">
                <a:latin typeface="Arial" charset="0"/>
              </a:defRPr>
            </a:lvl1pPr>
          </a:lstStyle>
          <a:p>
            <a:pPr>
              <a:defRPr/>
            </a:pPr>
            <a:endParaRPr lang="en-US"/>
          </a:p>
        </p:txBody>
      </p:sp>
      <p:sp>
        <p:nvSpPr>
          <p:cNvPr id="108549" name="Rectangle 5"/>
          <p:cNvSpPr>
            <a:spLocks noGrp="1" noChangeArrowheads="1"/>
          </p:cNvSpPr>
          <p:nvPr>
            <p:ph type="sldNum" sz="quarter" idx="3"/>
          </p:nvPr>
        </p:nvSpPr>
        <p:spPr bwMode="auto">
          <a:xfrm>
            <a:off x="3967163" y="8823325"/>
            <a:ext cx="3035300" cy="465138"/>
          </a:xfrm>
          <a:prstGeom prst="rect">
            <a:avLst/>
          </a:prstGeom>
          <a:noFill/>
          <a:ln>
            <a:noFill/>
          </a:ln>
          <a:effectLst/>
        </p:spPr>
        <p:txBody>
          <a:bodyPr vert="horz" wrap="square" lIns="93097" tIns="46549" rIns="93097" bIns="46549" numCol="1" anchor="b" anchorCtr="0" compatLnSpc="1">
            <a:prstTxWarp prst="textNoShape">
              <a:avLst/>
            </a:prstTxWarp>
          </a:bodyPr>
          <a:lstStyle>
            <a:lvl1pPr algn="r" defTabSz="931863">
              <a:defRPr sz="1200"/>
            </a:lvl1pPr>
          </a:lstStyle>
          <a:p>
            <a:fld id="{D067444B-2999-496F-ADED-9904EBE1C28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5300" cy="465138"/>
          </a:xfrm>
          <a:prstGeom prst="rect">
            <a:avLst/>
          </a:prstGeom>
          <a:noFill/>
          <a:ln>
            <a:noFill/>
          </a:ln>
          <a:effectLst/>
        </p:spPr>
        <p:txBody>
          <a:bodyPr vert="horz" wrap="square" lIns="93097" tIns="46549" rIns="93097" bIns="46549" numCol="1" anchor="t" anchorCtr="0" compatLnSpc="1">
            <a:prstTxWarp prst="textNoShape">
              <a:avLst/>
            </a:prstTxWarp>
          </a:bodyPr>
          <a:lstStyle>
            <a:lvl1pPr defTabSz="931863">
              <a:defRPr sz="1200" smtClean="0">
                <a:latin typeface="Arial" charset="0"/>
              </a:defRPr>
            </a:lvl1pPr>
          </a:lstStyle>
          <a:p>
            <a:pPr>
              <a:defRPr/>
            </a:pPr>
            <a:endParaRPr lang="en-US"/>
          </a:p>
        </p:txBody>
      </p:sp>
      <p:sp>
        <p:nvSpPr>
          <p:cNvPr id="4099" name="Rectangle 3"/>
          <p:cNvSpPr>
            <a:spLocks noGrp="1" noChangeArrowheads="1"/>
          </p:cNvSpPr>
          <p:nvPr>
            <p:ph type="dt" idx="1"/>
          </p:nvPr>
        </p:nvSpPr>
        <p:spPr bwMode="auto">
          <a:xfrm>
            <a:off x="3967163" y="0"/>
            <a:ext cx="3035300" cy="465138"/>
          </a:xfrm>
          <a:prstGeom prst="rect">
            <a:avLst/>
          </a:prstGeom>
          <a:noFill/>
          <a:ln>
            <a:noFill/>
          </a:ln>
          <a:effectLst/>
        </p:spPr>
        <p:txBody>
          <a:bodyPr vert="horz" wrap="square" lIns="93097" tIns="46549" rIns="93097" bIns="46549" numCol="1" anchor="t" anchorCtr="0" compatLnSpc="1">
            <a:prstTxWarp prst="textNoShape">
              <a:avLst/>
            </a:prstTxWarp>
          </a:bodyPr>
          <a:lstStyle>
            <a:lvl1pPr algn="r" defTabSz="931863">
              <a:defRPr sz="1200" smtClean="0">
                <a:latin typeface="Arial" charset="0"/>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81100" y="696913"/>
            <a:ext cx="4643438"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0088" y="4413250"/>
            <a:ext cx="5603875" cy="4179888"/>
          </a:xfrm>
          <a:prstGeom prst="rect">
            <a:avLst/>
          </a:prstGeom>
          <a:noFill/>
          <a:ln>
            <a:noFill/>
          </a:ln>
          <a:effectLst/>
        </p:spPr>
        <p:txBody>
          <a:bodyPr vert="horz" wrap="square" lIns="93097" tIns="46549" rIns="93097" bIns="465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3325"/>
            <a:ext cx="3035300" cy="465138"/>
          </a:xfrm>
          <a:prstGeom prst="rect">
            <a:avLst/>
          </a:prstGeom>
          <a:noFill/>
          <a:ln>
            <a:noFill/>
          </a:ln>
          <a:effectLst/>
        </p:spPr>
        <p:txBody>
          <a:bodyPr vert="horz" wrap="square" lIns="93097" tIns="46549" rIns="93097" bIns="46549" numCol="1" anchor="b" anchorCtr="0" compatLnSpc="1">
            <a:prstTxWarp prst="textNoShape">
              <a:avLst/>
            </a:prstTxWarp>
          </a:bodyPr>
          <a:lstStyle>
            <a:lvl1pPr defTabSz="931863">
              <a:defRPr sz="1200" smtClean="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67163" y="8823325"/>
            <a:ext cx="3035300" cy="465138"/>
          </a:xfrm>
          <a:prstGeom prst="rect">
            <a:avLst/>
          </a:prstGeom>
          <a:noFill/>
          <a:ln>
            <a:noFill/>
          </a:ln>
          <a:effectLst/>
        </p:spPr>
        <p:txBody>
          <a:bodyPr vert="horz" wrap="square" lIns="93097" tIns="46549" rIns="93097" bIns="46549" numCol="1" anchor="b" anchorCtr="0" compatLnSpc="1">
            <a:prstTxWarp prst="textNoShape">
              <a:avLst/>
            </a:prstTxWarp>
          </a:bodyPr>
          <a:lstStyle>
            <a:lvl1pPr algn="r" defTabSz="931863">
              <a:defRPr sz="1200"/>
            </a:lvl1pPr>
          </a:lstStyle>
          <a:p>
            <a:fld id="{DB4FF69C-79C5-4702-BE4C-EC665519D97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hanj.cs.illinois.edu/bk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en.wikipedia.org/wiki/Ashton_Kutcher"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206D1B-D27E-43A7-8F49-0B62910F1786}" type="slidenum">
              <a:rPr lang="en-US" altLang="en-US"/>
              <a:pPr eaLnBrk="1" hangingPunct="1"/>
              <a:t>12</a:t>
            </a:fld>
            <a:endParaRPr lang="en-US" altLang="en-US"/>
          </a:p>
        </p:txBody>
      </p:sp>
      <p:sp>
        <p:nvSpPr>
          <p:cNvPr id="66563" name="Rectangle 2"/>
          <p:cNvSpPr>
            <a:spLocks noGrp="1" noRot="1" noChangeAspect="1" noChangeArrowheads="1" noTextEdit="1"/>
          </p:cNvSpPr>
          <p:nvPr>
            <p:ph type="sldImg"/>
          </p:nvPr>
        </p:nvSpPr>
        <p:spPr>
          <a:xfrm>
            <a:off x="1184275" y="700088"/>
            <a:ext cx="4640263" cy="3479800"/>
          </a:xfrm>
          <a:ln/>
        </p:spPr>
      </p:sp>
      <p:sp>
        <p:nvSpPr>
          <p:cNvPr id="66564" name="Rectangle 3"/>
          <p:cNvSpPr>
            <a:spLocks noGrp="1" noChangeArrowheads="1"/>
          </p:cNvSpPr>
          <p:nvPr>
            <p:ph type="body" idx="1"/>
          </p:nvPr>
        </p:nvSpPr>
        <p:spPr>
          <a:xfrm>
            <a:off x="935038" y="4413250"/>
            <a:ext cx="51339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7" tIns="45745" rIns="91497" bIns="45745"/>
          <a:lstStyle/>
          <a:p>
            <a:pPr eaLnBrk="1" hangingPunct="1"/>
            <a:r>
              <a:rPr lang="en-US" altLang="en-US" dirty="0">
                <a:latin typeface="Arial" panose="020B0604020202020204" pitchFamily="34" charset="0"/>
              </a:rPr>
              <a:t>References</a:t>
            </a:r>
          </a:p>
          <a:p>
            <a:pPr eaLnBrk="1" hangingPunct="1"/>
            <a:endParaRPr lang="en-US" altLang="en-US" dirty="0">
              <a:latin typeface="Arial" panose="020B0604020202020204" pitchFamily="34" charset="0"/>
            </a:endParaRPr>
          </a:p>
          <a:p>
            <a:pPr eaLnBrk="1" hangingPunct="1"/>
            <a:r>
              <a:rPr lang="en-US" u="none" dirty="0">
                <a:solidFill>
                  <a:schemeClr val="tx1"/>
                </a:solidFill>
                <a:hlinkClick r:id="rId3">
                  <a:extLst>
                    <a:ext uri="{A12FA001-AC4F-418D-AE19-62706E023703}">
                      <ahyp:hlinkClr xmlns:ahyp="http://schemas.microsoft.com/office/drawing/2018/hyperlinkcolor" val="tx"/>
                    </a:ext>
                  </a:extLst>
                </a:hlinkClick>
              </a:rPr>
              <a:t>https://hanj.cs.illinois.edu/bk3/</a:t>
            </a:r>
            <a:endParaRPr lang="en-US" u="none" dirty="0">
              <a:solidFill>
                <a:schemeClr val="tx1"/>
              </a:solidFill>
            </a:endParaRPr>
          </a:p>
          <a:p>
            <a:pPr eaLnBrk="1" hangingPunct="1"/>
            <a:r>
              <a:rPr lang="en-US" altLang="en-US" dirty="0">
                <a:latin typeface="Arial" panose="020B0604020202020204" pitchFamily="34" charset="0"/>
              </a:rPr>
              <a:t>http://www.cs.kent.edu/~jin/DM11/DM11.html</a:t>
            </a:r>
          </a:p>
          <a:p>
            <a:pPr eaLnBrk="1" hangingPunct="1"/>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A7F4B991-138D-46A9-9030-CDF879DF51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1FFBB39F-14C2-42A2-8FFE-8B199C2E765A}" type="slidenum">
              <a:rPr lang="en-US" altLang="en-US" sz="1200"/>
              <a:pPr eaLnBrk="1" hangingPunct="1"/>
              <a:t>25</a:t>
            </a:fld>
            <a:endParaRPr lang="en-US" altLang="en-US" sz="1200"/>
          </a:p>
        </p:txBody>
      </p:sp>
      <p:sp>
        <p:nvSpPr>
          <p:cNvPr id="55299" name="Rectangle 2">
            <a:extLst>
              <a:ext uri="{FF2B5EF4-FFF2-40B4-BE49-F238E27FC236}">
                <a16:creationId xmlns:a16="http://schemas.microsoft.com/office/drawing/2014/main" id="{96658A40-9D5B-4DEE-9916-75531465D261}"/>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21E4AA89-46E7-4B79-BADC-2AAD118231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7B74B954-D04C-40AA-9C44-58A83BD557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46AA5907-EC7F-49F0-AC19-B790C10178A8}" type="slidenum">
              <a:rPr lang="en-US" altLang="en-US" sz="1200"/>
              <a:pPr eaLnBrk="1" hangingPunct="1"/>
              <a:t>26</a:t>
            </a:fld>
            <a:endParaRPr lang="en-US" altLang="en-US" sz="1200"/>
          </a:p>
        </p:txBody>
      </p:sp>
      <p:sp>
        <p:nvSpPr>
          <p:cNvPr id="57347" name="Rectangle 2">
            <a:extLst>
              <a:ext uri="{FF2B5EF4-FFF2-40B4-BE49-F238E27FC236}">
                <a16:creationId xmlns:a16="http://schemas.microsoft.com/office/drawing/2014/main" id="{6CE96BF7-08AE-43D2-B562-C8311F3CCE53}"/>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6E19214A-0A16-445B-8535-092A4E8C4A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3A5DF94-EB5D-45FC-AB75-B91B43CC97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62BA6772-822E-4DC4-AB22-3E208AE7ECB9}" type="slidenum">
              <a:rPr lang="en-US" altLang="en-US" sz="1200"/>
              <a:pPr eaLnBrk="1" hangingPunct="1"/>
              <a:t>27</a:t>
            </a:fld>
            <a:endParaRPr lang="en-US" altLang="en-US" sz="1200"/>
          </a:p>
        </p:txBody>
      </p:sp>
      <p:sp>
        <p:nvSpPr>
          <p:cNvPr id="58371" name="Rectangle 2">
            <a:extLst>
              <a:ext uri="{FF2B5EF4-FFF2-40B4-BE49-F238E27FC236}">
                <a16:creationId xmlns:a16="http://schemas.microsoft.com/office/drawing/2014/main" id="{252A535D-14BF-4278-BFCD-AC00BEFC6196}"/>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AE1A0676-CD15-4FC9-9E0E-D115D2F3F6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77F4F8-65EB-4C6F-83F2-04EBC1FDE4F7}" type="slidenum">
              <a:rPr lang="en-US" altLang="en-US"/>
              <a:pPr eaLnBrk="1" hangingPunct="1"/>
              <a:t>28</a:t>
            </a:fld>
            <a:endParaRPr lang="en-US" altLang="en-US"/>
          </a:p>
        </p:txBody>
      </p:sp>
      <p:sp>
        <p:nvSpPr>
          <p:cNvPr id="71683" name="Rectangle 2"/>
          <p:cNvSpPr>
            <a:spLocks noGrp="1" noRot="1" noChangeAspect="1" noChangeArrowheads="1" noTextEdit="1"/>
          </p:cNvSpPr>
          <p:nvPr>
            <p:ph type="sldImg"/>
          </p:nvPr>
        </p:nvSpPr>
        <p:spPr>
          <a:xfrm>
            <a:off x="1184275" y="698500"/>
            <a:ext cx="4641850" cy="3481388"/>
          </a:xfrm>
          <a:ln/>
        </p:spPr>
      </p:sp>
      <p:sp>
        <p:nvSpPr>
          <p:cNvPr id="71684" name="Rectangle 3"/>
          <p:cNvSpPr>
            <a:spLocks noGrp="1" noChangeArrowheads="1"/>
          </p:cNvSpPr>
          <p:nvPr>
            <p:ph type="body" idx="1"/>
          </p:nvPr>
        </p:nvSpPr>
        <p:spPr>
          <a:xfrm>
            <a:off x="935038" y="4411663"/>
            <a:ext cx="5133975" cy="417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3" tIns="45761" rIns="91523" bIns="45761"/>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81733974-50E9-448E-AD88-45F357DA32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82D9E6A3-DC75-470B-A825-710E032BDE05}" type="slidenum">
              <a:rPr lang="en-US" altLang="en-US" sz="1200"/>
              <a:pPr eaLnBrk="1" hangingPunct="1"/>
              <a:t>29</a:t>
            </a:fld>
            <a:endParaRPr lang="en-US" altLang="en-US" sz="1200"/>
          </a:p>
        </p:txBody>
      </p:sp>
      <p:sp>
        <p:nvSpPr>
          <p:cNvPr id="73731" name="Rectangle 2">
            <a:extLst>
              <a:ext uri="{FF2B5EF4-FFF2-40B4-BE49-F238E27FC236}">
                <a16:creationId xmlns:a16="http://schemas.microsoft.com/office/drawing/2014/main" id="{61DA3ED6-9EFC-48EE-8073-B9CE25A8B5F0}"/>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7FEC5941-09F1-4B8C-89CC-75B2F18FC6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E10C31D5-C549-4313-B3F7-5435EE9B2C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B7339F0B-3E32-4150-9775-AD7F13A079F0}" type="slidenum">
              <a:rPr lang="en-US" altLang="en-US" sz="1200"/>
              <a:pPr eaLnBrk="1" hangingPunct="1"/>
              <a:t>30</a:t>
            </a:fld>
            <a:endParaRPr lang="en-US" altLang="en-US" sz="1200"/>
          </a:p>
        </p:txBody>
      </p:sp>
      <p:sp>
        <p:nvSpPr>
          <p:cNvPr id="62467" name="Rectangle 2">
            <a:extLst>
              <a:ext uri="{FF2B5EF4-FFF2-40B4-BE49-F238E27FC236}">
                <a16:creationId xmlns:a16="http://schemas.microsoft.com/office/drawing/2014/main" id="{D3B35107-BE26-45DF-A8A5-7F105506FE80}"/>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82A5102D-B2FE-40A5-9037-56D1C9DD00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67261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0CC719-D749-4DEC-B829-DE482F571FF1}" type="slidenum">
              <a:rPr lang="en-US" altLang="en-US"/>
              <a:pPr eaLnBrk="1" hangingPunct="1"/>
              <a:t>32</a:t>
            </a:fld>
            <a:endParaRPr lang="en-US" altLang="en-US"/>
          </a:p>
        </p:txBody>
      </p:sp>
      <p:sp>
        <p:nvSpPr>
          <p:cNvPr id="72707" name="Rectangle 2"/>
          <p:cNvSpPr>
            <a:spLocks noGrp="1" noRot="1" noChangeAspect="1" noChangeArrowheads="1" noTextEdit="1"/>
          </p:cNvSpPr>
          <p:nvPr>
            <p:ph type="sldImg"/>
          </p:nvPr>
        </p:nvSpPr>
        <p:spPr>
          <a:xfrm>
            <a:off x="1184275" y="698500"/>
            <a:ext cx="4641850" cy="3481388"/>
          </a:xfrm>
          <a:ln/>
        </p:spPr>
      </p:sp>
      <p:sp>
        <p:nvSpPr>
          <p:cNvPr id="72708" name="Rectangle 3"/>
          <p:cNvSpPr>
            <a:spLocks noGrp="1" noChangeArrowheads="1"/>
          </p:cNvSpPr>
          <p:nvPr>
            <p:ph type="body" idx="1"/>
          </p:nvPr>
        </p:nvSpPr>
        <p:spPr>
          <a:xfrm>
            <a:off x="935038" y="4411663"/>
            <a:ext cx="5133975" cy="417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3" tIns="45761" rIns="91523" bIns="45761"/>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9BB474-8462-44D5-AC4E-D56E603ADAD3}" type="slidenum">
              <a:rPr lang="en-US" altLang="en-US"/>
              <a:pPr eaLnBrk="1" hangingPunct="1"/>
              <a:t>33</a:t>
            </a:fld>
            <a:endParaRPr lang="en-US" altLang="en-US"/>
          </a:p>
        </p:txBody>
      </p:sp>
      <p:sp>
        <p:nvSpPr>
          <p:cNvPr id="73731" name="Rectangle 2"/>
          <p:cNvSpPr>
            <a:spLocks noGrp="1" noRot="1" noChangeAspect="1" noChangeArrowheads="1" noTextEdit="1"/>
          </p:cNvSpPr>
          <p:nvPr>
            <p:ph type="sldImg"/>
          </p:nvPr>
        </p:nvSpPr>
        <p:spPr>
          <a:xfrm>
            <a:off x="1185863" y="698500"/>
            <a:ext cx="4641850" cy="3481388"/>
          </a:xfrm>
          <a:ln/>
        </p:spPr>
      </p:sp>
      <p:sp>
        <p:nvSpPr>
          <p:cNvPr id="73732" name="Rectangle 3"/>
          <p:cNvSpPr>
            <a:spLocks noGrp="1" noChangeArrowheads="1"/>
          </p:cNvSpPr>
          <p:nvPr>
            <p:ph type="body" idx="1"/>
          </p:nvPr>
        </p:nvSpPr>
        <p:spPr>
          <a:xfrm>
            <a:off x="935038" y="4411663"/>
            <a:ext cx="5133975" cy="417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5" tIns="45758" rIns="91515" bIns="45758"/>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A5F94F-151E-4364-BD8D-1FF2DB327C87}" type="slidenum">
              <a:rPr lang="en-US" altLang="en-US"/>
              <a:pPr eaLnBrk="1" hangingPunct="1"/>
              <a:t>36</a:t>
            </a:fld>
            <a:endParaRPr lang="en-US" altLang="en-US"/>
          </a:p>
        </p:txBody>
      </p:sp>
      <p:sp>
        <p:nvSpPr>
          <p:cNvPr id="74755" name="Rectangle 2"/>
          <p:cNvSpPr>
            <a:spLocks noGrp="1" noRot="1" noChangeAspect="1" noChangeArrowheads="1" noTextEdit="1"/>
          </p:cNvSpPr>
          <p:nvPr>
            <p:ph type="sldImg"/>
          </p:nvPr>
        </p:nvSpPr>
        <p:spPr>
          <a:xfrm>
            <a:off x="1185863" y="698500"/>
            <a:ext cx="4641850" cy="3481388"/>
          </a:xfrm>
          <a:ln/>
        </p:spPr>
      </p:sp>
      <p:sp>
        <p:nvSpPr>
          <p:cNvPr id="74756" name="Rectangle 3"/>
          <p:cNvSpPr>
            <a:spLocks noGrp="1" noChangeArrowheads="1"/>
          </p:cNvSpPr>
          <p:nvPr>
            <p:ph type="body" idx="1"/>
          </p:nvPr>
        </p:nvSpPr>
        <p:spPr>
          <a:xfrm>
            <a:off x="935038" y="4411663"/>
            <a:ext cx="5133975" cy="417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5" tIns="45758" rIns="91515" bIns="45758"/>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311743-765C-443B-A427-0BF0A30CF4CB}" type="slidenum">
              <a:rPr lang="en-US" altLang="en-US"/>
              <a:pPr eaLnBrk="1" hangingPunct="1"/>
              <a:t>40</a:t>
            </a:fld>
            <a:endParaRPr lang="en-US" altLang="en-US"/>
          </a:p>
        </p:txBody>
      </p:sp>
      <p:sp>
        <p:nvSpPr>
          <p:cNvPr id="75779" name="Rectangle 2"/>
          <p:cNvSpPr>
            <a:spLocks noGrp="1" noRot="1" noChangeAspect="1" noChangeArrowheads="1" noTextEdit="1"/>
          </p:cNvSpPr>
          <p:nvPr>
            <p:ph type="sldImg"/>
          </p:nvPr>
        </p:nvSpPr>
        <p:spPr>
          <a:xfrm>
            <a:off x="1185863" y="698500"/>
            <a:ext cx="4641850" cy="3481388"/>
          </a:xfrm>
          <a:ln/>
        </p:spPr>
      </p:sp>
      <p:sp>
        <p:nvSpPr>
          <p:cNvPr id="75780" name="Rectangle 3"/>
          <p:cNvSpPr>
            <a:spLocks noGrp="1" noChangeArrowheads="1"/>
          </p:cNvSpPr>
          <p:nvPr>
            <p:ph type="body" idx="1"/>
          </p:nvPr>
        </p:nvSpPr>
        <p:spPr>
          <a:xfrm>
            <a:off x="935038" y="4411663"/>
            <a:ext cx="5133975" cy="417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5" tIns="45758" rIns="91515" bIns="45758"/>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1ED24B8-1791-4648-87F9-86D32B3431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66168D26-76A9-4568-BD21-5CD4EDD7DFE0}" type="slidenum">
              <a:rPr lang="en-US" altLang="en-US" sz="1200"/>
              <a:pPr eaLnBrk="1" hangingPunct="1"/>
              <a:t>14</a:t>
            </a:fld>
            <a:endParaRPr lang="en-US" altLang="en-US" sz="1200"/>
          </a:p>
        </p:txBody>
      </p:sp>
      <p:sp>
        <p:nvSpPr>
          <p:cNvPr id="48131" name="Rectangle 2">
            <a:extLst>
              <a:ext uri="{FF2B5EF4-FFF2-40B4-BE49-F238E27FC236}">
                <a16:creationId xmlns:a16="http://schemas.microsoft.com/office/drawing/2014/main" id="{EA278478-7C9C-49A6-91C3-688414E69ACF}"/>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1B74DBC1-47A7-4F0C-B983-9C635F026F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E2FAA6-430B-44AE-A539-645DB84EAD02}" type="slidenum">
              <a:rPr lang="en-US" altLang="en-US"/>
              <a:pPr eaLnBrk="1" hangingPunct="1"/>
              <a:t>42</a:t>
            </a:fld>
            <a:endParaRPr lang="en-US" altLang="en-US"/>
          </a:p>
        </p:txBody>
      </p:sp>
      <p:sp>
        <p:nvSpPr>
          <p:cNvPr id="76803" name="Rectangle 2"/>
          <p:cNvSpPr>
            <a:spLocks noGrp="1" noRot="1" noChangeAspect="1" noChangeArrowheads="1" noTextEdit="1"/>
          </p:cNvSpPr>
          <p:nvPr>
            <p:ph type="sldImg"/>
          </p:nvPr>
        </p:nvSpPr>
        <p:spPr>
          <a:xfrm>
            <a:off x="1185863" y="698500"/>
            <a:ext cx="4641850" cy="3481388"/>
          </a:xfrm>
          <a:ln/>
        </p:spPr>
      </p:sp>
      <p:sp>
        <p:nvSpPr>
          <p:cNvPr id="76804" name="Rectangle 3"/>
          <p:cNvSpPr>
            <a:spLocks noGrp="1" noChangeArrowheads="1"/>
          </p:cNvSpPr>
          <p:nvPr>
            <p:ph type="body" idx="1"/>
          </p:nvPr>
        </p:nvSpPr>
        <p:spPr>
          <a:xfrm>
            <a:off x="935038" y="4411663"/>
            <a:ext cx="5133975" cy="417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5" tIns="45758" rIns="91515" bIns="45758"/>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EBAEAA-80D6-4071-95D3-8E8CACA6525B}" type="slidenum">
              <a:rPr lang="en-US" altLang="en-US"/>
              <a:pPr eaLnBrk="1" hangingPunct="1"/>
              <a:t>43</a:t>
            </a:fld>
            <a:endParaRPr lang="en-US" altLang="en-US"/>
          </a:p>
        </p:txBody>
      </p:sp>
      <p:sp>
        <p:nvSpPr>
          <p:cNvPr id="77827" name="Rectangle 2"/>
          <p:cNvSpPr>
            <a:spLocks noGrp="1" noRot="1" noChangeAspect="1" noChangeArrowheads="1" noTextEdit="1"/>
          </p:cNvSpPr>
          <p:nvPr>
            <p:ph type="sldImg"/>
          </p:nvPr>
        </p:nvSpPr>
        <p:spPr>
          <a:xfrm>
            <a:off x="1185863" y="698500"/>
            <a:ext cx="4641850" cy="3481388"/>
          </a:xfrm>
          <a:ln/>
        </p:spPr>
      </p:sp>
      <p:sp>
        <p:nvSpPr>
          <p:cNvPr id="77828" name="Rectangle 3"/>
          <p:cNvSpPr>
            <a:spLocks noGrp="1" noChangeArrowheads="1"/>
          </p:cNvSpPr>
          <p:nvPr>
            <p:ph type="body" idx="1"/>
          </p:nvPr>
        </p:nvSpPr>
        <p:spPr>
          <a:xfrm>
            <a:off x="935038" y="4411663"/>
            <a:ext cx="5133975" cy="417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5" tIns="45758" rIns="91515" bIns="45758"/>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F32848-D775-4331-9105-31422BF791BA}" type="slidenum">
              <a:rPr lang="en-US" altLang="en-US"/>
              <a:pPr eaLnBrk="1" hangingPunct="1"/>
              <a:t>47</a:t>
            </a:fld>
            <a:endParaRPr lang="en-US" altLang="en-US"/>
          </a:p>
        </p:txBody>
      </p:sp>
      <p:sp>
        <p:nvSpPr>
          <p:cNvPr id="78851" name="Rectangle 2"/>
          <p:cNvSpPr>
            <a:spLocks noGrp="1" noRot="1" noChangeAspect="1" noChangeArrowheads="1" noTextEdit="1"/>
          </p:cNvSpPr>
          <p:nvPr>
            <p:ph type="sldImg"/>
          </p:nvPr>
        </p:nvSpPr>
        <p:spPr>
          <a:xfrm>
            <a:off x="1185863" y="698500"/>
            <a:ext cx="4641850" cy="3481388"/>
          </a:xfrm>
          <a:ln/>
        </p:spPr>
      </p:sp>
      <p:sp>
        <p:nvSpPr>
          <p:cNvPr id="78852" name="Rectangle 3"/>
          <p:cNvSpPr>
            <a:spLocks noGrp="1" noChangeArrowheads="1"/>
          </p:cNvSpPr>
          <p:nvPr>
            <p:ph type="body" idx="1"/>
          </p:nvPr>
        </p:nvSpPr>
        <p:spPr>
          <a:xfrm>
            <a:off x="935038" y="4411663"/>
            <a:ext cx="5133975" cy="417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5" tIns="45758" rIns="91515" bIns="45758"/>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6FF372-BC29-4719-ADA1-51E8A1269018}" type="slidenum">
              <a:rPr lang="en-US" altLang="en-US"/>
              <a:pPr eaLnBrk="1" hangingPunct="1"/>
              <a:t>48</a:t>
            </a:fld>
            <a:endParaRPr lang="en-US" altLang="en-US"/>
          </a:p>
        </p:txBody>
      </p:sp>
      <p:sp>
        <p:nvSpPr>
          <p:cNvPr id="79875" name="Rectangle 2"/>
          <p:cNvSpPr>
            <a:spLocks noGrp="1" noRot="1" noChangeAspect="1" noChangeArrowheads="1" noTextEdit="1"/>
          </p:cNvSpPr>
          <p:nvPr>
            <p:ph type="sldImg"/>
          </p:nvPr>
        </p:nvSpPr>
        <p:spPr>
          <a:xfrm>
            <a:off x="1185863" y="698500"/>
            <a:ext cx="4641850" cy="3481388"/>
          </a:xfrm>
          <a:ln/>
        </p:spPr>
      </p:sp>
      <p:sp>
        <p:nvSpPr>
          <p:cNvPr id="79876" name="Rectangle 3"/>
          <p:cNvSpPr>
            <a:spLocks noGrp="1" noChangeArrowheads="1"/>
          </p:cNvSpPr>
          <p:nvPr>
            <p:ph type="body" idx="1"/>
          </p:nvPr>
        </p:nvSpPr>
        <p:spPr>
          <a:xfrm>
            <a:off x="935038" y="4411663"/>
            <a:ext cx="5133975" cy="417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5" tIns="45758" rIns="91515" bIns="45758"/>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DE0D7E-38B5-43C8-AA17-7F7708474B0A}" type="slidenum">
              <a:rPr lang="en-US" altLang="en-US"/>
              <a:pPr eaLnBrk="1" hangingPunct="1"/>
              <a:t>49</a:t>
            </a:fld>
            <a:endParaRPr lang="en-US" altLang="en-US"/>
          </a:p>
        </p:txBody>
      </p:sp>
      <p:sp>
        <p:nvSpPr>
          <p:cNvPr id="80899" name="Rectangle 2"/>
          <p:cNvSpPr>
            <a:spLocks noGrp="1" noRot="1" noChangeAspect="1" noChangeArrowheads="1" noTextEdit="1"/>
          </p:cNvSpPr>
          <p:nvPr>
            <p:ph type="sldImg"/>
          </p:nvPr>
        </p:nvSpPr>
        <p:spPr>
          <a:xfrm>
            <a:off x="1185863" y="698500"/>
            <a:ext cx="4641850" cy="3481388"/>
          </a:xfrm>
          <a:ln/>
        </p:spPr>
      </p:sp>
      <p:sp>
        <p:nvSpPr>
          <p:cNvPr id="80900" name="Rectangle 3"/>
          <p:cNvSpPr>
            <a:spLocks noGrp="1" noChangeArrowheads="1"/>
          </p:cNvSpPr>
          <p:nvPr>
            <p:ph type="body" idx="1"/>
          </p:nvPr>
        </p:nvSpPr>
        <p:spPr>
          <a:xfrm>
            <a:off x="935038" y="4411663"/>
            <a:ext cx="5133975" cy="417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5" tIns="45758" rIns="91515" bIns="45758"/>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173854-D046-4715-9679-31BD44055D7B}" type="slidenum">
              <a:rPr lang="en-US" altLang="en-US"/>
              <a:pPr eaLnBrk="1" hangingPunct="1"/>
              <a:t>51</a:t>
            </a:fld>
            <a:endParaRPr lang="en-US" altLang="en-US"/>
          </a:p>
        </p:txBody>
      </p:sp>
      <p:sp>
        <p:nvSpPr>
          <p:cNvPr id="81923" name="Rectangle 2"/>
          <p:cNvSpPr>
            <a:spLocks noGrp="1" noRot="1" noChangeAspect="1" noChangeArrowheads="1" noTextEdit="1"/>
          </p:cNvSpPr>
          <p:nvPr>
            <p:ph type="sldImg"/>
          </p:nvPr>
        </p:nvSpPr>
        <p:spPr>
          <a:xfrm>
            <a:off x="1185863" y="698500"/>
            <a:ext cx="4641850" cy="3481388"/>
          </a:xfrm>
          <a:ln/>
        </p:spPr>
      </p:sp>
      <p:sp>
        <p:nvSpPr>
          <p:cNvPr id="81924" name="Rectangle 3"/>
          <p:cNvSpPr>
            <a:spLocks noGrp="1" noChangeArrowheads="1"/>
          </p:cNvSpPr>
          <p:nvPr>
            <p:ph type="body" idx="1"/>
          </p:nvPr>
        </p:nvSpPr>
        <p:spPr>
          <a:xfrm>
            <a:off x="935038" y="4411663"/>
            <a:ext cx="5133975" cy="417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5" tIns="45758" rIns="91515" bIns="45758"/>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8D766B-9DCA-41EF-A4F4-81EC49C179AE}" type="slidenum">
              <a:rPr lang="en-US" altLang="en-US"/>
              <a:pPr eaLnBrk="1" hangingPunct="1"/>
              <a:t>52</a:t>
            </a:fld>
            <a:endParaRPr lang="en-US" altLang="en-US"/>
          </a:p>
        </p:txBody>
      </p:sp>
      <p:sp>
        <p:nvSpPr>
          <p:cNvPr id="82947" name="Rectangle 2"/>
          <p:cNvSpPr>
            <a:spLocks noGrp="1" noRot="1" noChangeAspect="1" noChangeArrowheads="1" noTextEdit="1"/>
          </p:cNvSpPr>
          <p:nvPr>
            <p:ph type="sldImg"/>
          </p:nvPr>
        </p:nvSpPr>
        <p:spPr>
          <a:xfrm>
            <a:off x="1184275" y="698500"/>
            <a:ext cx="4641850" cy="3481388"/>
          </a:xfrm>
          <a:ln/>
        </p:spPr>
      </p:sp>
      <p:sp>
        <p:nvSpPr>
          <p:cNvPr id="82948" name="Rectangle 3"/>
          <p:cNvSpPr>
            <a:spLocks noGrp="1" noChangeArrowheads="1"/>
          </p:cNvSpPr>
          <p:nvPr>
            <p:ph type="body" idx="1"/>
          </p:nvPr>
        </p:nvSpPr>
        <p:spPr>
          <a:xfrm>
            <a:off x="935038" y="4411663"/>
            <a:ext cx="5133975" cy="417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3" tIns="45761" rIns="91523" bIns="45761"/>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F1C12C-D9BB-4739-9A0F-B9B73E0CD581}" type="slidenum">
              <a:rPr lang="en-US" altLang="en-US"/>
              <a:pPr eaLnBrk="1" hangingPunct="1"/>
              <a:t>53</a:t>
            </a:fld>
            <a:endParaRPr lang="en-US" altLang="en-US"/>
          </a:p>
        </p:txBody>
      </p:sp>
      <p:sp>
        <p:nvSpPr>
          <p:cNvPr id="83971" name="Rectangle 2"/>
          <p:cNvSpPr>
            <a:spLocks noGrp="1" noRot="1" noChangeAspect="1" noChangeArrowheads="1" noTextEdit="1"/>
          </p:cNvSpPr>
          <p:nvPr>
            <p:ph type="sldImg"/>
          </p:nvPr>
        </p:nvSpPr>
        <p:spPr>
          <a:xfrm>
            <a:off x="1184275" y="698500"/>
            <a:ext cx="4641850" cy="3481388"/>
          </a:xfrm>
          <a:ln/>
        </p:spPr>
      </p:sp>
      <p:sp>
        <p:nvSpPr>
          <p:cNvPr id="83972" name="Rectangle 3"/>
          <p:cNvSpPr>
            <a:spLocks noGrp="1" noChangeArrowheads="1"/>
          </p:cNvSpPr>
          <p:nvPr>
            <p:ph type="body" idx="1"/>
          </p:nvPr>
        </p:nvSpPr>
        <p:spPr>
          <a:xfrm>
            <a:off x="935038" y="4411663"/>
            <a:ext cx="5133975" cy="417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3" tIns="45761" rIns="91523" bIns="45761"/>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177925" y="696913"/>
            <a:ext cx="4646613" cy="3484562"/>
          </a:xfrm>
          <a:ln/>
        </p:spPr>
      </p:sp>
      <p:sp>
        <p:nvSpPr>
          <p:cNvPr id="860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38" tIns="45819" rIns="91638" bIns="45819"/>
          <a:lstStyle/>
          <a:p>
            <a:pPr eaLnBrk="1" hangingPunct="1"/>
            <a:r>
              <a:rPr lang="en-US" altLang="en-US">
                <a:latin typeface="Arial" panose="020B0604020202020204" pitchFamily="34" charset="0"/>
              </a:rPr>
              <a:t>Complex Networks are fascinating because they achieve non-trivial global properties through local interactions.  They occur either in the natural world (bio), or are the constructs of humanity (social, econ, polit, technology)</a:t>
            </a:r>
          </a:p>
          <a:p>
            <a:pPr eaLnBrk="1" hangingPunct="1"/>
            <a:r>
              <a:rPr lang="en-US" altLang="en-US">
                <a:latin typeface="Arial" panose="020B0604020202020204" pitchFamily="34" charset="0"/>
              </a:rPr>
              <a:t>Many if not most complex networks are dynamic.</a:t>
            </a:r>
          </a:p>
          <a:p>
            <a:pPr eaLnBrk="1" hangingPunct="1"/>
            <a:r>
              <a:rPr lang="en-US" altLang="en-US">
                <a:latin typeface="Arial" panose="020B0604020202020204" pitchFamily="34" charset="0"/>
                <a:hlinkClick r:id="rId3" tooltip="Ashton Kutcher"/>
              </a:rPr>
              <a:t>Ashton Kutcher</a:t>
            </a:r>
            <a:r>
              <a:rPr lang="en-US" altLang="en-US">
                <a:latin typeface="Arial" panose="020B0604020202020204" pitchFamily="34" charset="0"/>
              </a:rPr>
              <a:t>, Kevin Beacon, Oprah Winfrey, Charlee Sheens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
        <p:nvSpPr>
          <p:cNvPr id="86020" name="Slide Number Placeholder 3"/>
          <p:cNvSpPr txBox="1">
            <a:spLocks noGrp="1"/>
          </p:cNvSpPr>
          <p:nvPr/>
        </p:nvSpPr>
        <p:spPr bwMode="auto">
          <a:xfrm>
            <a:off x="3967163" y="8824913"/>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38" tIns="45819" rIns="91638" bIns="45819" anchor="b"/>
          <a:lstStyle>
            <a:lvl1pPr defTabSz="900113" eaLnBrk="0" hangingPunct="0">
              <a:defRPr>
                <a:solidFill>
                  <a:schemeClr val="tx1"/>
                </a:solidFill>
                <a:latin typeface="Arial" panose="020B0604020202020204" pitchFamily="34" charset="0"/>
              </a:defRPr>
            </a:lvl1pPr>
            <a:lvl2pPr marL="742950" indent="-285750" defTabSz="900113" eaLnBrk="0" hangingPunct="0">
              <a:defRPr>
                <a:solidFill>
                  <a:schemeClr val="tx1"/>
                </a:solidFill>
                <a:latin typeface="Arial" panose="020B0604020202020204" pitchFamily="34" charset="0"/>
              </a:defRPr>
            </a:lvl2pPr>
            <a:lvl3pPr marL="1143000" indent="-228600" defTabSz="900113" eaLnBrk="0" hangingPunct="0">
              <a:defRPr>
                <a:solidFill>
                  <a:schemeClr val="tx1"/>
                </a:solidFill>
                <a:latin typeface="Arial" panose="020B0604020202020204" pitchFamily="34" charset="0"/>
              </a:defRPr>
            </a:lvl3pPr>
            <a:lvl4pPr marL="1600200" indent="-228600" defTabSz="900113" eaLnBrk="0" hangingPunct="0">
              <a:defRPr>
                <a:solidFill>
                  <a:schemeClr val="tx1"/>
                </a:solidFill>
                <a:latin typeface="Arial" panose="020B0604020202020204" pitchFamily="34" charset="0"/>
              </a:defRPr>
            </a:lvl4pPr>
            <a:lvl5pPr marL="2057400" indent="-228600" defTabSz="900113" eaLnBrk="0" hangingPunct="0">
              <a:defRPr>
                <a:solidFill>
                  <a:schemeClr val="tx1"/>
                </a:solidFill>
                <a:latin typeface="Arial" panose="020B0604020202020204" pitchFamily="34" charset="0"/>
              </a:defRPr>
            </a:lvl5pPr>
            <a:lvl6pPr marL="2514600" indent="-228600" defTabSz="900113" eaLnBrk="0" fontAlgn="base" hangingPunct="0">
              <a:spcBef>
                <a:spcPct val="0"/>
              </a:spcBef>
              <a:spcAft>
                <a:spcPct val="0"/>
              </a:spcAft>
              <a:defRPr>
                <a:solidFill>
                  <a:schemeClr val="tx1"/>
                </a:solidFill>
                <a:latin typeface="Arial" panose="020B0604020202020204" pitchFamily="34" charset="0"/>
              </a:defRPr>
            </a:lvl6pPr>
            <a:lvl7pPr marL="2971800" indent="-228600" defTabSz="900113" eaLnBrk="0" fontAlgn="base" hangingPunct="0">
              <a:spcBef>
                <a:spcPct val="0"/>
              </a:spcBef>
              <a:spcAft>
                <a:spcPct val="0"/>
              </a:spcAft>
              <a:defRPr>
                <a:solidFill>
                  <a:schemeClr val="tx1"/>
                </a:solidFill>
                <a:latin typeface="Arial" panose="020B0604020202020204" pitchFamily="34" charset="0"/>
              </a:defRPr>
            </a:lvl7pPr>
            <a:lvl8pPr marL="3429000" indent="-228600" defTabSz="900113" eaLnBrk="0" fontAlgn="base" hangingPunct="0">
              <a:spcBef>
                <a:spcPct val="0"/>
              </a:spcBef>
              <a:spcAft>
                <a:spcPct val="0"/>
              </a:spcAft>
              <a:defRPr>
                <a:solidFill>
                  <a:schemeClr val="tx1"/>
                </a:solidFill>
                <a:latin typeface="Arial" panose="020B0604020202020204" pitchFamily="34" charset="0"/>
              </a:defRPr>
            </a:lvl8pPr>
            <a:lvl9pPr marL="3886200" indent="-228600" defTabSz="900113" eaLnBrk="0" fontAlgn="base" hangingPunct="0">
              <a:spcBef>
                <a:spcPct val="0"/>
              </a:spcBef>
              <a:spcAft>
                <a:spcPct val="0"/>
              </a:spcAft>
              <a:defRPr>
                <a:solidFill>
                  <a:schemeClr val="tx1"/>
                </a:solidFill>
                <a:latin typeface="Arial" panose="020B0604020202020204" pitchFamily="34" charset="0"/>
              </a:defRPr>
            </a:lvl9pPr>
          </a:lstStyle>
          <a:p>
            <a:pPr algn="r"/>
            <a:fld id="{0581BBFF-7A93-4CFD-80A0-DAB578C42066}" type="slidenum">
              <a:rPr lang="en-US" altLang="en-US" sz="1200"/>
              <a:pPr algn="r"/>
              <a:t>54</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8FAB94-3E8E-425F-A7D0-73D2483E04E8}" type="slidenum">
              <a:rPr lang="en-US" altLang="en-US"/>
              <a:pPr eaLnBrk="1" hangingPunct="1"/>
              <a:t>55</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606BF-8C49-4313-88FD-17A7B0AF85CF}" type="slidenum">
              <a:rPr lang="en-US" altLang="en-US"/>
              <a:pPr eaLnBrk="1" hangingPunct="1"/>
              <a:t>15</a:t>
            </a:fld>
            <a:endParaRPr lang="en-US" altLang="en-US"/>
          </a:p>
        </p:txBody>
      </p:sp>
      <p:sp>
        <p:nvSpPr>
          <p:cNvPr id="67587" name="Rectangle 2"/>
          <p:cNvSpPr>
            <a:spLocks noGrp="1" noRot="1" noChangeAspect="1" noChangeArrowheads="1" noTextEdit="1"/>
          </p:cNvSpPr>
          <p:nvPr>
            <p:ph type="sldImg"/>
          </p:nvPr>
        </p:nvSpPr>
        <p:spPr>
          <a:xfrm>
            <a:off x="1184275" y="698500"/>
            <a:ext cx="4641850" cy="3481388"/>
          </a:xfrm>
          <a:ln/>
        </p:spPr>
      </p:sp>
      <p:sp>
        <p:nvSpPr>
          <p:cNvPr id="67588" name="Rectangle 3"/>
          <p:cNvSpPr>
            <a:spLocks noGrp="1" noChangeArrowheads="1"/>
          </p:cNvSpPr>
          <p:nvPr>
            <p:ph type="body" idx="1"/>
          </p:nvPr>
        </p:nvSpPr>
        <p:spPr>
          <a:xfrm>
            <a:off x="935038" y="4411663"/>
            <a:ext cx="5133975" cy="417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3" tIns="45761" rIns="91523" bIns="45761"/>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FB1958D1-285A-4850-9BA2-A9513CB614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8395650D-39AC-4C8E-83B2-DD004F91ED16}" type="slidenum">
              <a:rPr lang="en-US" altLang="en-US" sz="1200"/>
              <a:pPr eaLnBrk="1" hangingPunct="1"/>
              <a:t>59</a:t>
            </a:fld>
            <a:endParaRPr lang="en-US" altLang="en-US" sz="1200"/>
          </a:p>
        </p:txBody>
      </p:sp>
      <p:sp>
        <p:nvSpPr>
          <p:cNvPr id="71683" name="Rectangle 2">
            <a:extLst>
              <a:ext uri="{FF2B5EF4-FFF2-40B4-BE49-F238E27FC236}">
                <a16:creationId xmlns:a16="http://schemas.microsoft.com/office/drawing/2014/main" id="{426BCE99-C437-4C26-A69D-1524E2DF58E7}"/>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FEE2E29A-D35B-44E5-866C-7D5FB5A917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A542F7D8-E153-401C-8774-26ED9F3E21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B0183C85-A27C-444B-86FE-72E980D6CED8}" type="slidenum">
              <a:rPr lang="en-US" altLang="en-US" sz="1200"/>
              <a:pPr eaLnBrk="1" hangingPunct="1"/>
              <a:t>60</a:t>
            </a:fld>
            <a:endParaRPr lang="en-US" altLang="en-US" sz="1200"/>
          </a:p>
        </p:txBody>
      </p:sp>
      <p:sp>
        <p:nvSpPr>
          <p:cNvPr id="76803" name="Rectangle 2">
            <a:extLst>
              <a:ext uri="{FF2B5EF4-FFF2-40B4-BE49-F238E27FC236}">
                <a16:creationId xmlns:a16="http://schemas.microsoft.com/office/drawing/2014/main" id="{5118FFF6-BB8C-4951-B2BB-9E4AB1B95CC7}"/>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72497DCC-7F18-41B6-9BEF-FB6A250744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8717053E-0BA4-40CB-99DC-FBE12422CD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8DC460EA-DD37-4CC9-8068-6CDA470A1CF2}" type="slidenum">
              <a:rPr lang="en-US" altLang="en-US" sz="1200"/>
              <a:pPr eaLnBrk="1" hangingPunct="1"/>
              <a:t>61</a:t>
            </a:fld>
            <a:endParaRPr lang="en-US" altLang="en-US" sz="1200"/>
          </a:p>
        </p:txBody>
      </p:sp>
      <p:sp>
        <p:nvSpPr>
          <p:cNvPr id="82947" name="Rectangle 2">
            <a:extLst>
              <a:ext uri="{FF2B5EF4-FFF2-40B4-BE49-F238E27FC236}">
                <a16:creationId xmlns:a16="http://schemas.microsoft.com/office/drawing/2014/main" id="{237334F3-08EF-4F66-AC86-2A29EA4B3F59}"/>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CCF6E5C4-F8A1-4402-B78D-CC0B2376E7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45EA5BA6-2D36-479E-843B-72E8541D1F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5B405851-903D-4162-9ACA-4C8E9BA40195}" type="slidenum">
              <a:rPr lang="en-US" altLang="en-US" sz="1200"/>
              <a:pPr eaLnBrk="1" hangingPunct="1"/>
              <a:t>62</a:t>
            </a:fld>
            <a:endParaRPr lang="en-US" altLang="en-US" sz="1200"/>
          </a:p>
        </p:txBody>
      </p:sp>
      <p:sp>
        <p:nvSpPr>
          <p:cNvPr id="83971" name="Rectangle 2">
            <a:extLst>
              <a:ext uri="{FF2B5EF4-FFF2-40B4-BE49-F238E27FC236}">
                <a16:creationId xmlns:a16="http://schemas.microsoft.com/office/drawing/2014/main" id="{8BDBE7A3-9646-42CF-86EE-4B9FC5F611B9}"/>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62C726F6-D104-446C-AA7B-E6DE2E7659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C47A8B-12BE-48D2-AF27-E2F6A4F0F18D}" type="slidenum">
              <a:rPr lang="en-US" altLang="en-US"/>
              <a:pPr eaLnBrk="1" hangingPunct="1"/>
              <a:t>17</a:t>
            </a:fld>
            <a:endParaRPr lang="en-US" altLang="en-US"/>
          </a:p>
        </p:txBody>
      </p:sp>
      <p:sp>
        <p:nvSpPr>
          <p:cNvPr id="68611" name="Rectangle 2"/>
          <p:cNvSpPr>
            <a:spLocks noGrp="1" noRot="1" noChangeAspect="1" noChangeArrowheads="1" noTextEdit="1"/>
          </p:cNvSpPr>
          <p:nvPr>
            <p:ph type="sldImg"/>
          </p:nvPr>
        </p:nvSpPr>
        <p:spPr>
          <a:xfrm>
            <a:off x="1184275" y="698500"/>
            <a:ext cx="4641850" cy="3481388"/>
          </a:xfrm>
          <a:ln/>
        </p:spPr>
      </p:sp>
      <p:sp>
        <p:nvSpPr>
          <p:cNvPr id="68612" name="Rectangle 3"/>
          <p:cNvSpPr>
            <a:spLocks noGrp="1" noChangeArrowheads="1"/>
          </p:cNvSpPr>
          <p:nvPr>
            <p:ph type="body" idx="1"/>
          </p:nvPr>
        </p:nvSpPr>
        <p:spPr>
          <a:xfrm>
            <a:off x="935038" y="4411663"/>
            <a:ext cx="5133975" cy="417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3" tIns="45761" rIns="91523" bIns="45761"/>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FA641B9-CC64-42C5-9F7A-DB1D44BA71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A02FF7D4-613C-4314-B706-2912EF78A253}" type="slidenum">
              <a:rPr lang="en-US" altLang="en-US" sz="1200"/>
              <a:pPr eaLnBrk="1" hangingPunct="1"/>
              <a:t>20</a:t>
            </a:fld>
            <a:endParaRPr lang="en-US" altLang="en-US" sz="1200"/>
          </a:p>
        </p:txBody>
      </p:sp>
      <p:sp>
        <p:nvSpPr>
          <p:cNvPr id="52227" name="Rectangle 2">
            <a:extLst>
              <a:ext uri="{FF2B5EF4-FFF2-40B4-BE49-F238E27FC236}">
                <a16:creationId xmlns:a16="http://schemas.microsoft.com/office/drawing/2014/main" id="{A5E8B76B-4B88-489C-9DB5-C8E0A3CB1FC2}"/>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8E9E1FF7-EB5B-4ED2-8DF1-1BD0C77C52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FA641B9-CC64-42C5-9F7A-DB1D44BA71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A02FF7D4-613C-4314-B706-2912EF78A253}" type="slidenum">
              <a:rPr lang="en-US" altLang="en-US" sz="1200"/>
              <a:pPr eaLnBrk="1" hangingPunct="1"/>
              <a:t>21</a:t>
            </a:fld>
            <a:endParaRPr lang="en-US" altLang="en-US" sz="1200"/>
          </a:p>
        </p:txBody>
      </p:sp>
      <p:sp>
        <p:nvSpPr>
          <p:cNvPr id="52227" name="Rectangle 2">
            <a:extLst>
              <a:ext uri="{FF2B5EF4-FFF2-40B4-BE49-F238E27FC236}">
                <a16:creationId xmlns:a16="http://schemas.microsoft.com/office/drawing/2014/main" id="{A5E8B76B-4B88-489C-9DB5-C8E0A3CB1FC2}"/>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8E9E1FF7-EB5B-4ED2-8DF1-1BD0C77C52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54902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E71C63-1946-45C8-B03F-AA79B3C567B0}" type="slidenum">
              <a:rPr lang="en-US" altLang="en-US"/>
              <a:pPr eaLnBrk="1" hangingPunct="1"/>
              <a:t>22</a:t>
            </a:fld>
            <a:endParaRPr lang="en-US" altLang="en-US"/>
          </a:p>
        </p:txBody>
      </p:sp>
      <p:sp>
        <p:nvSpPr>
          <p:cNvPr id="70659" name="Rectangle 2"/>
          <p:cNvSpPr>
            <a:spLocks noGrp="1" noRot="1" noChangeAspect="1" noChangeArrowheads="1" noTextEdit="1"/>
          </p:cNvSpPr>
          <p:nvPr>
            <p:ph type="sldImg"/>
          </p:nvPr>
        </p:nvSpPr>
        <p:spPr>
          <a:xfrm>
            <a:off x="1184275" y="698500"/>
            <a:ext cx="4641850" cy="3481388"/>
          </a:xfrm>
          <a:ln/>
        </p:spPr>
      </p:sp>
      <p:sp>
        <p:nvSpPr>
          <p:cNvPr id="70660" name="Rectangle 3"/>
          <p:cNvSpPr>
            <a:spLocks noGrp="1" noChangeArrowheads="1"/>
          </p:cNvSpPr>
          <p:nvPr>
            <p:ph type="body" idx="1"/>
          </p:nvPr>
        </p:nvSpPr>
        <p:spPr>
          <a:xfrm>
            <a:off x="935038" y="4411663"/>
            <a:ext cx="5133975" cy="417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3" tIns="45761" rIns="91523" bIns="45761"/>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3AD6D838-69D6-475C-BF14-8D3DE73EA2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E91B2BC2-E3AC-4A2F-8B89-7D950DEF6611}" type="slidenum">
              <a:rPr lang="en-US" altLang="en-US" sz="1200"/>
              <a:pPr eaLnBrk="1" hangingPunct="1"/>
              <a:t>23</a:t>
            </a:fld>
            <a:endParaRPr lang="en-US" altLang="en-US" sz="1200"/>
          </a:p>
        </p:txBody>
      </p:sp>
      <p:sp>
        <p:nvSpPr>
          <p:cNvPr id="53251" name="Rectangle 2">
            <a:extLst>
              <a:ext uri="{FF2B5EF4-FFF2-40B4-BE49-F238E27FC236}">
                <a16:creationId xmlns:a16="http://schemas.microsoft.com/office/drawing/2014/main" id="{7FF49A9C-9EB2-4D43-BFB5-BCB1778CE46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A1A6D80B-F983-4202-95F4-7EF40E98B3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C84AE1F-A354-4A30-AFC7-E23E1D0965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62C1F5E7-1BB1-402C-A715-1A94CCA1B1BE}" type="slidenum">
              <a:rPr lang="en-US" altLang="en-US" sz="1200"/>
              <a:pPr eaLnBrk="1" hangingPunct="1"/>
              <a:t>24</a:t>
            </a:fld>
            <a:endParaRPr lang="en-US" altLang="en-US" sz="1200"/>
          </a:p>
        </p:txBody>
      </p:sp>
      <p:sp>
        <p:nvSpPr>
          <p:cNvPr id="54275" name="Rectangle 2">
            <a:extLst>
              <a:ext uri="{FF2B5EF4-FFF2-40B4-BE49-F238E27FC236}">
                <a16:creationId xmlns:a16="http://schemas.microsoft.com/office/drawing/2014/main" id="{1E18BC28-E07F-41AB-A4BC-AC341722E61D}"/>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D8BCD49F-1B78-4A4C-8D15-D65388B226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smtClean="0"/>
            </a:lvl1pPr>
          </a:lstStyle>
          <a:p>
            <a:pPr>
              <a:defRPr/>
            </a:pPr>
            <a:endParaRPr 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8D42DEC-0FC3-4648-B23A-7B6467A40FFF}" type="slidenum">
              <a:rPr lang="en-US" altLang="en-US"/>
              <a:pPr/>
              <a:t>‹#›</a:t>
            </a:fld>
            <a:endParaRPr lang="en-US" altLang="en-US"/>
          </a:p>
        </p:txBody>
      </p:sp>
    </p:spTree>
    <p:extLst>
      <p:ext uri="{BB962C8B-B14F-4D97-AF65-F5344CB8AC3E}">
        <p14:creationId xmlns:p14="http://schemas.microsoft.com/office/powerpoint/2010/main" val="355315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EFCF41B-EE18-4601-A653-53A40EAE9FAB}" type="slidenum">
              <a:rPr lang="en-US" altLang="en-US"/>
              <a:pPr/>
              <a:t>‹#›</a:t>
            </a:fld>
            <a:endParaRPr lang="en-US" altLang="en-US"/>
          </a:p>
        </p:txBody>
      </p:sp>
    </p:spTree>
    <p:extLst>
      <p:ext uri="{BB962C8B-B14F-4D97-AF65-F5344CB8AC3E}">
        <p14:creationId xmlns:p14="http://schemas.microsoft.com/office/powerpoint/2010/main" val="139861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9E3F437-37F4-48C3-B50B-66CA0AAB0362}" type="slidenum">
              <a:rPr lang="en-US" altLang="en-US"/>
              <a:pPr/>
              <a:t>‹#›</a:t>
            </a:fld>
            <a:endParaRPr lang="en-US" altLang="en-US"/>
          </a:p>
        </p:txBody>
      </p:sp>
    </p:spTree>
    <p:extLst>
      <p:ext uri="{BB962C8B-B14F-4D97-AF65-F5344CB8AC3E}">
        <p14:creationId xmlns:p14="http://schemas.microsoft.com/office/powerpoint/2010/main" val="252544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5F9A507-210E-4843-BD69-5087155C21B1}" type="slidenum">
              <a:rPr lang="en-US" altLang="en-US" smtClean="0"/>
              <a:pPr/>
              <a:t>‹#›</a:t>
            </a:fld>
            <a:endParaRPr lang="en-US" altLang="en-US"/>
          </a:p>
        </p:txBody>
      </p:sp>
    </p:spTree>
    <p:extLst>
      <p:ext uri="{BB962C8B-B14F-4D97-AF65-F5344CB8AC3E}">
        <p14:creationId xmlns:p14="http://schemas.microsoft.com/office/powerpoint/2010/main" val="3595950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A4373EB-E834-45A5-94E8-C63CF1410EED}" type="slidenum">
              <a:rPr lang="en-US" altLang="en-US" smtClean="0"/>
              <a:pPr/>
              <a:t>‹#›</a:t>
            </a:fld>
            <a:endParaRPr lang="en-US" altLang="en-US"/>
          </a:p>
        </p:txBody>
      </p:sp>
    </p:spTree>
    <p:extLst>
      <p:ext uri="{BB962C8B-B14F-4D97-AF65-F5344CB8AC3E}">
        <p14:creationId xmlns:p14="http://schemas.microsoft.com/office/powerpoint/2010/main" val="2555986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D4CD469-46D9-4ABA-B372-CB6F156591FA}" type="slidenum">
              <a:rPr lang="en-US" altLang="en-US" smtClean="0"/>
              <a:pPr/>
              <a:t>‹#›</a:t>
            </a:fld>
            <a:endParaRPr lang="en-US" altLang="en-US"/>
          </a:p>
        </p:txBody>
      </p:sp>
    </p:spTree>
    <p:extLst>
      <p:ext uri="{BB962C8B-B14F-4D97-AF65-F5344CB8AC3E}">
        <p14:creationId xmlns:p14="http://schemas.microsoft.com/office/powerpoint/2010/main" val="1625849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B7716BB-9446-4824-9906-BF44BBDD06A8}" type="slidenum">
              <a:rPr lang="en-US" altLang="en-US" smtClean="0"/>
              <a:pPr/>
              <a:t>‹#›</a:t>
            </a:fld>
            <a:endParaRPr lang="en-US" altLang="en-US"/>
          </a:p>
        </p:txBody>
      </p:sp>
    </p:spTree>
    <p:extLst>
      <p:ext uri="{BB962C8B-B14F-4D97-AF65-F5344CB8AC3E}">
        <p14:creationId xmlns:p14="http://schemas.microsoft.com/office/powerpoint/2010/main" val="875681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A7B23B96-7295-48CF-8EFD-C4BE690E264E}" type="slidenum">
              <a:rPr lang="en-US" altLang="en-US" smtClean="0"/>
              <a:pPr/>
              <a:t>‹#›</a:t>
            </a:fld>
            <a:endParaRPr lang="en-US" altLang="en-US"/>
          </a:p>
        </p:txBody>
      </p:sp>
    </p:spTree>
    <p:extLst>
      <p:ext uri="{BB962C8B-B14F-4D97-AF65-F5344CB8AC3E}">
        <p14:creationId xmlns:p14="http://schemas.microsoft.com/office/powerpoint/2010/main" val="3410102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724003C6-DC96-4C68-A957-A61210D12C51}" type="slidenum">
              <a:rPr lang="en-US" altLang="en-US" smtClean="0"/>
              <a:pPr/>
              <a:t>‹#›</a:t>
            </a:fld>
            <a:endParaRPr lang="en-US" altLang="en-US" dirty="0"/>
          </a:p>
        </p:txBody>
      </p:sp>
    </p:spTree>
    <p:extLst>
      <p:ext uri="{BB962C8B-B14F-4D97-AF65-F5344CB8AC3E}">
        <p14:creationId xmlns:p14="http://schemas.microsoft.com/office/powerpoint/2010/main" val="254991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B32594A9-434D-4CB6-9502-CB4657135D11}" type="slidenum">
              <a:rPr lang="en-US" altLang="en-US" smtClean="0"/>
              <a:pPr/>
              <a:t>‹#›</a:t>
            </a:fld>
            <a:endParaRPr lang="en-US" altLang="en-US" dirty="0"/>
          </a:p>
        </p:txBody>
      </p:sp>
    </p:spTree>
    <p:extLst>
      <p:ext uri="{BB962C8B-B14F-4D97-AF65-F5344CB8AC3E}">
        <p14:creationId xmlns:p14="http://schemas.microsoft.com/office/powerpoint/2010/main" val="3978261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D458096-15DA-4DFE-909B-11E5E1ED3637}" type="slidenum">
              <a:rPr lang="en-US" altLang="en-US" smtClean="0"/>
              <a:pPr/>
              <a:t>‹#›</a:t>
            </a:fld>
            <a:endParaRPr lang="en-US" altLang="en-US"/>
          </a:p>
        </p:txBody>
      </p:sp>
    </p:spTree>
    <p:extLst>
      <p:ext uri="{BB962C8B-B14F-4D97-AF65-F5344CB8AC3E}">
        <p14:creationId xmlns:p14="http://schemas.microsoft.com/office/powerpoint/2010/main" val="933388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9632751-6A04-4D5B-A4E5-21C3D9E886BE}" type="slidenum">
              <a:rPr lang="en-US" altLang="en-US"/>
              <a:pPr/>
              <a:t>‹#›</a:t>
            </a:fld>
            <a:endParaRPr lang="en-US" altLang="en-US"/>
          </a:p>
        </p:txBody>
      </p:sp>
    </p:spTree>
    <p:extLst>
      <p:ext uri="{BB962C8B-B14F-4D97-AF65-F5344CB8AC3E}">
        <p14:creationId xmlns:p14="http://schemas.microsoft.com/office/powerpoint/2010/main" val="1718037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D025591-211D-4936-B0EF-124639C04684}" type="slidenum">
              <a:rPr lang="en-US" altLang="en-US" smtClean="0"/>
              <a:pPr/>
              <a:t>‹#›</a:t>
            </a:fld>
            <a:endParaRPr lang="en-US" altLang="en-US"/>
          </a:p>
        </p:txBody>
      </p:sp>
    </p:spTree>
    <p:extLst>
      <p:ext uri="{BB962C8B-B14F-4D97-AF65-F5344CB8AC3E}">
        <p14:creationId xmlns:p14="http://schemas.microsoft.com/office/powerpoint/2010/main" val="3058238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444DC0C-DE36-44E7-AD91-22F3756DC9D7}" type="slidenum">
              <a:rPr lang="en-US" altLang="en-US" smtClean="0"/>
              <a:pPr/>
              <a:t>‹#›</a:t>
            </a:fld>
            <a:endParaRPr lang="en-US" altLang="en-US"/>
          </a:p>
        </p:txBody>
      </p:sp>
    </p:spTree>
    <p:extLst>
      <p:ext uri="{BB962C8B-B14F-4D97-AF65-F5344CB8AC3E}">
        <p14:creationId xmlns:p14="http://schemas.microsoft.com/office/powerpoint/2010/main" val="3359776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444DC0C-DE36-44E7-AD91-22F3756DC9D7}"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49013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444DC0C-DE36-44E7-AD91-22F3756DC9D7}" type="slidenum">
              <a:rPr lang="en-US" altLang="en-US" smtClean="0"/>
              <a:pPr/>
              <a:t>‹#›</a:t>
            </a:fld>
            <a:endParaRPr lang="en-US" altLang="en-US"/>
          </a:p>
        </p:txBody>
      </p:sp>
    </p:spTree>
    <p:extLst>
      <p:ext uri="{BB962C8B-B14F-4D97-AF65-F5344CB8AC3E}">
        <p14:creationId xmlns:p14="http://schemas.microsoft.com/office/powerpoint/2010/main" val="1588805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444DC0C-DE36-44E7-AD91-22F3756DC9D7}"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67829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444DC0C-DE36-44E7-AD91-22F3756DC9D7}" type="slidenum">
              <a:rPr lang="en-US" altLang="en-US" smtClean="0"/>
              <a:pPr/>
              <a:t>‹#›</a:t>
            </a:fld>
            <a:endParaRPr lang="en-US" altLang="en-US"/>
          </a:p>
        </p:txBody>
      </p:sp>
    </p:spTree>
    <p:extLst>
      <p:ext uri="{BB962C8B-B14F-4D97-AF65-F5344CB8AC3E}">
        <p14:creationId xmlns:p14="http://schemas.microsoft.com/office/powerpoint/2010/main" val="3517155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E5A733C-FEE1-47CA-AC86-011690904481}" type="slidenum">
              <a:rPr lang="en-US" altLang="en-US" smtClean="0"/>
              <a:pPr/>
              <a:t>‹#›</a:t>
            </a:fld>
            <a:endParaRPr lang="en-US" altLang="en-US"/>
          </a:p>
        </p:txBody>
      </p:sp>
    </p:spTree>
    <p:extLst>
      <p:ext uri="{BB962C8B-B14F-4D97-AF65-F5344CB8AC3E}">
        <p14:creationId xmlns:p14="http://schemas.microsoft.com/office/powerpoint/2010/main" val="3571338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7E143AA-6DEA-4C4E-914A-41F4B80DA72A}" type="slidenum">
              <a:rPr lang="en-US" altLang="en-US" smtClean="0"/>
              <a:pPr/>
              <a:t>‹#›</a:t>
            </a:fld>
            <a:endParaRPr lang="en-US" altLang="en-US"/>
          </a:p>
        </p:txBody>
      </p:sp>
    </p:spTree>
    <p:extLst>
      <p:ext uri="{BB962C8B-B14F-4D97-AF65-F5344CB8AC3E}">
        <p14:creationId xmlns:p14="http://schemas.microsoft.com/office/powerpoint/2010/main" val="1603365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endParaRPr 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03B9F4A-9DA5-4E43-8170-22AA96DBB235}" type="slidenum">
              <a:rPr lang="en-US" altLang="en-US"/>
              <a:pPr/>
              <a:t>‹#›</a:t>
            </a:fld>
            <a:endParaRPr lang="en-US" altLang="en-US"/>
          </a:p>
        </p:txBody>
      </p:sp>
    </p:spTree>
    <p:extLst>
      <p:ext uri="{BB962C8B-B14F-4D97-AF65-F5344CB8AC3E}">
        <p14:creationId xmlns:p14="http://schemas.microsoft.com/office/powerpoint/2010/main" val="21115665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129C528-2C6A-4618-82C1-041D6C5B337E}" type="slidenum">
              <a:rPr lang="en-US" altLang="en-US"/>
              <a:pPr/>
              <a:t>‹#›</a:t>
            </a:fld>
            <a:endParaRPr lang="en-US" altLang="en-US"/>
          </a:p>
        </p:txBody>
      </p:sp>
    </p:spTree>
    <p:extLst>
      <p:ext uri="{BB962C8B-B14F-4D97-AF65-F5344CB8AC3E}">
        <p14:creationId xmlns:p14="http://schemas.microsoft.com/office/powerpoint/2010/main" val="1925499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smtClean="0"/>
            </a:lvl1pPr>
          </a:lstStyle>
          <a:p>
            <a:pPr>
              <a:defRPr/>
            </a:pPr>
            <a:endParaRPr lang="en-US"/>
          </a:p>
        </p:txBody>
      </p:sp>
      <p:sp>
        <p:nvSpPr>
          <p:cNvPr id="9" name="Footer Placeholder 7"/>
          <p:cNvSpPr>
            <a:spLocks noGrp="1"/>
          </p:cNvSpPr>
          <p:nvPr>
            <p:ph type="ftr" sz="quarter" idx="11"/>
          </p:nvPr>
        </p:nvSpPr>
        <p:spPr/>
        <p:txBody>
          <a:bodyPr/>
          <a:lstStyle>
            <a:lvl1pPr>
              <a:defRPr smtClean="0"/>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E64738FA-29EC-401D-B874-E07FA6D31C4F}" type="slidenum">
              <a:rPr lang="en-US" altLang="en-US"/>
              <a:pPr/>
              <a:t>‹#›</a:t>
            </a:fld>
            <a:endParaRPr lang="en-US" altLang="en-US"/>
          </a:p>
        </p:txBody>
      </p:sp>
    </p:spTree>
    <p:extLst>
      <p:ext uri="{BB962C8B-B14F-4D97-AF65-F5344CB8AC3E}">
        <p14:creationId xmlns:p14="http://schemas.microsoft.com/office/powerpoint/2010/main" val="396042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06F9DA2-A24D-4E00-914D-988211E76A33}" type="slidenum">
              <a:rPr lang="en-US" altLang="en-US"/>
              <a:pPr/>
              <a:t>‹#›</a:t>
            </a:fld>
            <a:endParaRPr lang="en-US" altLang="en-US"/>
          </a:p>
        </p:txBody>
      </p:sp>
    </p:spTree>
    <p:extLst>
      <p:ext uri="{BB962C8B-B14F-4D97-AF65-F5344CB8AC3E}">
        <p14:creationId xmlns:p14="http://schemas.microsoft.com/office/powerpoint/2010/main" val="450241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F6A5BDC-0021-492F-A401-21E70EA4FB73}" type="slidenum">
              <a:rPr lang="en-US" altLang="en-US"/>
              <a:pPr/>
              <a:t>‹#›</a:t>
            </a:fld>
            <a:endParaRPr lang="en-US" altLang="en-US"/>
          </a:p>
        </p:txBody>
      </p:sp>
    </p:spTree>
    <p:extLst>
      <p:ext uri="{BB962C8B-B14F-4D97-AF65-F5344CB8AC3E}">
        <p14:creationId xmlns:p14="http://schemas.microsoft.com/office/powerpoint/2010/main" val="362259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endParaRPr lang="en-US"/>
          </a:p>
        </p:txBody>
      </p:sp>
      <p:sp>
        <p:nvSpPr>
          <p:cNvPr id="7" name="Footer Placeholder 5"/>
          <p:cNvSpPr>
            <a:spLocks noGrp="1"/>
          </p:cNvSpPr>
          <p:nvPr>
            <p:ph type="ftr" sz="quarter" idx="11"/>
          </p:nvPr>
        </p:nvSpPr>
        <p:spPr/>
        <p:txBody>
          <a:bodyPr/>
          <a:lstStyle>
            <a:lvl1pPr>
              <a:defRPr smtClean="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7AD0AA0B-8A44-49DB-91A0-9372B2279A1E}" type="slidenum">
              <a:rPr lang="en-US" altLang="en-US"/>
              <a:pPr/>
              <a:t>‹#›</a:t>
            </a:fld>
            <a:endParaRPr lang="en-US" altLang="en-US"/>
          </a:p>
        </p:txBody>
      </p:sp>
    </p:spTree>
    <p:extLst>
      <p:ext uri="{BB962C8B-B14F-4D97-AF65-F5344CB8AC3E}">
        <p14:creationId xmlns:p14="http://schemas.microsoft.com/office/powerpoint/2010/main" val="381550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D58EF03-7502-4AB2-A2FA-6A67D5F43E2C}" type="slidenum">
              <a:rPr lang="en-US" altLang="en-US"/>
              <a:pPr/>
              <a:t>‹#›</a:t>
            </a:fld>
            <a:endParaRPr lang="en-US" altLang="en-US"/>
          </a:p>
        </p:txBody>
      </p:sp>
    </p:spTree>
    <p:extLst>
      <p:ext uri="{BB962C8B-B14F-4D97-AF65-F5344CB8AC3E}">
        <p14:creationId xmlns:p14="http://schemas.microsoft.com/office/powerpoint/2010/main" val="29198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44"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FFFFFF"/>
                </a:solidFill>
                <a:latin typeface="Arial" charset="0"/>
              </a:defRPr>
            </a:lvl1pPr>
          </a:lstStyle>
          <a:p>
            <a:pPr>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FFFFFF"/>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fld id="{3A2A3A2C-93A2-4D33-8A60-C30C2D29E5A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26" r:id="rId2"/>
    <p:sldLayoutId id="2147483734" r:id="rId3"/>
    <p:sldLayoutId id="2147483727" r:id="rId4"/>
    <p:sldLayoutId id="2147483735" r:id="rId5"/>
    <p:sldLayoutId id="2147483728" r:id="rId6"/>
    <p:sldLayoutId id="2147483729" r:id="rId7"/>
    <p:sldLayoutId id="2147483736" r:id="rId8"/>
    <p:sldLayoutId id="2147483730" r:id="rId9"/>
    <p:sldLayoutId id="2147483731" r:id="rId10"/>
    <p:sldLayoutId id="2147483732" r:id="rId11"/>
  </p:sldLayoutIdLst>
  <p:hf hdr="0" ftr="0" dt="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444DC0C-DE36-44E7-AD91-22F3756DC9D7}" type="slidenum">
              <a:rPr lang="en-US" altLang="en-US" smtClean="0"/>
              <a:pPr/>
              <a:t>‹#›</a:t>
            </a:fld>
            <a:endParaRPr lang="en-US" altLang="en-US"/>
          </a:p>
        </p:txBody>
      </p:sp>
    </p:spTree>
    <p:extLst>
      <p:ext uri="{BB962C8B-B14F-4D97-AF65-F5344CB8AC3E}">
        <p14:creationId xmlns:p14="http://schemas.microsoft.com/office/powerpoint/2010/main" val="271718679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kent.edu/~xlian/" TargetMode="External"/><Relationship Id="rId2" Type="http://schemas.openxmlformats.org/officeDocument/2006/relationships/hyperlink" Target="mailto:xlian@kent.edu"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mailto:xlian@kent.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cs.kent.edu/~xlia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3.xml"/><Relationship Id="rId7" Type="http://schemas.openxmlformats.org/officeDocument/2006/relationships/oleObject" Target="../embeddings/oleObject2.bin"/><Relationship Id="rId12"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jpeg"/><Relationship Id="rId11" Type="http://schemas.openxmlformats.org/officeDocument/2006/relationships/oleObject" Target="../embeddings/oleObject4.bin"/><Relationship Id="rId5" Type="http://schemas.openxmlformats.org/officeDocument/2006/relationships/image" Target="../media/image2.wmf"/><Relationship Id="rId10"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msnbc.msn.com/id/44363598/ns/technology_and_science-future_of_technology/#.TmetOdQ--u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xlian@kent.edu" TargetMode="External"/><Relationship Id="rId2" Type="http://schemas.openxmlformats.org/officeDocument/2006/relationships/hyperlink" Target="http://www.cs.kent.edu/~xlian/"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5.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2.w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earn.kent.edu/" TargetMode="External"/><Relationship Id="rId2" Type="http://schemas.openxmlformats.org/officeDocument/2006/relationships/hyperlink" Target="http://www.cs.kent.edu/~xlian/2019Fall_CS43105.html"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0.bin"/><Relationship Id="rId4" Type="http://schemas.openxmlformats.org/officeDocument/2006/relationships/image" Target="../media/image15.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0.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21.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2.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eeexplore.ieee.org/Xplore/home.jsp" TargetMode="External"/><Relationship Id="rId2" Type="http://schemas.openxmlformats.org/officeDocument/2006/relationships/hyperlink" Target="http://dl.acm.org/" TargetMode="External"/><Relationship Id="rId1" Type="http://schemas.openxmlformats.org/officeDocument/2006/relationships/slideLayout" Target="../slideLayouts/slideLayout13.xml"/><Relationship Id="rId4" Type="http://schemas.openxmlformats.org/officeDocument/2006/relationships/hyperlink" Target="http://dblp.uni-trier.d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27.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png"/><Relationship Id="rId9" Type="http://schemas.openxmlformats.org/officeDocument/2006/relationships/image" Target="../media/image23.wmf"/></Relationships>
</file>

<file path=ppt/slides/_rels/slide5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7.png"/><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dblp.uni-trier.de/db/conf/icde/" TargetMode="External"/><Relationship Id="rId3" Type="http://schemas.openxmlformats.org/officeDocument/2006/relationships/hyperlink" Target="https://dblp1.uni-trier.de/db/conf/icdm/index.html" TargetMode="External"/><Relationship Id="rId7" Type="http://schemas.openxmlformats.org/officeDocument/2006/relationships/hyperlink" Target="http://ieeexplore.ieee.org/xpl/conhome.jsp?punumber=1000178" TargetMode="External"/><Relationship Id="rId2" Type="http://schemas.openxmlformats.org/officeDocument/2006/relationships/hyperlink" Target="https://dblp.uni-trier.de/db/conf/kdd/index.html" TargetMode="External"/><Relationship Id="rId1" Type="http://schemas.openxmlformats.org/officeDocument/2006/relationships/slideLayout" Target="../slideLayouts/slideLayout13.xml"/><Relationship Id="rId6" Type="http://schemas.openxmlformats.org/officeDocument/2006/relationships/hyperlink" Target="http://dblp.uni-trier.de/db/journals/pvldb/index.html" TargetMode="External"/><Relationship Id="rId5" Type="http://schemas.openxmlformats.org/officeDocument/2006/relationships/hyperlink" Target="http://www.vldb.org/pvldb/" TargetMode="External"/><Relationship Id="rId4" Type="http://schemas.openxmlformats.org/officeDocument/2006/relationships/hyperlink" Target="http://dblp.uni-trier.de/db/conf/sigmod/"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04799" y="1105653"/>
            <a:ext cx="7708605" cy="2679236"/>
          </a:xfrm>
        </p:spPr>
        <p:txBody>
          <a:bodyPr>
            <a:normAutofit/>
          </a:bodyPr>
          <a:lstStyle/>
          <a:p>
            <a:pPr algn="ctr" eaLnBrk="1" hangingPunct="1"/>
            <a:r>
              <a:rPr lang="en-US" alt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CS 43105 Data Mining Techniques </a:t>
            </a:r>
            <a:br>
              <a:rPr lang="en-US" alt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alt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363" name="Rectangle 3"/>
          <p:cNvSpPr>
            <a:spLocks noGrp="1" noChangeArrowheads="1"/>
          </p:cNvSpPr>
          <p:nvPr>
            <p:ph type="subTitle" idx="1"/>
          </p:nvPr>
        </p:nvSpPr>
        <p:spPr>
          <a:xfrm>
            <a:off x="1066800" y="3784889"/>
            <a:ext cx="6184605" cy="2502366"/>
          </a:xfrm>
        </p:spPr>
        <p:txBody>
          <a:bodyPr>
            <a:noAutofit/>
          </a:bodyPr>
          <a:lstStyle/>
          <a:p>
            <a:pPr algn="ctr"/>
            <a:r>
              <a:rPr lang="en-US" altLang="en-US" sz="3200" b="1" dirty="0">
                <a:solidFill>
                  <a:schemeClr val="tx1"/>
                </a:solidFill>
                <a:latin typeface="Times New Roman" panose="02020603050405020304" pitchFamily="18" charset="0"/>
                <a:cs typeface="Times New Roman" panose="02020603050405020304" pitchFamily="18" charset="0"/>
              </a:rPr>
              <a:t>Xiang Lian</a:t>
            </a:r>
          </a:p>
          <a:p>
            <a:pPr algn="ctr"/>
            <a:r>
              <a:rPr lang="en-US" altLang="en-US" sz="2400" dirty="0">
                <a:solidFill>
                  <a:schemeClr val="tx1"/>
                </a:solidFill>
                <a:latin typeface="Times New Roman" panose="02020603050405020304" pitchFamily="18" charset="0"/>
                <a:cs typeface="Times New Roman" panose="02020603050405020304" pitchFamily="18" charset="0"/>
              </a:rPr>
              <a:t>Department of Computer Science</a:t>
            </a:r>
          </a:p>
          <a:p>
            <a:pPr algn="ctr"/>
            <a:r>
              <a:rPr lang="en-US" altLang="en-US" sz="2400" dirty="0">
                <a:solidFill>
                  <a:schemeClr val="tx1"/>
                </a:solidFill>
                <a:latin typeface="Times New Roman" panose="02020603050405020304" pitchFamily="18" charset="0"/>
                <a:cs typeface="Times New Roman" panose="02020603050405020304" pitchFamily="18" charset="0"/>
              </a:rPr>
              <a:t>Kent State University</a:t>
            </a:r>
          </a:p>
          <a:p>
            <a:pPr algn="ctr"/>
            <a:r>
              <a:rPr lang="en-US" altLang="en-US" sz="2400" b="1" dirty="0">
                <a:solidFill>
                  <a:schemeClr val="tx1"/>
                </a:solidFill>
                <a:latin typeface="Times New Roman" panose="02020603050405020304" pitchFamily="18" charset="0"/>
                <a:cs typeface="Times New Roman" panose="02020603050405020304" pitchFamily="18" charset="0"/>
              </a:rPr>
              <a:t>Email: </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hlinkClick r:id="rId2"/>
              </a:rPr>
              <a:t>xlian@kent.edu</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 </a:t>
            </a:r>
          </a:p>
          <a:p>
            <a:pPr algn="ctr"/>
            <a:r>
              <a:rPr lang="en-US" altLang="en-US" sz="2400" b="1" dirty="0">
                <a:solidFill>
                  <a:schemeClr val="tx1"/>
                </a:solidFill>
                <a:latin typeface="Times New Roman" panose="02020603050405020304" pitchFamily="18" charset="0"/>
                <a:cs typeface="Times New Roman" panose="02020603050405020304" pitchFamily="18" charset="0"/>
              </a:rPr>
              <a:t>Homepage: </a:t>
            </a:r>
            <a:r>
              <a:rPr lang="en-US" altLang="en-US" sz="2400" dirty="0">
                <a:solidFill>
                  <a:schemeClr val="tx1"/>
                </a:solidFill>
                <a:latin typeface="Times New Roman" panose="02020603050405020304" pitchFamily="18" charset="0"/>
                <a:cs typeface="Times New Roman" panose="02020603050405020304" pitchFamily="18" charset="0"/>
                <a:hlinkClick r:id="rId3"/>
              </a:rPr>
              <a:t>http://www.cs.kent.edu/~xlian/</a:t>
            </a:r>
            <a:r>
              <a:rPr lang="en-US" altLang="en-US" sz="2400" dirty="0">
                <a:solidFill>
                  <a:schemeClr val="tx1"/>
                </a:solidFill>
                <a:latin typeface="Times New Roman" panose="02020603050405020304" pitchFamily="18" charset="0"/>
                <a:cs typeface="Times New Roman" panose="02020603050405020304" pitchFamily="18" charset="0"/>
              </a:rPr>
              <a:t> </a:t>
            </a: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599" y="609600"/>
            <a:ext cx="7010401" cy="1320800"/>
          </a:xfrm>
        </p:spPr>
        <p:txBody>
          <a:bodyPr>
            <a:noAutofit/>
          </a:bodyPr>
          <a:lstStyle/>
          <a:p>
            <a:r>
              <a:rPr lang="en-US" altLang="en-US" sz="4400" dirty="0">
                <a:latin typeface="Times New Roman" panose="02020603050405020304" pitchFamily="18" charset="0"/>
                <a:cs typeface="Times New Roman" panose="02020603050405020304" pitchFamily="18" charset="0"/>
              </a:rPr>
              <a:t>Academic Dishonesty Policy</a:t>
            </a:r>
          </a:p>
        </p:txBody>
      </p:sp>
      <p:sp>
        <p:nvSpPr>
          <p:cNvPr id="16387" name="Content Placeholder 2"/>
          <p:cNvSpPr>
            <a:spLocks noGrp="1"/>
          </p:cNvSpPr>
          <p:nvPr>
            <p:ph idx="1"/>
          </p:nvPr>
        </p:nvSpPr>
        <p:spPr>
          <a:xfrm>
            <a:off x="609599" y="2045495"/>
            <a:ext cx="7620001" cy="3880773"/>
          </a:xfrm>
        </p:spPr>
        <p:txBody>
          <a:bodyPr>
            <a:normAutofit/>
          </a:bodyPr>
          <a:lstStyle/>
          <a:p>
            <a:pPr algn="just"/>
            <a:r>
              <a:rPr lang="en-US" altLang="en-US" sz="2800" b="1" u="sng" dirty="0">
                <a:solidFill>
                  <a:srgbClr val="FF0000"/>
                </a:solidFill>
                <a:latin typeface="Times New Roman" panose="02020603050405020304" pitchFamily="18" charset="0"/>
                <a:cs typeface="Times New Roman" panose="02020603050405020304" pitchFamily="18" charset="0"/>
              </a:rPr>
              <a:t>Warning</a:t>
            </a:r>
            <a:r>
              <a:rPr lang="en-US" altLang="en-US" sz="2800" b="1" dirty="0">
                <a:solidFill>
                  <a:srgbClr val="FF0000"/>
                </a:solidFill>
                <a:latin typeface="Times New Roman" panose="02020603050405020304" pitchFamily="18" charset="0"/>
                <a:cs typeface="Times New Roman" panose="02020603050405020304" pitchFamily="18" charset="0"/>
              </a:rPr>
              <a: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Do not copy from any sources</a:t>
            </a:r>
          </a:p>
          <a:p>
            <a:pPr lvl="1" algn="just"/>
            <a:r>
              <a:rPr lang="en-US" altLang="en-US" sz="2400" dirty="0">
                <a:solidFill>
                  <a:schemeClr val="tx1"/>
                </a:solidFill>
                <a:latin typeface="Times New Roman" panose="02020603050405020304" pitchFamily="18" charset="0"/>
                <a:cs typeface="Times New Roman" panose="02020603050405020304" pitchFamily="18" charset="0"/>
              </a:rPr>
              <a:t>Any form of academic dishonesty will be strictly forbidden and will be punished to the maximum extent</a:t>
            </a:r>
          </a:p>
          <a:p>
            <a:pPr lvl="1" algn="just"/>
            <a:r>
              <a:rPr lang="en-US" altLang="en-US" sz="2400" dirty="0">
                <a:solidFill>
                  <a:schemeClr val="tx1"/>
                </a:solidFill>
                <a:latin typeface="Times New Roman" panose="02020603050405020304" pitchFamily="18" charset="0"/>
                <a:cs typeface="Times New Roman" panose="02020603050405020304" pitchFamily="18" charset="0"/>
              </a:rPr>
              <a:t>Allowing another student to copy one's work will be treated as an act of academic dishonesty, leading to the same penalty as copying</a:t>
            </a:r>
          </a:p>
          <a:p>
            <a:pPr algn="just"/>
            <a:endParaRPr lang="en-US" altLang="en-US" sz="24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A4373EB-E834-45A5-94E8-C63CF1410EED}" type="slidenum">
              <a:rPr lang="en-US" altLang="en-US" smtClean="0"/>
              <a:pPr/>
              <a:t>10</a:t>
            </a:fld>
            <a:endParaRPr lang="en-US" altLang="en-US"/>
          </a:p>
        </p:txBody>
      </p:sp>
    </p:spTree>
    <p:extLst>
      <p:ext uri="{BB962C8B-B14F-4D97-AF65-F5344CB8AC3E}">
        <p14:creationId xmlns:p14="http://schemas.microsoft.com/office/powerpoint/2010/main" val="218701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p:txBody>
          <a:bodyPr>
            <a:normAutofit/>
          </a:bodyPr>
          <a:lstStyle/>
          <a:p>
            <a:pPr eaLnBrk="1" hangingPunct="1"/>
            <a:r>
              <a:rPr lang="en-US" altLang="en-US" sz="4400" dirty="0">
                <a:latin typeface="Times New Roman" panose="02020603050405020304" pitchFamily="18" charset="0"/>
                <a:cs typeface="Times New Roman" panose="02020603050405020304" pitchFamily="18" charset="0"/>
              </a:rPr>
              <a:t>Data Mining Topics</a:t>
            </a:r>
          </a:p>
        </p:txBody>
      </p:sp>
      <p:sp>
        <p:nvSpPr>
          <p:cNvPr id="21507" name="Rectangle 1027"/>
          <p:cNvSpPr>
            <a:spLocks noGrp="1" noChangeArrowheads="1"/>
          </p:cNvSpPr>
          <p:nvPr>
            <p:ph idx="1"/>
          </p:nvPr>
        </p:nvSpPr>
        <p:spPr>
          <a:xfrm>
            <a:off x="585951" y="1360292"/>
            <a:ext cx="8229600" cy="5345307"/>
          </a:xfrm>
        </p:spPr>
        <p:txBody>
          <a:bodyPr>
            <a:noAutofit/>
          </a:bodyPr>
          <a:lstStyle/>
          <a:p>
            <a:pPr>
              <a:lnSpc>
                <a:spcPct val="110000"/>
              </a:lnSpc>
            </a:pPr>
            <a:r>
              <a:rPr lang="en-US" altLang="en-US" sz="2400" dirty="0">
                <a:solidFill>
                  <a:schemeClr val="tx1"/>
                </a:solidFill>
                <a:latin typeface="Times New Roman" panose="02020603050405020304" pitchFamily="18" charset="0"/>
                <a:cs typeface="Times New Roman" panose="02020603050405020304" pitchFamily="18" charset="0"/>
              </a:rPr>
              <a:t>Association Rule</a:t>
            </a:r>
          </a:p>
          <a:p>
            <a:pPr>
              <a:lnSpc>
                <a:spcPct val="110000"/>
              </a:lnSpc>
            </a:pPr>
            <a:r>
              <a:rPr lang="en-US" altLang="en-US" sz="2400" dirty="0">
                <a:solidFill>
                  <a:schemeClr val="tx1"/>
                </a:solidFill>
                <a:latin typeface="Times New Roman" panose="02020603050405020304" pitchFamily="18" charset="0"/>
                <a:cs typeface="Times New Roman" panose="02020603050405020304" pitchFamily="18" charset="0"/>
              </a:rPr>
              <a:t>Sequential Patterns</a:t>
            </a:r>
          </a:p>
          <a:p>
            <a:pPr>
              <a:lnSpc>
                <a:spcPct val="110000"/>
              </a:lnSpc>
            </a:pPr>
            <a:r>
              <a:rPr lang="en-US" altLang="en-US" sz="2400" dirty="0">
                <a:solidFill>
                  <a:schemeClr val="tx1"/>
                </a:solidFill>
                <a:latin typeface="Times New Roman" panose="02020603050405020304" pitchFamily="18" charset="0"/>
                <a:cs typeface="Times New Roman" panose="02020603050405020304" pitchFamily="18" charset="0"/>
              </a:rPr>
              <a:t>Clustering and Outlier Detection</a:t>
            </a:r>
          </a:p>
          <a:p>
            <a:pPr>
              <a:lnSpc>
                <a:spcPct val="110000"/>
              </a:lnSpc>
            </a:pPr>
            <a:r>
              <a:rPr lang="en-US" altLang="en-US" sz="2400" dirty="0">
                <a:solidFill>
                  <a:schemeClr val="tx1"/>
                </a:solidFill>
                <a:latin typeface="Times New Roman" panose="02020603050405020304" pitchFamily="18" charset="0"/>
                <a:cs typeface="Times New Roman" panose="02020603050405020304" pitchFamily="18" charset="0"/>
              </a:rPr>
              <a:t>Classification and Prediction</a:t>
            </a:r>
          </a:p>
          <a:p>
            <a:pPr>
              <a:lnSpc>
                <a:spcPct val="110000"/>
              </a:lnSpc>
            </a:pPr>
            <a:r>
              <a:rPr lang="en-US" altLang="en-US" sz="2400" dirty="0">
                <a:solidFill>
                  <a:schemeClr val="tx1"/>
                </a:solidFill>
                <a:latin typeface="Times New Roman" panose="02020603050405020304" pitchFamily="18" charset="0"/>
                <a:cs typeface="Times New Roman" panose="02020603050405020304" pitchFamily="18" charset="0"/>
              </a:rPr>
              <a:t>Web Mining</a:t>
            </a:r>
          </a:p>
          <a:p>
            <a:pPr>
              <a:lnSpc>
                <a:spcPct val="110000"/>
              </a:lnSpc>
            </a:pPr>
            <a:r>
              <a:rPr lang="en-US" altLang="en-US" sz="2400" dirty="0">
                <a:solidFill>
                  <a:schemeClr val="tx1"/>
                </a:solidFill>
                <a:latin typeface="Times New Roman" panose="02020603050405020304" pitchFamily="18" charset="0"/>
                <a:cs typeface="Times New Roman" panose="02020603050405020304" pitchFamily="18" charset="0"/>
              </a:rPr>
              <a:t>Graph Mining</a:t>
            </a:r>
          </a:p>
          <a:p>
            <a:pPr>
              <a:lnSpc>
                <a:spcPct val="110000"/>
              </a:lnSpc>
            </a:pPr>
            <a:r>
              <a:rPr lang="en-US" altLang="en-US" sz="2400" dirty="0">
                <a:solidFill>
                  <a:schemeClr val="tx1"/>
                </a:solidFill>
                <a:latin typeface="Times New Roman" panose="02020603050405020304" pitchFamily="18" charset="0"/>
                <a:cs typeface="Times New Roman" panose="02020603050405020304" pitchFamily="18" charset="0"/>
              </a:rPr>
              <a:t>Regression </a:t>
            </a:r>
          </a:p>
          <a:p>
            <a:pPr>
              <a:lnSpc>
                <a:spcPct val="110000"/>
              </a:lnSpc>
            </a:pPr>
            <a:r>
              <a:rPr lang="en-US" altLang="en-US" sz="2400" dirty="0">
                <a:solidFill>
                  <a:schemeClr val="tx1"/>
                </a:solidFill>
                <a:latin typeface="Times New Roman" panose="02020603050405020304" pitchFamily="18" charset="0"/>
                <a:cs typeface="Times New Roman" panose="02020603050405020304" pitchFamily="18" charset="0"/>
              </a:rPr>
              <a:t>Bayesian Inference</a:t>
            </a:r>
          </a:p>
          <a:p>
            <a:pPr>
              <a:lnSpc>
                <a:spcPct val="110000"/>
              </a:lnSpc>
            </a:pPr>
            <a:r>
              <a:rPr lang="en-US" altLang="en-US" sz="2400" dirty="0">
                <a:solidFill>
                  <a:schemeClr val="tx1"/>
                </a:solidFill>
                <a:latin typeface="Times New Roman" panose="02020603050405020304" pitchFamily="18" charset="0"/>
                <a:cs typeface="Times New Roman" panose="02020603050405020304" pitchFamily="18" charset="0"/>
              </a:rPr>
              <a:t>Information Theory</a:t>
            </a:r>
          </a:p>
          <a:p>
            <a:pPr>
              <a:lnSpc>
                <a:spcPct val="110000"/>
              </a:lnSpc>
            </a:pPr>
            <a:r>
              <a:rPr lang="en-US" altLang="en-US" sz="2400" dirty="0">
                <a:solidFill>
                  <a:schemeClr val="tx1"/>
                </a:solidFill>
                <a:latin typeface="Times New Roman" panose="02020603050405020304" pitchFamily="18" charset="0"/>
                <a:cs typeface="Times New Roman" panose="02020603050405020304" pitchFamily="18" charset="0"/>
              </a:rPr>
              <a:t>Markov Chain and Random Walk</a:t>
            </a:r>
          </a:p>
        </p:txBody>
      </p:sp>
      <p:sp>
        <p:nvSpPr>
          <p:cNvPr id="2" name="Slide Number Placeholder 1"/>
          <p:cNvSpPr>
            <a:spLocks noGrp="1"/>
          </p:cNvSpPr>
          <p:nvPr>
            <p:ph type="sldNum" sz="quarter" idx="12"/>
          </p:nvPr>
        </p:nvSpPr>
        <p:spPr/>
        <p:txBody>
          <a:bodyPr/>
          <a:lstStyle/>
          <a:p>
            <a:fld id="{EA4373EB-E834-45A5-94E8-C63CF1410EED}" type="slidenum">
              <a:rPr lang="en-US" altLang="en-US" smtClean="0">
                <a:latin typeface="Times New Roman" panose="02020603050405020304" pitchFamily="18" charset="0"/>
                <a:cs typeface="Times New Roman" panose="02020603050405020304" pitchFamily="18" charset="0"/>
              </a:rPr>
              <a:pPr/>
              <a:t>11</a:t>
            </a:fld>
            <a:endParaRPr lang="en-US" altLang="en-US">
              <a:latin typeface="Times New Roman" panose="02020603050405020304" pitchFamily="18" charset="0"/>
              <a:cs typeface="Times New Roman" panose="02020603050405020304" pitchFamily="18" charset="0"/>
            </a:endParaRPr>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04800" y="2133600"/>
            <a:ext cx="8763000" cy="1295400"/>
          </a:xfrm>
        </p:spPr>
        <p:txBody>
          <a:bodyPr>
            <a:normAutofit fontScale="90000"/>
          </a:bodyPr>
          <a:lstStyle/>
          <a:p>
            <a:pPr algn="ctr" eaLnBrk="1" fontAlgn="auto" hangingPunct="1">
              <a:spcAft>
                <a:spcPts val="0"/>
              </a:spcAft>
              <a:defRPr/>
            </a:pPr>
            <a:r>
              <a:rPr lang="en-US" alt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CS 43105 Data Mining Techniques </a:t>
            </a:r>
            <a:br>
              <a:rPr lang="en-US" alt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1 </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12</a:t>
            </a:fld>
            <a:endParaRPr lang="en-US" altLang="en-US"/>
          </a:p>
        </p:txBody>
      </p:sp>
      <p:sp>
        <p:nvSpPr>
          <p:cNvPr id="4" name="Rectangle 3">
            <a:extLst>
              <a:ext uri="{FF2B5EF4-FFF2-40B4-BE49-F238E27FC236}">
                <a16:creationId xmlns:a16="http://schemas.microsoft.com/office/drawing/2014/main" id="{1D64070D-7D9E-48E7-8B3C-B56B85A435C0}"/>
              </a:ext>
            </a:extLst>
          </p:cNvPr>
          <p:cNvSpPr txBox="1">
            <a:spLocks noChangeArrowheads="1"/>
          </p:cNvSpPr>
          <p:nvPr/>
        </p:nvSpPr>
        <p:spPr bwMode="auto">
          <a:xfrm>
            <a:off x="1479697" y="3733800"/>
            <a:ext cx="6184605" cy="250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US" altLang="en-US" sz="3200" b="1" dirty="0">
                <a:latin typeface="Times New Roman" panose="02020603050405020304" pitchFamily="18" charset="0"/>
                <a:cs typeface="Times New Roman" panose="02020603050405020304" pitchFamily="18" charset="0"/>
              </a:rPr>
              <a:t>Xiang Lian</a:t>
            </a:r>
          </a:p>
          <a:p>
            <a:pPr marL="0" indent="0" algn="ctr">
              <a:buNone/>
            </a:pPr>
            <a:r>
              <a:rPr lang="en-US" altLang="en-US" dirty="0">
                <a:latin typeface="Times New Roman" panose="02020603050405020304" pitchFamily="18" charset="0"/>
                <a:cs typeface="Times New Roman" panose="02020603050405020304" pitchFamily="18" charset="0"/>
              </a:rPr>
              <a:t>Department of Computer Science</a:t>
            </a:r>
          </a:p>
          <a:p>
            <a:pPr marL="0" indent="0" algn="ctr">
              <a:buNone/>
            </a:pPr>
            <a:r>
              <a:rPr lang="en-US" altLang="en-US" dirty="0">
                <a:latin typeface="Times New Roman" panose="02020603050405020304" pitchFamily="18" charset="0"/>
                <a:cs typeface="Times New Roman" panose="02020603050405020304" pitchFamily="18" charset="0"/>
              </a:rPr>
              <a:t>Kent State University</a:t>
            </a:r>
          </a:p>
          <a:p>
            <a:pPr marL="0" indent="0" algn="ctr">
              <a:buNone/>
            </a:pPr>
            <a:r>
              <a:rPr lang="en-US" altLang="en-US" b="1" dirty="0">
                <a:latin typeface="Times New Roman" panose="02020603050405020304" pitchFamily="18" charset="0"/>
                <a:cs typeface="Times New Roman" panose="02020603050405020304" pitchFamily="18" charset="0"/>
              </a:rPr>
              <a:t>Email: </a:t>
            </a:r>
            <a:r>
              <a:rPr lang="en-US" altLang="en-US" dirty="0">
                <a:solidFill>
                  <a:schemeClr val="accent1">
                    <a:lumMod val="75000"/>
                  </a:schemeClr>
                </a:solidFill>
                <a:latin typeface="Times New Roman" panose="02020603050405020304" pitchFamily="18" charset="0"/>
                <a:cs typeface="Times New Roman" panose="02020603050405020304" pitchFamily="18" charset="0"/>
                <a:hlinkClick r:id="rId3"/>
              </a:rPr>
              <a:t>xlian@kent.edu</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 </a:t>
            </a:r>
          </a:p>
          <a:p>
            <a:pPr marL="0" indent="0" algn="ctr">
              <a:buNone/>
            </a:pPr>
            <a:r>
              <a:rPr lang="en-US" altLang="en-US" b="1" dirty="0">
                <a:latin typeface="Times New Roman" panose="02020603050405020304" pitchFamily="18" charset="0"/>
                <a:cs typeface="Times New Roman" panose="02020603050405020304" pitchFamily="18" charset="0"/>
              </a:rPr>
              <a:t>Homepage: </a:t>
            </a:r>
            <a:r>
              <a:rPr lang="en-US" altLang="en-US" dirty="0">
                <a:latin typeface="Times New Roman" panose="02020603050405020304" pitchFamily="18" charset="0"/>
                <a:cs typeface="Times New Roman" panose="02020603050405020304" pitchFamily="18" charset="0"/>
                <a:hlinkClick r:id="rId4"/>
              </a:rPr>
              <a:t>http://www.cs.kent.edu/~xlian/</a:t>
            </a:r>
            <a:r>
              <a:rPr lang="en-US" altLang="en-US"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801C2-C81F-4016-B1E8-DA2984914BB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6D645E5-0C87-40DA-90D6-2349ECABA892}"/>
              </a:ext>
            </a:extLst>
          </p:cNvPr>
          <p:cNvSpPr>
            <a:spLocks noGrp="1"/>
          </p:cNvSpPr>
          <p:nvPr>
            <p:ph idx="1"/>
          </p:nvPr>
        </p:nvSpPr>
        <p:spPr/>
        <p:txBody>
          <a:bodyPr/>
          <a:lstStyle/>
          <a:p>
            <a:r>
              <a:rPr lang="en-US" altLang="en-US" sz="2800" dirty="0"/>
              <a:t>Why Data Mining?</a:t>
            </a:r>
          </a:p>
          <a:p>
            <a:r>
              <a:rPr lang="en-US" altLang="en-US" sz="2800" dirty="0"/>
              <a:t>What is (not) Data Mining?</a:t>
            </a:r>
          </a:p>
          <a:p>
            <a:r>
              <a:rPr lang="en-US" altLang="en-US" sz="2800" dirty="0"/>
              <a:t>Data to Be Mined</a:t>
            </a:r>
          </a:p>
          <a:p>
            <a:r>
              <a:rPr lang="en-US" altLang="en-US" sz="2800" dirty="0"/>
              <a:t>Data Mining Classifications/Tasks</a:t>
            </a:r>
          </a:p>
          <a:p>
            <a:r>
              <a:rPr lang="en-US" altLang="en-US" sz="2800" dirty="0"/>
              <a:t>Evaluation of the Mined Knowledge</a:t>
            </a:r>
          </a:p>
          <a:p>
            <a:r>
              <a:rPr lang="en-US" altLang="en-US" sz="2800" dirty="0"/>
              <a:t>Data Mining Applications</a:t>
            </a:r>
          </a:p>
          <a:p>
            <a:r>
              <a:rPr lang="en-US" altLang="en-US" sz="2800" dirty="0"/>
              <a:t>Data Mining References</a:t>
            </a:r>
          </a:p>
          <a:p>
            <a:endParaRPr lang="en-US" sz="2800" dirty="0"/>
          </a:p>
        </p:txBody>
      </p:sp>
      <p:sp>
        <p:nvSpPr>
          <p:cNvPr id="4" name="Slide Number Placeholder 3">
            <a:extLst>
              <a:ext uri="{FF2B5EF4-FFF2-40B4-BE49-F238E27FC236}">
                <a16:creationId xmlns:a16="http://schemas.microsoft.com/office/drawing/2014/main" id="{560728E1-4AEC-461A-AA7F-45CF036685B6}"/>
              </a:ext>
            </a:extLst>
          </p:cNvPr>
          <p:cNvSpPr>
            <a:spLocks noGrp="1"/>
          </p:cNvSpPr>
          <p:nvPr>
            <p:ph type="sldNum" sz="quarter" idx="12"/>
          </p:nvPr>
        </p:nvSpPr>
        <p:spPr/>
        <p:txBody>
          <a:bodyPr/>
          <a:lstStyle/>
          <a:p>
            <a:fld id="{49632751-6A04-4D5B-A4E5-21C3D9E886BE}" type="slidenum">
              <a:rPr lang="en-US" altLang="en-US" smtClean="0"/>
              <a:pPr/>
              <a:t>13</a:t>
            </a:fld>
            <a:endParaRPr lang="en-US" altLang="en-US"/>
          </a:p>
        </p:txBody>
      </p:sp>
    </p:spTree>
    <p:extLst>
      <p:ext uri="{BB962C8B-B14F-4D97-AF65-F5344CB8AC3E}">
        <p14:creationId xmlns:p14="http://schemas.microsoft.com/office/powerpoint/2010/main" val="3268331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9FF3B2F8-C6C2-4292-B862-B8112D4C81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B5CA7470-58E1-4C4D-85B9-E029CFABC403}" type="slidenum">
              <a:rPr lang="en-US" altLang="en-US" sz="1400"/>
              <a:pPr eaLnBrk="1" hangingPunct="1"/>
              <a:t>14</a:t>
            </a:fld>
            <a:endParaRPr lang="en-US" altLang="en-US" sz="1400"/>
          </a:p>
        </p:txBody>
      </p:sp>
      <p:sp>
        <p:nvSpPr>
          <p:cNvPr id="5123" name="Rectangle 2">
            <a:extLst>
              <a:ext uri="{FF2B5EF4-FFF2-40B4-BE49-F238E27FC236}">
                <a16:creationId xmlns:a16="http://schemas.microsoft.com/office/drawing/2014/main" id="{B5502D7C-CD79-4463-9673-75B131963C92}"/>
              </a:ext>
            </a:extLst>
          </p:cNvPr>
          <p:cNvSpPr>
            <a:spLocks noGrp="1" noChangeArrowheads="1"/>
          </p:cNvSpPr>
          <p:nvPr>
            <p:ph type="title"/>
          </p:nvPr>
        </p:nvSpPr>
        <p:spPr>
          <a:xfrm>
            <a:off x="495300" y="591207"/>
            <a:ext cx="8153400" cy="685800"/>
          </a:xfrm>
          <a:noFill/>
        </p:spPr>
        <p:txBody>
          <a:bodyPr lIns="92075" tIns="46038" rIns="92075" bIns="46038" anchor="ctr">
            <a:normAutofit fontScale="90000"/>
          </a:bodyPr>
          <a:lstStyle/>
          <a:p>
            <a:pPr eaLnBrk="1" hangingPunct="1"/>
            <a:r>
              <a:rPr lang="en-US" altLang="en-US" dirty="0"/>
              <a:t>Why Data Mining? </a:t>
            </a:r>
          </a:p>
        </p:txBody>
      </p:sp>
      <p:sp>
        <p:nvSpPr>
          <p:cNvPr id="5124" name="Rectangle 3">
            <a:extLst>
              <a:ext uri="{FF2B5EF4-FFF2-40B4-BE49-F238E27FC236}">
                <a16:creationId xmlns:a16="http://schemas.microsoft.com/office/drawing/2014/main" id="{EC53069B-D5D6-4C9B-B9DB-34C2CFA9E6F6}"/>
              </a:ext>
            </a:extLst>
          </p:cNvPr>
          <p:cNvSpPr>
            <a:spLocks noGrp="1" noChangeArrowheads="1"/>
          </p:cNvSpPr>
          <p:nvPr>
            <p:ph type="body" idx="1"/>
          </p:nvPr>
        </p:nvSpPr>
        <p:spPr>
          <a:xfrm>
            <a:off x="381000" y="1295400"/>
            <a:ext cx="8610600" cy="5105400"/>
          </a:xfrm>
          <a:noFill/>
        </p:spPr>
        <p:txBody>
          <a:bodyPr lIns="92075" tIns="46038" rIns="92075" bIns="46038">
            <a:normAutofit fontScale="92500" lnSpcReduction="20000"/>
          </a:bodyPr>
          <a:lstStyle/>
          <a:p>
            <a:pPr eaLnBrk="1" hangingPunct="1">
              <a:lnSpc>
                <a:spcPct val="130000"/>
              </a:lnSpc>
            </a:pPr>
            <a:r>
              <a:rPr lang="en-US" altLang="en-US" dirty="0"/>
              <a:t>The Explosive Growth of Data: from terabytes to petabytes</a:t>
            </a:r>
          </a:p>
          <a:p>
            <a:pPr lvl="1" eaLnBrk="1" hangingPunct="1">
              <a:lnSpc>
                <a:spcPct val="130000"/>
              </a:lnSpc>
            </a:pPr>
            <a:r>
              <a:rPr lang="en-US" altLang="en-US" sz="2400" dirty="0"/>
              <a:t>Data collection and data availability</a:t>
            </a:r>
          </a:p>
          <a:p>
            <a:pPr lvl="2" eaLnBrk="1" hangingPunct="1">
              <a:lnSpc>
                <a:spcPct val="130000"/>
              </a:lnSpc>
            </a:pPr>
            <a:r>
              <a:rPr lang="en-US" altLang="en-US" sz="2400" dirty="0"/>
              <a:t>Automated data collection tools, database systems, Web, computerized society</a:t>
            </a:r>
          </a:p>
          <a:p>
            <a:pPr lvl="1" eaLnBrk="1" hangingPunct="1">
              <a:lnSpc>
                <a:spcPct val="130000"/>
              </a:lnSpc>
            </a:pPr>
            <a:r>
              <a:rPr lang="en-US" altLang="en-US" sz="2400" dirty="0"/>
              <a:t>Major sources of abundant data</a:t>
            </a:r>
          </a:p>
          <a:p>
            <a:pPr lvl="2" eaLnBrk="1" hangingPunct="1">
              <a:lnSpc>
                <a:spcPct val="130000"/>
              </a:lnSpc>
            </a:pPr>
            <a:r>
              <a:rPr lang="en-US" altLang="en-US" sz="2400" dirty="0"/>
              <a:t>Business: Web, e-commerce, transactions, stocks, … </a:t>
            </a:r>
          </a:p>
          <a:p>
            <a:pPr lvl="2" eaLnBrk="1" hangingPunct="1">
              <a:lnSpc>
                <a:spcPct val="130000"/>
              </a:lnSpc>
            </a:pPr>
            <a:r>
              <a:rPr lang="en-US" altLang="en-US" sz="2400" dirty="0"/>
              <a:t>Science: Remote sensing, bioinformatics, scientific simulation, … </a:t>
            </a:r>
          </a:p>
          <a:p>
            <a:pPr lvl="2" eaLnBrk="1" hangingPunct="1">
              <a:lnSpc>
                <a:spcPct val="130000"/>
              </a:lnSpc>
            </a:pPr>
            <a:r>
              <a:rPr lang="en-US" altLang="en-US" sz="2400" dirty="0"/>
              <a:t>Society and everyone: news, digital cameras, YouTube   </a:t>
            </a:r>
          </a:p>
          <a:p>
            <a:pPr eaLnBrk="1" hangingPunct="1">
              <a:lnSpc>
                <a:spcPct val="130000"/>
              </a:lnSpc>
            </a:pPr>
            <a:r>
              <a:rPr lang="en-US" altLang="en-US" u="sng" dirty="0"/>
              <a:t>We are drowning in data, but starving for knowledge!</a:t>
            </a:r>
            <a:r>
              <a:rPr lang="en-US" altLang="en-US" dirty="0"/>
              <a:t> </a:t>
            </a:r>
          </a:p>
          <a:p>
            <a:pPr eaLnBrk="1" hangingPunct="1">
              <a:lnSpc>
                <a:spcPct val="130000"/>
              </a:lnSpc>
            </a:pPr>
            <a:r>
              <a:rPr lang="en-US" altLang="en-US" dirty="0"/>
              <a:t>“Necessity is the mother of invention”</a:t>
            </a:r>
            <a:r>
              <a:rPr lang="en-US" altLang="en-US" dirty="0">
                <a:cs typeface="Tahoma" panose="020B0604030504040204" pitchFamily="34" charset="0"/>
              </a:rPr>
              <a:t>—</a:t>
            </a:r>
            <a:r>
              <a:rPr lang="en-US" altLang="en-US" dirty="0"/>
              <a:t>Data mining</a:t>
            </a:r>
            <a:r>
              <a:rPr lang="en-US" altLang="en-US" dirty="0">
                <a:cs typeface="Tahoma" panose="020B0604030504040204" pitchFamily="34" charset="0"/>
              </a:rPr>
              <a:t>—</a:t>
            </a:r>
            <a:r>
              <a:rPr lang="en-US" altLang="en-US" dirty="0"/>
              <a:t>Automated analysis of massive data sets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a:xfrm>
            <a:off x="228600" y="838200"/>
            <a:ext cx="8763000" cy="609600"/>
          </a:xfrm>
        </p:spPr>
        <p:txBody>
          <a:bodyPr lIns="0" rIns="0">
            <a:normAutofit fontScale="90000"/>
          </a:bodyPr>
          <a:lstStyle/>
          <a:p>
            <a:pPr eaLnBrk="1" fontAlgn="auto" hangingPunct="1">
              <a:spcAft>
                <a:spcPts val="0"/>
              </a:spcAft>
              <a:defRPr/>
            </a:pPr>
            <a:r>
              <a:rPr lang="en-US" altLang="en-US" dirty="0"/>
              <a:t>Why Data Mining? </a:t>
            </a:r>
            <a:r>
              <a:rPr lang="en-US" dirty="0"/>
              <a:t>Commercial Viewpoint</a:t>
            </a:r>
          </a:p>
        </p:txBody>
      </p:sp>
      <p:sp>
        <p:nvSpPr>
          <p:cNvPr id="1031" name="Rectangle 2"/>
          <p:cNvSpPr>
            <a:spLocks noGrp="1" noChangeArrowheads="1"/>
          </p:cNvSpPr>
          <p:nvPr>
            <p:ph idx="1"/>
          </p:nvPr>
        </p:nvSpPr>
        <p:spPr>
          <a:xfrm>
            <a:off x="152400" y="1752600"/>
            <a:ext cx="8763000" cy="5334000"/>
          </a:xfrm>
        </p:spPr>
        <p:txBody>
          <a:bodyPr/>
          <a:lstStyle/>
          <a:p>
            <a:pPr eaLnBrk="1" hangingPunct="1"/>
            <a:r>
              <a:rPr lang="en-US" altLang="en-US" dirty="0"/>
              <a:t>Lots of data is being collected </a:t>
            </a:r>
            <a:br>
              <a:rPr lang="en-US" altLang="en-US" dirty="0"/>
            </a:br>
            <a:r>
              <a:rPr lang="en-US" altLang="en-US" dirty="0"/>
              <a:t>and warehoused </a:t>
            </a:r>
          </a:p>
          <a:p>
            <a:pPr lvl="1" eaLnBrk="1" hangingPunct="1"/>
            <a:r>
              <a:rPr lang="en-US" altLang="en-US" dirty="0"/>
              <a:t>Web data, e-commerce</a:t>
            </a:r>
          </a:p>
          <a:p>
            <a:pPr lvl="1" eaLnBrk="1" hangingPunct="1"/>
            <a:r>
              <a:rPr lang="en-US" altLang="en-US" dirty="0"/>
              <a:t>purchases at department/</a:t>
            </a:r>
            <a:br>
              <a:rPr lang="en-US" altLang="en-US" dirty="0"/>
            </a:br>
            <a:r>
              <a:rPr lang="en-US" altLang="en-US" dirty="0"/>
              <a:t>grocery stores</a:t>
            </a:r>
          </a:p>
          <a:p>
            <a:pPr lvl="1" eaLnBrk="1" hangingPunct="1"/>
            <a:r>
              <a:rPr lang="en-US" altLang="en-US" dirty="0"/>
              <a:t>Bank/Credit Card </a:t>
            </a:r>
            <a:br>
              <a:rPr lang="en-US" altLang="en-US" dirty="0"/>
            </a:br>
            <a:r>
              <a:rPr lang="en-US" altLang="en-US" dirty="0"/>
              <a:t>transactions</a:t>
            </a:r>
          </a:p>
          <a:p>
            <a:pPr eaLnBrk="1" hangingPunct="1">
              <a:spcBef>
                <a:spcPct val="75000"/>
              </a:spcBef>
            </a:pPr>
            <a:r>
              <a:rPr lang="en-US" altLang="en-US" dirty="0"/>
              <a:t>Computers have become cheaper and more powerful</a:t>
            </a:r>
          </a:p>
          <a:p>
            <a:pPr eaLnBrk="1" hangingPunct="1">
              <a:spcBef>
                <a:spcPct val="40000"/>
              </a:spcBef>
            </a:pPr>
            <a:r>
              <a:rPr lang="en-US" altLang="en-US" dirty="0"/>
              <a:t>Competitive Pressure is Strong </a:t>
            </a:r>
          </a:p>
          <a:p>
            <a:pPr lvl="1" eaLnBrk="1" hangingPunct="1"/>
            <a:r>
              <a:rPr lang="en-US" altLang="en-US" dirty="0"/>
              <a:t>Provide better, customized services for an </a:t>
            </a:r>
            <a:r>
              <a:rPr lang="en-US" altLang="en-US" i="1" dirty="0"/>
              <a:t>edge </a:t>
            </a:r>
            <a:r>
              <a:rPr lang="en-US" altLang="en-US" dirty="0"/>
              <a:t>(e.g. in Customer Relationship Management)</a:t>
            </a:r>
          </a:p>
          <a:p>
            <a:pPr lvl="1" eaLnBrk="1" hangingPunct="1">
              <a:buFont typeface="Wingdings" panose="05000000000000000000" pitchFamily="2" charset="2"/>
              <a:buNone/>
            </a:pPr>
            <a:endParaRPr lang="en-US" altLang="en-US" sz="1800" dirty="0"/>
          </a:p>
        </p:txBody>
      </p:sp>
      <p:graphicFrame>
        <p:nvGraphicFramePr>
          <p:cNvPr id="1026" name="Object 3"/>
          <p:cNvGraphicFramePr>
            <a:graphicFrameLocks noChangeAspect="1"/>
          </p:cNvGraphicFramePr>
          <p:nvPr/>
        </p:nvGraphicFramePr>
        <p:xfrm>
          <a:off x="6769100" y="2230438"/>
          <a:ext cx="2146300" cy="2341562"/>
        </p:xfrm>
        <a:graphic>
          <a:graphicData uri="http://schemas.openxmlformats.org/presentationml/2006/ole">
            <mc:AlternateContent xmlns:mc="http://schemas.openxmlformats.org/markup-compatibility/2006">
              <mc:Choice xmlns:v="urn:schemas-microsoft-com:vml" Requires="v">
                <p:oleObj spid="_x0000_s1421" name="VISIO" r:id="rId4" imgW="2142744" imgH="2343912" progId="Visio.Drawing.6">
                  <p:embed/>
                </p:oleObj>
              </mc:Choice>
              <mc:Fallback>
                <p:oleObj name="VISIO" r:id="rId4" imgW="2142744" imgH="2343912"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9100" y="2230438"/>
                        <a:ext cx="2146300" cy="234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2" name="Picture 5" descr="story-3dimensional-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9575" y="1468438"/>
            <a:ext cx="1965325"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7" name="Object 6"/>
          <p:cNvGraphicFramePr>
            <a:graphicFrameLocks noChangeAspect="1"/>
          </p:cNvGraphicFramePr>
          <p:nvPr/>
        </p:nvGraphicFramePr>
        <p:xfrm>
          <a:off x="5349875" y="2214563"/>
          <a:ext cx="685800" cy="681037"/>
        </p:xfrm>
        <a:graphic>
          <a:graphicData uri="http://schemas.openxmlformats.org/presentationml/2006/ole">
            <mc:AlternateContent xmlns:mc="http://schemas.openxmlformats.org/markup-compatibility/2006">
              <mc:Choice xmlns:v="urn:schemas-microsoft-com:vml" Requires="v">
                <p:oleObj spid="_x0000_s1422" name="VISIO" r:id="rId7" imgW="617220" imgH="615696" progId="Visio.Drawing.6">
                  <p:embed/>
                </p:oleObj>
              </mc:Choice>
              <mc:Fallback>
                <p:oleObj name="VISIO" r:id="rId7" imgW="617220" imgH="615696" progId="Visio.Drawing.6">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9875" y="2214563"/>
                        <a:ext cx="685800"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7"/>
          <p:cNvGraphicFramePr>
            <a:graphicFrameLocks noChangeAspect="1"/>
          </p:cNvGraphicFramePr>
          <p:nvPr/>
        </p:nvGraphicFramePr>
        <p:xfrm>
          <a:off x="5334000" y="1828800"/>
          <a:ext cx="685800" cy="563563"/>
        </p:xfrm>
        <a:graphic>
          <a:graphicData uri="http://schemas.openxmlformats.org/presentationml/2006/ole">
            <mc:AlternateContent xmlns:mc="http://schemas.openxmlformats.org/markup-compatibility/2006">
              <mc:Choice xmlns:v="urn:schemas-microsoft-com:vml" Requires="v">
                <p:oleObj spid="_x0000_s1423" name="VISIO" r:id="rId9" imgW="806196" imgH="662940" progId="Visio.Drawing.6">
                  <p:embed/>
                </p:oleObj>
              </mc:Choice>
              <mc:Fallback>
                <p:oleObj name="VISIO" r:id="rId9" imgW="806196" imgH="662940" progId="Visio.Drawing.6">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1828800"/>
                        <a:ext cx="6858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8"/>
          <p:cNvGraphicFramePr>
            <a:graphicFrameLocks noChangeAspect="1"/>
          </p:cNvGraphicFramePr>
          <p:nvPr/>
        </p:nvGraphicFramePr>
        <p:xfrm>
          <a:off x="5245100" y="2916238"/>
          <a:ext cx="1485900" cy="1558925"/>
        </p:xfrm>
        <a:graphic>
          <a:graphicData uri="http://schemas.openxmlformats.org/presentationml/2006/ole">
            <mc:AlternateContent xmlns:mc="http://schemas.openxmlformats.org/markup-compatibility/2006">
              <mc:Choice xmlns:v="urn:schemas-microsoft-com:vml" Requires="v">
                <p:oleObj spid="_x0000_s1424" name="VISIO" r:id="rId11" imgW="1661160" imgH="1748028" progId="Visio.Drawing.6">
                  <p:embed/>
                </p:oleObj>
              </mc:Choice>
              <mc:Fallback>
                <p:oleObj name="VISIO" r:id="rId11" imgW="1661160" imgH="1748028" progId="Visio.Drawing.6">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45100" y="2916238"/>
                        <a:ext cx="14859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49632751-6A04-4D5B-A4E5-21C3D9E886BE}" type="slidenum">
              <a:rPr lang="en-US" altLang="en-US" smtClean="0"/>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10" y="288132"/>
            <a:ext cx="8229600" cy="990600"/>
          </a:xfrm>
        </p:spPr>
        <p:txBody>
          <a:bodyPr/>
          <a:lstStyle/>
          <a:p>
            <a:pPr eaLnBrk="1" fontAlgn="auto" hangingPunct="1">
              <a:spcAft>
                <a:spcPts val="0"/>
              </a:spcAft>
              <a:defRPr/>
            </a:pPr>
            <a:r>
              <a:rPr lang="en-US" dirty="0"/>
              <a:t>Let us look at some examples</a:t>
            </a:r>
          </a:p>
        </p:txBody>
      </p:sp>
      <p:sp>
        <p:nvSpPr>
          <p:cNvPr id="23555" name="Content Placeholder 2"/>
          <p:cNvSpPr>
            <a:spLocks noGrp="1"/>
          </p:cNvSpPr>
          <p:nvPr>
            <p:ph idx="1"/>
          </p:nvPr>
        </p:nvSpPr>
        <p:spPr>
          <a:xfrm>
            <a:off x="467710" y="1219200"/>
            <a:ext cx="8229600" cy="5619750"/>
          </a:xfrm>
        </p:spPr>
        <p:txBody>
          <a:bodyPr/>
          <a:lstStyle/>
          <a:p>
            <a:pPr eaLnBrk="1" hangingPunct="1"/>
            <a:r>
              <a:rPr lang="en-US" altLang="en-US" sz="2800" dirty="0"/>
              <a:t>Netflix</a:t>
            </a:r>
          </a:p>
          <a:p>
            <a:pPr eaLnBrk="1" hangingPunct="1"/>
            <a:r>
              <a:rPr lang="en-US" altLang="en-US" sz="2800" dirty="0"/>
              <a:t>Amazon</a:t>
            </a:r>
          </a:p>
          <a:p>
            <a:pPr eaLnBrk="1" hangingPunct="1"/>
            <a:r>
              <a:rPr lang="en-US" altLang="en-US" sz="2800" dirty="0"/>
              <a:t>Wal-Mart</a:t>
            </a:r>
          </a:p>
          <a:p>
            <a:pPr eaLnBrk="1" hangingPunct="1"/>
            <a:r>
              <a:rPr lang="en-US" altLang="en-US" sz="2800" dirty="0"/>
              <a:t>Algorithmic Trading/High Frequency Trading</a:t>
            </a:r>
          </a:p>
          <a:p>
            <a:pPr eaLnBrk="1" hangingPunct="1"/>
            <a:r>
              <a:rPr lang="en-US" altLang="en-US" sz="2800" dirty="0"/>
              <a:t>Banks (</a:t>
            </a:r>
            <a:r>
              <a:rPr lang="en-US" altLang="en-US" sz="2800" dirty="0" err="1"/>
              <a:t>Segmint</a:t>
            </a:r>
            <a:r>
              <a:rPr lang="en-US" altLang="en-US" sz="2800" dirty="0"/>
              <a:t>)</a:t>
            </a:r>
          </a:p>
          <a:p>
            <a:pPr eaLnBrk="1" hangingPunct="1"/>
            <a:r>
              <a:rPr lang="en-US" altLang="en-US" sz="2800" dirty="0"/>
              <a:t>Google/Yahoo/Microsoft/IBM</a:t>
            </a:r>
          </a:p>
          <a:p>
            <a:pPr eaLnBrk="1" hangingPunct="1"/>
            <a:r>
              <a:rPr lang="en-US" altLang="en-US" sz="2800" dirty="0"/>
              <a:t>CRM/Consumer Behavior Profiling</a:t>
            </a:r>
          </a:p>
          <a:p>
            <a:pPr eaLnBrk="1" hangingPunct="1"/>
            <a:r>
              <a:rPr lang="en-US" altLang="en-US" sz="2800" dirty="0"/>
              <a:t>Consumer Review</a:t>
            </a:r>
          </a:p>
          <a:p>
            <a:pPr eaLnBrk="1" hangingPunct="1"/>
            <a:r>
              <a:rPr lang="en-US" altLang="en-US" sz="2800" dirty="0"/>
              <a:t>Mobile Ads</a:t>
            </a:r>
          </a:p>
          <a:p>
            <a:pPr eaLnBrk="1" hangingPunct="1"/>
            <a:r>
              <a:rPr lang="en-US" altLang="en-US" sz="2800" dirty="0"/>
              <a:t>Social Network (Facebook/Twitter/Google+)</a:t>
            </a:r>
          </a:p>
          <a:p>
            <a:pPr eaLnBrk="1" hangingPunct="1"/>
            <a:r>
              <a:rPr lang="en-US" altLang="en-US" sz="2800" dirty="0"/>
              <a:t>…</a:t>
            </a:r>
          </a:p>
        </p:txBody>
      </p:sp>
      <p:sp>
        <p:nvSpPr>
          <p:cNvPr id="4" name="Slide Number Placeholder 3"/>
          <p:cNvSpPr>
            <a:spLocks noGrp="1"/>
          </p:cNvSpPr>
          <p:nvPr>
            <p:ph type="sldNum" sz="quarter" idx="12"/>
          </p:nvPr>
        </p:nvSpPr>
        <p:spPr/>
        <p:txBody>
          <a:bodyPr/>
          <a:lstStyle/>
          <a:p>
            <a:fld id="{49632751-6A04-4D5B-A4E5-21C3D9E886BE}" type="slidenum">
              <a:rPr lang="en-US" altLang="en-US" smtClean="0"/>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2"/>
          <p:cNvGrpSpPr>
            <a:grpSpLocks/>
          </p:cNvGrpSpPr>
          <p:nvPr/>
        </p:nvGrpSpPr>
        <p:grpSpPr bwMode="auto">
          <a:xfrm>
            <a:off x="6783387" y="4427537"/>
            <a:ext cx="2360613" cy="1744663"/>
            <a:chOff x="4240" y="3165"/>
            <a:chExt cx="1487" cy="1099"/>
          </a:xfrm>
        </p:grpSpPr>
        <p:sp>
          <p:nvSpPr>
            <p:cNvPr id="2056" name="Rectangle 3"/>
            <p:cNvSpPr>
              <a:spLocks noChangeArrowheads="1"/>
            </p:cNvSpPr>
            <p:nvPr/>
          </p:nvSpPr>
          <p:spPr bwMode="auto">
            <a:xfrm>
              <a:off x="4240" y="3165"/>
              <a:ext cx="1487" cy="10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57" name="Rectangle 4"/>
            <p:cNvSpPr>
              <a:spLocks noChangeArrowheads="1"/>
            </p:cNvSpPr>
            <p:nvPr/>
          </p:nvSpPr>
          <p:spPr bwMode="auto">
            <a:xfrm>
              <a:off x="4240" y="3165"/>
              <a:ext cx="1487" cy="1098"/>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05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0" y="3165"/>
              <a:ext cx="1487" cy="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Line 6"/>
            <p:cNvSpPr>
              <a:spLocks noChangeShapeType="1"/>
            </p:cNvSpPr>
            <p:nvPr/>
          </p:nvSpPr>
          <p:spPr bwMode="auto">
            <a:xfrm>
              <a:off x="4240" y="4263"/>
              <a:ext cx="14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0" name="Freeform 7"/>
            <p:cNvSpPr>
              <a:spLocks/>
            </p:cNvSpPr>
            <p:nvPr/>
          </p:nvSpPr>
          <p:spPr bwMode="auto">
            <a:xfrm>
              <a:off x="4240" y="3165"/>
              <a:ext cx="1487" cy="1098"/>
            </a:xfrm>
            <a:custGeom>
              <a:avLst/>
              <a:gdLst>
                <a:gd name="T0" fmla="*/ 0 w 744"/>
                <a:gd name="T1" fmla="*/ 0 h 586"/>
                <a:gd name="T2" fmla="*/ 2972 w 744"/>
                <a:gd name="T3" fmla="*/ 0 h 586"/>
                <a:gd name="T4" fmla="*/ 2972 w 744"/>
                <a:gd name="T5" fmla="*/ 2057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0"/>
                  </a:moveTo>
                  <a:lnTo>
                    <a:pt x="744" y="0"/>
                  </a:lnTo>
                  <a:lnTo>
                    <a:pt x="744" y="5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1" name="Freeform 8"/>
            <p:cNvSpPr>
              <a:spLocks/>
            </p:cNvSpPr>
            <p:nvPr/>
          </p:nvSpPr>
          <p:spPr bwMode="auto">
            <a:xfrm>
              <a:off x="4240" y="3165"/>
              <a:ext cx="1487" cy="1098"/>
            </a:xfrm>
            <a:custGeom>
              <a:avLst/>
              <a:gdLst>
                <a:gd name="T0" fmla="*/ 0 w 744"/>
                <a:gd name="T1" fmla="*/ 0 h 586"/>
                <a:gd name="T2" fmla="*/ 0 w 744"/>
                <a:gd name="T3" fmla="*/ 2057 h 586"/>
                <a:gd name="T4" fmla="*/ 2972 w 744"/>
                <a:gd name="T5" fmla="*/ 2057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0"/>
                  </a:moveTo>
                  <a:lnTo>
                    <a:pt x="0" y="586"/>
                  </a:lnTo>
                  <a:lnTo>
                    <a:pt x="744" y="5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2" name="Freeform 9"/>
            <p:cNvSpPr>
              <a:spLocks/>
            </p:cNvSpPr>
            <p:nvPr/>
          </p:nvSpPr>
          <p:spPr bwMode="auto">
            <a:xfrm>
              <a:off x="4240" y="3165"/>
              <a:ext cx="1487" cy="1098"/>
            </a:xfrm>
            <a:custGeom>
              <a:avLst/>
              <a:gdLst>
                <a:gd name="T0" fmla="*/ 0 w 744"/>
                <a:gd name="T1" fmla="*/ 0 h 586"/>
                <a:gd name="T2" fmla="*/ 0 w 744"/>
                <a:gd name="T3" fmla="*/ 2057 h 586"/>
                <a:gd name="T4" fmla="*/ 2972 w 744"/>
                <a:gd name="T5" fmla="*/ 2057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0"/>
                  </a:moveTo>
                  <a:lnTo>
                    <a:pt x="0" y="586"/>
                  </a:lnTo>
                  <a:lnTo>
                    <a:pt x="744" y="5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3" name="Freeform 10"/>
            <p:cNvSpPr>
              <a:spLocks/>
            </p:cNvSpPr>
            <p:nvPr/>
          </p:nvSpPr>
          <p:spPr bwMode="auto">
            <a:xfrm>
              <a:off x="4240" y="3165"/>
              <a:ext cx="1487" cy="1098"/>
            </a:xfrm>
            <a:custGeom>
              <a:avLst/>
              <a:gdLst>
                <a:gd name="T0" fmla="*/ 0 w 744"/>
                <a:gd name="T1" fmla="*/ 0 h 586"/>
                <a:gd name="T2" fmla="*/ 2972 w 744"/>
                <a:gd name="T3" fmla="*/ 0 h 586"/>
                <a:gd name="T4" fmla="*/ 2972 w 744"/>
                <a:gd name="T5" fmla="*/ 2057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0"/>
                  </a:moveTo>
                  <a:lnTo>
                    <a:pt x="744" y="0"/>
                  </a:lnTo>
                  <a:lnTo>
                    <a:pt x="744" y="5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4" name="Line 11"/>
            <p:cNvSpPr>
              <a:spLocks noChangeShapeType="1"/>
            </p:cNvSpPr>
            <p:nvPr/>
          </p:nvSpPr>
          <p:spPr bwMode="auto">
            <a:xfrm>
              <a:off x="4240" y="3165"/>
              <a:ext cx="1" cy="10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452" name="Rectangle 12"/>
          <p:cNvSpPr>
            <a:spLocks noGrp="1" noChangeArrowheads="1"/>
          </p:cNvSpPr>
          <p:nvPr>
            <p:ph type="title"/>
          </p:nvPr>
        </p:nvSpPr>
        <p:spPr>
          <a:xfrm>
            <a:off x="381000" y="685800"/>
            <a:ext cx="8915400" cy="609600"/>
          </a:xfrm>
        </p:spPr>
        <p:txBody>
          <a:bodyPr lIns="0" rIns="0">
            <a:normAutofit fontScale="90000"/>
          </a:bodyPr>
          <a:lstStyle/>
          <a:p>
            <a:pPr eaLnBrk="1" fontAlgn="auto" hangingPunct="1">
              <a:spcAft>
                <a:spcPts val="0"/>
              </a:spcAft>
              <a:defRPr/>
            </a:pPr>
            <a:r>
              <a:rPr lang="en-US" altLang="en-US" dirty="0"/>
              <a:t>Why Data Mining? </a:t>
            </a:r>
            <a:br>
              <a:rPr lang="en-US" dirty="0"/>
            </a:br>
            <a:r>
              <a:rPr lang="en-US" dirty="0"/>
              <a:t>Scientific Viewpoint</a:t>
            </a:r>
          </a:p>
        </p:txBody>
      </p:sp>
      <p:sp>
        <p:nvSpPr>
          <p:cNvPr id="2054" name="Rectangle 13"/>
          <p:cNvSpPr>
            <a:spLocks noGrp="1" noChangeArrowheads="1"/>
          </p:cNvSpPr>
          <p:nvPr>
            <p:ph idx="1"/>
          </p:nvPr>
        </p:nvSpPr>
        <p:spPr>
          <a:xfrm>
            <a:off x="228600" y="1474145"/>
            <a:ext cx="7391400" cy="5414661"/>
          </a:xfrm>
        </p:spPr>
        <p:txBody>
          <a:bodyPr/>
          <a:lstStyle/>
          <a:p>
            <a:pPr eaLnBrk="1" hangingPunct="1"/>
            <a:r>
              <a:rPr lang="en-US" altLang="en-US" sz="2800" dirty="0"/>
              <a:t>Data collected and stored at </a:t>
            </a:r>
            <a:br>
              <a:rPr lang="en-US" altLang="en-US" sz="2800" dirty="0"/>
            </a:br>
            <a:r>
              <a:rPr lang="en-US" altLang="en-US" sz="2800" dirty="0"/>
              <a:t>enormous speeds (GB/hour)</a:t>
            </a:r>
          </a:p>
          <a:p>
            <a:pPr lvl="1" eaLnBrk="1" hangingPunct="1">
              <a:spcBef>
                <a:spcPct val="40000"/>
              </a:spcBef>
            </a:pPr>
            <a:r>
              <a:rPr lang="en-US" altLang="en-US" sz="2400" dirty="0"/>
              <a:t>remote sensors on a satellite</a:t>
            </a:r>
          </a:p>
          <a:p>
            <a:pPr lvl="1" eaLnBrk="1" hangingPunct="1">
              <a:spcBef>
                <a:spcPct val="40000"/>
              </a:spcBef>
            </a:pPr>
            <a:r>
              <a:rPr lang="en-US" altLang="en-US" sz="2400" dirty="0"/>
              <a:t>telescopes scanning the skies</a:t>
            </a:r>
          </a:p>
          <a:p>
            <a:pPr lvl="1" eaLnBrk="1" hangingPunct="1">
              <a:spcBef>
                <a:spcPct val="40000"/>
              </a:spcBef>
            </a:pPr>
            <a:r>
              <a:rPr lang="en-US" altLang="en-US" sz="2400" dirty="0"/>
              <a:t>microarrays generating gene expression data</a:t>
            </a:r>
          </a:p>
          <a:p>
            <a:pPr lvl="1" eaLnBrk="1" hangingPunct="1">
              <a:spcBef>
                <a:spcPct val="40000"/>
              </a:spcBef>
            </a:pPr>
            <a:r>
              <a:rPr lang="en-US" altLang="en-US" sz="2400" dirty="0"/>
              <a:t>scientific simulations generating terabytes of data</a:t>
            </a:r>
          </a:p>
          <a:p>
            <a:pPr eaLnBrk="1" hangingPunct="1">
              <a:spcBef>
                <a:spcPct val="40000"/>
              </a:spcBef>
            </a:pPr>
            <a:r>
              <a:rPr lang="en-US" altLang="en-US" sz="2800" dirty="0"/>
              <a:t>Traditional techniques infeasible for raw data</a:t>
            </a:r>
          </a:p>
          <a:p>
            <a:pPr eaLnBrk="1" hangingPunct="1"/>
            <a:r>
              <a:rPr lang="en-US" altLang="en-US" sz="2800" dirty="0"/>
              <a:t>Data mining may help scientists </a:t>
            </a:r>
          </a:p>
          <a:p>
            <a:pPr lvl="1" eaLnBrk="1" hangingPunct="1"/>
            <a:r>
              <a:rPr lang="en-US" altLang="en-US" sz="2400" dirty="0"/>
              <a:t>in classifying and segmenting data</a:t>
            </a:r>
          </a:p>
          <a:p>
            <a:pPr lvl="1" eaLnBrk="1" hangingPunct="1"/>
            <a:r>
              <a:rPr lang="en-US" altLang="en-US" sz="2400" dirty="0"/>
              <a:t>in Hypothesis Formation</a:t>
            </a:r>
          </a:p>
        </p:txBody>
      </p:sp>
      <p:pic>
        <p:nvPicPr>
          <p:cNvPr id="2055" name="Picture 14"/>
          <p:cNvPicPr>
            <a:picLocks noChangeAspect="1" noChangeArrowheads="1"/>
          </p:cNvPicPr>
          <p:nvPr/>
        </p:nvPicPr>
        <p:blipFill>
          <a:blip r:embed="rId5">
            <a:clrChange>
              <a:clrFrom>
                <a:srgbClr val="FFFFFF"/>
              </a:clrFrom>
              <a:clrTo>
                <a:srgbClr val="FFFFFF">
                  <a:alpha val="0"/>
                </a:srgbClr>
              </a:clrTo>
            </a:clrChange>
            <a:lum contrast="12000"/>
            <a:extLst>
              <a:ext uri="{28A0092B-C50C-407E-A947-70E740481C1C}">
                <a14:useLocalDpi xmlns:a14="http://schemas.microsoft.com/office/drawing/2010/main" val="0"/>
              </a:ext>
            </a:extLst>
          </a:blip>
          <a:srcRect l="946" t="2650" r="946" b="2745"/>
          <a:stretch>
            <a:fillRect/>
          </a:stretch>
        </p:blipFill>
        <p:spPr bwMode="auto">
          <a:xfrm>
            <a:off x="4514056" y="347663"/>
            <a:ext cx="2005013"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15"/>
          <p:cNvGraphicFramePr>
            <a:graphicFrameLocks noChangeAspect="1"/>
          </p:cNvGraphicFramePr>
          <p:nvPr/>
        </p:nvGraphicFramePr>
        <p:xfrm>
          <a:off x="6583363" y="685800"/>
          <a:ext cx="2560637" cy="1990725"/>
        </p:xfrm>
        <a:graphic>
          <a:graphicData uri="http://schemas.openxmlformats.org/presentationml/2006/ole">
            <mc:AlternateContent xmlns:mc="http://schemas.openxmlformats.org/markup-compatibility/2006">
              <mc:Choice xmlns:v="urn:schemas-microsoft-com:vml" Requires="v">
                <p:oleObj spid="_x0000_s2259" name="VISIO" r:id="rId6" imgW="2557272" imgH="1991868" progId="Visio.Drawing.6">
                  <p:embed/>
                </p:oleObj>
              </mc:Choice>
              <mc:Fallback>
                <p:oleObj name="VISIO" r:id="rId6" imgW="2557272" imgH="1991868" progId="Visio.Drawing.6">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3363" y="685800"/>
                        <a:ext cx="2560637"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6"/>
          <p:cNvGraphicFramePr>
            <a:graphicFrameLocks noChangeAspect="1"/>
          </p:cNvGraphicFramePr>
          <p:nvPr>
            <p:extLst>
              <p:ext uri="{D42A27DB-BD31-4B8C-83A1-F6EECF244321}">
                <p14:modId xmlns:p14="http://schemas.microsoft.com/office/powerpoint/2010/main" val="3051122252"/>
              </p:ext>
            </p:extLst>
          </p:nvPr>
        </p:nvGraphicFramePr>
        <p:xfrm>
          <a:off x="6934200" y="2900363"/>
          <a:ext cx="2209800" cy="1181100"/>
        </p:xfrm>
        <a:graphic>
          <a:graphicData uri="http://schemas.openxmlformats.org/presentationml/2006/ole">
            <mc:AlternateContent xmlns:mc="http://schemas.openxmlformats.org/markup-compatibility/2006">
              <mc:Choice xmlns:v="urn:schemas-microsoft-com:vml" Requires="v">
                <p:oleObj spid="_x0000_s2260" name="VISIO" r:id="rId8" imgW="2401824" imgH="1491996" progId="Visio.Drawing.6">
                  <p:embed/>
                </p:oleObj>
              </mc:Choice>
              <mc:Fallback>
                <p:oleObj name="VISIO" r:id="rId8" imgW="2401824" imgH="1491996" progId="Visio.Drawing.6">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2900363"/>
                        <a:ext cx="22098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49632751-6A04-4D5B-A4E5-21C3D9E886BE}" type="slidenum">
              <a:rPr lang="en-US" altLang="en-US" smtClean="0"/>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a:solidFill>
                  <a:schemeClr val="tx1"/>
                </a:solidFill>
              </a:rPr>
              <a:t>The Earthscope</a:t>
            </a:r>
            <a:endParaRPr lang="en-US"/>
          </a:p>
        </p:txBody>
      </p:sp>
      <p:sp>
        <p:nvSpPr>
          <p:cNvPr id="24579" name="Content Placeholder 2"/>
          <p:cNvSpPr>
            <a:spLocks noGrp="1"/>
          </p:cNvSpPr>
          <p:nvPr>
            <p:ph idx="1"/>
          </p:nvPr>
        </p:nvSpPr>
        <p:spPr>
          <a:xfrm>
            <a:off x="76200" y="1447800"/>
            <a:ext cx="5410200" cy="4876800"/>
          </a:xfrm>
        </p:spPr>
        <p:txBody>
          <a:bodyPr/>
          <a:lstStyle/>
          <a:p>
            <a:pPr eaLnBrk="1" hangingPunct="1">
              <a:lnSpc>
                <a:spcPct val="90000"/>
              </a:lnSpc>
            </a:pPr>
            <a:r>
              <a:rPr lang="en-US" altLang="en-US" dirty="0"/>
              <a:t>The </a:t>
            </a:r>
            <a:r>
              <a:rPr lang="en-US" altLang="en-US" dirty="0" err="1"/>
              <a:t>Earthscope</a:t>
            </a:r>
            <a:r>
              <a:rPr lang="en-US" altLang="en-US" dirty="0"/>
              <a:t> is one of the world's largest science projects. Designed to track North America's geological evolution, this observatory records data over 3.8 million square miles, amassing 67 terabytes of data. It analyzes seismic slips in the San Andreas fault, sure, but also the plume of magma underneath Yellowstone and much, much more. (</a:t>
            </a:r>
            <a:r>
              <a:rPr lang="en-US" altLang="en-US" dirty="0">
                <a:hlinkClick r:id="rId2"/>
              </a:rPr>
              <a:t>http://www.msnbc.msn.com/id/44363598/ns/technology_and_science-future_of_technology/#.TmetOdQ--uI</a:t>
            </a:r>
            <a:r>
              <a:rPr lang="en-US" altLang="en-US" dirty="0"/>
              <a:t>) </a:t>
            </a:r>
          </a:p>
          <a:p>
            <a:pPr eaLnBrk="1" hangingPunct="1">
              <a:lnSpc>
                <a:spcPct val="90000"/>
              </a:lnSpc>
            </a:pPr>
            <a:endParaRPr lang="en-US" altLang="en-US" dirty="0"/>
          </a:p>
        </p:txBody>
      </p:sp>
      <p:sp>
        <p:nvSpPr>
          <p:cNvPr id="24580" name="Rectangle 1"/>
          <p:cNvSpPr>
            <a:spLocks noChangeArrowheads="1"/>
          </p:cNvSpPr>
          <p:nvPr/>
        </p:nvSpPr>
        <p:spPr bwMode="auto">
          <a:xfrm>
            <a:off x="0" y="-323850"/>
            <a:ext cx="441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 </a:t>
            </a:r>
          </a:p>
          <a:p>
            <a:r>
              <a:rPr lang="en-US" altLang="en-US"/>
              <a:t>  </a:t>
            </a:r>
          </a:p>
        </p:txBody>
      </p:sp>
      <p:pic>
        <p:nvPicPr>
          <p:cNvPr id="24581" name="Picture 2" descr="http://msnbcmedia3.msn.com/j/MSNBC/Components/Photo/_new/110901-Pop1Photo-hmed-0235p.grid-4x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828800"/>
            <a:ext cx="29337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49632751-6A04-4D5B-A4E5-21C3D9E886BE}" type="slidenum">
              <a:rPr lang="en-US" altLang="en-US" smtClean="0"/>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04800" y="914400"/>
            <a:ext cx="8763000" cy="508000"/>
          </a:xfrm>
        </p:spPr>
        <p:txBody>
          <a:bodyPr lIns="0" rIns="0">
            <a:normAutofit fontScale="90000"/>
          </a:bodyPr>
          <a:lstStyle/>
          <a:p>
            <a:pPr eaLnBrk="1" fontAlgn="auto" hangingPunct="1">
              <a:spcAft>
                <a:spcPts val="0"/>
              </a:spcAft>
              <a:defRPr/>
            </a:pPr>
            <a:r>
              <a:rPr lang="en-US">
                <a:solidFill>
                  <a:srgbClr val="CC0000"/>
                </a:solidFill>
                <a:ea typeface="MS Mincho" pitchFamily="49" charset="-128"/>
              </a:rPr>
              <a:t>Mining Large Data Sets - Motivation</a:t>
            </a:r>
          </a:p>
        </p:txBody>
      </p:sp>
      <p:sp>
        <p:nvSpPr>
          <p:cNvPr id="3076" name="Rectangle 3"/>
          <p:cNvSpPr>
            <a:spLocks noGrp="1" noChangeArrowheads="1"/>
          </p:cNvSpPr>
          <p:nvPr>
            <p:ph idx="1"/>
          </p:nvPr>
        </p:nvSpPr>
        <p:spPr>
          <a:xfrm>
            <a:off x="304800" y="1989136"/>
            <a:ext cx="8534400" cy="2506663"/>
          </a:xfrm>
        </p:spPr>
        <p:txBody>
          <a:bodyPr/>
          <a:lstStyle/>
          <a:p>
            <a:pPr marL="284163" indent="-284163" algn="just" eaLnBrk="1" hangingPunct="1">
              <a:lnSpc>
                <a:spcPct val="90000"/>
              </a:lnSpc>
            </a:pPr>
            <a:r>
              <a:rPr lang="en-US" altLang="en-US" sz="2800" dirty="0">
                <a:solidFill>
                  <a:srgbClr val="000000"/>
                </a:solidFill>
                <a:latin typeface="+mj-lt"/>
                <a:cs typeface="Times New Roman" panose="02020603050405020304" pitchFamily="18" charset="0"/>
              </a:rPr>
              <a:t>There is often information “hidden” in the data that is not readily evident</a:t>
            </a:r>
          </a:p>
          <a:p>
            <a:pPr marL="284163" indent="-284163" algn="just" eaLnBrk="1" hangingPunct="1">
              <a:lnSpc>
                <a:spcPct val="90000"/>
              </a:lnSpc>
            </a:pPr>
            <a:r>
              <a:rPr lang="en-US" altLang="en-US" sz="2800" dirty="0">
                <a:solidFill>
                  <a:srgbClr val="000000"/>
                </a:solidFill>
                <a:latin typeface="+mj-lt"/>
                <a:cs typeface="Times New Roman" panose="02020603050405020304" pitchFamily="18" charset="0"/>
              </a:rPr>
              <a:t>Human analysts may take weeks to discover useful information</a:t>
            </a:r>
          </a:p>
          <a:p>
            <a:pPr marL="284163" indent="-284163" algn="just" eaLnBrk="1" hangingPunct="1">
              <a:lnSpc>
                <a:spcPct val="90000"/>
              </a:lnSpc>
            </a:pPr>
            <a:r>
              <a:rPr lang="en-US" altLang="en-US" sz="2800" dirty="0">
                <a:solidFill>
                  <a:srgbClr val="000000"/>
                </a:solidFill>
                <a:latin typeface="+mj-lt"/>
                <a:cs typeface="Times New Roman" panose="02020603050405020304" pitchFamily="18" charset="0"/>
              </a:rPr>
              <a:t>Much of the data is never analyzed at all</a:t>
            </a:r>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599" y="609600"/>
            <a:ext cx="7086601" cy="1320800"/>
          </a:xfrm>
        </p:spPr>
        <p:txBody>
          <a:bodyPr>
            <a:noAutofit/>
          </a:bodyPr>
          <a:lstStyle/>
          <a:p>
            <a:pPr eaLnBrk="1" hangingPunct="1"/>
            <a:r>
              <a:rPr lang="en-US" altLang="en-US" sz="4400" dirty="0">
                <a:latin typeface="Times New Roman" panose="02020603050405020304" pitchFamily="18" charset="0"/>
                <a:cs typeface="Times New Roman" panose="02020603050405020304" pitchFamily="18" charset="0"/>
              </a:rPr>
              <a:t>Welcome to CS 43105 Class!</a:t>
            </a:r>
          </a:p>
        </p:txBody>
      </p:sp>
      <p:sp>
        <p:nvSpPr>
          <p:cNvPr id="16387" name="Rectangle 3"/>
          <p:cNvSpPr>
            <a:spLocks noGrp="1" noChangeArrowheads="1"/>
          </p:cNvSpPr>
          <p:nvPr>
            <p:ph idx="1"/>
          </p:nvPr>
        </p:nvSpPr>
        <p:spPr>
          <a:xfrm>
            <a:off x="609598" y="2160590"/>
            <a:ext cx="7696201" cy="3880773"/>
          </a:xfrm>
        </p:spPr>
        <p:txBody>
          <a:bodyPr>
            <a:normAutofit/>
          </a:bodyPr>
          <a:lstStyle/>
          <a:p>
            <a:pPr eaLnBrk="1" hangingPunct="1"/>
            <a:r>
              <a:rPr lang="en-US" altLang="en-US" sz="2800" b="1" dirty="0">
                <a:solidFill>
                  <a:schemeClr val="tx1"/>
                </a:solidFill>
                <a:latin typeface="Times New Roman" panose="02020603050405020304" pitchFamily="18" charset="0"/>
                <a:cs typeface="Times New Roman" panose="02020603050405020304" pitchFamily="18" charset="0"/>
              </a:rPr>
              <a:t>Instructor: </a:t>
            </a:r>
            <a:r>
              <a:rPr lang="en-US" altLang="en-US" sz="2800" dirty="0">
                <a:solidFill>
                  <a:schemeClr val="tx1"/>
                </a:solidFill>
                <a:latin typeface="Times New Roman" panose="02020603050405020304" pitchFamily="18" charset="0"/>
                <a:cs typeface="Times New Roman" panose="02020603050405020304" pitchFamily="18" charset="0"/>
              </a:rPr>
              <a:t>Xiang Lian</a:t>
            </a:r>
          </a:p>
          <a:p>
            <a:pPr lvl="1"/>
            <a:r>
              <a:rPr lang="en-US" altLang="en-US" sz="2400" b="1" dirty="0">
                <a:solidFill>
                  <a:schemeClr val="tx1"/>
                </a:solidFill>
                <a:latin typeface="Times New Roman" panose="02020603050405020304" pitchFamily="18" charset="0"/>
                <a:cs typeface="Times New Roman" panose="02020603050405020304" pitchFamily="18" charset="0"/>
              </a:rPr>
              <a:t>Homepage: </a:t>
            </a:r>
            <a:r>
              <a:rPr lang="en-US" altLang="en-US" sz="2400" dirty="0">
                <a:solidFill>
                  <a:schemeClr val="tx1"/>
                </a:solidFill>
                <a:latin typeface="Times New Roman" panose="02020603050405020304" pitchFamily="18" charset="0"/>
                <a:cs typeface="Times New Roman" panose="02020603050405020304" pitchFamily="18" charset="0"/>
                <a:hlinkClick r:id="rId2"/>
              </a:rPr>
              <a:t>http://www.cs.kent.edu/~xlian/</a:t>
            </a:r>
            <a:r>
              <a:rPr lang="en-US" altLang="en-US" sz="2400" dirty="0">
                <a:solidFill>
                  <a:schemeClr val="tx1"/>
                </a:solidFill>
                <a:latin typeface="Times New Roman" panose="02020603050405020304" pitchFamily="18" charset="0"/>
                <a:cs typeface="Times New Roman" panose="02020603050405020304" pitchFamily="18" charset="0"/>
              </a:rPr>
              <a:t> </a:t>
            </a:r>
          </a:p>
          <a:p>
            <a:pPr lvl="1"/>
            <a:r>
              <a:rPr lang="en-US" altLang="en-US" sz="2400" b="1" dirty="0">
                <a:solidFill>
                  <a:schemeClr val="tx1"/>
                </a:solidFill>
                <a:latin typeface="Times New Roman" panose="02020603050405020304" pitchFamily="18" charset="0"/>
                <a:cs typeface="Times New Roman" panose="02020603050405020304" pitchFamily="18" charset="0"/>
              </a:rPr>
              <a:t>Office: </a:t>
            </a:r>
            <a:r>
              <a:rPr lang="en-US" altLang="en-US" sz="2400" dirty="0">
                <a:solidFill>
                  <a:schemeClr val="tx1"/>
                </a:solidFill>
                <a:latin typeface="Times New Roman" panose="02020603050405020304" pitchFamily="18" charset="0"/>
                <a:cs typeface="Times New Roman" panose="02020603050405020304" pitchFamily="18" charset="0"/>
              </a:rPr>
              <a:t>MSB 264</a:t>
            </a:r>
          </a:p>
          <a:p>
            <a:pPr lvl="1" eaLnBrk="1" hangingPunct="1"/>
            <a:r>
              <a:rPr lang="en-US" altLang="en-US" sz="2400" b="1" dirty="0">
                <a:solidFill>
                  <a:schemeClr val="tx1"/>
                </a:solidFill>
                <a:latin typeface="Times New Roman" panose="02020603050405020304" pitchFamily="18" charset="0"/>
                <a:cs typeface="Times New Roman" panose="02020603050405020304" pitchFamily="18" charset="0"/>
              </a:rPr>
              <a:t>Email: </a:t>
            </a:r>
            <a:r>
              <a:rPr lang="en-US" altLang="en-US" sz="2400" dirty="0">
                <a:solidFill>
                  <a:schemeClr val="tx1"/>
                </a:solidFill>
                <a:latin typeface="Times New Roman" panose="02020603050405020304" pitchFamily="18" charset="0"/>
                <a:cs typeface="Times New Roman" panose="02020603050405020304" pitchFamily="18" charset="0"/>
                <a:hlinkClick r:id="rId3"/>
              </a:rPr>
              <a:t>xlian@kent.edu</a:t>
            </a:r>
            <a:r>
              <a:rPr lang="en-US" altLang="en-US" sz="2400" dirty="0">
                <a:solidFill>
                  <a:schemeClr val="tx1"/>
                </a:solidFill>
                <a:latin typeface="Times New Roman" panose="02020603050405020304" pitchFamily="18" charset="0"/>
                <a:cs typeface="Times New Roman" panose="02020603050405020304" pitchFamily="18" charset="0"/>
              </a:rPr>
              <a:t> </a:t>
            </a:r>
          </a:p>
          <a:p>
            <a:pPr lvl="1" eaLnBrk="1" hangingPunct="1"/>
            <a:r>
              <a:rPr lang="en-US" altLang="en-US" sz="2400" b="1" dirty="0">
                <a:solidFill>
                  <a:schemeClr val="tx1"/>
                </a:solidFill>
                <a:latin typeface="Times New Roman" panose="02020603050405020304" pitchFamily="18" charset="0"/>
                <a:cs typeface="Times New Roman" panose="02020603050405020304" pitchFamily="18" charset="0"/>
              </a:rPr>
              <a:t>Office hour: </a:t>
            </a:r>
            <a:r>
              <a:rPr lang="en-US" altLang="en-US" sz="2400" dirty="0">
                <a:solidFill>
                  <a:schemeClr val="tx1"/>
                </a:solidFill>
                <a:latin typeface="Times New Roman" panose="02020603050405020304" pitchFamily="18" charset="0"/>
                <a:cs typeface="Times New Roman" panose="02020603050405020304" pitchFamily="18" charset="0"/>
              </a:rPr>
              <a:t>Tuesday and Thursday (10am ~ 12:30pm), or by appointment</a:t>
            </a:r>
          </a:p>
        </p:txBody>
      </p:sp>
      <p:sp>
        <p:nvSpPr>
          <p:cNvPr id="2" name="Slide Number Placeholder 1"/>
          <p:cNvSpPr>
            <a:spLocks noGrp="1"/>
          </p:cNvSpPr>
          <p:nvPr>
            <p:ph type="sldNum" sz="quarter" idx="12"/>
          </p:nvPr>
        </p:nvSpPr>
        <p:spPr/>
        <p:txBody>
          <a:bodyPr/>
          <a:lstStyle/>
          <a:p>
            <a:fld id="{EA4373EB-E834-45A5-94E8-C63CF1410EED}" type="slidenum">
              <a:rPr lang="en-US" altLang="en-US" smtClean="0"/>
              <a:pPr/>
              <a:t>2</a:t>
            </a:fld>
            <a:endParaRPr lang="en-US" altLang="en-US" dirty="0"/>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5210217B-7359-45B7-A7AA-9DC378D274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8434D654-EAF2-4271-8FF5-BF849C6A4929}" type="slidenum">
              <a:rPr lang="en-US" altLang="en-US" sz="1400"/>
              <a:pPr eaLnBrk="1" hangingPunct="1"/>
              <a:t>20</a:t>
            </a:fld>
            <a:endParaRPr lang="en-US" altLang="en-US" sz="1400"/>
          </a:p>
        </p:txBody>
      </p:sp>
      <p:sp>
        <p:nvSpPr>
          <p:cNvPr id="9219" name="Rectangle 2">
            <a:extLst>
              <a:ext uri="{FF2B5EF4-FFF2-40B4-BE49-F238E27FC236}">
                <a16:creationId xmlns:a16="http://schemas.microsoft.com/office/drawing/2014/main" id="{15DBA63B-6081-43EA-B8AA-BC06FDF935F1}"/>
              </a:ext>
            </a:extLst>
          </p:cNvPr>
          <p:cNvSpPr>
            <a:spLocks noGrp="1" noChangeArrowheads="1"/>
          </p:cNvSpPr>
          <p:nvPr>
            <p:ph type="title"/>
          </p:nvPr>
        </p:nvSpPr>
        <p:spPr>
          <a:xfrm>
            <a:off x="814990" y="550069"/>
            <a:ext cx="6794500" cy="619125"/>
          </a:xfrm>
          <a:noFill/>
        </p:spPr>
        <p:txBody>
          <a:bodyPr lIns="92075" tIns="46038" rIns="92075" bIns="46038" anchor="ctr"/>
          <a:lstStyle/>
          <a:p>
            <a:pPr eaLnBrk="1" hangingPunct="1"/>
            <a:r>
              <a:rPr lang="en-US" altLang="en-US" sz="3200" dirty="0"/>
              <a:t>What is Data Mining?</a:t>
            </a:r>
          </a:p>
        </p:txBody>
      </p:sp>
      <p:sp>
        <p:nvSpPr>
          <p:cNvPr id="9220" name="Rectangle 3">
            <a:extLst>
              <a:ext uri="{FF2B5EF4-FFF2-40B4-BE49-F238E27FC236}">
                <a16:creationId xmlns:a16="http://schemas.microsoft.com/office/drawing/2014/main" id="{F6D12699-682F-478D-8BB5-78AFFC8F6878}"/>
              </a:ext>
            </a:extLst>
          </p:cNvPr>
          <p:cNvSpPr>
            <a:spLocks noGrp="1" noChangeArrowheads="1"/>
          </p:cNvSpPr>
          <p:nvPr>
            <p:ph type="body" idx="1"/>
          </p:nvPr>
        </p:nvSpPr>
        <p:spPr>
          <a:xfrm>
            <a:off x="381000" y="1371600"/>
            <a:ext cx="8610600" cy="5105400"/>
          </a:xfrm>
          <a:noFill/>
        </p:spPr>
        <p:txBody>
          <a:bodyPr lIns="92075" tIns="46038" rIns="92075" bIns="46038"/>
          <a:lstStyle/>
          <a:p>
            <a:pPr eaLnBrk="1" hangingPunct="1">
              <a:lnSpc>
                <a:spcPct val="110000"/>
              </a:lnSpc>
            </a:pPr>
            <a:r>
              <a:rPr lang="en-US" altLang="en-US" sz="2800" dirty="0"/>
              <a:t>Many Definitions of Data mining (knowledge discovery from data) </a:t>
            </a:r>
          </a:p>
          <a:p>
            <a:pPr lvl="1" eaLnBrk="1" hangingPunct="1">
              <a:lnSpc>
                <a:spcPct val="110000"/>
              </a:lnSpc>
            </a:pPr>
            <a:r>
              <a:rPr lang="en-US" altLang="en-US" sz="2400" dirty="0"/>
              <a:t>Extraction of interesting </a:t>
            </a:r>
            <a:r>
              <a:rPr lang="en-US" altLang="en-US" sz="1800" dirty="0"/>
              <a:t>(</a:t>
            </a:r>
            <a:r>
              <a:rPr lang="en-GB" altLang="en-US" sz="2400" u="sng" dirty="0"/>
              <a:t>non-trivial,</a:t>
            </a:r>
            <a:r>
              <a:rPr lang="en-GB" altLang="en-US" sz="2400" dirty="0"/>
              <a:t> </a:t>
            </a:r>
            <a:r>
              <a:rPr lang="en-GB" altLang="en-US" sz="2400" u="sng" dirty="0"/>
              <a:t>implicit</a:t>
            </a:r>
            <a:r>
              <a:rPr lang="en-GB" altLang="en-US" sz="2400" dirty="0"/>
              <a:t>, </a:t>
            </a:r>
            <a:r>
              <a:rPr lang="en-GB" altLang="en-US" sz="2400" u="sng" dirty="0"/>
              <a:t>previously unknown</a:t>
            </a:r>
            <a:r>
              <a:rPr lang="en-GB" altLang="en-US" sz="2400" dirty="0"/>
              <a:t> and </a:t>
            </a:r>
            <a:r>
              <a:rPr lang="en-GB" altLang="en-US" sz="2400" u="sng" dirty="0"/>
              <a:t>potentially useful)</a:t>
            </a:r>
            <a:r>
              <a:rPr lang="en-GB" altLang="en-US" sz="3200" dirty="0"/>
              <a:t> </a:t>
            </a:r>
            <a:r>
              <a:rPr lang="en-GB" altLang="en-US" sz="2400" dirty="0"/>
              <a:t>patterns or knowledge from huge amount of data</a:t>
            </a:r>
          </a:p>
          <a:p>
            <a:pPr lvl="1" eaLnBrk="1" hangingPunct="1">
              <a:lnSpc>
                <a:spcPct val="110000"/>
              </a:lnSpc>
            </a:pPr>
            <a:r>
              <a:rPr lang="en-US" altLang="en-US" sz="2400" dirty="0"/>
              <a:t>Exploration &amp; analysis, by automatic or semi-automatic means, of large quantities of data in order to discover meaningful patterns </a:t>
            </a:r>
          </a:p>
          <a:p>
            <a:pPr eaLnBrk="1" hangingPunct="1">
              <a:lnSpc>
                <a:spcPct val="110000"/>
              </a:lnSpc>
            </a:pPr>
            <a:endParaRPr lang="en-US" altLang="en-US" dirty="0"/>
          </a:p>
        </p:txBody>
      </p:sp>
      <p:graphicFrame>
        <p:nvGraphicFramePr>
          <p:cNvPr id="9221" name="Object 2048">
            <a:extLst>
              <a:ext uri="{FF2B5EF4-FFF2-40B4-BE49-F238E27FC236}">
                <a16:creationId xmlns:a16="http://schemas.microsoft.com/office/drawing/2014/main" id="{1EB2C6A9-0374-4B1E-B98F-5FC1806C2A8B}"/>
              </a:ext>
            </a:extLst>
          </p:cNvPr>
          <p:cNvGraphicFramePr>
            <a:graphicFrameLocks noChangeAspect="1"/>
          </p:cNvGraphicFramePr>
          <p:nvPr>
            <p:extLst>
              <p:ext uri="{D42A27DB-BD31-4B8C-83A1-F6EECF244321}">
                <p14:modId xmlns:p14="http://schemas.microsoft.com/office/powerpoint/2010/main" val="2656682486"/>
              </p:ext>
            </p:extLst>
          </p:nvPr>
        </p:nvGraphicFramePr>
        <p:xfrm>
          <a:off x="5264974" y="5232437"/>
          <a:ext cx="1447800" cy="1724678"/>
        </p:xfrm>
        <a:graphic>
          <a:graphicData uri="http://schemas.openxmlformats.org/presentationml/2006/ole">
            <mc:AlternateContent xmlns:mc="http://schemas.openxmlformats.org/markup-compatibility/2006">
              <mc:Choice xmlns:v="urn:schemas-microsoft-com:vml" Requires="v">
                <p:oleObj spid="_x0000_s9320" name="Clip" r:id="rId4" imgW="1089050" imgH="1175004" progId="MS_ClipArt_Gallery.2">
                  <p:embed/>
                </p:oleObj>
              </mc:Choice>
              <mc:Fallback>
                <p:oleObj name="Clip" r:id="rId4" imgW="1089050" imgH="1175004" progId="MS_ClipArt_Gallery.2">
                  <p:embed/>
                  <p:pic>
                    <p:nvPicPr>
                      <p:cNvPr id="9221" name="Object 2048">
                        <a:extLst>
                          <a:ext uri="{FF2B5EF4-FFF2-40B4-BE49-F238E27FC236}">
                            <a16:creationId xmlns:a16="http://schemas.microsoft.com/office/drawing/2014/main" id="{1EB2C6A9-0374-4B1E-B98F-5FC1806C2A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4974" y="5232437"/>
                        <a:ext cx="1447800" cy="1724678"/>
                      </a:xfrm>
                      <a:prstGeom prst="rect">
                        <a:avLst/>
                      </a:prstGeom>
                      <a:noFill/>
                      <a:ln>
                        <a:noFill/>
                      </a:ln>
                      <a:effectLst/>
                    </p:spPr>
                  </p:pic>
                </p:oleObj>
              </mc:Fallback>
            </mc:AlternateContent>
          </a:graphicData>
        </a:graphic>
      </p:graphicFrame>
      <p:graphicFrame>
        <p:nvGraphicFramePr>
          <p:cNvPr id="9222" name="Object 2049">
            <a:extLst>
              <a:ext uri="{FF2B5EF4-FFF2-40B4-BE49-F238E27FC236}">
                <a16:creationId xmlns:a16="http://schemas.microsoft.com/office/drawing/2014/main" id="{064AB898-AA12-4DA2-8068-303EFE61E8E7}"/>
              </a:ext>
            </a:extLst>
          </p:cNvPr>
          <p:cNvGraphicFramePr>
            <a:graphicFrameLocks noChangeAspect="1"/>
          </p:cNvGraphicFramePr>
          <p:nvPr>
            <p:extLst>
              <p:ext uri="{D42A27DB-BD31-4B8C-83A1-F6EECF244321}">
                <p14:modId xmlns:p14="http://schemas.microsoft.com/office/powerpoint/2010/main" val="149686483"/>
              </p:ext>
            </p:extLst>
          </p:nvPr>
        </p:nvGraphicFramePr>
        <p:xfrm>
          <a:off x="2544600" y="5400763"/>
          <a:ext cx="1905000" cy="1397000"/>
        </p:xfrm>
        <a:graphic>
          <a:graphicData uri="http://schemas.openxmlformats.org/presentationml/2006/ole">
            <mc:AlternateContent xmlns:mc="http://schemas.openxmlformats.org/markup-compatibility/2006">
              <mc:Choice xmlns:v="urn:schemas-microsoft-com:vml" Requires="v">
                <p:oleObj spid="_x0000_s9321" name="Clip" r:id="rId6" imgW="4582562" imgH="3358836" progId="MS_ClipArt_Gallery.2">
                  <p:embed/>
                </p:oleObj>
              </mc:Choice>
              <mc:Fallback>
                <p:oleObj name="Clip" r:id="rId6" imgW="4582562" imgH="3358836" progId="MS_ClipArt_Gallery.2">
                  <p:embed/>
                  <p:pic>
                    <p:nvPicPr>
                      <p:cNvPr id="9222" name="Object 2049">
                        <a:extLst>
                          <a:ext uri="{FF2B5EF4-FFF2-40B4-BE49-F238E27FC236}">
                            <a16:creationId xmlns:a16="http://schemas.microsoft.com/office/drawing/2014/main" id="{064AB898-AA12-4DA2-8068-303EFE61E8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4600" y="5400763"/>
                        <a:ext cx="1905000" cy="139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2" descr="http://cliparts.co/cliparts/BTg/Kbn/BTgKbnoT8.jpg">
            <a:extLst>
              <a:ext uri="{FF2B5EF4-FFF2-40B4-BE49-F238E27FC236}">
                <a16:creationId xmlns:a16="http://schemas.microsoft.com/office/drawing/2014/main" id="{7C8FDA90-159C-4544-9E5B-21510066E102}"/>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5856" y="4614220"/>
            <a:ext cx="1397001" cy="1397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5210217B-7359-45B7-A7AA-9DC378D274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8434D654-EAF2-4271-8FF5-BF849C6A4929}" type="slidenum">
              <a:rPr lang="en-US" altLang="en-US" sz="1400"/>
              <a:pPr eaLnBrk="1" hangingPunct="1"/>
              <a:t>21</a:t>
            </a:fld>
            <a:endParaRPr lang="en-US" altLang="en-US" sz="1400"/>
          </a:p>
        </p:txBody>
      </p:sp>
      <p:sp>
        <p:nvSpPr>
          <p:cNvPr id="9219" name="Rectangle 2">
            <a:extLst>
              <a:ext uri="{FF2B5EF4-FFF2-40B4-BE49-F238E27FC236}">
                <a16:creationId xmlns:a16="http://schemas.microsoft.com/office/drawing/2014/main" id="{15DBA63B-6081-43EA-B8AA-BC06FDF935F1}"/>
              </a:ext>
            </a:extLst>
          </p:cNvPr>
          <p:cNvSpPr>
            <a:spLocks noGrp="1" noChangeArrowheads="1"/>
          </p:cNvSpPr>
          <p:nvPr>
            <p:ph type="title"/>
          </p:nvPr>
        </p:nvSpPr>
        <p:spPr>
          <a:xfrm>
            <a:off x="901700" y="300038"/>
            <a:ext cx="6794500" cy="619125"/>
          </a:xfrm>
          <a:noFill/>
        </p:spPr>
        <p:txBody>
          <a:bodyPr lIns="92075" tIns="46038" rIns="92075" bIns="46038" anchor="ctr"/>
          <a:lstStyle/>
          <a:p>
            <a:pPr eaLnBrk="1" hangingPunct="1"/>
            <a:r>
              <a:rPr lang="en-US" altLang="en-US" sz="3200" dirty="0"/>
              <a:t>What is Data Mining? (cont'd)</a:t>
            </a:r>
          </a:p>
        </p:txBody>
      </p:sp>
      <p:sp>
        <p:nvSpPr>
          <p:cNvPr id="9220" name="Rectangle 3">
            <a:extLst>
              <a:ext uri="{FF2B5EF4-FFF2-40B4-BE49-F238E27FC236}">
                <a16:creationId xmlns:a16="http://schemas.microsoft.com/office/drawing/2014/main" id="{F6D12699-682F-478D-8BB5-78AFFC8F6878}"/>
              </a:ext>
            </a:extLst>
          </p:cNvPr>
          <p:cNvSpPr>
            <a:spLocks noGrp="1" noChangeArrowheads="1"/>
          </p:cNvSpPr>
          <p:nvPr>
            <p:ph type="body" idx="1"/>
          </p:nvPr>
        </p:nvSpPr>
        <p:spPr>
          <a:xfrm>
            <a:off x="381000" y="1371600"/>
            <a:ext cx="8153400" cy="5105400"/>
          </a:xfrm>
          <a:noFill/>
        </p:spPr>
        <p:txBody>
          <a:bodyPr lIns="92075" tIns="46038" rIns="92075" bIns="46038"/>
          <a:lstStyle/>
          <a:p>
            <a:pPr eaLnBrk="1" hangingPunct="1">
              <a:lnSpc>
                <a:spcPct val="110000"/>
              </a:lnSpc>
            </a:pPr>
            <a:r>
              <a:rPr lang="en-US" altLang="en-US" sz="2800" dirty="0"/>
              <a:t>Alternative names</a:t>
            </a:r>
          </a:p>
          <a:p>
            <a:pPr lvl="1" eaLnBrk="1" hangingPunct="1">
              <a:lnSpc>
                <a:spcPct val="110000"/>
              </a:lnSpc>
            </a:pPr>
            <a:r>
              <a:rPr lang="en-US" altLang="en-US" sz="2400" dirty="0"/>
              <a:t>Knowledge discovery (mining) in databases (KDD), knowledge extraction, data/pattern analysis, data archeology, data dredging, information harvesting, business intelligence, etc.</a:t>
            </a:r>
          </a:p>
          <a:p>
            <a:pPr eaLnBrk="1" hangingPunct="1">
              <a:lnSpc>
                <a:spcPct val="110000"/>
              </a:lnSpc>
            </a:pPr>
            <a:r>
              <a:rPr lang="en-US" altLang="en-US" sz="2800" dirty="0"/>
              <a:t>Watch out: Is everything “data mining”? </a:t>
            </a:r>
          </a:p>
          <a:p>
            <a:pPr lvl="1" eaLnBrk="1" hangingPunct="1">
              <a:lnSpc>
                <a:spcPct val="110000"/>
              </a:lnSpc>
            </a:pPr>
            <a:r>
              <a:rPr lang="en-US" altLang="en-US" sz="2400" dirty="0"/>
              <a:t>Simple search and query processing   </a:t>
            </a:r>
          </a:p>
          <a:p>
            <a:pPr lvl="1" eaLnBrk="1" hangingPunct="1">
              <a:lnSpc>
                <a:spcPct val="110000"/>
              </a:lnSpc>
            </a:pPr>
            <a:r>
              <a:rPr lang="en-US" altLang="en-US" sz="2400" dirty="0"/>
              <a:t>(Deductive) expert systems</a:t>
            </a:r>
          </a:p>
        </p:txBody>
      </p:sp>
      <p:graphicFrame>
        <p:nvGraphicFramePr>
          <p:cNvPr id="9222" name="Object 2049">
            <a:extLst>
              <a:ext uri="{FF2B5EF4-FFF2-40B4-BE49-F238E27FC236}">
                <a16:creationId xmlns:a16="http://schemas.microsoft.com/office/drawing/2014/main" id="{064AB898-AA12-4DA2-8068-303EFE61E8E7}"/>
              </a:ext>
            </a:extLst>
          </p:cNvPr>
          <p:cNvGraphicFramePr>
            <a:graphicFrameLocks noChangeAspect="1"/>
          </p:cNvGraphicFramePr>
          <p:nvPr>
            <p:extLst>
              <p:ext uri="{D42A27DB-BD31-4B8C-83A1-F6EECF244321}">
                <p14:modId xmlns:p14="http://schemas.microsoft.com/office/powerpoint/2010/main" val="1762459421"/>
              </p:ext>
            </p:extLst>
          </p:nvPr>
        </p:nvGraphicFramePr>
        <p:xfrm>
          <a:off x="3346450" y="5114159"/>
          <a:ext cx="1905000" cy="1397000"/>
        </p:xfrm>
        <a:graphic>
          <a:graphicData uri="http://schemas.openxmlformats.org/presentationml/2006/ole">
            <mc:AlternateContent xmlns:mc="http://schemas.openxmlformats.org/markup-compatibility/2006">
              <mc:Choice xmlns:v="urn:schemas-microsoft-com:vml" Requires="v">
                <p:oleObj spid="_x0000_s10293" name="Clip" r:id="rId4" imgW="4582562" imgH="3358836" progId="MS_ClipArt_Gallery.2">
                  <p:embed/>
                </p:oleObj>
              </mc:Choice>
              <mc:Fallback>
                <p:oleObj name="Clip" r:id="rId4" imgW="4582562" imgH="3358836" progId="MS_ClipArt_Gallery.2">
                  <p:embed/>
                  <p:pic>
                    <p:nvPicPr>
                      <p:cNvPr id="9222" name="Object 2049">
                        <a:extLst>
                          <a:ext uri="{FF2B5EF4-FFF2-40B4-BE49-F238E27FC236}">
                            <a16:creationId xmlns:a16="http://schemas.microsoft.com/office/drawing/2014/main" id="{064AB898-AA12-4DA2-8068-303EFE61E8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6450" y="5114159"/>
                        <a:ext cx="1905000" cy="139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14708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28600" y="685800"/>
            <a:ext cx="8585200" cy="685800"/>
          </a:xfrm>
        </p:spPr>
        <p:txBody>
          <a:bodyPr>
            <a:normAutofit fontScale="90000"/>
          </a:bodyPr>
          <a:lstStyle/>
          <a:p>
            <a:pPr eaLnBrk="1" fontAlgn="auto" hangingPunct="1">
              <a:spcAft>
                <a:spcPts val="0"/>
              </a:spcAft>
              <a:defRPr/>
            </a:pPr>
            <a:r>
              <a:rPr lang="en-US"/>
              <a:t>What is (not) Data Mining?</a:t>
            </a:r>
          </a:p>
        </p:txBody>
      </p:sp>
      <p:sp>
        <p:nvSpPr>
          <p:cNvPr id="26627" name="Text Box 3"/>
          <p:cNvSpPr txBox="1">
            <a:spLocks noChangeArrowheads="1"/>
          </p:cNvSpPr>
          <p:nvPr/>
        </p:nvSpPr>
        <p:spPr bwMode="auto">
          <a:xfrm>
            <a:off x="3962400" y="1598613"/>
            <a:ext cx="5029200" cy="4984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rIns="0">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5000"/>
              </a:lnSpc>
              <a:spcBef>
                <a:spcPct val="20000"/>
              </a:spcBef>
              <a:spcAft>
                <a:spcPts val="400"/>
              </a:spcAft>
              <a:buClr>
                <a:srgbClr val="0C7B9C"/>
              </a:buClr>
              <a:buSzPct val="75000"/>
              <a:buFont typeface="Monotype Sorts" pitchFamily="2" charset="2"/>
              <a:buChar char="l"/>
            </a:pPr>
            <a:r>
              <a:rPr lang="en-US" altLang="en-US" sz="2800" b="1"/>
              <a:t> What is Data Mining?</a:t>
            </a:r>
          </a:p>
          <a:p>
            <a:pPr lvl="1">
              <a:lnSpc>
                <a:spcPct val="95000"/>
              </a:lnSpc>
              <a:spcBef>
                <a:spcPct val="20000"/>
              </a:spcBef>
              <a:spcAft>
                <a:spcPts val="400"/>
              </a:spcAft>
              <a:buClr>
                <a:srgbClr val="0C7B9C"/>
              </a:buClr>
              <a:buSzPct val="100000"/>
              <a:buFont typeface="Arial" panose="020B0604020202020204" pitchFamily="34" charset="0"/>
              <a:buNone/>
            </a:pPr>
            <a:r>
              <a:rPr lang="en-US" altLang="en-US" sz="2800"/>
              <a:t> </a:t>
            </a:r>
          </a:p>
          <a:p>
            <a:pPr lvl="1">
              <a:lnSpc>
                <a:spcPct val="95000"/>
              </a:lnSpc>
              <a:spcBef>
                <a:spcPct val="20000"/>
              </a:spcBef>
              <a:spcAft>
                <a:spcPts val="400"/>
              </a:spcAft>
              <a:buClr>
                <a:srgbClr val="0C7B9C"/>
              </a:buClr>
              <a:buSzPct val="100000"/>
              <a:buFont typeface="Arial" panose="020B0604020202020204" pitchFamily="34" charset="0"/>
              <a:buChar char="–"/>
            </a:pPr>
            <a:r>
              <a:rPr lang="en-US" altLang="en-US" sz="2800"/>
              <a:t> Certain names are more prevalent in certain US locations (O’Brien, O’Rurke, O’Reilly… in Boston area)</a:t>
            </a:r>
          </a:p>
          <a:p>
            <a:pPr lvl="1">
              <a:lnSpc>
                <a:spcPct val="95000"/>
              </a:lnSpc>
              <a:spcBef>
                <a:spcPct val="20000"/>
              </a:spcBef>
              <a:spcAft>
                <a:spcPts val="400"/>
              </a:spcAft>
              <a:buClr>
                <a:srgbClr val="0C7B9C"/>
              </a:buClr>
              <a:buSzPct val="100000"/>
              <a:buFont typeface="Arial" panose="020B0604020202020204" pitchFamily="34" charset="0"/>
              <a:buChar char="–"/>
            </a:pPr>
            <a:r>
              <a:rPr lang="en-US" altLang="en-US" sz="2800"/>
              <a:t> Group together similar documents returned by search engine according to their context (e.g. Amazon rainforest, Amazon.com,)</a:t>
            </a:r>
          </a:p>
        </p:txBody>
      </p:sp>
      <p:sp>
        <p:nvSpPr>
          <p:cNvPr id="26628" name="Text Box 4"/>
          <p:cNvSpPr txBox="1">
            <a:spLocks noChangeArrowheads="1"/>
          </p:cNvSpPr>
          <p:nvPr/>
        </p:nvSpPr>
        <p:spPr bwMode="auto">
          <a:xfrm>
            <a:off x="304800" y="1597025"/>
            <a:ext cx="3429000" cy="5032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5000"/>
              </a:lnSpc>
              <a:spcBef>
                <a:spcPct val="20000"/>
              </a:spcBef>
              <a:spcAft>
                <a:spcPts val="400"/>
              </a:spcAft>
              <a:buClr>
                <a:srgbClr val="0C7B9C"/>
              </a:buClr>
              <a:buSzPct val="75000"/>
              <a:buFont typeface="Monotype Sorts" pitchFamily="2" charset="2"/>
              <a:buChar char="l"/>
            </a:pPr>
            <a:r>
              <a:rPr lang="en-US" altLang="en-US" sz="2800" b="1" dirty="0"/>
              <a:t> What is not Data Mining?</a:t>
            </a:r>
          </a:p>
          <a:p>
            <a:pPr lvl="1">
              <a:lnSpc>
                <a:spcPct val="95000"/>
              </a:lnSpc>
              <a:spcBef>
                <a:spcPct val="60000"/>
              </a:spcBef>
              <a:spcAft>
                <a:spcPts val="400"/>
              </a:spcAft>
              <a:buClr>
                <a:srgbClr val="0C7B9C"/>
              </a:buClr>
              <a:buSzPct val="100000"/>
              <a:buFont typeface="Arial" panose="020B0604020202020204" pitchFamily="34" charset="0"/>
              <a:buChar char="–"/>
            </a:pPr>
            <a:r>
              <a:rPr lang="en-US" altLang="en-US" sz="2800" dirty="0"/>
              <a:t> Look up phone number in phone directory</a:t>
            </a:r>
          </a:p>
          <a:p>
            <a:pPr lvl="1">
              <a:lnSpc>
                <a:spcPct val="95000"/>
              </a:lnSpc>
              <a:spcBef>
                <a:spcPct val="20000"/>
              </a:spcBef>
              <a:spcAft>
                <a:spcPts val="400"/>
              </a:spcAft>
              <a:buClr>
                <a:srgbClr val="0C7B9C"/>
              </a:buClr>
              <a:buSzPct val="100000"/>
              <a:buFont typeface="Arial" panose="020B0604020202020204" pitchFamily="34" charset="0"/>
              <a:buNone/>
            </a:pPr>
            <a:r>
              <a:rPr lang="en-US" altLang="en-US" sz="2800" dirty="0"/>
              <a:t> </a:t>
            </a:r>
          </a:p>
          <a:p>
            <a:pPr lvl="1">
              <a:lnSpc>
                <a:spcPct val="95000"/>
              </a:lnSpc>
              <a:spcAft>
                <a:spcPts val="400"/>
              </a:spcAft>
              <a:buClr>
                <a:srgbClr val="0C7B9C"/>
              </a:buClr>
              <a:buSzPct val="100000"/>
              <a:buFont typeface="Arial" panose="020B0604020202020204" pitchFamily="34" charset="0"/>
              <a:buChar char="–"/>
            </a:pPr>
            <a:r>
              <a:rPr lang="en-US" altLang="en-US" sz="2800" dirty="0"/>
              <a:t> Query a Web search engine for information about “Amazon”</a:t>
            </a:r>
          </a:p>
          <a:p>
            <a:pPr>
              <a:spcBef>
                <a:spcPct val="50000"/>
              </a:spcBef>
            </a:pPr>
            <a:endParaRPr lang="en-US" altLang="en-US" sz="1400" b="1" dirty="0"/>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031097D5-AFB2-4E84-8A4C-8C405D9F475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079F0C78-DF0E-4842-B8A0-C1D71AD3B5A1}" type="slidenum">
              <a:rPr lang="en-US" altLang="en-US" sz="1400"/>
              <a:pPr eaLnBrk="1" hangingPunct="1"/>
              <a:t>23</a:t>
            </a:fld>
            <a:endParaRPr lang="en-US" altLang="en-US" sz="1400"/>
          </a:p>
        </p:txBody>
      </p:sp>
      <p:sp>
        <p:nvSpPr>
          <p:cNvPr id="10243" name="Rectangle 2050">
            <a:extLst>
              <a:ext uri="{FF2B5EF4-FFF2-40B4-BE49-F238E27FC236}">
                <a16:creationId xmlns:a16="http://schemas.microsoft.com/office/drawing/2014/main" id="{88B58367-E183-4186-BDBF-C05F4A056673}"/>
              </a:ext>
            </a:extLst>
          </p:cNvPr>
          <p:cNvSpPr>
            <a:spLocks noGrp="1" noChangeArrowheads="1"/>
          </p:cNvSpPr>
          <p:nvPr>
            <p:ph type="title"/>
          </p:nvPr>
        </p:nvSpPr>
        <p:spPr>
          <a:xfrm>
            <a:off x="0" y="228600"/>
            <a:ext cx="9144000" cy="914400"/>
          </a:xfrm>
          <a:noFill/>
        </p:spPr>
        <p:txBody>
          <a:bodyPr lIns="92075" tIns="46038" rIns="92075" bIns="46038" anchor="ctr"/>
          <a:lstStyle/>
          <a:p>
            <a:pPr eaLnBrk="1" hangingPunct="1"/>
            <a:r>
              <a:rPr lang="en-US" altLang="en-US" sz="3200"/>
              <a:t>Knowledge Discovery (KDD) Process</a:t>
            </a:r>
            <a:endParaRPr lang="en-US" altLang="en-US" sz="3200" b="0"/>
          </a:p>
        </p:txBody>
      </p:sp>
      <p:sp>
        <p:nvSpPr>
          <p:cNvPr id="10244" name="Rectangle 2051">
            <a:extLst>
              <a:ext uri="{FF2B5EF4-FFF2-40B4-BE49-F238E27FC236}">
                <a16:creationId xmlns:a16="http://schemas.microsoft.com/office/drawing/2014/main" id="{E0C243FA-4201-4FA0-A162-8B91C9014C75}"/>
              </a:ext>
            </a:extLst>
          </p:cNvPr>
          <p:cNvSpPr>
            <a:spLocks noGrp="1" noChangeArrowheads="1"/>
          </p:cNvSpPr>
          <p:nvPr>
            <p:ph type="body" idx="1"/>
          </p:nvPr>
        </p:nvSpPr>
        <p:spPr>
          <a:xfrm>
            <a:off x="152399" y="1295400"/>
            <a:ext cx="4835525" cy="1752600"/>
          </a:xfrm>
          <a:noFill/>
        </p:spPr>
        <p:txBody>
          <a:bodyPr lIns="92075" tIns="46038" rIns="92075" bIns="46038"/>
          <a:lstStyle/>
          <a:p>
            <a:pPr eaLnBrk="1" hangingPunct="1">
              <a:lnSpc>
                <a:spcPct val="90000"/>
              </a:lnSpc>
            </a:pPr>
            <a:r>
              <a:rPr lang="en-US" altLang="en-US" sz="2000" dirty="0"/>
              <a:t>This is a view from typical database systems and data warehousing communities</a:t>
            </a:r>
          </a:p>
          <a:p>
            <a:pPr eaLnBrk="1" hangingPunct="1">
              <a:lnSpc>
                <a:spcPct val="90000"/>
              </a:lnSpc>
            </a:pPr>
            <a:r>
              <a:rPr lang="en-US" altLang="en-US" sz="2000" dirty="0"/>
              <a:t>Data mining plays an essential role in the knowledge discovery process</a:t>
            </a:r>
            <a:endParaRPr lang="en-US" altLang="en-US" sz="2000" b="1" dirty="0"/>
          </a:p>
        </p:txBody>
      </p:sp>
      <p:sp>
        <p:nvSpPr>
          <p:cNvPr id="10245" name="Line 2052">
            <a:extLst>
              <a:ext uri="{FF2B5EF4-FFF2-40B4-BE49-F238E27FC236}">
                <a16:creationId xmlns:a16="http://schemas.microsoft.com/office/drawing/2014/main" id="{723835BE-A1CF-4656-90F1-829A0E99F563}"/>
              </a:ext>
            </a:extLst>
          </p:cNvPr>
          <p:cNvSpPr>
            <a:spLocks noChangeShapeType="1"/>
          </p:cNvSpPr>
          <p:nvPr/>
        </p:nvSpPr>
        <p:spPr bwMode="auto">
          <a:xfrm flipV="1">
            <a:off x="1219200" y="5105400"/>
            <a:ext cx="990600" cy="60960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6" name="Line 2053">
            <a:extLst>
              <a:ext uri="{FF2B5EF4-FFF2-40B4-BE49-F238E27FC236}">
                <a16:creationId xmlns:a16="http://schemas.microsoft.com/office/drawing/2014/main" id="{BFB8DC08-E1D9-4BDE-8F58-C151565E10A3}"/>
              </a:ext>
            </a:extLst>
          </p:cNvPr>
          <p:cNvSpPr>
            <a:spLocks noChangeShapeType="1"/>
          </p:cNvSpPr>
          <p:nvPr/>
        </p:nvSpPr>
        <p:spPr bwMode="auto">
          <a:xfrm flipV="1">
            <a:off x="6781800" y="1600200"/>
            <a:ext cx="990600" cy="60960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7" name="Line 2054">
            <a:extLst>
              <a:ext uri="{FF2B5EF4-FFF2-40B4-BE49-F238E27FC236}">
                <a16:creationId xmlns:a16="http://schemas.microsoft.com/office/drawing/2014/main" id="{06BF53B6-D9BB-4A88-A09E-0EBCABCD6F6A}"/>
              </a:ext>
            </a:extLst>
          </p:cNvPr>
          <p:cNvSpPr>
            <a:spLocks noChangeShapeType="1"/>
          </p:cNvSpPr>
          <p:nvPr/>
        </p:nvSpPr>
        <p:spPr bwMode="auto">
          <a:xfrm flipV="1">
            <a:off x="5105400" y="2667000"/>
            <a:ext cx="990600" cy="60960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8" name="Line 2055">
            <a:extLst>
              <a:ext uri="{FF2B5EF4-FFF2-40B4-BE49-F238E27FC236}">
                <a16:creationId xmlns:a16="http://schemas.microsoft.com/office/drawing/2014/main" id="{AFA42ABE-15AA-44DE-B62B-BFBC28A2EE64}"/>
              </a:ext>
            </a:extLst>
          </p:cNvPr>
          <p:cNvSpPr>
            <a:spLocks noChangeShapeType="1"/>
          </p:cNvSpPr>
          <p:nvPr/>
        </p:nvSpPr>
        <p:spPr bwMode="auto">
          <a:xfrm flipV="1">
            <a:off x="3276600" y="3733800"/>
            <a:ext cx="990600" cy="60960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9" name="Oval 2056">
            <a:extLst>
              <a:ext uri="{FF2B5EF4-FFF2-40B4-BE49-F238E27FC236}">
                <a16:creationId xmlns:a16="http://schemas.microsoft.com/office/drawing/2014/main" id="{A4E903AE-5A43-4E5C-B6CC-4E3190FF80E3}"/>
              </a:ext>
            </a:extLst>
          </p:cNvPr>
          <p:cNvSpPr>
            <a:spLocks noChangeArrowheads="1"/>
          </p:cNvSpPr>
          <p:nvPr/>
        </p:nvSpPr>
        <p:spPr bwMode="auto">
          <a:xfrm>
            <a:off x="228600" y="5562600"/>
            <a:ext cx="685800" cy="152400"/>
          </a:xfrm>
          <a:prstGeom prst="ellipse">
            <a:avLst/>
          </a:prstGeom>
          <a:solidFill>
            <a:srgbClr val="00CC66"/>
          </a:solidFill>
          <a:ln w="12700">
            <a:solidFill>
              <a:schemeClr val="tx1"/>
            </a:solidFill>
            <a:round/>
            <a:headEnd type="none" w="sm" len="sm"/>
            <a:tailEnd type="none" w="sm" len="sm"/>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0250" name="Rectangle 2057">
            <a:extLst>
              <a:ext uri="{FF2B5EF4-FFF2-40B4-BE49-F238E27FC236}">
                <a16:creationId xmlns:a16="http://schemas.microsoft.com/office/drawing/2014/main" id="{8577BC37-9EC7-49E6-9D50-296DE7F4883F}"/>
              </a:ext>
            </a:extLst>
          </p:cNvPr>
          <p:cNvSpPr>
            <a:spLocks noChangeArrowheads="1"/>
          </p:cNvSpPr>
          <p:nvPr/>
        </p:nvSpPr>
        <p:spPr bwMode="auto">
          <a:xfrm>
            <a:off x="228600" y="5638800"/>
            <a:ext cx="685800" cy="406400"/>
          </a:xfrm>
          <a:prstGeom prst="rect">
            <a:avLst/>
          </a:prstGeom>
          <a:solidFill>
            <a:srgbClr val="00CC66"/>
          </a:solidFill>
          <a:ln w="12700">
            <a:solidFill>
              <a:schemeClr val="tx1"/>
            </a:solidFill>
            <a:miter lim="800000"/>
            <a:headEnd type="none" w="sm" len="sm"/>
            <a:tailEnd type="none" w="sm" len="sm"/>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0251" name="Oval 2058">
            <a:extLst>
              <a:ext uri="{FF2B5EF4-FFF2-40B4-BE49-F238E27FC236}">
                <a16:creationId xmlns:a16="http://schemas.microsoft.com/office/drawing/2014/main" id="{281AA0D3-45BB-421D-B010-20A26E2F2EC5}"/>
              </a:ext>
            </a:extLst>
          </p:cNvPr>
          <p:cNvSpPr>
            <a:spLocks noChangeArrowheads="1"/>
          </p:cNvSpPr>
          <p:nvPr/>
        </p:nvSpPr>
        <p:spPr bwMode="auto">
          <a:xfrm>
            <a:off x="228600" y="5943600"/>
            <a:ext cx="685800" cy="152400"/>
          </a:xfrm>
          <a:prstGeom prst="ellipse">
            <a:avLst/>
          </a:prstGeom>
          <a:solidFill>
            <a:srgbClr val="00CC66"/>
          </a:solidFill>
          <a:ln w="12700">
            <a:solidFill>
              <a:schemeClr val="tx1"/>
            </a:solidFill>
            <a:round/>
            <a:headEnd type="none" w="sm" len="sm"/>
            <a:tailEnd type="none" w="sm" len="sm"/>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0252" name="Oval 2059">
            <a:extLst>
              <a:ext uri="{FF2B5EF4-FFF2-40B4-BE49-F238E27FC236}">
                <a16:creationId xmlns:a16="http://schemas.microsoft.com/office/drawing/2014/main" id="{09D1CEAB-CE77-41B8-9388-7FD02FEE86AE}"/>
              </a:ext>
            </a:extLst>
          </p:cNvPr>
          <p:cNvSpPr>
            <a:spLocks noChangeArrowheads="1"/>
          </p:cNvSpPr>
          <p:nvPr/>
        </p:nvSpPr>
        <p:spPr bwMode="auto">
          <a:xfrm>
            <a:off x="609600" y="5943600"/>
            <a:ext cx="685800" cy="152400"/>
          </a:xfrm>
          <a:prstGeom prst="ellipse">
            <a:avLst/>
          </a:prstGeom>
          <a:solidFill>
            <a:srgbClr val="00CC66"/>
          </a:solidFill>
          <a:ln w="12700">
            <a:solidFill>
              <a:schemeClr val="tx1"/>
            </a:solidFill>
            <a:round/>
            <a:headEnd type="none" w="sm" len="sm"/>
            <a:tailEnd type="none" w="sm" len="sm"/>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0253" name="Rectangle 2060">
            <a:extLst>
              <a:ext uri="{FF2B5EF4-FFF2-40B4-BE49-F238E27FC236}">
                <a16:creationId xmlns:a16="http://schemas.microsoft.com/office/drawing/2014/main" id="{9B9084C1-52D3-42D6-8150-FFBB4F5120C6}"/>
              </a:ext>
            </a:extLst>
          </p:cNvPr>
          <p:cNvSpPr>
            <a:spLocks noChangeArrowheads="1"/>
          </p:cNvSpPr>
          <p:nvPr/>
        </p:nvSpPr>
        <p:spPr bwMode="auto">
          <a:xfrm>
            <a:off x="609600" y="6019800"/>
            <a:ext cx="685800" cy="406400"/>
          </a:xfrm>
          <a:prstGeom prst="rect">
            <a:avLst/>
          </a:prstGeom>
          <a:solidFill>
            <a:srgbClr val="00CC66"/>
          </a:solidFill>
          <a:ln w="12700">
            <a:solidFill>
              <a:schemeClr val="tx1"/>
            </a:solidFill>
            <a:miter lim="800000"/>
            <a:headEnd type="none" w="sm" len="sm"/>
            <a:tailEnd type="none" w="sm" len="sm"/>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0254" name="Oval 2061">
            <a:extLst>
              <a:ext uri="{FF2B5EF4-FFF2-40B4-BE49-F238E27FC236}">
                <a16:creationId xmlns:a16="http://schemas.microsoft.com/office/drawing/2014/main" id="{EDB0B51B-169E-4613-86E5-F57DD88C8694}"/>
              </a:ext>
            </a:extLst>
          </p:cNvPr>
          <p:cNvSpPr>
            <a:spLocks noChangeArrowheads="1"/>
          </p:cNvSpPr>
          <p:nvPr/>
        </p:nvSpPr>
        <p:spPr bwMode="auto">
          <a:xfrm>
            <a:off x="609600" y="6324600"/>
            <a:ext cx="685800" cy="152400"/>
          </a:xfrm>
          <a:prstGeom prst="ellipse">
            <a:avLst/>
          </a:prstGeom>
          <a:solidFill>
            <a:srgbClr val="00CC66"/>
          </a:solidFill>
          <a:ln w="12700">
            <a:solidFill>
              <a:schemeClr val="tx1"/>
            </a:solidFill>
            <a:round/>
            <a:headEnd type="none" w="sm" len="sm"/>
            <a:tailEnd type="none" w="sm" len="sm"/>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0255" name="Oval 2062">
            <a:extLst>
              <a:ext uri="{FF2B5EF4-FFF2-40B4-BE49-F238E27FC236}">
                <a16:creationId xmlns:a16="http://schemas.microsoft.com/office/drawing/2014/main" id="{14A9B887-FBC7-48A2-856B-30195B1173A1}"/>
              </a:ext>
            </a:extLst>
          </p:cNvPr>
          <p:cNvSpPr>
            <a:spLocks noChangeArrowheads="1"/>
          </p:cNvSpPr>
          <p:nvPr/>
        </p:nvSpPr>
        <p:spPr bwMode="auto">
          <a:xfrm>
            <a:off x="1295400" y="5715000"/>
            <a:ext cx="685800" cy="152400"/>
          </a:xfrm>
          <a:prstGeom prst="ellipse">
            <a:avLst/>
          </a:prstGeom>
          <a:solidFill>
            <a:srgbClr val="00CC66"/>
          </a:solidFill>
          <a:ln w="12700">
            <a:solidFill>
              <a:schemeClr val="tx1"/>
            </a:solidFill>
            <a:round/>
            <a:headEnd type="none" w="sm" len="sm"/>
            <a:tailEnd type="none" w="sm" len="sm"/>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0256" name="Rectangle 2063">
            <a:extLst>
              <a:ext uri="{FF2B5EF4-FFF2-40B4-BE49-F238E27FC236}">
                <a16:creationId xmlns:a16="http://schemas.microsoft.com/office/drawing/2014/main" id="{F07B1893-500F-4E77-94E2-862A7680D3C6}"/>
              </a:ext>
            </a:extLst>
          </p:cNvPr>
          <p:cNvSpPr>
            <a:spLocks noChangeArrowheads="1"/>
          </p:cNvSpPr>
          <p:nvPr/>
        </p:nvSpPr>
        <p:spPr bwMode="auto">
          <a:xfrm>
            <a:off x="1295400" y="5791200"/>
            <a:ext cx="685800" cy="406400"/>
          </a:xfrm>
          <a:prstGeom prst="rect">
            <a:avLst/>
          </a:prstGeom>
          <a:solidFill>
            <a:srgbClr val="00CC66"/>
          </a:solidFill>
          <a:ln w="12700">
            <a:solidFill>
              <a:schemeClr val="tx1"/>
            </a:solidFill>
            <a:miter lim="800000"/>
            <a:headEnd type="none" w="sm" len="sm"/>
            <a:tailEnd type="none" w="sm" len="sm"/>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0257" name="Oval 2064">
            <a:extLst>
              <a:ext uri="{FF2B5EF4-FFF2-40B4-BE49-F238E27FC236}">
                <a16:creationId xmlns:a16="http://schemas.microsoft.com/office/drawing/2014/main" id="{BEBC608D-231F-40CC-8163-7FA32902A04B}"/>
              </a:ext>
            </a:extLst>
          </p:cNvPr>
          <p:cNvSpPr>
            <a:spLocks noChangeArrowheads="1"/>
          </p:cNvSpPr>
          <p:nvPr/>
        </p:nvSpPr>
        <p:spPr bwMode="auto">
          <a:xfrm>
            <a:off x="1295400" y="6096000"/>
            <a:ext cx="685800" cy="152400"/>
          </a:xfrm>
          <a:prstGeom prst="ellipse">
            <a:avLst/>
          </a:prstGeom>
          <a:solidFill>
            <a:srgbClr val="00CC66"/>
          </a:solidFill>
          <a:ln w="12700">
            <a:solidFill>
              <a:schemeClr val="tx1"/>
            </a:solidFill>
            <a:round/>
            <a:headEnd type="none" w="sm" len="sm"/>
            <a:tailEnd type="none" w="sm" len="sm"/>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0258" name="Text Box 2065">
            <a:extLst>
              <a:ext uri="{FF2B5EF4-FFF2-40B4-BE49-F238E27FC236}">
                <a16:creationId xmlns:a16="http://schemas.microsoft.com/office/drawing/2014/main" id="{EA47D549-0553-47FE-AAC5-474C5A1FF66C}"/>
              </a:ext>
            </a:extLst>
          </p:cNvPr>
          <p:cNvSpPr txBox="1">
            <a:spLocks noChangeArrowheads="1"/>
          </p:cNvSpPr>
          <p:nvPr/>
        </p:nvSpPr>
        <p:spPr bwMode="auto">
          <a:xfrm>
            <a:off x="304800" y="4876800"/>
            <a:ext cx="174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r>
              <a:rPr lang="en-US" altLang="en-US" sz="2000" b="1">
                <a:latin typeface="Times New Roman" panose="02020603050405020304" pitchFamily="18" charset="0"/>
              </a:rPr>
              <a:t>Data Cleaning</a:t>
            </a:r>
            <a:endParaRPr lang="en-US" altLang="en-US" sz="1800">
              <a:latin typeface="Times New Roman" panose="02020603050405020304" pitchFamily="18" charset="0"/>
            </a:endParaRPr>
          </a:p>
        </p:txBody>
      </p:sp>
      <p:sp>
        <p:nvSpPr>
          <p:cNvPr id="10259" name="Text Box 2066">
            <a:extLst>
              <a:ext uri="{FF2B5EF4-FFF2-40B4-BE49-F238E27FC236}">
                <a16:creationId xmlns:a16="http://schemas.microsoft.com/office/drawing/2014/main" id="{D5B75B18-7973-425C-9CFD-456B85CE6775}"/>
              </a:ext>
            </a:extLst>
          </p:cNvPr>
          <p:cNvSpPr txBox="1">
            <a:spLocks noChangeArrowheads="1"/>
          </p:cNvSpPr>
          <p:nvPr/>
        </p:nvSpPr>
        <p:spPr bwMode="auto">
          <a:xfrm>
            <a:off x="1600200" y="5410200"/>
            <a:ext cx="1995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r>
              <a:rPr lang="en-US" altLang="en-US" sz="2000" b="1">
                <a:latin typeface="Times New Roman" panose="02020603050405020304" pitchFamily="18" charset="0"/>
              </a:rPr>
              <a:t>Data Integration</a:t>
            </a:r>
            <a:endParaRPr lang="en-US" altLang="en-US" sz="1800">
              <a:latin typeface="Times New Roman" panose="02020603050405020304" pitchFamily="18" charset="0"/>
            </a:endParaRPr>
          </a:p>
        </p:txBody>
      </p:sp>
      <p:sp>
        <p:nvSpPr>
          <p:cNvPr id="10260" name="Text Box 2067">
            <a:extLst>
              <a:ext uri="{FF2B5EF4-FFF2-40B4-BE49-F238E27FC236}">
                <a16:creationId xmlns:a16="http://schemas.microsoft.com/office/drawing/2014/main" id="{A3BF3340-BE51-4A69-ABA2-47548EDEF112}"/>
              </a:ext>
            </a:extLst>
          </p:cNvPr>
          <p:cNvSpPr txBox="1">
            <a:spLocks noChangeArrowheads="1"/>
          </p:cNvSpPr>
          <p:nvPr/>
        </p:nvSpPr>
        <p:spPr bwMode="auto">
          <a:xfrm>
            <a:off x="1371600" y="62484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r>
              <a:rPr lang="en-US" altLang="en-US" sz="2000" b="1">
                <a:solidFill>
                  <a:srgbClr val="000099"/>
                </a:solidFill>
                <a:latin typeface="Times New Roman" panose="02020603050405020304" pitchFamily="18" charset="0"/>
              </a:rPr>
              <a:t>Databases</a:t>
            </a:r>
          </a:p>
        </p:txBody>
      </p:sp>
      <p:sp>
        <p:nvSpPr>
          <p:cNvPr id="10261" name="Text Box 2068">
            <a:extLst>
              <a:ext uri="{FF2B5EF4-FFF2-40B4-BE49-F238E27FC236}">
                <a16:creationId xmlns:a16="http://schemas.microsoft.com/office/drawing/2014/main" id="{1A401569-65B8-483C-9D57-F1C44CF31532}"/>
              </a:ext>
            </a:extLst>
          </p:cNvPr>
          <p:cNvSpPr txBox="1">
            <a:spLocks noChangeArrowheads="1"/>
          </p:cNvSpPr>
          <p:nvPr/>
        </p:nvSpPr>
        <p:spPr bwMode="auto">
          <a:xfrm>
            <a:off x="758032" y="4068763"/>
            <a:ext cx="1997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r>
              <a:rPr lang="en-US" altLang="en-US" sz="2000" b="1" dirty="0">
                <a:solidFill>
                  <a:srgbClr val="000099"/>
                </a:solidFill>
                <a:latin typeface="Times New Roman" panose="02020603050405020304" pitchFamily="18" charset="0"/>
              </a:rPr>
              <a:t>Data Warehouse</a:t>
            </a:r>
          </a:p>
        </p:txBody>
      </p:sp>
      <p:sp>
        <p:nvSpPr>
          <p:cNvPr id="10262" name="Rectangle 2069">
            <a:extLst>
              <a:ext uri="{FF2B5EF4-FFF2-40B4-BE49-F238E27FC236}">
                <a16:creationId xmlns:a16="http://schemas.microsoft.com/office/drawing/2014/main" id="{4A9CA667-77CD-43F2-83F5-56CD8153F46D}"/>
              </a:ext>
            </a:extLst>
          </p:cNvPr>
          <p:cNvSpPr>
            <a:spLocks noChangeArrowheads="1"/>
          </p:cNvSpPr>
          <p:nvPr/>
        </p:nvSpPr>
        <p:spPr bwMode="auto">
          <a:xfrm>
            <a:off x="2362200" y="4572000"/>
            <a:ext cx="685800" cy="685800"/>
          </a:xfrm>
          <a:prstGeom prst="rect">
            <a:avLst/>
          </a:prstGeom>
          <a:solidFill>
            <a:srgbClr val="00CC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CC66"/>
            </a:extrusionClr>
            <a:contourClr>
              <a:srgbClr val="00CC66"/>
            </a:contourClr>
          </a:sp3d>
        </p:spPr>
        <p:txBody>
          <a:bodyPr wrap="none" anchor="ctr">
            <a:flatTx/>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0263" name="Rectangle 2070">
            <a:extLst>
              <a:ext uri="{FF2B5EF4-FFF2-40B4-BE49-F238E27FC236}">
                <a16:creationId xmlns:a16="http://schemas.microsoft.com/office/drawing/2014/main" id="{1090E881-D7B2-4020-94E6-BABC4858E6D9}"/>
              </a:ext>
            </a:extLst>
          </p:cNvPr>
          <p:cNvSpPr>
            <a:spLocks noChangeArrowheads="1"/>
          </p:cNvSpPr>
          <p:nvPr/>
        </p:nvSpPr>
        <p:spPr bwMode="auto">
          <a:xfrm>
            <a:off x="4419600" y="3429000"/>
            <a:ext cx="457200" cy="457200"/>
          </a:xfrm>
          <a:prstGeom prst="rect">
            <a:avLst/>
          </a:prstGeom>
          <a:solidFill>
            <a:srgbClr val="00CC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CC66"/>
            </a:extrusionClr>
            <a:contourClr>
              <a:srgbClr val="00CC66"/>
            </a:contourClr>
          </a:sp3d>
        </p:spPr>
        <p:txBody>
          <a:bodyPr wrap="none" anchor="ctr">
            <a:flatTx/>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0264" name="Rectangle 2071">
            <a:extLst>
              <a:ext uri="{FF2B5EF4-FFF2-40B4-BE49-F238E27FC236}">
                <a16:creationId xmlns:a16="http://schemas.microsoft.com/office/drawing/2014/main" id="{3D49F5C8-32D5-4A63-9785-DCC0740C97EE}"/>
              </a:ext>
            </a:extLst>
          </p:cNvPr>
          <p:cNvSpPr>
            <a:spLocks noChangeArrowheads="1"/>
          </p:cNvSpPr>
          <p:nvPr/>
        </p:nvSpPr>
        <p:spPr bwMode="auto">
          <a:xfrm>
            <a:off x="6477000" y="1981200"/>
            <a:ext cx="76200" cy="609600"/>
          </a:xfrm>
          <a:prstGeom prst="rect">
            <a:avLst/>
          </a:prstGeom>
          <a:solidFill>
            <a:schemeClr val="hlink"/>
          </a:solidFill>
          <a:ln w="12700">
            <a:solidFill>
              <a:schemeClr val="tx1"/>
            </a:solidFill>
            <a:miter lim="800000"/>
            <a:headEnd type="none" w="sm" len="sm"/>
            <a:tailEnd type="none" w="sm" len="sm"/>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0265" name="Rectangle 2072">
            <a:extLst>
              <a:ext uri="{FF2B5EF4-FFF2-40B4-BE49-F238E27FC236}">
                <a16:creationId xmlns:a16="http://schemas.microsoft.com/office/drawing/2014/main" id="{0C7DA9D9-6F7C-41BC-A41B-1D18AE277325}"/>
              </a:ext>
            </a:extLst>
          </p:cNvPr>
          <p:cNvSpPr>
            <a:spLocks noChangeArrowheads="1"/>
          </p:cNvSpPr>
          <p:nvPr/>
        </p:nvSpPr>
        <p:spPr bwMode="auto">
          <a:xfrm>
            <a:off x="6553200" y="2209800"/>
            <a:ext cx="76200" cy="381000"/>
          </a:xfrm>
          <a:prstGeom prst="rect">
            <a:avLst/>
          </a:prstGeom>
          <a:solidFill>
            <a:schemeClr val="accent2"/>
          </a:solidFill>
          <a:ln w="12700">
            <a:solidFill>
              <a:schemeClr val="tx1"/>
            </a:solidFill>
            <a:miter lim="800000"/>
            <a:headEnd type="none" w="sm" len="sm"/>
            <a:tailEnd type="none" w="sm" len="sm"/>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0266" name="Rectangle 2073">
            <a:extLst>
              <a:ext uri="{FF2B5EF4-FFF2-40B4-BE49-F238E27FC236}">
                <a16:creationId xmlns:a16="http://schemas.microsoft.com/office/drawing/2014/main" id="{B81161C9-90BA-4E31-ABFE-FD156089B673}"/>
              </a:ext>
            </a:extLst>
          </p:cNvPr>
          <p:cNvSpPr>
            <a:spLocks noChangeArrowheads="1"/>
          </p:cNvSpPr>
          <p:nvPr/>
        </p:nvSpPr>
        <p:spPr bwMode="auto">
          <a:xfrm>
            <a:off x="6400800" y="2133600"/>
            <a:ext cx="76200" cy="457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0267" name="Rectangle 2074">
            <a:extLst>
              <a:ext uri="{FF2B5EF4-FFF2-40B4-BE49-F238E27FC236}">
                <a16:creationId xmlns:a16="http://schemas.microsoft.com/office/drawing/2014/main" id="{F7461D79-B512-4353-A18A-D925E8CB737A}"/>
              </a:ext>
            </a:extLst>
          </p:cNvPr>
          <p:cNvSpPr>
            <a:spLocks noChangeArrowheads="1"/>
          </p:cNvSpPr>
          <p:nvPr/>
        </p:nvSpPr>
        <p:spPr bwMode="auto">
          <a:xfrm>
            <a:off x="6629400" y="2362200"/>
            <a:ext cx="76200" cy="228600"/>
          </a:xfrm>
          <a:prstGeom prst="rect">
            <a:avLst/>
          </a:prstGeom>
          <a:solidFill>
            <a:schemeClr val="tx1"/>
          </a:solidFill>
          <a:ln w="12700">
            <a:solidFill>
              <a:schemeClr val="tx1"/>
            </a:solidFill>
            <a:miter lim="800000"/>
            <a:headEnd type="none" w="sm" len="sm"/>
            <a:tailEnd type="none" w="sm" len="sm"/>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0268" name="Rectangle 2075">
            <a:extLst>
              <a:ext uri="{FF2B5EF4-FFF2-40B4-BE49-F238E27FC236}">
                <a16:creationId xmlns:a16="http://schemas.microsoft.com/office/drawing/2014/main" id="{1CDC900C-BBDF-4A02-BFDD-BFCBF06B6F28}"/>
              </a:ext>
            </a:extLst>
          </p:cNvPr>
          <p:cNvSpPr>
            <a:spLocks noChangeArrowheads="1"/>
          </p:cNvSpPr>
          <p:nvPr/>
        </p:nvSpPr>
        <p:spPr bwMode="auto">
          <a:xfrm>
            <a:off x="6172200" y="2590800"/>
            <a:ext cx="685800" cy="76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0269" name="Rectangle 2076">
            <a:extLst>
              <a:ext uri="{FF2B5EF4-FFF2-40B4-BE49-F238E27FC236}">
                <a16:creationId xmlns:a16="http://schemas.microsoft.com/office/drawing/2014/main" id="{497699D9-0AF0-45B1-9039-F7A0D335E83C}"/>
              </a:ext>
            </a:extLst>
          </p:cNvPr>
          <p:cNvSpPr>
            <a:spLocks noChangeArrowheads="1"/>
          </p:cNvSpPr>
          <p:nvPr/>
        </p:nvSpPr>
        <p:spPr bwMode="auto">
          <a:xfrm>
            <a:off x="6248400" y="2362200"/>
            <a:ext cx="152400" cy="228600"/>
          </a:xfrm>
          <a:prstGeom prst="rect">
            <a:avLst/>
          </a:prstGeom>
          <a:solidFill>
            <a:srgbClr val="FF99FF"/>
          </a:solidFill>
          <a:ln w="12700">
            <a:solidFill>
              <a:schemeClr val="tx1"/>
            </a:solidFill>
            <a:miter lim="800000"/>
            <a:headEnd type="none" w="sm" len="sm"/>
            <a:tailEnd type="none" w="sm" len="sm"/>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0270" name="WordArt 2077">
            <a:extLst>
              <a:ext uri="{FF2B5EF4-FFF2-40B4-BE49-F238E27FC236}">
                <a16:creationId xmlns:a16="http://schemas.microsoft.com/office/drawing/2014/main" id="{3D008886-258A-4FE7-9B2E-79F5B7843784}"/>
              </a:ext>
            </a:extLst>
          </p:cNvPr>
          <p:cNvSpPr>
            <a:spLocks noChangeArrowheads="1" noChangeShapeType="1" noTextEdit="1"/>
          </p:cNvSpPr>
          <p:nvPr/>
        </p:nvSpPr>
        <p:spPr bwMode="auto">
          <a:xfrm>
            <a:off x="6624504" y="679973"/>
            <a:ext cx="2290897" cy="795336"/>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contourClr>
                <a:srgbClr val="FFE701"/>
              </a:contourClr>
            </a:sp3d>
          </a:bodyPr>
          <a:lstStyle/>
          <a:p>
            <a:pPr algn="ctr"/>
            <a:r>
              <a:rPr lang="en-US" kern="10" dirty="0">
                <a:ln w="9525">
                  <a:round/>
                  <a:headEnd/>
                  <a:tailEnd/>
                </a:ln>
                <a:gradFill rotWithShape="1">
                  <a:gsLst>
                    <a:gs pos="0">
                      <a:srgbClr val="FFE701"/>
                    </a:gs>
                    <a:gs pos="100000">
                      <a:srgbClr val="FE3E02"/>
                    </a:gs>
                  </a:gsLst>
                  <a:lin ang="5400000" scaled="1"/>
                </a:gradFill>
                <a:latin typeface="Impact" panose="020B0806030902050204" pitchFamily="34" charset="0"/>
              </a:rPr>
              <a:t>Knowledge</a:t>
            </a:r>
          </a:p>
        </p:txBody>
      </p:sp>
      <p:sp>
        <p:nvSpPr>
          <p:cNvPr id="10271" name="Text Box 2078">
            <a:extLst>
              <a:ext uri="{FF2B5EF4-FFF2-40B4-BE49-F238E27FC236}">
                <a16:creationId xmlns:a16="http://schemas.microsoft.com/office/drawing/2014/main" id="{96BB3147-3355-4435-B9BC-8EA073E8D71B}"/>
              </a:ext>
            </a:extLst>
          </p:cNvPr>
          <p:cNvSpPr txBox="1">
            <a:spLocks noChangeArrowheads="1"/>
          </p:cNvSpPr>
          <p:nvPr/>
        </p:nvSpPr>
        <p:spPr bwMode="auto">
          <a:xfrm>
            <a:off x="2137568" y="3292475"/>
            <a:ext cx="23476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r>
              <a:rPr lang="en-US" altLang="en-US" sz="2000" b="1" dirty="0">
                <a:solidFill>
                  <a:srgbClr val="000099"/>
                </a:solidFill>
                <a:latin typeface="Times New Roman" panose="02020603050405020304" pitchFamily="18" charset="0"/>
              </a:rPr>
              <a:t>Task-Relevant Data</a:t>
            </a:r>
          </a:p>
        </p:txBody>
      </p:sp>
      <p:sp>
        <p:nvSpPr>
          <p:cNvPr id="10272" name="Text Box 2079">
            <a:extLst>
              <a:ext uri="{FF2B5EF4-FFF2-40B4-BE49-F238E27FC236}">
                <a16:creationId xmlns:a16="http://schemas.microsoft.com/office/drawing/2014/main" id="{30310456-4AF8-4152-9485-E8587B29CE74}"/>
              </a:ext>
            </a:extLst>
          </p:cNvPr>
          <p:cNvSpPr txBox="1">
            <a:spLocks noChangeArrowheads="1"/>
          </p:cNvSpPr>
          <p:nvPr/>
        </p:nvSpPr>
        <p:spPr bwMode="auto">
          <a:xfrm>
            <a:off x="3641725" y="4052888"/>
            <a:ext cx="1155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r>
              <a:rPr lang="en-US" altLang="en-US" sz="2000" b="1">
                <a:latin typeface="Times New Roman" panose="02020603050405020304" pitchFamily="18" charset="0"/>
              </a:rPr>
              <a:t>Selection</a:t>
            </a:r>
          </a:p>
        </p:txBody>
      </p:sp>
      <p:sp>
        <p:nvSpPr>
          <p:cNvPr id="10273" name="Text Box 2080">
            <a:extLst>
              <a:ext uri="{FF2B5EF4-FFF2-40B4-BE49-F238E27FC236}">
                <a16:creationId xmlns:a16="http://schemas.microsoft.com/office/drawing/2014/main" id="{E85F1D28-A845-4053-8519-E287149BE50A}"/>
              </a:ext>
            </a:extLst>
          </p:cNvPr>
          <p:cNvSpPr txBox="1">
            <a:spLocks noChangeArrowheads="1"/>
          </p:cNvSpPr>
          <p:nvPr/>
        </p:nvSpPr>
        <p:spPr bwMode="auto">
          <a:xfrm>
            <a:off x="4062413" y="2590800"/>
            <a:ext cx="1558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r>
              <a:rPr lang="en-US" altLang="en-US" sz="2000" b="1" dirty="0">
                <a:solidFill>
                  <a:srgbClr val="FF0000"/>
                </a:solidFill>
                <a:latin typeface="Times New Roman" panose="02020603050405020304" pitchFamily="18" charset="0"/>
              </a:rPr>
              <a:t>Data Mining</a:t>
            </a:r>
          </a:p>
        </p:txBody>
      </p:sp>
      <p:sp>
        <p:nvSpPr>
          <p:cNvPr id="10274" name="Text Box 2081">
            <a:extLst>
              <a:ext uri="{FF2B5EF4-FFF2-40B4-BE49-F238E27FC236}">
                <a16:creationId xmlns:a16="http://schemas.microsoft.com/office/drawing/2014/main" id="{E76B4EDD-199A-47B5-A1CA-7AC316698FBC}"/>
              </a:ext>
            </a:extLst>
          </p:cNvPr>
          <p:cNvSpPr txBox="1">
            <a:spLocks noChangeArrowheads="1"/>
          </p:cNvSpPr>
          <p:nvPr/>
        </p:nvSpPr>
        <p:spPr bwMode="auto">
          <a:xfrm>
            <a:off x="4912518" y="1566453"/>
            <a:ext cx="2249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r>
              <a:rPr lang="en-US" altLang="en-US" sz="2000" b="1" dirty="0">
                <a:latin typeface="Times New Roman" panose="02020603050405020304" pitchFamily="18" charset="0"/>
              </a:rPr>
              <a:t>Pattern Evaluation</a:t>
            </a:r>
          </a:p>
        </p:txBody>
      </p:sp>
      <p:sp>
        <p:nvSpPr>
          <p:cNvPr id="10275" name="Line 2082">
            <a:extLst>
              <a:ext uri="{FF2B5EF4-FFF2-40B4-BE49-F238E27FC236}">
                <a16:creationId xmlns:a16="http://schemas.microsoft.com/office/drawing/2014/main" id="{896E78BC-84C1-4349-A241-5EBF2E531CF1}"/>
              </a:ext>
            </a:extLst>
          </p:cNvPr>
          <p:cNvSpPr>
            <a:spLocks noChangeShapeType="1"/>
          </p:cNvSpPr>
          <p:nvPr/>
        </p:nvSpPr>
        <p:spPr bwMode="auto">
          <a:xfrm>
            <a:off x="5638800" y="3124200"/>
            <a:ext cx="0" cy="21336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6" name="Line 2083">
            <a:extLst>
              <a:ext uri="{FF2B5EF4-FFF2-40B4-BE49-F238E27FC236}">
                <a16:creationId xmlns:a16="http://schemas.microsoft.com/office/drawing/2014/main" id="{92905CEE-9E40-4A5C-8DCF-D14B6DF3BD0E}"/>
              </a:ext>
            </a:extLst>
          </p:cNvPr>
          <p:cNvSpPr>
            <a:spLocks noChangeShapeType="1"/>
          </p:cNvSpPr>
          <p:nvPr/>
        </p:nvSpPr>
        <p:spPr bwMode="auto">
          <a:xfrm>
            <a:off x="7315200" y="2057400"/>
            <a:ext cx="0" cy="32004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77" name="Line 2084">
            <a:extLst>
              <a:ext uri="{FF2B5EF4-FFF2-40B4-BE49-F238E27FC236}">
                <a16:creationId xmlns:a16="http://schemas.microsoft.com/office/drawing/2014/main" id="{84263480-13FF-4F34-8107-43BB654FB53D}"/>
              </a:ext>
            </a:extLst>
          </p:cNvPr>
          <p:cNvSpPr>
            <a:spLocks noChangeShapeType="1"/>
          </p:cNvSpPr>
          <p:nvPr/>
        </p:nvSpPr>
        <p:spPr bwMode="auto">
          <a:xfrm flipH="1">
            <a:off x="3962400" y="5257800"/>
            <a:ext cx="3352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78" name="Line 2085">
            <a:extLst>
              <a:ext uri="{FF2B5EF4-FFF2-40B4-BE49-F238E27FC236}">
                <a16:creationId xmlns:a16="http://schemas.microsoft.com/office/drawing/2014/main" id="{B82E96B2-B439-49D5-8905-2BD21DADBD2F}"/>
              </a:ext>
            </a:extLst>
          </p:cNvPr>
          <p:cNvSpPr>
            <a:spLocks noChangeShapeType="1"/>
          </p:cNvSpPr>
          <p:nvPr/>
        </p:nvSpPr>
        <p:spPr bwMode="auto">
          <a:xfrm flipV="1">
            <a:off x="3962400" y="4343400"/>
            <a:ext cx="0" cy="9144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79" name="Line 2086">
            <a:extLst>
              <a:ext uri="{FF2B5EF4-FFF2-40B4-BE49-F238E27FC236}">
                <a16:creationId xmlns:a16="http://schemas.microsoft.com/office/drawing/2014/main" id="{85D3E078-71B5-452D-BB43-CDC5223FFBA3}"/>
              </a:ext>
            </a:extLst>
          </p:cNvPr>
          <p:cNvSpPr>
            <a:spLocks noChangeShapeType="1"/>
          </p:cNvSpPr>
          <p:nvPr/>
        </p:nvSpPr>
        <p:spPr bwMode="auto">
          <a:xfrm>
            <a:off x="7315200" y="5257800"/>
            <a:ext cx="0" cy="838200"/>
          </a:xfrm>
          <a:prstGeom prst="line">
            <a:avLst/>
          </a:prstGeom>
          <a:noFill/>
          <a:ln w="38100">
            <a:solidFill>
              <a:schemeClr val="tx1"/>
            </a:solidFill>
            <a:prstDash val="sysDot"/>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80" name="Line 2087">
            <a:extLst>
              <a:ext uri="{FF2B5EF4-FFF2-40B4-BE49-F238E27FC236}">
                <a16:creationId xmlns:a16="http://schemas.microsoft.com/office/drawing/2014/main" id="{77D626C2-AD73-400A-8010-9DEDC1B8A01A}"/>
              </a:ext>
            </a:extLst>
          </p:cNvPr>
          <p:cNvSpPr>
            <a:spLocks noChangeShapeType="1"/>
          </p:cNvSpPr>
          <p:nvPr/>
        </p:nvSpPr>
        <p:spPr bwMode="auto">
          <a:xfrm flipH="1">
            <a:off x="2286000" y="6096000"/>
            <a:ext cx="5029200" cy="0"/>
          </a:xfrm>
          <a:prstGeom prst="line">
            <a:avLst/>
          </a:prstGeom>
          <a:noFill/>
          <a:ln w="38100">
            <a:solidFill>
              <a:schemeClr val="tx1"/>
            </a:solidFill>
            <a:prstDash val="sysDot"/>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81" name="Line 2088">
            <a:extLst>
              <a:ext uri="{FF2B5EF4-FFF2-40B4-BE49-F238E27FC236}">
                <a16:creationId xmlns:a16="http://schemas.microsoft.com/office/drawing/2014/main" id="{72443F08-023B-4126-9EF1-91F69DABCA4F}"/>
              </a:ext>
            </a:extLst>
          </p:cNvPr>
          <p:cNvSpPr>
            <a:spLocks noChangeShapeType="1"/>
          </p:cNvSpPr>
          <p:nvPr/>
        </p:nvSpPr>
        <p:spPr bwMode="auto">
          <a:xfrm flipH="1" flipV="1">
            <a:off x="1905000" y="5410200"/>
            <a:ext cx="381000" cy="685800"/>
          </a:xfrm>
          <a:prstGeom prst="line">
            <a:avLst/>
          </a:prstGeom>
          <a:noFill/>
          <a:ln w="38100">
            <a:solidFill>
              <a:schemeClr val="tx1"/>
            </a:solidFill>
            <a:prstDash val="sysDot"/>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82" name="Line 2089">
            <a:extLst>
              <a:ext uri="{FF2B5EF4-FFF2-40B4-BE49-F238E27FC236}">
                <a16:creationId xmlns:a16="http://schemas.microsoft.com/office/drawing/2014/main" id="{BEE51BF7-CBF0-4CC1-ACC8-0077F9780D61}"/>
              </a:ext>
            </a:extLst>
          </p:cNvPr>
          <p:cNvSpPr>
            <a:spLocks noChangeShapeType="1"/>
          </p:cNvSpPr>
          <p:nvPr/>
        </p:nvSpPr>
        <p:spPr bwMode="auto">
          <a:xfrm>
            <a:off x="2057400" y="5410200"/>
            <a:ext cx="1600200" cy="0"/>
          </a:xfrm>
          <a:prstGeom prst="line">
            <a:avLst/>
          </a:prstGeom>
          <a:noFill/>
          <a:ln w="28575">
            <a:solidFill>
              <a:schemeClr val="tx1"/>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283" name="Line 2090">
            <a:extLst>
              <a:ext uri="{FF2B5EF4-FFF2-40B4-BE49-F238E27FC236}">
                <a16:creationId xmlns:a16="http://schemas.microsoft.com/office/drawing/2014/main" id="{773E71DF-AA91-4A1B-A035-4CFA12F3991B}"/>
              </a:ext>
            </a:extLst>
          </p:cNvPr>
          <p:cNvSpPr>
            <a:spLocks noChangeShapeType="1"/>
          </p:cNvSpPr>
          <p:nvPr/>
        </p:nvSpPr>
        <p:spPr bwMode="auto">
          <a:xfrm flipV="1">
            <a:off x="3657600" y="4191000"/>
            <a:ext cx="0" cy="1219200"/>
          </a:xfrm>
          <a:prstGeom prst="line">
            <a:avLst/>
          </a:prstGeom>
          <a:noFill/>
          <a:ln w="2857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254B48D4-C445-40FC-A2E6-094E623A5D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2864F4BA-3C80-4FE2-A318-55A04C3DD2C4}" type="slidenum">
              <a:rPr lang="en-US" altLang="en-US" sz="1400"/>
              <a:pPr eaLnBrk="1" hangingPunct="1"/>
              <a:t>24</a:t>
            </a:fld>
            <a:endParaRPr lang="en-US" altLang="en-US" sz="1400"/>
          </a:p>
        </p:txBody>
      </p:sp>
      <p:sp>
        <p:nvSpPr>
          <p:cNvPr id="11267" name="Rectangle 2">
            <a:extLst>
              <a:ext uri="{FF2B5EF4-FFF2-40B4-BE49-F238E27FC236}">
                <a16:creationId xmlns:a16="http://schemas.microsoft.com/office/drawing/2014/main" id="{E79D2898-476C-44A0-B14C-FC5927932F46}"/>
              </a:ext>
            </a:extLst>
          </p:cNvPr>
          <p:cNvSpPr>
            <a:spLocks noGrp="1" noChangeArrowheads="1"/>
          </p:cNvSpPr>
          <p:nvPr>
            <p:ph type="title"/>
          </p:nvPr>
        </p:nvSpPr>
        <p:spPr/>
        <p:txBody>
          <a:bodyPr/>
          <a:lstStyle/>
          <a:p>
            <a:pPr eaLnBrk="1" hangingPunct="1"/>
            <a:r>
              <a:rPr lang="en-US" altLang="en-US" sz="3200"/>
              <a:t>Example: A Web Mining Framework</a:t>
            </a:r>
          </a:p>
        </p:txBody>
      </p:sp>
      <p:sp>
        <p:nvSpPr>
          <p:cNvPr id="11268" name="Rectangle 3">
            <a:extLst>
              <a:ext uri="{FF2B5EF4-FFF2-40B4-BE49-F238E27FC236}">
                <a16:creationId xmlns:a16="http://schemas.microsoft.com/office/drawing/2014/main" id="{01FCE5A8-3BE1-492C-BB7F-1AEDCAFD96D4}"/>
              </a:ext>
            </a:extLst>
          </p:cNvPr>
          <p:cNvSpPr>
            <a:spLocks noGrp="1" noChangeArrowheads="1"/>
          </p:cNvSpPr>
          <p:nvPr>
            <p:ph type="body" idx="1"/>
          </p:nvPr>
        </p:nvSpPr>
        <p:spPr/>
        <p:txBody>
          <a:bodyPr/>
          <a:lstStyle/>
          <a:p>
            <a:pPr eaLnBrk="1" hangingPunct="1">
              <a:lnSpc>
                <a:spcPct val="110000"/>
              </a:lnSpc>
            </a:pPr>
            <a:r>
              <a:rPr lang="en-US" altLang="en-US" sz="2800" dirty="0"/>
              <a:t>Web mining usually involves</a:t>
            </a:r>
          </a:p>
          <a:p>
            <a:pPr lvl="1" eaLnBrk="1" hangingPunct="1">
              <a:lnSpc>
                <a:spcPct val="110000"/>
              </a:lnSpc>
            </a:pPr>
            <a:r>
              <a:rPr lang="en-US" altLang="en-US" sz="2400" dirty="0"/>
              <a:t>Data cleaning</a:t>
            </a:r>
          </a:p>
          <a:p>
            <a:pPr lvl="1" eaLnBrk="1" hangingPunct="1">
              <a:lnSpc>
                <a:spcPct val="110000"/>
              </a:lnSpc>
            </a:pPr>
            <a:r>
              <a:rPr lang="en-US" altLang="en-US" sz="2400" dirty="0"/>
              <a:t>Data integration from multiple sources</a:t>
            </a:r>
          </a:p>
          <a:p>
            <a:pPr lvl="1" eaLnBrk="1" hangingPunct="1">
              <a:lnSpc>
                <a:spcPct val="110000"/>
              </a:lnSpc>
            </a:pPr>
            <a:r>
              <a:rPr lang="en-US" altLang="en-US" sz="2400" dirty="0"/>
              <a:t>Warehousing the data</a:t>
            </a:r>
          </a:p>
          <a:p>
            <a:pPr lvl="1" eaLnBrk="1" hangingPunct="1">
              <a:lnSpc>
                <a:spcPct val="110000"/>
              </a:lnSpc>
            </a:pPr>
            <a:r>
              <a:rPr lang="en-US" altLang="en-US" sz="2400" dirty="0"/>
              <a:t>Data cube construction</a:t>
            </a:r>
          </a:p>
          <a:p>
            <a:pPr lvl="1" eaLnBrk="1" hangingPunct="1">
              <a:lnSpc>
                <a:spcPct val="110000"/>
              </a:lnSpc>
            </a:pPr>
            <a:r>
              <a:rPr lang="en-US" altLang="en-US" sz="2400" dirty="0"/>
              <a:t>Data selection for data mining</a:t>
            </a:r>
          </a:p>
          <a:p>
            <a:pPr lvl="1" eaLnBrk="1" hangingPunct="1">
              <a:lnSpc>
                <a:spcPct val="110000"/>
              </a:lnSpc>
            </a:pPr>
            <a:r>
              <a:rPr lang="en-US" altLang="en-US" sz="2400" dirty="0"/>
              <a:t>Data mining</a:t>
            </a:r>
          </a:p>
          <a:p>
            <a:pPr lvl="1" eaLnBrk="1" hangingPunct="1">
              <a:lnSpc>
                <a:spcPct val="110000"/>
              </a:lnSpc>
            </a:pPr>
            <a:r>
              <a:rPr lang="en-US" altLang="en-US" sz="2400" dirty="0"/>
              <a:t>Presentation of the mining results</a:t>
            </a:r>
          </a:p>
          <a:p>
            <a:pPr lvl="1" eaLnBrk="1" hangingPunct="1">
              <a:lnSpc>
                <a:spcPct val="110000"/>
              </a:lnSpc>
            </a:pPr>
            <a:r>
              <a:rPr lang="en-US" altLang="en-US" sz="2400" dirty="0"/>
              <a:t>Patterns and knowledge to be used or stored into knowledge-base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a:extLst>
              <a:ext uri="{FF2B5EF4-FFF2-40B4-BE49-F238E27FC236}">
                <a16:creationId xmlns:a16="http://schemas.microsoft.com/office/drawing/2014/main" id="{D7DD7B1C-854E-460A-AA61-C6A1F973E0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4B1A7618-A5A5-40D0-AF41-BB9C464885CA}" type="slidenum">
              <a:rPr lang="en-US" altLang="en-US" sz="1400"/>
              <a:pPr eaLnBrk="1" hangingPunct="1"/>
              <a:t>25</a:t>
            </a:fld>
            <a:endParaRPr lang="en-US" altLang="en-US" sz="1400"/>
          </a:p>
        </p:txBody>
      </p:sp>
      <p:sp>
        <p:nvSpPr>
          <p:cNvPr id="12291" name="Rectangle 2">
            <a:extLst>
              <a:ext uri="{FF2B5EF4-FFF2-40B4-BE49-F238E27FC236}">
                <a16:creationId xmlns:a16="http://schemas.microsoft.com/office/drawing/2014/main" id="{8C9AAD2D-83A2-4653-92E3-EACC77C38F7F}"/>
              </a:ext>
            </a:extLst>
          </p:cNvPr>
          <p:cNvSpPr>
            <a:spLocks noGrp="1" noChangeArrowheads="1"/>
          </p:cNvSpPr>
          <p:nvPr>
            <p:ph type="title"/>
          </p:nvPr>
        </p:nvSpPr>
        <p:spPr>
          <a:xfrm>
            <a:off x="228600" y="381000"/>
            <a:ext cx="8686800" cy="533400"/>
          </a:xfrm>
          <a:noFill/>
        </p:spPr>
        <p:txBody>
          <a:bodyPr lIns="92075" tIns="46038" rIns="92075" bIns="46038" anchor="ctr">
            <a:normAutofit fontScale="90000"/>
          </a:bodyPr>
          <a:lstStyle/>
          <a:p>
            <a:pPr eaLnBrk="1" hangingPunct="1"/>
            <a:r>
              <a:rPr lang="en-US" altLang="en-US" sz="3200"/>
              <a:t>Data Mining in Business Intelligence</a:t>
            </a:r>
            <a:r>
              <a:rPr lang="en-US" altLang="en-US" sz="2800" b="0"/>
              <a:t> </a:t>
            </a:r>
          </a:p>
        </p:txBody>
      </p:sp>
      <p:sp>
        <p:nvSpPr>
          <p:cNvPr id="12292" name="AutoShape 3">
            <a:extLst>
              <a:ext uri="{FF2B5EF4-FFF2-40B4-BE49-F238E27FC236}">
                <a16:creationId xmlns:a16="http://schemas.microsoft.com/office/drawing/2014/main" id="{4E9DF954-6FD1-4303-85A8-FACCE00C1203}"/>
              </a:ext>
            </a:extLst>
          </p:cNvPr>
          <p:cNvSpPr>
            <a:spLocks noChangeArrowheads="1"/>
          </p:cNvSpPr>
          <p:nvPr/>
        </p:nvSpPr>
        <p:spPr bwMode="auto">
          <a:xfrm>
            <a:off x="762000" y="1447800"/>
            <a:ext cx="7467600" cy="5029200"/>
          </a:xfrm>
          <a:prstGeom prst="flowChartExtra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a:endParaRPr lang="en-US" altLang="en-US" sz="2400">
              <a:latin typeface="Times New Roman" panose="02020603050405020304" pitchFamily="18" charset="0"/>
            </a:endParaRPr>
          </a:p>
        </p:txBody>
      </p:sp>
      <p:sp>
        <p:nvSpPr>
          <p:cNvPr id="12293" name="Line 4">
            <a:extLst>
              <a:ext uri="{FF2B5EF4-FFF2-40B4-BE49-F238E27FC236}">
                <a16:creationId xmlns:a16="http://schemas.microsoft.com/office/drawing/2014/main" id="{3955AC3C-8B10-4538-B671-C1829BDCC05A}"/>
              </a:ext>
            </a:extLst>
          </p:cNvPr>
          <p:cNvSpPr>
            <a:spLocks noChangeShapeType="1"/>
          </p:cNvSpPr>
          <p:nvPr/>
        </p:nvSpPr>
        <p:spPr bwMode="auto">
          <a:xfrm>
            <a:off x="1219200" y="5867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4" name="Line 5">
            <a:extLst>
              <a:ext uri="{FF2B5EF4-FFF2-40B4-BE49-F238E27FC236}">
                <a16:creationId xmlns:a16="http://schemas.microsoft.com/office/drawing/2014/main" id="{909F8A3B-51A8-46EC-96CF-C65C5D803CB9}"/>
              </a:ext>
            </a:extLst>
          </p:cNvPr>
          <p:cNvSpPr>
            <a:spLocks noChangeShapeType="1"/>
          </p:cNvSpPr>
          <p:nvPr/>
        </p:nvSpPr>
        <p:spPr bwMode="auto">
          <a:xfrm>
            <a:off x="1676400" y="5257800"/>
            <a:ext cx="563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5" name="Line 6">
            <a:extLst>
              <a:ext uri="{FF2B5EF4-FFF2-40B4-BE49-F238E27FC236}">
                <a16:creationId xmlns:a16="http://schemas.microsoft.com/office/drawing/2014/main" id="{33C4A899-46F4-4CF2-8401-8684AA1BF0AE}"/>
              </a:ext>
            </a:extLst>
          </p:cNvPr>
          <p:cNvSpPr>
            <a:spLocks noChangeShapeType="1"/>
          </p:cNvSpPr>
          <p:nvPr/>
        </p:nvSpPr>
        <p:spPr bwMode="auto">
          <a:xfrm>
            <a:off x="2209800" y="4495800"/>
            <a:ext cx="457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6" name="Line 7">
            <a:extLst>
              <a:ext uri="{FF2B5EF4-FFF2-40B4-BE49-F238E27FC236}">
                <a16:creationId xmlns:a16="http://schemas.microsoft.com/office/drawing/2014/main" id="{711E2132-707A-4D71-A9CE-74C602EC496E}"/>
              </a:ext>
            </a:extLst>
          </p:cNvPr>
          <p:cNvSpPr>
            <a:spLocks noChangeShapeType="1"/>
          </p:cNvSpPr>
          <p:nvPr/>
        </p:nvSpPr>
        <p:spPr bwMode="auto">
          <a:xfrm>
            <a:off x="2819400" y="37338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7" name="Line 8">
            <a:extLst>
              <a:ext uri="{FF2B5EF4-FFF2-40B4-BE49-F238E27FC236}">
                <a16:creationId xmlns:a16="http://schemas.microsoft.com/office/drawing/2014/main" id="{679CB92A-E062-4A05-A24D-D0AF0D2B6692}"/>
              </a:ext>
            </a:extLst>
          </p:cNvPr>
          <p:cNvSpPr>
            <a:spLocks noChangeShapeType="1"/>
          </p:cNvSpPr>
          <p:nvPr/>
        </p:nvSpPr>
        <p:spPr bwMode="auto">
          <a:xfrm>
            <a:off x="3429000" y="2895600"/>
            <a:ext cx="213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8" name="Line 9">
            <a:extLst>
              <a:ext uri="{FF2B5EF4-FFF2-40B4-BE49-F238E27FC236}">
                <a16:creationId xmlns:a16="http://schemas.microsoft.com/office/drawing/2014/main" id="{F095705D-862A-41D9-92EF-7123536B144A}"/>
              </a:ext>
            </a:extLst>
          </p:cNvPr>
          <p:cNvSpPr>
            <a:spLocks noChangeShapeType="1"/>
          </p:cNvSpPr>
          <p:nvPr/>
        </p:nvSpPr>
        <p:spPr bwMode="auto">
          <a:xfrm flipV="1">
            <a:off x="533400" y="1447800"/>
            <a:ext cx="0" cy="5029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9" name="Line 10">
            <a:extLst>
              <a:ext uri="{FF2B5EF4-FFF2-40B4-BE49-F238E27FC236}">
                <a16:creationId xmlns:a16="http://schemas.microsoft.com/office/drawing/2014/main" id="{84079CA6-B53D-4B5E-B287-7FA9BA2D5DE1}"/>
              </a:ext>
            </a:extLst>
          </p:cNvPr>
          <p:cNvSpPr>
            <a:spLocks noChangeShapeType="1"/>
          </p:cNvSpPr>
          <p:nvPr/>
        </p:nvSpPr>
        <p:spPr bwMode="auto">
          <a:xfrm flipV="1">
            <a:off x="8839200" y="1447800"/>
            <a:ext cx="0" cy="5029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0" name="Text Box 11">
            <a:extLst>
              <a:ext uri="{FF2B5EF4-FFF2-40B4-BE49-F238E27FC236}">
                <a16:creationId xmlns:a16="http://schemas.microsoft.com/office/drawing/2014/main" id="{E1C1DD1A-0ED8-4FE4-9044-476E06F0487A}"/>
              </a:ext>
            </a:extLst>
          </p:cNvPr>
          <p:cNvSpPr txBox="1">
            <a:spLocks noChangeArrowheads="1"/>
          </p:cNvSpPr>
          <p:nvPr/>
        </p:nvSpPr>
        <p:spPr bwMode="auto">
          <a:xfrm>
            <a:off x="593725" y="1509713"/>
            <a:ext cx="19208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r>
              <a:rPr lang="en-US" altLang="en-US" sz="1600" b="1">
                <a:latin typeface="Times New Roman" panose="02020603050405020304" pitchFamily="18" charset="0"/>
              </a:rPr>
              <a:t>Increasing potential</a:t>
            </a:r>
          </a:p>
          <a:p>
            <a:r>
              <a:rPr lang="en-US" altLang="en-US" sz="1600" b="1">
                <a:latin typeface="Times New Roman" panose="02020603050405020304" pitchFamily="18" charset="0"/>
              </a:rPr>
              <a:t>to support</a:t>
            </a:r>
          </a:p>
          <a:p>
            <a:r>
              <a:rPr lang="en-US" altLang="en-US" sz="1600" b="1">
                <a:latin typeface="Times New Roman" panose="02020603050405020304" pitchFamily="18" charset="0"/>
              </a:rPr>
              <a:t>business decisions</a:t>
            </a:r>
          </a:p>
        </p:txBody>
      </p:sp>
      <p:sp>
        <p:nvSpPr>
          <p:cNvPr id="12301" name="Text Box 12">
            <a:extLst>
              <a:ext uri="{FF2B5EF4-FFF2-40B4-BE49-F238E27FC236}">
                <a16:creationId xmlns:a16="http://schemas.microsoft.com/office/drawing/2014/main" id="{F8876EB2-C10F-44FE-8006-AB09D27A4827}"/>
              </a:ext>
            </a:extLst>
          </p:cNvPr>
          <p:cNvSpPr txBox="1">
            <a:spLocks noChangeArrowheads="1"/>
          </p:cNvSpPr>
          <p:nvPr/>
        </p:nvSpPr>
        <p:spPr bwMode="auto">
          <a:xfrm>
            <a:off x="7748588" y="1955800"/>
            <a:ext cx="1001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r"/>
            <a:r>
              <a:rPr lang="en-US" altLang="en-US" sz="1600" b="1">
                <a:latin typeface="Times New Roman" panose="02020603050405020304" pitchFamily="18" charset="0"/>
              </a:rPr>
              <a:t>End User</a:t>
            </a:r>
            <a:endParaRPr lang="en-US" altLang="en-US" sz="1600">
              <a:latin typeface="Times New Roman" panose="02020603050405020304" pitchFamily="18" charset="0"/>
            </a:endParaRPr>
          </a:p>
        </p:txBody>
      </p:sp>
      <p:sp>
        <p:nvSpPr>
          <p:cNvPr id="12302" name="Text Box 13">
            <a:extLst>
              <a:ext uri="{FF2B5EF4-FFF2-40B4-BE49-F238E27FC236}">
                <a16:creationId xmlns:a16="http://schemas.microsoft.com/office/drawing/2014/main" id="{1B24CF5A-DAF2-4E20-96B8-74D8F5797F07}"/>
              </a:ext>
            </a:extLst>
          </p:cNvPr>
          <p:cNvSpPr txBox="1">
            <a:spLocks noChangeArrowheads="1"/>
          </p:cNvSpPr>
          <p:nvPr/>
        </p:nvSpPr>
        <p:spPr bwMode="auto">
          <a:xfrm>
            <a:off x="7751763" y="2946400"/>
            <a:ext cx="952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r"/>
            <a:r>
              <a:rPr lang="en-US" altLang="en-US" sz="1600" b="1">
                <a:latin typeface="Times New Roman" panose="02020603050405020304" pitchFamily="18" charset="0"/>
              </a:rPr>
              <a:t>Business</a:t>
            </a:r>
          </a:p>
          <a:p>
            <a:pPr algn="r"/>
            <a:r>
              <a:rPr lang="en-US" altLang="en-US" sz="1600" b="1">
                <a:latin typeface="Times New Roman" panose="02020603050405020304" pitchFamily="18" charset="0"/>
              </a:rPr>
              <a:t>  Analyst</a:t>
            </a:r>
          </a:p>
        </p:txBody>
      </p:sp>
      <p:sp>
        <p:nvSpPr>
          <p:cNvPr id="12303" name="Text Box 14">
            <a:extLst>
              <a:ext uri="{FF2B5EF4-FFF2-40B4-BE49-F238E27FC236}">
                <a16:creationId xmlns:a16="http://schemas.microsoft.com/office/drawing/2014/main" id="{F5DD0036-8C37-46D4-8942-9759EB81D263}"/>
              </a:ext>
            </a:extLst>
          </p:cNvPr>
          <p:cNvSpPr txBox="1">
            <a:spLocks noChangeArrowheads="1"/>
          </p:cNvSpPr>
          <p:nvPr/>
        </p:nvSpPr>
        <p:spPr bwMode="auto">
          <a:xfrm>
            <a:off x="7840663" y="3784600"/>
            <a:ext cx="8556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r"/>
            <a:r>
              <a:rPr lang="en-US" altLang="en-US" sz="1600" b="1">
                <a:latin typeface="Times New Roman" panose="02020603050405020304" pitchFamily="18" charset="0"/>
              </a:rPr>
              <a:t>     Data</a:t>
            </a:r>
          </a:p>
          <a:p>
            <a:pPr algn="r"/>
            <a:r>
              <a:rPr lang="en-US" altLang="en-US" sz="1600" b="1">
                <a:latin typeface="Times New Roman" panose="02020603050405020304" pitchFamily="18" charset="0"/>
              </a:rPr>
              <a:t>Analyst</a:t>
            </a:r>
          </a:p>
        </p:txBody>
      </p:sp>
      <p:sp>
        <p:nvSpPr>
          <p:cNvPr id="12304" name="Text Box 15">
            <a:extLst>
              <a:ext uri="{FF2B5EF4-FFF2-40B4-BE49-F238E27FC236}">
                <a16:creationId xmlns:a16="http://schemas.microsoft.com/office/drawing/2014/main" id="{D791B363-28A4-47E6-9B03-1B7116EFC6FD}"/>
              </a:ext>
            </a:extLst>
          </p:cNvPr>
          <p:cNvSpPr txBox="1">
            <a:spLocks noChangeArrowheads="1"/>
          </p:cNvSpPr>
          <p:nvPr/>
        </p:nvSpPr>
        <p:spPr bwMode="auto">
          <a:xfrm>
            <a:off x="8102600" y="5689600"/>
            <a:ext cx="611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r"/>
            <a:r>
              <a:rPr lang="en-US" altLang="en-US" sz="1600" b="1">
                <a:latin typeface="Times New Roman" panose="02020603050405020304" pitchFamily="18" charset="0"/>
              </a:rPr>
              <a:t>DBA</a:t>
            </a:r>
          </a:p>
        </p:txBody>
      </p:sp>
      <p:sp>
        <p:nvSpPr>
          <p:cNvPr id="12305" name="Text Box 16">
            <a:extLst>
              <a:ext uri="{FF2B5EF4-FFF2-40B4-BE49-F238E27FC236}">
                <a16:creationId xmlns:a16="http://schemas.microsoft.com/office/drawing/2014/main" id="{3CA5E565-D8A3-47BD-BB6E-5CF08B9EB77B}"/>
              </a:ext>
            </a:extLst>
          </p:cNvPr>
          <p:cNvSpPr txBox="1">
            <a:spLocks noChangeArrowheads="1"/>
          </p:cNvSpPr>
          <p:nvPr/>
        </p:nvSpPr>
        <p:spPr bwMode="auto">
          <a:xfrm>
            <a:off x="3886200" y="217805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a:r>
              <a:rPr lang="en-US" altLang="en-US" sz="1800" b="1"/>
              <a:t>Decision</a:t>
            </a:r>
            <a:r>
              <a:rPr lang="en-US" altLang="en-US" sz="1800"/>
              <a:t> </a:t>
            </a:r>
            <a:r>
              <a:rPr lang="en-US" altLang="en-US" sz="1800" b="1"/>
              <a:t>Making</a:t>
            </a:r>
          </a:p>
        </p:txBody>
      </p:sp>
      <p:sp>
        <p:nvSpPr>
          <p:cNvPr id="12306" name="Text Box 17">
            <a:extLst>
              <a:ext uri="{FF2B5EF4-FFF2-40B4-BE49-F238E27FC236}">
                <a16:creationId xmlns:a16="http://schemas.microsoft.com/office/drawing/2014/main" id="{23DF9D80-D296-44A9-9283-9FD3A12891AD}"/>
              </a:ext>
            </a:extLst>
          </p:cNvPr>
          <p:cNvSpPr txBox="1">
            <a:spLocks noChangeArrowheads="1"/>
          </p:cNvSpPr>
          <p:nvPr/>
        </p:nvSpPr>
        <p:spPr bwMode="auto">
          <a:xfrm>
            <a:off x="3352800" y="2992438"/>
            <a:ext cx="226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r>
              <a:rPr lang="en-US" altLang="en-US" sz="1800" b="1"/>
              <a:t>Data Presentation</a:t>
            </a:r>
          </a:p>
        </p:txBody>
      </p:sp>
      <p:sp>
        <p:nvSpPr>
          <p:cNvPr id="12307" name="Text Box 18">
            <a:extLst>
              <a:ext uri="{FF2B5EF4-FFF2-40B4-BE49-F238E27FC236}">
                <a16:creationId xmlns:a16="http://schemas.microsoft.com/office/drawing/2014/main" id="{88B11593-7542-4FE8-BE9A-ADE8C444C3B7}"/>
              </a:ext>
            </a:extLst>
          </p:cNvPr>
          <p:cNvSpPr txBox="1">
            <a:spLocks noChangeArrowheads="1"/>
          </p:cNvSpPr>
          <p:nvPr/>
        </p:nvSpPr>
        <p:spPr bwMode="auto">
          <a:xfrm>
            <a:off x="3276600" y="3352800"/>
            <a:ext cx="257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r>
              <a:rPr lang="en-US" altLang="en-US" sz="1800" b="1" i="1">
                <a:latin typeface="Times New Roman" panose="02020603050405020304" pitchFamily="18" charset="0"/>
              </a:rPr>
              <a:t>Visualization Techniques</a:t>
            </a:r>
          </a:p>
        </p:txBody>
      </p:sp>
      <p:sp>
        <p:nvSpPr>
          <p:cNvPr id="12308" name="Text Box 19">
            <a:extLst>
              <a:ext uri="{FF2B5EF4-FFF2-40B4-BE49-F238E27FC236}">
                <a16:creationId xmlns:a16="http://schemas.microsoft.com/office/drawing/2014/main" id="{FE34CD4C-E2E2-4544-B891-B6AC79FE623C}"/>
              </a:ext>
            </a:extLst>
          </p:cNvPr>
          <p:cNvSpPr txBox="1">
            <a:spLocks noChangeArrowheads="1"/>
          </p:cNvSpPr>
          <p:nvPr/>
        </p:nvSpPr>
        <p:spPr bwMode="auto">
          <a:xfrm>
            <a:off x="3657600" y="3765550"/>
            <a:ext cx="1782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r>
              <a:rPr lang="en-US" altLang="en-US" sz="1800" b="1"/>
              <a:t>Data Mining</a:t>
            </a:r>
            <a:endParaRPr lang="en-US" altLang="en-US" sz="1800" b="1">
              <a:solidFill>
                <a:schemeClr val="bg1"/>
              </a:solidFill>
            </a:endParaRPr>
          </a:p>
        </p:txBody>
      </p:sp>
      <p:sp>
        <p:nvSpPr>
          <p:cNvPr id="12309" name="Text Box 20">
            <a:extLst>
              <a:ext uri="{FF2B5EF4-FFF2-40B4-BE49-F238E27FC236}">
                <a16:creationId xmlns:a16="http://schemas.microsoft.com/office/drawing/2014/main" id="{96368E45-A9F0-4867-A7FB-B53A1080B3E5}"/>
              </a:ext>
            </a:extLst>
          </p:cNvPr>
          <p:cNvSpPr txBox="1">
            <a:spLocks noChangeArrowheads="1"/>
          </p:cNvSpPr>
          <p:nvPr/>
        </p:nvSpPr>
        <p:spPr bwMode="auto">
          <a:xfrm>
            <a:off x="3581400" y="4038600"/>
            <a:ext cx="232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r>
              <a:rPr lang="en-US" altLang="en-US" sz="1800" b="1" i="1">
                <a:latin typeface="Times New Roman" panose="02020603050405020304" pitchFamily="18" charset="0"/>
              </a:rPr>
              <a:t>Information Discovery</a:t>
            </a:r>
          </a:p>
        </p:txBody>
      </p:sp>
      <p:sp>
        <p:nvSpPr>
          <p:cNvPr id="12310" name="Text Box 21">
            <a:extLst>
              <a:ext uri="{FF2B5EF4-FFF2-40B4-BE49-F238E27FC236}">
                <a16:creationId xmlns:a16="http://schemas.microsoft.com/office/drawing/2014/main" id="{BCEB120E-C5BE-4DE0-A048-E7F851F6D5C4}"/>
              </a:ext>
            </a:extLst>
          </p:cNvPr>
          <p:cNvSpPr txBox="1">
            <a:spLocks noChangeArrowheads="1"/>
          </p:cNvSpPr>
          <p:nvPr/>
        </p:nvSpPr>
        <p:spPr bwMode="auto">
          <a:xfrm>
            <a:off x="3368675" y="4572000"/>
            <a:ext cx="2346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a:r>
              <a:rPr lang="en-US" altLang="en-US" sz="1800" b="1"/>
              <a:t>Data Exploration</a:t>
            </a:r>
          </a:p>
        </p:txBody>
      </p:sp>
      <p:sp>
        <p:nvSpPr>
          <p:cNvPr id="12311" name="Text Box 23">
            <a:extLst>
              <a:ext uri="{FF2B5EF4-FFF2-40B4-BE49-F238E27FC236}">
                <a16:creationId xmlns:a16="http://schemas.microsoft.com/office/drawing/2014/main" id="{A79CFADE-4615-42FA-B0AD-45071D48ADC3}"/>
              </a:ext>
            </a:extLst>
          </p:cNvPr>
          <p:cNvSpPr txBox="1">
            <a:spLocks noChangeArrowheads="1"/>
          </p:cNvSpPr>
          <p:nvPr/>
        </p:nvSpPr>
        <p:spPr bwMode="auto">
          <a:xfrm>
            <a:off x="2133600" y="48768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r>
              <a:rPr lang="en-US" altLang="en-US" sz="1800" b="1" i="1">
                <a:latin typeface="Times New Roman" panose="02020603050405020304" pitchFamily="18" charset="0"/>
              </a:rPr>
              <a:t>Statistical Summary, Querying, and Reporting</a:t>
            </a:r>
            <a:endParaRPr lang="en-US" altLang="en-US" sz="1800" b="1" i="1">
              <a:solidFill>
                <a:schemeClr val="bg1"/>
              </a:solidFill>
              <a:latin typeface="Times New Roman" panose="02020603050405020304" pitchFamily="18" charset="0"/>
            </a:endParaRPr>
          </a:p>
        </p:txBody>
      </p:sp>
      <p:sp>
        <p:nvSpPr>
          <p:cNvPr id="12312" name="Text Box 24">
            <a:extLst>
              <a:ext uri="{FF2B5EF4-FFF2-40B4-BE49-F238E27FC236}">
                <a16:creationId xmlns:a16="http://schemas.microsoft.com/office/drawing/2014/main" id="{48BB12D7-0ED1-4B41-844A-FB6593D1012E}"/>
              </a:ext>
            </a:extLst>
          </p:cNvPr>
          <p:cNvSpPr txBox="1">
            <a:spLocks noChangeArrowheads="1"/>
          </p:cNvSpPr>
          <p:nvPr/>
        </p:nvSpPr>
        <p:spPr bwMode="auto">
          <a:xfrm>
            <a:off x="1600200" y="5410200"/>
            <a:ext cx="6021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r>
              <a:rPr lang="en-US" altLang="en-US" sz="1800" b="1"/>
              <a:t>Data Preprocessing/Integration, Data Warehouses</a:t>
            </a:r>
          </a:p>
        </p:txBody>
      </p:sp>
      <p:sp>
        <p:nvSpPr>
          <p:cNvPr id="12313" name="Text Box 25">
            <a:extLst>
              <a:ext uri="{FF2B5EF4-FFF2-40B4-BE49-F238E27FC236}">
                <a16:creationId xmlns:a16="http://schemas.microsoft.com/office/drawing/2014/main" id="{90E589B7-5BE3-48B0-882C-3FDB6A210FF3}"/>
              </a:ext>
            </a:extLst>
          </p:cNvPr>
          <p:cNvSpPr txBox="1">
            <a:spLocks noChangeArrowheads="1"/>
          </p:cNvSpPr>
          <p:nvPr/>
        </p:nvSpPr>
        <p:spPr bwMode="auto">
          <a:xfrm>
            <a:off x="3581400" y="5791200"/>
            <a:ext cx="1697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r>
              <a:rPr lang="en-US" altLang="en-US" sz="1800" b="1"/>
              <a:t>Data Sources</a:t>
            </a:r>
            <a:endParaRPr lang="en-US" altLang="en-US" sz="1800" b="1">
              <a:solidFill>
                <a:schemeClr val="bg1"/>
              </a:solidFill>
            </a:endParaRPr>
          </a:p>
        </p:txBody>
      </p:sp>
      <p:sp>
        <p:nvSpPr>
          <p:cNvPr id="12314" name="Text Box 26">
            <a:extLst>
              <a:ext uri="{FF2B5EF4-FFF2-40B4-BE49-F238E27FC236}">
                <a16:creationId xmlns:a16="http://schemas.microsoft.com/office/drawing/2014/main" id="{C00F5929-1C04-4802-813D-E0C7A4299853}"/>
              </a:ext>
            </a:extLst>
          </p:cNvPr>
          <p:cNvSpPr txBox="1">
            <a:spLocks noChangeArrowheads="1"/>
          </p:cNvSpPr>
          <p:nvPr/>
        </p:nvSpPr>
        <p:spPr bwMode="auto">
          <a:xfrm>
            <a:off x="1066800" y="6096000"/>
            <a:ext cx="711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r>
              <a:rPr lang="en-US" altLang="en-US" sz="1800" b="1" i="1">
                <a:latin typeface="Times New Roman" panose="02020603050405020304" pitchFamily="18" charset="0"/>
              </a:rPr>
              <a:t>Paper, Files, Web documents, Scientific experiments, Database Systems</a:t>
            </a:r>
          </a:p>
        </p:txBody>
      </p:sp>
      <p:sp>
        <p:nvSpPr>
          <p:cNvPr id="12315" name="Line 27">
            <a:extLst>
              <a:ext uri="{FF2B5EF4-FFF2-40B4-BE49-F238E27FC236}">
                <a16:creationId xmlns:a16="http://schemas.microsoft.com/office/drawing/2014/main" id="{899C8B56-97F0-45D4-AAD7-24E7B752AA0B}"/>
              </a:ext>
            </a:extLst>
          </p:cNvPr>
          <p:cNvSpPr>
            <a:spLocks noChangeShapeType="1"/>
          </p:cNvSpPr>
          <p:nvPr/>
        </p:nvSpPr>
        <p:spPr bwMode="auto">
          <a:xfrm>
            <a:off x="457200" y="6477000"/>
            <a:ext cx="838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E773A808-5E4A-43E2-9634-0BEBAC1732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6C6B9546-5ED8-4CEE-B5A6-0EA78C04CED3}" type="slidenum">
              <a:rPr lang="en-US" altLang="en-US" sz="1400"/>
              <a:pPr eaLnBrk="1" hangingPunct="1"/>
              <a:t>26</a:t>
            </a:fld>
            <a:endParaRPr lang="en-US" altLang="en-US" sz="1400"/>
          </a:p>
        </p:txBody>
      </p:sp>
      <p:sp>
        <p:nvSpPr>
          <p:cNvPr id="14339" name="Rectangle 2">
            <a:extLst>
              <a:ext uri="{FF2B5EF4-FFF2-40B4-BE49-F238E27FC236}">
                <a16:creationId xmlns:a16="http://schemas.microsoft.com/office/drawing/2014/main" id="{7CF52CC9-078A-4E85-BF05-5F685DE383CC}"/>
              </a:ext>
            </a:extLst>
          </p:cNvPr>
          <p:cNvSpPr>
            <a:spLocks noGrp="1" noChangeArrowheads="1"/>
          </p:cNvSpPr>
          <p:nvPr>
            <p:ph type="title"/>
          </p:nvPr>
        </p:nvSpPr>
        <p:spPr>
          <a:xfrm>
            <a:off x="0" y="228600"/>
            <a:ext cx="9144000" cy="914400"/>
          </a:xfrm>
          <a:noFill/>
        </p:spPr>
        <p:txBody>
          <a:bodyPr lIns="92075" tIns="46038" rIns="92075" bIns="46038" anchor="ctr"/>
          <a:lstStyle/>
          <a:p>
            <a:pPr eaLnBrk="1" hangingPunct="1"/>
            <a:r>
              <a:rPr lang="en-US" altLang="en-US" sz="3200"/>
              <a:t>KDD Process: A Typical View from ML and Statistics</a:t>
            </a:r>
            <a:endParaRPr lang="en-US" altLang="en-US" sz="3200" b="0"/>
          </a:p>
        </p:txBody>
      </p:sp>
      <p:sp>
        <p:nvSpPr>
          <p:cNvPr id="14340" name="Line 4">
            <a:extLst>
              <a:ext uri="{FF2B5EF4-FFF2-40B4-BE49-F238E27FC236}">
                <a16:creationId xmlns:a16="http://schemas.microsoft.com/office/drawing/2014/main" id="{E490E35D-D332-4429-A811-36532996BC95}"/>
              </a:ext>
            </a:extLst>
          </p:cNvPr>
          <p:cNvSpPr>
            <a:spLocks noChangeShapeType="1"/>
          </p:cNvSpPr>
          <p:nvPr/>
        </p:nvSpPr>
        <p:spPr bwMode="auto">
          <a:xfrm flipV="1">
            <a:off x="1533525" y="2362200"/>
            <a:ext cx="381000"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1" name="Line 5">
            <a:extLst>
              <a:ext uri="{FF2B5EF4-FFF2-40B4-BE49-F238E27FC236}">
                <a16:creationId xmlns:a16="http://schemas.microsoft.com/office/drawing/2014/main" id="{9A2F6FCC-0680-411D-829C-8A914231720A}"/>
              </a:ext>
            </a:extLst>
          </p:cNvPr>
          <p:cNvSpPr>
            <a:spLocks noChangeShapeType="1"/>
          </p:cNvSpPr>
          <p:nvPr/>
        </p:nvSpPr>
        <p:spPr bwMode="auto">
          <a:xfrm flipV="1">
            <a:off x="6562725" y="2362200"/>
            <a:ext cx="457200"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2" name="Text Box 17">
            <a:extLst>
              <a:ext uri="{FF2B5EF4-FFF2-40B4-BE49-F238E27FC236}">
                <a16:creationId xmlns:a16="http://schemas.microsoft.com/office/drawing/2014/main" id="{91ECD2B7-EE38-43C9-A2B9-D2ED0F1B9C0A}"/>
              </a:ext>
            </a:extLst>
          </p:cNvPr>
          <p:cNvSpPr txBox="1">
            <a:spLocks noChangeArrowheads="1"/>
          </p:cNvSpPr>
          <p:nvPr/>
        </p:nvSpPr>
        <p:spPr bwMode="auto">
          <a:xfrm>
            <a:off x="85725" y="2151063"/>
            <a:ext cx="1435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r>
              <a:rPr lang="en-US" altLang="en-US" sz="1800" b="1"/>
              <a:t>Input Data</a:t>
            </a:r>
            <a:endParaRPr lang="en-US" altLang="en-US" sz="1600"/>
          </a:p>
        </p:txBody>
      </p:sp>
      <p:sp>
        <p:nvSpPr>
          <p:cNvPr id="14343" name="Rectangle 21">
            <a:extLst>
              <a:ext uri="{FF2B5EF4-FFF2-40B4-BE49-F238E27FC236}">
                <a16:creationId xmlns:a16="http://schemas.microsoft.com/office/drawing/2014/main" id="{5ED35E34-ADD1-47AC-A995-ABA7400A8402}"/>
              </a:ext>
            </a:extLst>
          </p:cNvPr>
          <p:cNvSpPr>
            <a:spLocks noChangeArrowheads="1"/>
          </p:cNvSpPr>
          <p:nvPr/>
        </p:nvSpPr>
        <p:spPr bwMode="auto">
          <a:xfrm>
            <a:off x="1990725" y="1981200"/>
            <a:ext cx="914400" cy="1066800"/>
          </a:xfrm>
          <a:prstGeom prst="rect">
            <a:avLst/>
          </a:prstGeom>
          <a:solidFill>
            <a:srgbClr val="00CC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CC66"/>
            </a:extrusionClr>
            <a:contourClr>
              <a:srgbClr val="00CC66"/>
            </a:contourClr>
          </a:sp3d>
        </p:spPr>
        <p:txBody>
          <a:bodyPr wrap="none" anchor="ctr">
            <a:flatTx/>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4344" name="Rectangle 22">
            <a:extLst>
              <a:ext uri="{FF2B5EF4-FFF2-40B4-BE49-F238E27FC236}">
                <a16:creationId xmlns:a16="http://schemas.microsoft.com/office/drawing/2014/main" id="{EC719EB6-70FC-4FF6-83FC-21A8909E2003}"/>
              </a:ext>
            </a:extLst>
          </p:cNvPr>
          <p:cNvSpPr>
            <a:spLocks noChangeArrowheads="1"/>
          </p:cNvSpPr>
          <p:nvPr/>
        </p:nvSpPr>
        <p:spPr bwMode="auto">
          <a:xfrm>
            <a:off x="3667125" y="1981200"/>
            <a:ext cx="914400" cy="1066800"/>
          </a:xfrm>
          <a:prstGeom prst="rect">
            <a:avLst/>
          </a:prstGeom>
          <a:solidFill>
            <a:srgbClr val="00CC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CC66"/>
            </a:extrusionClr>
            <a:contourClr>
              <a:srgbClr val="00CC66"/>
            </a:contourClr>
          </a:sp3d>
        </p:spPr>
        <p:txBody>
          <a:bodyPr wrap="none" anchor="ctr">
            <a:flatTx/>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4345" name="WordArt 29">
            <a:extLst>
              <a:ext uri="{FF2B5EF4-FFF2-40B4-BE49-F238E27FC236}">
                <a16:creationId xmlns:a16="http://schemas.microsoft.com/office/drawing/2014/main" id="{ACDF29EF-A0D9-4F6A-9B91-4FFF719A686C}"/>
              </a:ext>
            </a:extLst>
          </p:cNvPr>
          <p:cNvSpPr>
            <a:spLocks noChangeArrowheads="1" noChangeShapeType="1" noTextEdit="1"/>
          </p:cNvSpPr>
          <p:nvPr/>
        </p:nvSpPr>
        <p:spPr bwMode="auto">
          <a:xfrm rot="823813">
            <a:off x="7096125" y="1676400"/>
            <a:ext cx="1743075" cy="1295400"/>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contourClr>
                <a:srgbClr val="FFE701"/>
              </a:contourClr>
            </a:sp3d>
          </a:bodyPr>
          <a:lstStyle/>
          <a:p>
            <a:pPr algn="ctr"/>
            <a:r>
              <a:rPr lang="en-US" kern="10">
                <a:ln w="9525">
                  <a:round/>
                  <a:headEnd/>
                  <a:tailEnd/>
                </a:ln>
                <a:gradFill rotWithShape="1">
                  <a:gsLst>
                    <a:gs pos="0">
                      <a:srgbClr val="FFE701"/>
                    </a:gs>
                    <a:gs pos="100000">
                      <a:srgbClr val="FE3E02"/>
                    </a:gs>
                  </a:gsLst>
                  <a:lin ang="4560000" scaled="1"/>
                </a:gradFill>
                <a:latin typeface="Impact" panose="020B0806030902050204" pitchFamily="34" charset="0"/>
              </a:rPr>
              <a:t>Pattern</a:t>
            </a:r>
          </a:p>
          <a:p>
            <a:pPr algn="ctr"/>
            <a:r>
              <a:rPr lang="en-US" kern="10">
                <a:ln w="9525">
                  <a:round/>
                  <a:headEnd/>
                  <a:tailEnd/>
                </a:ln>
                <a:gradFill rotWithShape="1">
                  <a:gsLst>
                    <a:gs pos="0">
                      <a:srgbClr val="FFE701"/>
                    </a:gs>
                    <a:gs pos="100000">
                      <a:srgbClr val="FE3E02"/>
                    </a:gs>
                  </a:gsLst>
                  <a:lin ang="4560000" scaled="1"/>
                </a:gradFill>
                <a:latin typeface="Impact" panose="020B0806030902050204" pitchFamily="34" charset="0"/>
              </a:rPr>
              <a:t>Information</a:t>
            </a:r>
          </a:p>
          <a:p>
            <a:pPr algn="ctr"/>
            <a:r>
              <a:rPr lang="en-US" kern="10">
                <a:ln w="9525">
                  <a:round/>
                  <a:headEnd/>
                  <a:tailEnd/>
                </a:ln>
                <a:gradFill rotWithShape="1">
                  <a:gsLst>
                    <a:gs pos="0">
                      <a:srgbClr val="FFE701"/>
                    </a:gs>
                    <a:gs pos="100000">
                      <a:srgbClr val="FE3E02"/>
                    </a:gs>
                  </a:gsLst>
                  <a:lin ang="4560000" scaled="1"/>
                </a:gradFill>
                <a:latin typeface="Impact" panose="020B0806030902050204" pitchFamily="34" charset="0"/>
              </a:rPr>
              <a:t>Knowledge</a:t>
            </a:r>
          </a:p>
        </p:txBody>
      </p:sp>
      <p:sp>
        <p:nvSpPr>
          <p:cNvPr id="14346" name="Text Box 32">
            <a:extLst>
              <a:ext uri="{FF2B5EF4-FFF2-40B4-BE49-F238E27FC236}">
                <a16:creationId xmlns:a16="http://schemas.microsoft.com/office/drawing/2014/main" id="{EEE66F4C-CD3B-4A4A-8FA6-1732FDF78535}"/>
              </a:ext>
            </a:extLst>
          </p:cNvPr>
          <p:cNvSpPr txBox="1">
            <a:spLocks noChangeArrowheads="1"/>
          </p:cNvSpPr>
          <p:nvPr/>
        </p:nvSpPr>
        <p:spPr bwMode="auto">
          <a:xfrm>
            <a:off x="3514725" y="2057400"/>
            <a:ext cx="129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1" hangingPunct="1"/>
            <a:r>
              <a:rPr lang="en-US" altLang="en-US" sz="2000" b="1">
                <a:solidFill>
                  <a:schemeClr val="hlink"/>
                </a:solidFill>
              </a:rPr>
              <a:t>Data Mining</a:t>
            </a:r>
          </a:p>
        </p:txBody>
      </p:sp>
      <p:sp>
        <p:nvSpPr>
          <p:cNvPr id="14347" name="Text Box 44">
            <a:extLst>
              <a:ext uri="{FF2B5EF4-FFF2-40B4-BE49-F238E27FC236}">
                <a16:creationId xmlns:a16="http://schemas.microsoft.com/office/drawing/2014/main" id="{C450ABDD-176E-4A3A-9712-C682EBAFDF64}"/>
              </a:ext>
            </a:extLst>
          </p:cNvPr>
          <p:cNvSpPr txBox="1">
            <a:spLocks noChangeArrowheads="1"/>
          </p:cNvSpPr>
          <p:nvPr/>
        </p:nvSpPr>
        <p:spPr bwMode="auto">
          <a:xfrm>
            <a:off x="1762125" y="2149475"/>
            <a:ext cx="1447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1" hangingPunct="1">
              <a:spcBef>
                <a:spcPct val="50000"/>
              </a:spcBef>
            </a:pPr>
            <a:r>
              <a:rPr lang="en-US" altLang="en-US" sz="1400" b="1"/>
              <a:t>Data Pre-Processing</a:t>
            </a:r>
          </a:p>
        </p:txBody>
      </p:sp>
      <p:sp>
        <p:nvSpPr>
          <p:cNvPr id="14348" name="Line 45">
            <a:extLst>
              <a:ext uri="{FF2B5EF4-FFF2-40B4-BE49-F238E27FC236}">
                <a16:creationId xmlns:a16="http://schemas.microsoft.com/office/drawing/2014/main" id="{8A25C912-B1A5-4789-979C-677EE760C2E0}"/>
              </a:ext>
            </a:extLst>
          </p:cNvPr>
          <p:cNvSpPr>
            <a:spLocks noChangeShapeType="1"/>
          </p:cNvSpPr>
          <p:nvPr/>
        </p:nvSpPr>
        <p:spPr bwMode="auto">
          <a:xfrm flipV="1">
            <a:off x="3133725" y="2362200"/>
            <a:ext cx="381000"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9" name="Line 46">
            <a:extLst>
              <a:ext uri="{FF2B5EF4-FFF2-40B4-BE49-F238E27FC236}">
                <a16:creationId xmlns:a16="http://schemas.microsoft.com/office/drawing/2014/main" id="{2FFADB02-BAB8-4849-A012-4D174D47830F}"/>
              </a:ext>
            </a:extLst>
          </p:cNvPr>
          <p:cNvSpPr>
            <a:spLocks noChangeShapeType="1"/>
          </p:cNvSpPr>
          <p:nvPr/>
        </p:nvSpPr>
        <p:spPr bwMode="auto">
          <a:xfrm flipV="1">
            <a:off x="4886325" y="2362200"/>
            <a:ext cx="381000"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50" name="Rectangle 47">
            <a:extLst>
              <a:ext uri="{FF2B5EF4-FFF2-40B4-BE49-F238E27FC236}">
                <a16:creationId xmlns:a16="http://schemas.microsoft.com/office/drawing/2014/main" id="{D15B5A2D-421C-4EF8-8900-D17DBFD50753}"/>
              </a:ext>
            </a:extLst>
          </p:cNvPr>
          <p:cNvSpPr>
            <a:spLocks noChangeArrowheads="1"/>
          </p:cNvSpPr>
          <p:nvPr/>
        </p:nvSpPr>
        <p:spPr bwMode="auto">
          <a:xfrm>
            <a:off x="5419725" y="1981200"/>
            <a:ext cx="990600" cy="1066800"/>
          </a:xfrm>
          <a:prstGeom prst="rect">
            <a:avLst/>
          </a:prstGeom>
          <a:solidFill>
            <a:srgbClr val="00CC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CC66"/>
            </a:extrusionClr>
            <a:contourClr>
              <a:srgbClr val="00CC66"/>
            </a:contourClr>
          </a:sp3d>
        </p:spPr>
        <p:txBody>
          <a:bodyPr wrap="none" anchor="ctr">
            <a:flatTx/>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4351" name="Text Box 48">
            <a:extLst>
              <a:ext uri="{FF2B5EF4-FFF2-40B4-BE49-F238E27FC236}">
                <a16:creationId xmlns:a16="http://schemas.microsoft.com/office/drawing/2014/main" id="{EC831396-948A-43FE-A7F8-38CD5B9E737E}"/>
              </a:ext>
            </a:extLst>
          </p:cNvPr>
          <p:cNvSpPr txBox="1">
            <a:spLocks noChangeArrowheads="1"/>
          </p:cNvSpPr>
          <p:nvPr/>
        </p:nvSpPr>
        <p:spPr bwMode="auto">
          <a:xfrm>
            <a:off x="5343525" y="2085975"/>
            <a:ext cx="1295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1" hangingPunct="1"/>
            <a:r>
              <a:rPr lang="en-US" altLang="en-US" sz="1600" b="1"/>
              <a:t>Post-Processing</a:t>
            </a:r>
          </a:p>
        </p:txBody>
      </p:sp>
      <p:sp>
        <p:nvSpPr>
          <p:cNvPr id="14352" name="Rectangle 49">
            <a:extLst>
              <a:ext uri="{FF2B5EF4-FFF2-40B4-BE49-F238E27FC236}">
                <a16:creationId xmlns:a16="http://schemas.microsoft.com/office/drawing/2014/main" id="{2F7A297A-6872-43E5-AE1F-E06F593986ED}"/>
              </a:ext>
            </a:extLst>
          </p:cNvPr>
          <p:cNvSpPr>
            <a:spLocks noGrp="1" noChangeArrowheads="1"/>
          </p:cNvSpPr>
          <p:nvPr>
            <p:ph type="body" idx="1"/>
          </p:nvPr>
        </p:nvSpPr>
        <p:spPr>
          <a:xfrm>
            <a:off x="381000" y="5791200"/>
            <a:ext cx="8153400" cy="457200"/>
          </a:xfrm>
          <a:noFill/>
        </p:spPr>
        <p:txBody>
          <a:bodyPr lIns="92075" tIns="46038" rIns="92075" bIns="46038"/>
          <a:lstStyle/>
          <a:p>
            <a:pPr eaLnBrk="1" hangingPunct="1">
              <a:lnSpc>
                <a:spcPct val="130000"/>
              </a:lnSpc>
            </a:pPr>
            <a:r>
              <a:rPr lang="en-US" altLang="en-US" sz="1800"/>
              <a:t>This is a view from typical machine learning and statistics communities</a:t>
            </a:r>
          </a:p>
        </p:txBody>
      </p:sp>
      <p:grpSp>
        <p:nvGrpSpPr>
          <p:cNvPr id="14353" name="Group 52">
            <a:extLst>
              <a:ext uri="{FF2B5EF4-FFF2-40B4-BE49-F238E27FC236}">
                <a16:creationId xmlns:a16="http://schemas.microsoft.com/office/drawing/2014/main" id="{19F79F03-188E-41D1-A126-1D879DBD6736}"/>
              </a:ext>
            </a:extLst>
          </p:cNvPr>
          <p:cNvGrpSpPr>
            <a:grpSpLocks/>
          </p:cNvGrpSpPr>
          <p:nvPr/>
        </p:nvGrpSpPr>
        <p:grpSpPr bwMode="auto">
          <a:xfrm>
            <a:off x="542925" y="3886200"/>
            <a:ext cx="2362200" cy="1143000"/>
            <a:chOff x="288" y="2880"/>
            <a:chExt cx="1488" cy="720"/>
          </a:xfrm>
        </p:grpSpPr>
        <p:sp>
          <p:nvSpPr>
            <p:cNvPr id="14362" name="Rectangle 50">
              <a:extLst>
                <a:ext uri="{FF2B5EF4-FFF2-40B4-BE49-F238E27FC236}">
                  <a16:creationId xmlns:a16="http://schemas.microsoft.com/office/drawing/2014/main" id="{99CE8187-F084-4359-9F4F-1F8B1E439A38}"/>
                </a:ext>
              </a:extLst>
            </p:cNvPr>
            <p:cNvSpPr>
              <a:spLocks noChangeArrowheads="1"/>
            </p:cNvSpPr>
            <p:nvPr/>
          </p:nvSpPr>
          <p:spPr bwMode="auto">
            <a:xfrm>
              <a:off x="288" y="2880"/>
              <a:ext cx="1344"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4363" name="Text Box 51">
              <a:extLst>
                <a:ext uri="{FF2B5EF4-FFF2-40B4-BE49-F238E27FC236}">
                  <a16:creationId xmlns:a16="http://schemas.microsoft.com/office/drawing/2014/main" id="{B7E4C21C-4717-4B15-BEFA-953E7C10B3A4}"/>
                </a:ext>
              </a:extLst>
            </p:cNvPr>
            <p:cNvSpPr txBox="1">
              <a:spLocks noChangeArrowheads="1"/>
            </p:cNvSpPr>
            <p:nvPr/>
          </p:nvSpPr>
          <p:spPr bwMode="auto">
            <a:xfrm>
              <a:off x="288" y="2943"/>
              <a:ext cx="1488"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lnSpc>
                  <a:spcPct val="60000"/>
                </a:lnSpc>
                <a:spcBef>
                  <a:spcPct val="50000"/>
                </a:spcBef>
              </a:pPr>
              <a:r>
                <a:rPr lang="en-US" altLang="en-US" sz="1600"/>
                <a:t>Data integration</a:t>
              </a:r>
            </a:p>
            <a:p>
              <a:pPr eaLnBrk="1" hangingPunct="1">
                <a:lnSpc>
                  <a:spcPct val="60000"/>
                </a:lnSpc>
                <a:spcBef>
                  <a:spcPct val="50000"/>
                </a:spcBef>
              </a:pPr>
              <a:r>
                <a:rPr lang="en-US" altLang="en-US" sz="1600"/>
                <a:t>Normalization</a:t>
              </a:r>
            </a:p>
            <a:p>
              <a:pPr eaLnBrk="1" hangingPunct="1">
                <a:lnSpc>
                  <a:spcPct val="60000"/>
                </a:lnSpc>
                <a:spcBef>
                  <a:spcPct val="50000"/>
                </a:spcBef>
              </a:pPr>
              <a:r>
                <a:rPr lang="en-US" altLang="en-US" sz="1600"/>
                <a:t>Feature selection</a:t>
              </a:r>
            </a:p>
            <a:p>
              <a:pPr eaLnBrk="1" hangingPunct="1">
                <a:lnSpc>
                  <a:spcPct val="60000"/>
                </a:lnSpc>
                <a:spcBef>
                  <a:spcPct val="50000"/>
                </a:spcBef>
              </a:pPr>
              <a:r>
                <a:rPr lang="en-US" altLang="en-US" sz="1600"/>
                <a:t>Dimension reduction</a:t>
              </a:r>
            </a:p>
          </p:txBody>
        </p:sp>
      </p:grpSp>
      <p:sp>
        <p:nvSpPr>
          <p:cNvPr id="14354" name="Rectangle 54">
            <a:extLst>
              <a:ext uri="{FF2B5EF4-FFF2-40B4-BE49-F238E27FC236}">
                <a16:creationId xmlns:a16="http://schemas.microsoft.com/office/drawing/2014/main" id="{AAFE12F1-C1B0-4FD1-AEB6-A9B2222D0210}"/>
              </a:ext>
            </a:extLst>
          </p:cNvPr>
          <p:cNvSpPr>
            <a:spLocks noChangeArrowheads="1"/>
          </p:cNvSpPr>
          <p:nvPr/>
        </p:nvSpPr>
        <p:spPr bwMode="auto">
          <a:xfrm>
            <a:off x="3057525" y="3886200"/>
            <a:ext cx="23622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4355" name="Text Box 55">
            <a:extLst>
              <a:ext uri="{FF2B5EF4-FFF2-40B4-BE49-F238E27FC236}">
                <a16:creationId xmlns:a16="http://schemas.microsoft.com/office/drawing/2014/main" id="{8823C52F-352E-428A-A5B7-8DAA820C5232}"/>
              </a:ext>
            </a:extLst>
          </p:cNvPr>
          <p:cNvSpPr txBox="1">
            <a:spLocks noChangeArrowheads="1"/>
          </p:cNvSpPr>
          <p:nvPr/>
        </p:nvSpPr>
        <p:spPr bwMode="auto">
          <a:xfrm>
            <a:off x="3057525" y="3962400"/>
            <a:ext cx="24384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lnSpc>
                <a:spcPct val="50000"/>
              </a:lnSpc>
              <a:spcBef>
                <a:spcPct val="50000"/>
              </a:spcBef>
            </a:pPr>
            <a:r>
              <a:rPr lang="en-US" altLang="en-US" sz="1600"/>
              <a:t>Pattern discovery</a:t>
            </a:r>
          </a:p>
          <a:p>
            <a:pPr eaLnBrk="1" hangingPunct="1">
              <a:lnSpc>
                <a:spcPct val="50000"/>
              </a:lnSpc>
              <a:spcBef>
                <a:spcPct val="50000"/>
              </a:spcBef>
            </a:pPr>
            <a:r>
              <a:rPr lang="en-US" altLang="en-US" sz="1600"/>
              <a:t>Association &amp; correlation</a:t>
            </a:r>
          </a:p>
          <a:p>
            <a:pPr eaLnBrk="1" hangingPunct="1">
              <a:lnSpc>
                <a:spcPct val="50000"/>
              </a:lnSpc>
              <a:spcBef>
                <a:spcPct val="50000"/>
              </a:spcBef>
            </a:pPr>
            <a:r>
              <a:rPr lang="en-US" altLang="en-US" sz="1600"/>
              <a:t>Classification</a:t>
            </a:r>
          </a:p>
          <a:p>
            <a:pPr eaLnBrk="1" hangingPunct="1">
              <a:lnSpc>
                <a:spcPct val="50000"/>
              </a:lnSpc>
              <a:spcBef>
                <a:spcPct val="50000"/>
              </a:spcBef>
            </a:pPr>
            <a:r>
              <a:rPr lang="en-US" altLang="en-US" sz="1600"/>
              <a:t>Clustering</a:t>
            </a:r>
          </a:p>
          <a:p>
            <a:pPr eaLnBrk="1" hangingPunct="1">
              <a:lnSpc>
                <a:spcPct val="50000"/>
              </a:lnSpc>
              <a:spcBef>
                <a:spcPct val="50000"/>
              </a:spcBef>
            </a:pPr>
            <a:r>
              <a:rPr lang="en-US" altLang="en-US" sz="1600"/>
              <a:t>Outlier analysis</a:t>
            </a:r>
          </a:p>
          <a:p>
            <a:pPr eaLnBrk="1" hangingPunct="1">
              <a:lnSpc>
                <a:spcPct val="50000"/>
              </a:lnSpc>
              <a:spcBef>
                <a:spcPct val="50000"/>
              </a:spcBef>
            </a:pPr>
            <a:r>
              <a:rPr lang="en-US" altLang="en-US" sz="1600"/>
              <a:t>… … … …</a:t>
            </a:r>
          </a:p>
        </p:txBody>
      </p:sp>
      <p:grpSp>
        <p:nvGrpSpPr>
          <p:cNvPr id="14356" name="Group 56">
            <a:extLst>
              <a:ext uri="{FF2B5EF4-FFF2-40B4-BE49-F238E27FC236}">
                <a16:creationId xmlns:a16="http://schemas.microsoft.com/office/drawing/2014/main" id="{86B4E2A6-F5F0-4681-A723-B045FBD19079}"/>
              </a:ext>
            </a:extLst>
          </p:cNvPr>
          <p:cNvGrpSpPr>
            <a:grpSpLocks/>
          </p:cNvGrpSpPr>
          <p:nvPr/>
        </p:nvGrpSpPr>
        <p:grpSpPr bwMode="auto">
          <a:xfrm>
            <a:off x="5876925" y="3886200"/>
            <a:ext cx="2362200" cy="1143000"/>
            <a:chOff x="288" y="2880"/>
            <a:chExt cx="1488" cy="720"/>
          </a:xfrm>
        </p:grpSpPr>
        <p:sp>
          <p:nvSpPr>
            <p:cNvPr id="14360" name="Rectangle 57">
              <a:extLst>
                <a:ext uri="{FF2B5EF4-FFF2-40B4-BE49-F238E27FC236}">
                  <a16:creationId xmlns:a16="http://schemas.microsoft.com/office/drawing/2014/main" id="{BCA4AB48-981A-4074-9EF0-87128FAA2310}"/>
                </a:ext>
              </a:extLst>
            </p:cNvPr>
            <p:cNvSpPr>
              <a:spLocks noChangeArrowheads="1"/>
            </p:cNvSpPr>
            <p:nvPr/>
          </p:nvSpPr>
          <p:spPr bwMode="auto">
            <a:xfrm>
              <a:off x="288" y="2880"/>
              <a:ext cx="1344"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4361" name="Text Box 58">
              <a:extLst>
                <a:ext uri="{FF2B5EF4-FFF2-40B4-BE49-F238E27FC236}">
                  <a16:creationId xmlns:a16="http://schemas.microsoft.com/office/drawing/2014/main" id="{BB865D1A-E016-409F-AC56-58ED621A31E2}"/>
                </a:ext>
              </a:extLst>
            </p:cNvPr>
            <p:cNvSpPr txBox="1">
              <a:spLocks noChangeArrowheads="1"/>
            </p:cNvSpPr>
            <p:nvPr/>
          </p:nvSpPr>
          <p:spPr bwMode="auto">
            <a:xfrm>
              <a:off x="288" y="2943"/>
              <a:ext cx="1488"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lnSpc>
                  <a:spcPct val="60000"/>
                </a:lnSpc>
                <a:spcBef>
                  <a:spcPct val="50000"/>
                </a:spcBef>
              </a:pPr>
              <a:r>
                <a:rPr lang="en-US" altLang="en-US" sz="1600"/>
                <a:t>Pattern evaluation</a:t>
              </a:r>
            </a:p>
            <a:p>
              <a:pPr eaLnBrk="1" hangingPunct="1">
                <a:lnSpc>
                  <a:spcPct val="60000"/>
                </a:lnSpc>
                <a:spcBef>
                  <a:spcPct val="50000"/>
                </a:spcBef>
              </a:pPr>
              <a:r>
                <a:rPr lang="en-US" altLang="en-US" sz="1600"/>
                <a:t>Pattern selection</a:t>
              </a:r>
            </a:p>
            <a:p>
              <a:pPr eaLnBrk="1" hangingPunct="1">
                <a:lnSpc>
                  <a:spcPct val="60000"/>
                </a:lnSpc>
                <a:spcBef>
                  <a:spcPct val="50000"/>
                </a:spcBef>
              </a:pPr>
              <a:r>
                <a:rPr lang="en-US" altLang="en-US" sz="1600"/>
                <a:t>Pattern interpretation</a:t>
              </a:r>
            </a:p>
            <a:p>
              <a:pPr eaLnBrk="1" hangingPunct="1">
                <a:lnSpc>
                  <a:spcPct val="60000"/>
                </a:lnSpc>
                <a:spcBef>
                  <a:spcPct val="50000"/>
                </a:spcBef>
              </a:pPr>
              <a:r>
                <a:rPr lang="en-US" altLang="en-US" sz="1600"/>
                <a:t>Pattern visualization</a:t>
              </a:r>
            </a:p>
          </p:txBody>
        </p:sp>
      </p:grpSp>
      <p:sp>
        <p:nvSpPr>
          <p:cNvPr id="14357" name="AutoShape 62">
            <a:extLst>
              <a:ext uri="{FF2B5EF4-FFF2-40B4-BE49-F238E27FC236}">
                <a16:creationId xmlns:a16="http://schemas.microsoft.com/office/drawing/2014/main" id="{814496FE-745F-4087-B670-C9FC8FF0A215}"/>
              </a:ext>
            </a:extLst>
          </p:cNvPr>
          <p:cNvSpPr>
            <a:spLocks noChangeArrowheads="1"/>
          </p:cNvSpPr>
          <p:nvPr/>
        </p:nvSpPr>
        <p:spPr bwMode="auto">
          <a:xfrm rot="-10256010">
            <a:off x="1838325" y="2819400"/>
            <a:ext cx="304800" cy="990600"/>
          </a:xfrm>
          <a:prstGeom prst="curvedLeftArrow">
            <a:avLst>
              <a:gd name="adj1" fmla="val 65000"/>
              <a:gd name="adj2" fmla="val 130000"/>
              <a:gd name="adj3" fmla="val 33333"/>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4358" name="AutoShape 63">
            <a:extLst>
              <a:ext uri="{FF2B5EF4-FFF2-40B4-BE49-F238E27FC236}">
                <a16:creationId xmlns:a16="http://schemas.microsoft.com/office/drawing/2014/main" id="{07850B91-E7A8-48E6-9301-C370FF7D3A49}"/>
              </a:ext>
            </a:extLst>
          </p:cNvPr>
          <p:cNvSpPr>
            <a:spLocks noChangeArrowheads="1"/>
          </p:cNvSpPr>
          <p:nvPr/>
        </p:nvSpPr>
        <p:spPr bwMode="auto">
          <a:xfrm rot="-10256010">
            <a:off x="3667125" y="2819400"/>
            <a:ext cx="304800" cy="990600"/>
          </a:xfrm>
          <a:prstGeom prst="curvedLeftArrow">
            <a:avLst>
              <a:gd name="adj1" fmla="val 65000"/>
              <a:gd name="adj2" fmla="val 130000"/>
              <a:gd name="adj3" fmla="val 33333"/>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
        <p:nvSpPr>
          <p:cNvPr id="14359" name="AutoShape 64">
            <a:extLst>
              <a:ext uri="{FF2B5EF4-FFF2-40B4-BE49-F238E27FC236}">
                <a16:creationId xmlns:a16="http://schemas.microsoft.com/office/drawing/2014/main" id="{609B7EA0-9936-4813-901F-BBC8203B8249}"/>
              </a:ext>
            </a:extLst>
          </p:cNvPr>
          <p:cNvSpPr>
            <a:spLocks noChangeArrowheads="1"/>
          </p:cNvSpPr>
          <p:nvPr/>
        </p:nvSpPr>
        <p:spPr bwMode="auto">
          <a:xfrm rot="-10256010">
            <a:off x="5800725" y="2819400"/>
            <a:ext cx="304800" cy="990600"/>
          </a:xfrm>
          <a:prstGeom prst="curvedLeftArrow">
            <a:avLst>
              <a:gd name="adj1" fmla="val 65000"/>
              <a:gd name="adj2" fmla="val 130000"/>
              <a:gd name="adj3" fmla="val 33333"/>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2FA052BB-6EDE-44AB-8DA8-B02C634082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22E8924B-26DC-4BDD-AF1A-4035D088D821}" type="slidenum">
              <a:rPr lang="en-US" altLang="en-US" sz="1400"/>
              <a:pPr eaLnBrk="1" hangingPunct="1"/>
              <a:t>27</a:t>
            </a:fld>
            <a:endParaRPr lang="en-US" altLang="en-US" sz="1400"/>
          </a:p>
        </p:txBody>
      </p:sp>
      <p:sp>
        <p:nvSpPr>
          <p:cNvPr id="15363" name="Rectangle 2">
            <a:extLst>
              <a:ext uri="{FF2B5EF4-FFF2-40B4-BE49-F238E27FC236}">
                <a16:creationId xmlns:a16="http://schemas.microsoft.com/office/drawing/2014/main" id="{E1D7D664-998F-4D19-809A-B5C0F1597E31}"/>
              </a:ext>
            </a:extLst>
          </p:cNvPr>
          <p:cNvSpPr>
            <a:spLocks noGrp="1" noChangeArrowheads="1"/>
          </p:cNvSpPr>
          <p:nvPr>
            <p:ph type="title"/>
          </p:nvPr>
        </p:nvSpPr>
        <p:spPr/>
        <p:txBody>
          <a:bodyPr/>
          <a:lstStyle/>
          <a:p>
            <a:pPr eaLnBrk="1" hangingPunct="1"/>
            <a:r>
              <a:rPr lang="en-US" altLang="en-US"/>
              <a:t>Example: Medical Data Mining </a:t>
            </a:r>
          </a:p>
        </p:txBody>
      </p:sp>
      <p:sp>
        <p:nvSpPr>
          <p:cNvPr id="15364" name="Rectangle 3">
            <a:extLst>
              <a:ext uri="{FF2B5EF4-FFF2-40B4-BE49-F238E27FC236}">
                <a16:creationId xmlns:a16="http://schemas.microsoft.com/office/drawing/2014/main" id="{53997D01-B955-4303-BB9B-B6FE1A9F8560}"/>
              </a:ext>
            </a:extLst>
          </p:cNvPr>
          <p:cNvSpPr>
            <a:spLocks noGrp="1" noChangeArrowheads="1"/>
          </p:cNvSpPr>
          <p:nvPr>
            <p:ph type="body" idx="1"/>
          </p:nvPr>
        </p:nvSpPr>
        <p:spPr/>
        <p:txBody>
          <a:bodyPr/>
          <a:lstStyle/>
          <a:p>
            <a:pPr eaLnBrk="1" hangingPunct="1">
              <a:lnSpc>
                <a:spcPct val="120000"/>
              </a:lnSpc>
            </a:pPr>
            <a:r>
              <a:rPr lang="en-US" altLang="en-US" dirty="0"/>
              <a:t>Health care &amp; medical data mining – often adopted such a view in statistics and machine learning</a:t>
            </a:r>
          </a:p>
          <a:p>
            <a:pPr eaLnBrk="1" hangingPunct="1">
              <a:lnSpc>
                <a:spcPct val="120000"/>
              </a:lnSpc>
            </a:pPr>
            <a:r>
              <a:rPr lang="en-US" altLang="en-US" dirty="0"/>
              <a:t>Preprocessing of the data (including feature extraction and dimension reduction)</a:t>
            </a:r>
          </a:p>
          <a:p>
            <a:pPr eaLnBrk="1" hangingPunct="1">
              <a:lnSpc>
                <a:spcPct val="120000"/>
              </a:lnSpc>
            </a:pPr>
            <a:r>
              <a:rPr lang="en-US" altLang="en-US" dirty="0"/>
              <a:t>Classification or/and clustering processes</a:t>
            </a:r>
          </a:p>
          <a:p>
            <a:pPr eaLnBrk="1" hangingPunct="1">
              <a:lnSpc>
                <a:spcPct val="120000"/>
              </a:lnSpc>
            </a:pPr>
            <a:r>
              <a:rPr lang="en-US" altLang="en-US" dirty="0"/>
              <a:t>Post-processing for presentation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Grp="1" noChangeArrowheads="1"/>
          </p:cNvSpPr>
          <p:nvPr>
            <p:ph type="title"/>
          </p:nvPr>
        </p:nvSpPr>
        <p:spPr>
          <a:xfrm>
            <a:off x="304800" y="838200"/>
            <a:ext cx="8280400" cy="533400"/>
          </a:xfrm>
        </p:spPr>
        <p:txBody>
          <a:bodyPr lIns="0" rIns="0">
            <a:normAutofit fontScale="90000"/>
          </a:bodyPr>
          <a:lstStyle/>
          <a:p>
            <a:pPr eaLnBrk="1" fontAlgn="auto" hangingPunct="1">
              <a:spcAft>
                <a:spcPts val="0"/>
              </a:spcAft>
              <a:defRPr/>
            </a:pPr>
            <a:r>
              <a:rPr lang="en-US"/>
              <a:t>Origins of Data Mining</a:t>
            </a:r>
          </a:p>
        </p:txBody>
      </p:sp>
      <p:sp>
        <p:nvSpPr>
          <p:cNvPr id="27651" name="Rectangle 2"/>
          <p:cNvSpPr>
            <a:spLocks noGrp="1" noChangeArrowheads="1"/>
          </p:cNvSpPr>
          <p:nvPr>
            <p:ph idx="1"/>
          </p:nvPr>
        </p:nvSpPr>
        <p:spPr>
          <a:xfrm>
            <a:off x="152400" y="1447800"/>
            <a:ext cx="8839200" cy="5486400"/>
          </a:xfrm>
        </p:spPr>
        <p:txBody>
          <a:bodyPr/>
          <a:lstStyle/>
          <a:p>
            <a:pPr eaLnBrk="1" hangingPunct="1"/>
            <a:r>
              <a:rPr lang="en-US" altLang="en-US" sz="2800" dirty="0"/>
              <a:t>Draws ideas from machine learning/AI, pattern recognition, statistics, and database systems</a:t>
            </a:r>
          </a:p>
          <a:p>
            <a:pPr eaLnBrk="1" hangingPunct="1"/>
            <a:r>
              <a:rPr lang="en-US" altLang="en-US" sz="2800" dirty="0"/>
              <a:t>Traditional techniques</a:t>
            </a:r>
            <a:br>
              <a:rPr lang="en-US" altLang="en-US" sz="2800" dirty="0"/>
            </a:br>
            <a:r>
              <a:rPr lang="en-US" altLang="en-US" sz="2800" dirty="0"/>
              <a:t>may be unsuitable due to </a:t>
            </a:r>
          </a:p>
          <a:p>
            <a:pPr lvl="1" eaLnBrk="1" hangingPunct="1"/>
            <a:r>
              <a:rPr lang="en-US" altLang="en-US" sz="2400" dirty="0"/>
              <a:t>Enormity of data</a:t>
            </a:r>
          </a:p>
          <a:p>
            <a:pPr lvl="1" eaLnBrk="1" hangingPunct="1"/>
            <a:r>
              <a:rPr lang="en-US" altLang="en-US" sz="2400" dirty="0"/>
              <a:t>High dimensionality of data</a:t>
            </a:r>
          </a:p>
          <a:p>
            <a:pPr lvl="1" eaLnBrk="1" hangingPunct="1"/>
            <a:r>
              <a:rPr lang="en-US" altLang="en-US" sz="2400" dirty="0"/>
              <a:t>Heterogeneous, distributed nature </a:t>
            </a:r>
            <a:br>
              <a:rPr lang="en-US" altLang="en-US" sz="2400" dirty="0"/>
            </a:br>
            <a:r>
              <a:rPr lang="en-US" altLang="en-US" sz="2400" dirty="0"/>
              <a:t>of data</a:t>
            </a:r>
          </a:p>
        </p:txBody>
      </p:sp>
      <p:sp>
        <p:nvSpPr>
          <p:cNvPr id="27652" name="Oval 3"/>
          <p:cNvSpPr>
            <a:spLocks noChangeArrowheads="1"/>
          </p:cNvSpPr>
          <p:nvPr/>
        </p:nvSpPr>
        <p:spPr bwMode="auto">
          <a:xfrm>
            <a:off x="5638800" y="4140200"/>
            <a:ext cx="2057400" cy="2108200"/>
          </a:xfrm>
          <a:prstGeom prst="ellipse">
            <a:avLst/>
          </a:prstGeom>
          <a:solidFill>
            <a:schemeClr val="accent2"/>
          </a:solidFill>
          <a:ln w="12700">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53" name="Oval 4"/>
          <p:cNvSpPr>
            <a:spLocks noChangeArrowheads="1"/>
          </p:cNvSpPr>
          <p:nvPr/>
        </p:nvSpPr>
        <p:spPr bwMode="auto">
          <a:xfrm>
            <a:off x="4953000" y="2463800"/>
            <a:ext cx="2057400" cy="2108200"/>
          </a:xfrm>
          <a:prstGeom prst="ellipse">
            <a:avLst/>
          </a:prstGeom>
          <a:solidFill>
            <a:srgbClr val="CC3300"/>
          </a:solidFill>
          <a:ln w="12700">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54" name="Oval 6"/>
          <p:cNvSpPr>
            <a:spLocks noChangeArrowheads="1"/>
          </p:cNvSpPr>
          <p:nvPr/>
        </p:nvSpPr>
        <p:spPr bwMode="auto">
          <a:xfrm>
            <a:off x="6629400" y="2540000"/>
            <a:ext cx="2057400" cy="21082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55" name="Text Box 7"/>
          <p:cNvSpPr txBox="1">
            <a:spLocks noChangeArrowheads="1"/>
          </p:cNvSpPr>
          <p:nvPr/>
        </p:nvSpPr>
        <p:spPr bwMode="auto">
          <a:xfrm>
            <a:off x="6718300" y="3071813"/>
            <a:ext cx="21336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r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dirty="0">
                <a:solidFill>
                  <a:schemeClr val="bg1"/>
                </a:solidFill>
              </a:rPr>
              <a:t>Machine Learning/</a:t>
            </a:r>
          </a:p>
          <a:p>
            <a:pPr algn="ctr">
              <a:spcBef>
                <a:spcPct val="15000"/>
              </a:spcBef>
            </a:pPr>
            <a:r>
              <a:rPr lang="en-US" altLang="en-US" dirty="0">
                <a:solidFill>
                  <a:schemeClr val="bg1"/>
                </a:solidFill>
              </a:rPr>
              <a:t>Pattern </a:t>
            </a:r>
            <a:br>
              <a:rPr lang="en-US" altLang="en-US" dirty="0">
                <a:solidFill>
                  <a:schemeClr val="bg1"/>
                </a:solidFill>
              </a:rPr>
            </a:br>
            <a:r>
              <a:rPr lang="en-US" altLang="en-US" dirty="0">
                <a:solidFill>
                  <a:schemeClr val="bg1"/>
                </a:solidFill>
              </a:rPr>
              <a:t> Recognition</a:t>
            </a:r>
          </a:p>
        </p:txBody>
      </p:sp>
      <p:sp>
        <p:nvSpPr>
          <p:cNvPr id="27656" name="Text Box 8"/>
          <p:cNvSpPr txBox="1">
            <a:spLocks noChangeArrowheads="1"/>
          </p:cNvSpPr>
          <p:nvPr/>
        </p:nvSpPr>
        <p:spPr bwMode="auto">
          <a:xfrm>
            <a:off x="5181600" y="3057525"/>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dirty="0">
                <a:solidFill>
                  <a:schemeClr val="bg1"/>
                </a:solidFill>
              </a:rPr>
              <a:t>Statistics/</a:t>
            </a:r>
            <a:br>
              <a:rPr lang="en-US" altLang="en-US" dirty="0">
                <a:solidFill>
                  <a:schemeClr val="bg1"/>
                </a:solidFill>
              </a:rPr>
            </a:br>
            <a:r>
              <a:rPr lang="en-US" altLang="en-US" dirty="0">
                <a:solidFill>
                  <a:schemeClr val="bg1"/>
                </a:solidFill>
              </a:rPr>
              <a:t>AI</a:t>
            </a:r>
          </a:p>
        </p:txBody>
      </p:sp>
      <p:sp>
        <p:nvSpPr>
          <p:cNvPr id="27657" name="Oval 9"/>
          <p:cNvSpPr>
            <a:spLocks noChangeArrowheads="1"/>
          </p:cNvSpPr>
          <p:nvPr/>
        </p:nvSpPr>
        <p:spPr bwMode="auto">
          <a:xfrm>
            <a:off x="5943600" y="3683000"/>
            <a:ext cx="1504950" cy="1543050"/>
          </a:xfrm>
          <a:prstGeom prst="ellipse">
            <a:avLst/>
          </a:prstGeom>
          <a:solidFill>
            <a:srgbClr val="66CCFF">
              <a:alpha val="50000"/>
            </a:srgbClr>
          </a:solidFill>
          <a:ln w="12700">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Data Mining</a:t>
            </a:r>
          </a:p>
        </p:txBody>
      </p:sp>
      <p:sp>
        <p:nvSpPr>
          <p:cNvPr id="27658" name="Text Box 10"/>
          <p:cNvSpPr txBox="1">
            <a:spLocks noChangeArrowheads="1"/>
          </p:cNvSpPr>
          <p:nvPr/>
        </p:nvSpPr>
        <p:spPr bwMode="auto">
          <a:xfrm>
            <a:off x="6096000" y="52832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bg1"/>
                </a:solidFill>
              </a:rPr>
              <a:t>Database systems</a:t>
            </a:r>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87432E54-BC1C-4D70-8484-C5D7636FBD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F09B546A-F03B-42AE-A045-3B4F8C4A685C}" type="slidenum">
              <a:rPr lang="en-US" altLang="en-US" sz="1400"/>
              <a:pPr eaLnBrk="1" hangingPunct="1"/>
              <a:t>29</a:t>
            </a:fld>
            <a:endParaRPr lang="en-US" altLang="en-US" sz="1400"/>
          </a:p>
        </p:txBody>
      </p:sp>
      <p:sp>
        <p:nvSpPr>
          <p:cNvPr id="30723" name="Rectangle 2">
            <a:extLst>
              <a:ext uri="{FF2B5EF4-FFF2-40B4-BE49-F238E27FC236}">
                <a16:creationId xmlns:a16="http://schemas.microsoft.com/office/drawing/2014/main" id="{0A66BE80-2FB4-48D7-99DC-F226D33FEDA9}"/>
              </a:ext>
            </a:extLst>
          </p:cNvPr>
          <p:cNvSpPr>
            <a:spLocks noGrp="1" noChangeArrowheads="1"/>
          </p:cNvSpPr>
          <p:nvPr>
            <p:ph type="title"/>
          </p:nvPr>
        </p:nvSpPr>
        <p:spPr>
          <a:xfrm>
            <a:off x="381000" y="304800"/>
            <a:ext cx="8610600" cy="762000"/>
          </a:xfrm>
          <a:noFill/>
        </p:spPr>
        <p:txBody>
          <a:bodyPr lIns="92075" tIns="46038" rIns="92075" bIns="46038" anchor="ctr">
            <a:normAutofit/>
          </a:bodyPr>
          <a:lstStyle/>
          <a:p>
            <a:pPr eaLnBrk="1" hangingPunct="1"/>
            <a:r>
              <a:rPr lang="en-US" altLang="en-US" sz="3200" dirty="0"/>
              <a:t>Confluence of More Disciplines</a:t>
            </a:r>
            <a:r>
              <a:rPr lang="en-US" altLang="en-US" sz="3600" b="0" dirty="0"/>
              <a:t> </a:t>
            </a:r>
          </a:p>
        </p:txBody>
      </p:sp>
      <p:sp>
        <p:nvSpPr>
          <p:cNvPr id="30724" name="Oval 19">
            <a:extLst>
              <a:ext uri="{FF2B5EF4-FFF2-40B4-BE49-F238E27FC236}">
                <a16:creationId xmlns:a16="http://schemas.microsoft.com/office/drawing/2014/main" id="{25BBEBE0-3ED4-451D-8224-3184B78B71F2}"/>
              </a:ext>
            </a:extLst>
          </p:cNvPr>
          <p:cNvSpPr>
            <a:spLocks noChangeArrowheads="1"/>
          </p:cNvSpPr>
          <p:nvPr/>
        </p:nvSpPr>
        <p:spPr bwMode="auto">
          <a:xfrm>
            <a:off x="3429000" y="3200400"/>
            <a:ext cx="2286000" cy="1066800"/>
          </a:xfrm>
          <a:prstGeom prst="ellipse">
            <a:avLst/>
          </a:prstGeom>
          <a:solidFill>
            <a:schemeClr val="accent2"/>
          </a:solidFill>
          <a:ln w="9525">
            <a:solidFill>
              <a:schemeClr val="tx1"/>
            </a:solidFill>
            <a:miter lim="800000"/>
            <a:headEnd/>
            <a:tailEnd/>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1" hangingPunct="1"/>
            <a:r>
              <a:rPr lang="en-US" altLang="en-US" b="1"/>
              <a:t>Data Mining</a:t>
            </a:r>
          </a:p>
        </p:txBody>
      </p:sp>
      <p:sp>
        <p:nvSpPr>
          <p:cNvPr id="30725" name="Line 13">
            <a:extLst>
              <a:ext uri="{FF2B5EF4-FFF2-40B4-BE49-F238E27FC236}">
                <a16:creationId xmlns:a16="http://schemas.microsoft.com/office/drawing/2014/main" id="{8FA2FF14-E063-47CA-8655-E695909E5C04}"/>
              </a:ext>
            </a:extLst>
          </p:cNvPr>
          <p:cNvSpPr>
            <a:spLocks noChangeShapeType="1"/>
          </p:cNvSpPr>
          <p:nvPr/>
        </p:nvSpPr>
        <p:spPr bwMode="auto">
          <a:xfrm>
            <a:off x="2362200" y="3657600"/>
            <a:ext cx="1066800" cy="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26" name="Line 14">
            <a:extLst>
              <a:ext uri="{FF2B5EF4-FFF2-40B4-BE49-F238E27FC236}">
                <a16:creationId xmlns:a16="http://schemas.microsoft.com/office/drawing/2014/main" id="{F70BC260-FD3C-41EE-A413-6C782D5422F6}"/>
              </a:ext>
            </a:extLst>
          </p:cNvPr>
          <p:cNvSpPr>
            <a:spLocks noChangeShapeType="1"/>
          </p:cNvSpPr>
          <p:nvPr/>
        </p:nvSpPr>
        <p:spPr bwMode="auto">
          <a:xfrm>
            <a:off x="2286000" y="2438400"/>
            <a:ext cx="1905000" cy="7620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27" name="Line 15">
            <a:extLst>
              <a:ext uri="{FF2B5EF4-FFF2-40B4-BE49-F238E27FC236}">
                <a16:creationId xmlns:a16="http://schemas.microsoft.com/office/drawing/2014/main" id="{1A536DF2-FDE3-4997-9BDF-2D6FCFF16E1B}"/>
              </a:ext>
            </a:extLst>
          </p:cNvPr>
          <p:cNvSpPr>
            <a:spLocks noChangeShapeType="1"/>
          </p:cNvSpPr>
          <p:nvPr/>
        </p:nvSpPr>
        <p:spPr bwMode="auto">
          <a:xfrm flipH="1">
            <a:off x="4876800" y="2362200"/>
            <a:ext cx="1905000" cy="8382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28" name="Line 16">
            <a:extLst>
              <a:ext uri="{FF2B5EF4-FFF2-40B4-BE49-F238E27FC236}">
                <a16:creationId xmlns:a16="http://schemas.microsoft.com/office/drawing/2014/main" id="{46870395-8D2A-46D9-BB3B-963EF3C70369}"/>
              </a:ext>
            </a:extLst>
          </p:cNvPr>
          <p:cNvSpPr>
            <a:spLocks noChangeShapeType="1"/>
          </p:cNvSpPr>
          <p:nvPr/>
        </p:nvSpPr>
        <p:spPr bwMode="auto">
          <a:xfrm flipH="1">
            <a:off x="5715000" y="3657600"/>
            <a:ext cx="1066800" cy="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29" name="Line 17">
            <a:extLst>
              <a:ext uri="{FF2B5EF4-FFF2-40B4-BE49-F238E27FC236}">
                <a16:creationId xmlns:a16="http://schemas.microsoft.com/office/drawing/2014/main" id="{15299EFB-32D2-4E0E-9FE5-80518A114540}"/>
              </a:ext>
            </a:extLst>
          </p:cNvPr>
          <p:cNvSpPr>
            <a:spLocks noChangeShapeType="1"/>
          </p:cNvSpPr>
          <p:nvPr/>
        </p:nvSpPr>
        <p:spPr bwMode="auto">
          <a:xfrm flipH="1" flipV="1">
            <a:off x="5029200" y="4191000"/>
            <a:ext cx="1981200" cy="7620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30" name="Line 18">
            <a:extLst>
              <a:ext uri="{FF2B5EF4-FFF2-40B4-BE49-F238E27FC236}">
                <a16:creationId xmlns:a16="http://schemas.microsoft.com/office/drawing/2014/main" id="{9A85A79D-06D6-4A74-962C-AE196A0E6A7D}"/>
              </a:ext>
            </a:extLst>
          </p:cNvPr>
          <p:cNvSpPr>
            <a:spLocks noChangeShapeType="1"/>
          </p:cNvSpPr>
          <p:nvPr/>
        </p:nvSpPr>
        <p:spPr bwMode="auto">
          <a:xfrm flipV="1">
            <a:off x="2438400" y="4191000"/>
            <a:ext cx="1600200" cy="7620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31" name="Oval 21">
            <a:extLst>
              <a:ext uri="{FF2B5EF4-FFF2-40B4-BE49-F238E27FC236}">
                <a16:creationId xmlns:a16="http://schemas.microsoft.com/office/drawing/2014/main" id="{DDAB609F-DF17-4A9D-AA5B-B203EAAD9E6B}"/>
              </a:ext>
            </a:extLst>
          </p:cNvPr>
          <p:cNvSpPr>
            <a:spLocks noChangeArrowheads="1"/>
          </p:cNvSpPr>
          <p:nvPr/>
        </p:nvSpPr>
        <p:spPr bwMode="auto">
          <a:xfrm>
            <a:off x="1066800" y="1600200"/>
            <a:ext cx="2057400" cy="838200"/>
          </a:xfrm>
          <a:prstGeom prst="ellipse">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1" hangingPunct="1"/>
            <a:r>
              <a:rPr lang="en-US" altLang="en-US" sz="2400"/>
              <a:t>Machine</a:t>
            </a:r>
          </a:p>
          <a:p>
            <a:pPr algn="ctr" eaLnBrk="1" hangingPunct="1"/>
            <a:r>
              <a:rPr lang="en-US" altLang="en-US" sz="2400"/>
              <a:t>Learning</a:t>
            </a:r>
          </a:p>
        </p:txBody>
      </p:sp>
      <p:sp>
        <p:nvSpPr>
          <p:cNvPr id="30732" name="Oval 22">
            <a:extLst>
              <a:ext uri="{FF2B5EF4-FFF2-40B4-BE49-F238E27FC236}">
                <a16:creationId xmlns:a16="http://schemas.microsoft.com/office/drawing/2014/main" id="{2E184100-3ABF-44F9-93B6-1E0024C1EC84}"/>
              </a:ext>
            </a:extLst>
          </p:cNvPr>
          <p:cNvSpPr>
            <a:spLocks noChangeArrowheads="1"/>
          </p:cNvSpPr>
          <p:nvPr/>
        </p:nvSpPr>
        <p:spPr bwMode="auto">
          <a:xfrm>
            <a:off x="5867400" y="1600200"/>
            <a:ext cx="2057400" cy="762000"/>
          </a:xfrm>
          <a:prstGeom prst="ellipse">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1" hangingPunct="1"/>
            <a:r>
              <a:rPr lang="en-US" altLang="en-US" sz="2400"/>
              <a:t>Statistics</a:t>
            </a:r>
          </a:p>
        </p:txBody>
      </p:sp>
      <p:sp>
        <p:nvSpPr>
          <p:cNvPr id="30733" name="Oval 23">
            <a:extLst>
              <a:ext uri="{FF2B5EF4-FFF2-40B4-BE49-F238E27FC236}">
                <a16:creationId xmlns:a16="http://schemas.microsoft.com/office/drawing/2014/main" id="{BF064654-B15E-4D8C-B6EC-73C00751A133}"/>
              </a:ext>
            </a:extLst>
          </p:cNvPr>
          <p:cNvSpPr>
            <a:spLocks noChangeArrowheads="1"/>
          </p:cNvSpPr>
          <p:nvPr/>
        </p:nvSpPr>
        <p:spPr bwMode="auto">
          <a:xfrm>
            <a:off x="304800" y="3276600"/>
            <a:ext cx="2057400" cy="838200"/>
          </a:xfrm>
          <a:prstGeom prst="ellipse">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1" hangingPunct="1"/>
            <a:r>
              <a:rPr lang="en-US" altLang="en-US" sz="2400"/>
              <a:t>Applications</a:t>
            </a:r>
          </a:p>
        </p:txBody>
      </p:sp>
      <p:sp>
        <p:nvSpPr>
          <p:cNvPr id="30734" name="Oval 24">
            <a:extLst>
              <a:ext uri="{FF2B5EF4-FFF2-40B4-BE49-F238E27FC236}">
                <a16:creationId xmlns:a16="http://schemas.microsoft.com/office/drawing/2014/main" id="{F02548D3-1335-4163-97CF-93CE7CBC4197}"/>
              </a:ext>
            </a:extLst>
          </p:cNvPr>
          <p:cNvSpPr>
            <a:spLocks noChangeArrowheads="1"/>
          </p:cNvSpPr>
          <p:nvPr/>
        </p:nvSpPr>
        <p:spPr bwMode="auto">
          <a:xfrm>
            <a:off x="533400" y="4724400"/>
            <a:ext cx="2057400" cy="838200"/>
          </a:xfrm>
          <a:prstGeom prst="ellipse">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1" hangingPunct="1"/>
            <a:r>
              <a:rPr lang="en-US" altLang="en-US" sz="2400"/>
              <a:t>Algorithm</a:t>
            </a:r>
          </a:p>
        </p:txBody>
      </p:sp>
      <p:sp>
        <p:nvSpPr>
          <p:cNvPr id="30735" name="Oval 25">
            <a:extLst>
              <a:ext uri="{FF2B5EF4-FFF2-40B4-BE49-F238E27FC236}">
                <a16:creationId xmlns:a16="http://schemas.microsoft.com/office/drawing/2014/main" id="{4B2902AE-D336-4E51-811F-B8B85B2A7E70}"/>
              </a:ext>
            </a:extLst>
          </p:cNvPr>
          <p:cNvSpPr>
            <a:spLocks noChangeArrowheads="1"/>
          </p:cNvSpPr>
          <p:nvPr/>
        </p:nvSpPr>
        <p:spPr bwMode="auto">
          <a:xfrm>
            <a:off x="3505200" y="1600200"/>
            <a:ext cx="2057400" cy="838200"/>
          </a:xfrm>
          <a:prstGeom prst="ellipse">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1" hangingPunct="1"/>
            <a:r>
              <a:rPr lang="en-US" altLang="en-US" sz="2400"/>
              <a:t>Pattern</a:t>
            </a:r>
          </a:p>
          <a:p>
            <a:pPr algn="ctr" eaLnBrk="1" hangingPunct="1"/>
            <a:r>
              <a:rPr lang="en-US" altLang="en-US" sz="2400"/>
              <a:t>Recognition</a:t>
            </a:r>
          </a:p>
        </p:txBody>
      </p:sp>
      <p:sp>
        <p:nvSpPr>
          <p:cNvPr id="30736" name="Oval 26">
            <a:extLst>
              <a:ext uri="{FF2B5EF4-FFF2-40B4-BE49-F238E27FC236}">
                <a16:creationId xmlns:a16="http://schemas.microsoft.com/office/drawing/2014/main" id="{1914BE9C-BFEE-4C8B-B3F7-ED3F2F3F8786}"/>
              </a:ext>
            </a:extLst>
          </p:cNvPr>
          <p:cNvSpPr>
            <a:spLocks noChangeArrowheads="1"/>
          </p:cNvSpPr>
          <p:nvPr/>
        </p:nvSpPr>
        <p:spPr bwMode="auto">
          <a:xfrm>
            <a:off x="6400800" y="4876800"/>
            <a:ext cx="2057400" cy="838200"/>
          </a:xfrm>
          <a:prstGeom prst="ellipse">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1" hangingPunct="1"/>
            <a:r>
              <a:rPr lang="en-US" altLang="en-US" sz="1800"/>
              <a:t>High-Performance</a:t>
            </a:r>
          </a:p>
          <a:p>
            <a:pPr algn="ctr" eaLnBrk="1" hangingPunct="1"/>
            <a:r>
              <a:rPr lang="en-US" altLang="en-US" sz="1800"/>
              <a:t>Computing</a:t>
            </a:r>
          </a:p>
        </p:txBody>
      </p:sp>
      <p:sp>
        <p:nvSpPr>
          <p:cNvPr id="30737" name="Oval 27">
            <a:extLst>
              <a:ext uri="{FF2B5EF4-FFF2-40B4-BE49-F238E27FC236}">
                <a16:creationId xmlns:a16="http://schemas.microsoft.com/office/drawing/2014/main" id="{4AA15536-763D-4EED-B10B-B4A77949DFA0}"/>
              </a:ext>
            </a:extLst>
          </p:cNvPr>
          <p:cNvSpPr>
            <a:spLocks noChangeArrowheads="1"/>
          </p:cNvSpPr>
          <p:nvPr/>
        </p:nvSpPr>
        <p:spPr bwMode="auto">
          <a:xfrm>
            <a:off x="6781800" y="3200400"/>
            <a:ext cx="2057400" cy="838200"/>
          </a:xfrm>
          <a:prstGeom prst="ellipse">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1" hangingPunct="1">
              <a:lnSpc>
                <a:spcPct val="110000"/>
              </a:lnSpc>
              <a:spcBef>
                <a:spcPct val="20000"/>
              </a:spcBef>
              <a:buClr>
                <a:schemeClr val="folHlink"/>
              </a:buClr>
              <a:buSzPct val="60000"/>
              <a:buFont typeface="Wingdings" panose="05000000000000000000" pitchFamily="2" charset="2"/>
              <a:buNone/>
            </a:pPr>
            <a:r>
              <a:rPr lang="en-US" altLang="en-US" sz="2400"/>
              <a:t>Visualization</a:t>
            </a:r>
            <a:endParaRPr lang="en-US" altLang="en-US" sz="2000"/>
          </a:p>
        </p:txBody>
      </p:sp>
      <p:sp>
        <p:nvSpPr>
          <p:cNvPr id="30738" name="Line 28">
            <a:extLst>
              <a:ext uri="{FF2B5EF4-FFF2-40B4-BE49-F238E27FC236}">
                <a16:creationId xmlns:a16="http://schemas.microsoft.com/office/drawing/2014/main" id="{914D74BE-6CC1-48A1-AD1C-753058962605}"/>
              </a:ext>
            </a:extLst>
          </p:cNvPr>
          <p:cNvSpPr>
            <a:spLocks noChangeShapeType="1"/>
          </p:cNvSpPr>
          <p:nvPr/>
        </p:nvSpPr>
        <p:spPr bwMode="auto">
          <a:xfrm flipH="1" flipV="1">
            <a:off x="4495800" y="4267200"/>
            <a:ext cx="0" cy="8382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39" name="Oval 30">
            <a:extLst>
              <a:ext uri="{FF2B5EF4-FFF2-40B4-BE49-F238E27FC236}">
                <a16:creationId xmlns:a16="http://schemas.microsoft.com/office/drawing/2014/main" id="{6D8BFE9D-5F9D-4D0E-8071-899D04B05E12}"/>
              </a:ext>
            </a:extLst>
          </p:cNvPr>
          <p:cNvSpPr>
            <a:spLocks noChangeArrowheads="1"/>
          </p:cNvSpPr>
          <p:nvPr/>
        </p:nvSpPr>
        <p:spPr bwMode="auto">
          <a:xfrm>
            <a:off x="3505200" y="4800600"/>
            <a:ext cx="2057400" cy="838200"/>
          </a:xfrm>
          <a:prstGeom prst="ellipse">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1" hangingPunct="1"/>
            <a:r>
              <a:rPr lang="en-US" altLang="en-US" sz="2400"/>
              <a:t>Database </a:t>
            </a:r>
          </a:p>
          <a:p>
            <a:pPr algn="ctr" eaLnBrk="1" hangingPunct="1"/>
            <a:r>
              <a:rPr lang="en-US" altLang="en-US" sz="2400"/>
              <a:t>Technology</a:t>
            </a:r>
          </a:p>
        </p:txBody>
      </p:sp>
      <p:sp>
        <p:nvSpPr>
          <p:cNvPr id="30740" name="Line 31">
            <a:extLst>
              <a:ext uri="{FF2B5EF4-FFF2-40B4-BE49-F238E27FC236}">
                <a16:creationId xmlns:a16="http://schemas.microsoft.com/office/drawing/2014/main" id="{A3BDAE14-7C0E-49F3-8189-6ACFD7A70DE5}"/>
              </a:ext>
            </a:extLst>
          </p:cNvPr>
          <p:cNvSpPr>
            <a:spLocks noChangeShapeType="1"/>
          </p:cNvSpPr>
          <p:nvPr/>
        </p:nvSpPr>
        <p:spPr bwMode="auto">
          <a:xfrm>
            <a:off x="4495800" y="2438400"/>
            <a:ext cx="0" cy="7620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609599" y="609600"/>
            <a:ext cx="7467601" cy="1320800"/>
          </a:xfrm>
        </p:spPr>
        <p:txBody>
          <a:bodyPr>
            <a:noAutofit/>
          </a:bodyPr>
          <a:lstStyle/>
          <a:p>
            <a:pPr eaLnBrk="1" hangingPunct="1"/>
            <a:r>
              <a:rPr lang="en-US" altLang="en-US" sz="4400" dirty="0">
                <a:latin typeface="Times New Roman" panose="02020603050405020304" pitchFamily="18" charset="0"/>
                <a:cs typeface="Times New Roman" panose="02020603050405020304" pitchFamily="18" charset="0"/>
              </a:rPr>
              <a:t>CS 43105 Data Mining Techniques</a:t>
            </a:r>
          </a:p>
        </p:txBody>
      </p:sp>
      <p:sp>
        <p:nvSpPr>
          <p:cNvPr id="17411" name="Rectangle 1027"/>
          <p:cNvSpPr>
            <a:spLocks noGrp="1" noChangeArrowheads="1"/>
          </p:cNvSpPr>
          <p:nvPr>
            <p:ph idx="1"/>
          </p:nvPr>
        </p:nvSpPr>
        <p:spPr>
          <a:xfrm>
            <a:off x="609598" y="2160590"/>
            <a:ext cx="8229601" cy="3880773"/>
          </a:xfrm>
        </p:spPr>
        <p:txBody>
          <a:bodyPr>
            <a:normAutofit/>
          </a:bodyPr>
          <a:lstStyle/>
          <a:p>
            <a:r>
              <a:rPr lang="en-US" altLang="en-US" sz="2600" b="1" dirty="0">
                <a:latin typeface="Times New Roman" panose="02020603050405020304" pitchFamily="18" charset="0"/>
                <a:cs typeface="Times New Roman" panose="02020603050405020304" pitchFamily="18" charset="0"/>
              </a:rPr>
              <a:t>Course website: </a:t>
            </a:r>
            <a:r>
              <a:rPr lang="en-US" altLang="en-US" sz="2600" dirty="0">
                <a:latin typeface="Times New Roman" panose="02020603050405020304" pitchFamily="18" charset="0"/>
                <a:cs typeface="Times New Roman" panose="02020603050405020304" pitchFamily="18" charset="0"/>
                <a:hlinkClick r:id="rId2"/>
              </a:rPr>
              <a:t>http://www.cs.kent.edu/~xlian/2019Fall_CS43105.html</a:t>
            </a:r>
            <a:r>
              <a:rPr lang="en-US" altLang="en-US" sz="2600" dirty="0">
                <a:latin typeface="Times New Roman" panose="02020603050405020304" pitchFamily="18" charset="0"/>
                <a:cs typeface="Times New Roman" panose="02020603050405020304" pitchFamily="18" charset="0"/>
              </a:rPr>
              <a:t> </a:t>
            </a:r>
          </a:p>
          <a:p>
            <a:r>
              <a:rPr lang="en-US" altLang="en-US" sz="2600" b="1" dirty="0">
                <a:latin typeface="Times New Roman" panose="02020603050405020304" pitchFamily="18" charset="0"/>
                <a:cs typeface="Times New Roman" panose="02020603050405020304" pitchFamily="18" charset="0"/>
              </a:rPr>
              <a:t>Prerequisite: </a:t>
            </a:r>
            <a:r>
              <a:rPr lang="en-US" altLang="en-US" sz="2600" dirty="0">
                <a:latin typeface="Times New Roman" panose="02020603050405020304" pitchFamily="18" charset="0"/>
                <a:cs typeface="Times New Roman" panose="02020603050405020304" pitchFamily="18" charset="0"/>
              </a:rPr>
              <a:t>CS 33007 Introduction to Database System Design</a:t>
            </a:r>
          </a:p>
          <a:p>
            <a:r>
              <a:rPr lang="en-US" altLang="en-US" sz="2600" b="1" dirty="0">
                <a:latin typeface="Times New Roman" panose="02020603050405020304" pitchFamily="18" charset="0"/>
                <a:cs typeface="Times New Roman" panose="02020603050405020304" pitchFamily="18" charset="0"/>
              </a:rPr>
              <a:t>Location: </a:t>
            </a:r>
            <a:r>
              <a:rPr lang="en-US" sz="2600" dirty="0">
                <a:latin typeface="Times New Roman" panose="02020603050405020304" pitchFamily="18" charset="0"/>
                <a:cs typeface="Times New Roman" panose="02020603050405020304" pitchFamily="18" charset="0"/>
              </a:rPr>
              <a:t>Mathematics and Computer Science Building (MSB), 115</a:t>
            </a:r>
            <a:endParaRPr lang="en-US" altLang="en-US" sz="2600" dirty="0">
              <a:latin typeface="Times New Roman" panose="02020603050405020304" pitchFamily="18" charset="0"/>
              <a:cs typeface="Times New Roman" panose="02020603050405020304" pitchFamily="18" charset="0"/>
            </a:endParaRPr>
          </a:p>
          <a:p>
            <a:r>
              <a:rPr lang="en-US" altLang="en-US" sz="2600" b="1" dirty="0">
                <a:latin typeface="Times New Roman" panose="02020603050405020304" pitchFamily="18" charset="0"/>
                <a:cs typeface="Times New Roman" panose="02020603050405020304" pitchFamily="18" charset="0"/>
              </a:rPr>
              <a:t>Time: </a:t>
            </a:r>
            <a:r>
              <a:rPr lang="en-US" sz="2600" dirty="0">
                <a:latin typeface="Times New Roman" panose="02020603050405020304" pitchFamily="18" charset="0"/>
                <a:cs typeface="Times New Roman" panose="02020603050405020304" pitchFamily="18" charset="0"/>
              </a:rPr>
              <a:t>12:30pm - 1:45pm, MW</a:t>
            </a:r>
            <a:endParaRPr lang="en-US" altLang="en-US" sz="2600" dirty="0">
              <a:latin typeface="Times New Roman" panose="02020603050405020304" pitchFamily="18" charset="0"/>
              <a:cs typeface="Times New Roman" panose="02020603050405020304" pitchFamily="18" charset="0"/>
            </a:endParaRPr>
          </a:p>
          <a:p>
            <a:r>
              <a:rPr lang="en-US" altLang="en-US" sz="2600" b="1" dirty="0">
                <a:latin typeface="Times New Roman" panose="02020603050405020304" pitchFamily="18" charset="0"/>
                <a:cs typeface="Times New Roman" panose="02020603050405020304" pitchFamily="18" charset="0"/>
              </a:rPr>
              <a:t>Blackboard: </a:t>
            </a:r>
            <a:r>
              <a:rPr lang="en-US" altLang="en-US" sz="2600" dirty="0">
                <a:latin typeface="Times New Roman" panose="02020603050405020304" pitchFamily="18" charset="0"/>
                <a:cs typeface="Times New Roman" panose="02020603050405020304" pitchFamily="18" charset="0"/>
                <a:hlinkClick r:id="rId3"/>
              </a:rPr>
              <a:t>https://learn.kent.edu/</a:t>
            </a:r>
            <a:r>
              <a:rPr lang="en-US" altLang="en-US" sz="2600" dirty="0">
                <a:latin typeface="Times New Roman" panose="02020603050405020304" pitchFamily="18" charset="0"/>
                <a:cs typeface="Times New Roman" panose="02020603050405020304" pitchFamily="18" charset="0"/>
              </a:rPr>
              <a:t> </a:t>
            </a:r>
          </a:p>
          <a:p>
            <a:endParaRPr lang="en-US" altLang="en-US" sz="26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A4373EB-E834-45A5-94E8-C63CF1410EED}" type="slidenum">
              <a:rPr lang="en-US" altLang="en-US" smtClean="0"/>
              <a:pPr/>
              <a:t>3</a:t>
            </a:fld>
            <a:endParaRPr lang="en-US" altLang="en-US"/>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85759B10-C3AD-4C69-808F-C36766CB6B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FB28DA0E-293A-48D7-98F4-A8605F530377}" type="slidenum">
              <a:rPr lang="en-US" altLang="en-US" sz="1400"/>
              <a:pPr eaLnBrk="1" hangingPunct="1"/>
              <a:t>30</a:t>
            </a:fld>
            <a:endParaRPr lang="en-US" altLang="en-US" sz="1400"/>
          </a:p>
        </p:txBody>
      </p:sp>
      <p:sp>
        <p:nvSpPr>
          <p:cNvPr id="19459" name="Rectangle 2">
            <a:extLst>
              <a:ext uri="{FF2B5EF4-FFF2-40B4-BE49-F238E27FC236}">
                <a16:creationId xmlns:a16="http://schemas.microsoft.com/office/drawing/2014/main" id="{630059E2-8B61-46C8-8800-11C8DDFEE6BD}"/>
              </a:ext>
            </a:extLst>
          </p:cNvPr>
          <p:cNvSpPr>
            <a:spLocks noGrp="1" noChangeArrowheads="1"/>
          </p:cNvSpPr>
          <p:nvPr>
            <p:ph type="title"/>
          </p:nvPr>
        </p:nvSpPr>
        <p:spPr>
          <a:xfrm>
            <a:off x="457200" y="304800"/>
            <a:ext cx="8229600" cy="685800"/>
          </a:xfrm>
          <a:noFill/>
        </p:spPr>
        <p:txBody>
          <a:bodyPr lIns="92075" tIns="46038" rIns="92075" bIns="46038" anchor="ctr"/>
          <a:lstStyle/>
          <a:p>
            <a:pPr eaLnBrk="1" hangingPunct="1"/>
            <a:r>
              <a:rPr lang="en-US" altLang="en-US" sz="3200"/>
              <a:t>Data Mining: On What Kinds of Data?</a:t>
            </a:r>
            <a:endParaRPr lang="en-US" altLang="en-US" sz="3200" b="0" u="sng"/>
          </a:p>
        </p:txBody>
      </p:sp>
      <p:sp>
        <p:nvSpPr>
          <p:cNvPr id="19460" name="Rectangle 3">
            <a:extLst>
              <a:ext uri="{FF2B5EF4-FFF2-40B4-BE49-F238E27FC236}">
                <a16:creationId xmlns:a16="http://schemas.microsoft.com/office/drawing/2014/main" id="{B6FEFEAF-4F36-4535-868C-E163D8FB92DE}"/>
              </a:ext>
            </a:extLst>
          </p:cNvPr>
          <p:cNvSpPr>
            <a:spLocks noGrp="1" noChangeArrowheads="1"/>
          </p:cNvSpPr>
          <p:nvPr>
            <p:ph type="body" idx="1"/>
          </p:nvPr>
        </p:nvSpPr>
        <p:spPr>
          <a:xfrm>
            <a:off x="381000" y="1295400"/>
            <a:ext cx="8610600" cy="5181600"/>
          </a:xfrm>
          <a:noFill/>
        </p:spPr>
        <p:txBody>
          <a:bodyPr lIns="92075" tIns="46038" rIns="92075" bIns="46038">
            <a:normAutofit fontScale="92500" lnSpcReduction="20000"/>
          </a:bodyPr>
          <a:lstStyle/>
          <a:p>
            <a:pPr eaLnBrk="1" hangingPunct="1">
              <a:lnSpc>
                <a:spcPct val="130000"/>
              </a:lnSpc>
            </a:pPr>
            <a:r>
              <a:rPr lang="en-US" altLang="en-US" sz="2600" dirty="0"/>
              <a:t>Database-oriented data sets and applications</a:t>
            </a:r>
          </a:p>
          <a:p>
            <a:pPr lvl="1" eaLnBrk="1" hangingPunct="1">
              <a:lnSpc>
                <a:spcPct val="130000"/>
              </a:lnSpc>
            </a:pPr>
            <a:r>
              <a:rPr lang="en-US" altLang="en-US" dirty="0"/>
              <a:t>Relational database, data warehouse, transactional database</a:t>
            </a:r>
          </a:p>
          <a:p>
            <a:pPr eaLnBrk="1" hangingPunct="1">
              <a:lnSpc>
                <a:spcPct val="130000"/>
              </a:lnSpc>
            </a:pPr>
            <a:r>
              <a:rPr lang="en-US" altLang="en-US" sz="2600" dirty="0"/>
              <a:t>Advanced data sets and advanced applications </a:t>
            </a:r>
          </a:p>
          <a:p>
            <a:pPr lvl="1" eaLnBrk="1" hangingPunct="1">
              <a:lnSpc>
                <a:spcPct val="130000"/>
              </a:lnSpc>
            </a:pPr>
            <a:r>
              <a:rPr lang="en-US" altLang="en-US" dirty="0"/>
              <a:t>Data streams and sensor data</a:t>
            </a:r>
          </a:p>
          <a:p>
            <a:pPr lvl="1" eaLnBrk="1" hangingPunct="1">
              <a:lnSpc>
                <a:spcPct val="130000"/>
              </a:lnSpc>
            </a:pPr>
            <a:r>
              <a:rPr lang="en-US" altLang="en-US" dirty="0"/>
              <a:t>Time-series data, temporal data, sequence data (incl. bio-sequences) </a:t>
            </a:r>
          </a:p>
          <a:p>
            <a:pPr lvl="1" eaLnBrk="1" hangingPunct="1">
              <a:lnSpc>
                <a:spcPct val="130000"/>
              </a:lnSpc>
            </a:pPr>
            <a:r>
              <a:rPr lang="en-US" altLang="en-US" dirty="0"/>
              <a:t>Structure data, graphs, social networks and multi-linked data</a:t>
            </a:r>
          </a:p>
          <a:p>
            <a:pPr lvl="1" eaLnBrk="1" hangingPunct="1">
              <a:lnSpc>
                <a:spcPct val="130000"/>
              </a:lnSpc>
            </a:pPr>
            <a:r>
              <a:rPr lang="en-US" altLang="en-US" dirty="0"/>
              <a:t>Object-relational databases</a:t>
            </a:r>
          </a:p>
          <a:p>
            <a:pPr lvl="1" eaLnBrk="1" hangingPunct="1">
              <a:lnSpc>
                <a:spcPct val="130000"/>
              </a:lnSpc>
            </a:pPr>
            <a:r>
              <a:rPr lang="en-US" altLang="en-US" dirty="0"/>
              <a:t>Heterogeneous databases and legacy databases</a:t>
            </a:r>
          </a:p>
          <a:p>
            <a:pPr lvl="1" eaLnBrk="1" hangingPunct="1">
              <a:lnSpc>
                <a:spcPct val="130000"/>
              </a:lnSpc>
            </a:pPr>
            <a:r>
              <a:rPr lang="en-US" altLang="en-US" dirty="0"/>
              <a:t>Spatial data and spatiotemporal data</a:t>
            </a:r>
          </a:p>
          <a:p>
            <a:pPr lvl="1" eaLnBrk="1" hangingPunct="1">
              <a:lnSpc>
                <a:spcPct val="130000"/>
              </a:lnSpc>
            </a:pPr>
            <a:r>
              <a:rPr lang="en-US" altLang="en-US" dirty="0"/>
              <a:t>Multimedia databases</a:t>
            </a:r>
          </a:p>
          <a:p>
            <a:pPr lvl="1" eaLnBrk="1" hangingPunct="1">
              <a:lnSpc>
                <a:spcPct val="130000"/>
              </a:lnSpc>
            </a:pPr>
            <a:r>
              <a:rPr lang="en-US" altLang="en-US" dirty="0"/>
              <a:t>Text databases</a:t>
            </a:r>
          </a:p>
          <a:p>
            <a:pPr lvl="1" eaLnBrk="1" hangingPunct="1">
              <a:lnSpc>
                <a:spcPct val="130000"/>
              </a:lnSpc>
            </a:pPr>
            <a:r>
              <a:rPr lang="en-US" altLang="en-US" dirty="0"/>
              <a:t>The World-Wide Web</a:t>
            </a:r>
          </a:p>
          <a:p>
            <a:pPr lvl="1" eaLnBrk="1" hangingPunct="1">
              <a:lnSpc>
                <a:spcPct val="130000"/>
              </a:lnSpc>
            </a:pPr>
            <a:r>
              <a:rPr lang="en-US" altLang="en-US" dirty="0"/>
              <a:t>Graph databases</a:t>
            </a:r>
          </a:p>
        </p:txBody>
      </p:sp>
    </p:spTree>
    <p:extLst>
      <p:ext uri="{BB962C8B-B14F-4D97-AF65-F5344CB8AC3E}">
        <p14:creationId xmlns:p14="http://schemas.microsoft.com/office/powerpoint/2010/main" val="3520373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fontAlgn="auto" hangingPunct="1">
              <a:spcAft>
                <a:spcPts val="0"/>
              </a:spcAft>
              <a:defRPr/>
            </a:pPr>
            <a:r>
              <a:rPr lang="en-US"/>
              <a:t>Data Mining Tasks</a:t>
            </a:r>
          </a:p>
        </p:txBody>
      </p:sp>
      <p:sp>
        <p:nvSpPr>
          <p:cNvPr id="28675" name="Rectangle 3"/>
          <p:cNvSpPr>
            <a:spLocks noGrp="1" noChangeArrowheads="1"/>
          </p:cNvSpPr>
          <p:nvPr>
            <p:ph idx="1"/>
          </p:nvPr>
        </p:nvSpPr>
        <p:spPr>
          <a:xfrm>
            <a:off x="503238" y="1733550"/>
            <a:ext cx="8091487" cy="3648075"/>
          </a:xfrm>
        </p:spPr>
        <p:txBody>
          <a:bodyPr/>
          <a:lstStyle/>
          <a:p>
            <a:pPr eaLnBrk="1" hangingPunct="1"/>
            <a:r>
              <a:rPr lang="en-US" altLang="en-US" sz="2800" dirty="0"/>
              <a:t>Prediction Methods</a:t>
            </a:r>
          </a:p>
          <a:p>
            <a:pPr lvl="1" eaLnBrk="1" hangingPunct="1"/>
            <a:r>
              <a:rPr lang="en-US" altLang="en-US" sz="2400" dirty="0"/>
              <a:t>Use some variables to predict unknown or future values of other variables</a:t>
            </a:r>
          </a:p>
          <a:p>
            <a:pPr lvl="1" eaLnBrk="1" hangingPunct="1"/>
            <a:endParaRPr lang="en-US" altLang="en-US" sz="2000" dirty="0"/>
          </a:p>
          <a:p>
            <a:pPr eaLnBrk="1" hangingPunct="1"/>
            <a:r>
              <a:rPr lang="en-US" altLang="en-US" sz="2800" dirty="0"/>
              <a:t>Description Methods</a:t>
            </a:r>
          </a:p>
          <a:p>
            <a:pPr lvl="1" eaLnBrk="1" hangingPunct="1"/>
            <a:r>
              <a:rPr lang="en-US" altLang="en-US" sz="2400" dirty="0"/>
              <a:t>Find human-interpretable patterns that describe the data</a:t>
            </a:r>
          </a:p>
          <a:p>
            <a:pPr lvl="2" eaLnBrk="1" hangingPunct="1">
              <a:buFont typeface="Wingdings" panose="05000000000000000000" pitchFamily="2" charset="2"/>
              <a:buNone/>
            </a:pPr>
            <a:endParaRPr lang="en-US" altLang="en-US" sz="2400" dirty="0"/>
          </a:p>
        </p:txBody>
      </p:sp>
      <p:sp>
        <p:nvSpPr>
          <p:cNvPr id="28676" name="Text Box 4"/>
          <p:cNvSpPr txBox="1">
            <a:spLocks noChangeArrowheads="1"/>
          </p:cNvSpPr>
          <p:nvPr/>
        </p:nvSpPr>
        <p:spPr bwMode="auto">
          <a:xfrm>
            <a:off x="3810000" y="5973763"/>
            <a:ext cx="5135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latin typeface="Times New Roman" panose="02020603050405020304" pitchFamily="18" charset="0"/>
              </a:rPr>
              <a:t>From [Fayyad, et.al.] Advances in Knowledge Discovery and Data Mining, 1996</a:t>
            </a:r>
            <a:endParaRPr lang="en-US" altLang="en-US" sz="1200" b="1">
              <a:latin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fontAlgn="auto" hangingPunct="1">
              <a:spcAft>
                <a:spcPts val="0"/>
              </a:spcAft>
              <a:defRPr/>
            </a:pPr>
            <a:r>
              <a:rPr lang="en-US" dirty="0"/>
              <a:t>Data Mining Tasks (cont'd)</a:t>
            </a:r>
          </a:p>
        </p:txBody>
      </p:sp>
      <p:sp>
        <p:nvSpPr>
          <p:cNvPr id="29699" name="Rectangle 3"/>
          <p:cNvSpPr>
            <a:spLocks noGrp="1" noChangeArrowheads="1"/>
          </p:cNvSpPr>
          <p:nvPr>
            <p:ph idx="1"/>
          </p:nvPr>
        </p:nvSpPr>
        <p:spPr/>
        <p:txBody>
          <a:bodyPr/>
          <a:lstStyle/>
          <a:p>
            <a:pPr eaLnBrk="1" hangingPunct="1"/>
            <a:r>
              <a:rPr lang="en-US" altLang="en-US" sz="2800" dirty="0"/>
              <a:t>Classification [Predictive]</a:t>
            </a:r>
          </a:p>
          <a:p>
            <a:pPr eaLnBrk="1" hangingPunct="1"/>
            <a:r>
              <a:rPr lang="en-US" altLang="en-US" sz="2800" dirty="0"/>
              <a:t>Clustering [Descriptive]</a:t>
            </a:r>
          </a:p>
          <a:p>
            <a:pPr eaLnBrk="1" hangingPunct="1"/>
            <a:r>
              <a:rPr lang="en-US" altLang="en-US" sz="2800" dirty="0"/>
              <a:t>Association Rule Discovery [Descriptive]</a:t>
            </a:r>
          </a:p>
          <a:p>
            <a:pPr eaLnBrk="1" hangingPunct="1"/>
            <a:r>
              <a:rPr lang="en-US" altLang="en-US" sz="2800" dirty="0"/>
              <a:t>Sequential Pattern Discovery [Descriptive]</a:t>
            </a:r>
          </a:p>
          <a:p>
            <a:pPr eaLnBrk="1" hangingPunct="1"/>
            <a:r>
              <a:rPr lang="en-US" altLang="en-US" sz="2800" dirty="0"/>
              <a:t>Regression [Predictive]</a:t>
            </a:r>
          </a:p>
          <a:p>
            <a:pPr eaLnBrk="1" hangingPunct="1"/>
            <a:r>
              <a:rPr lang="en-US" altLang="en-US" sz="2800" dirty="0"/>
              <a:t>Deviation Detection [Predictive]</a:t>
            </a:r>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fontAlgn="auto" hangingPunct="1">
              <a:spcAft>
                <a:spcPts val="0"/>
              </a:spcAft>
              <a:defRPr/>
            </a:pPr>
            <a:r>
              <a:rPr lang="en-US"/>
              <a:t>Classification: Definition</a:t>
            </a:r>
          </a:p>
        </p:txBody>
      </p:sp>
      <p:sp>
        <p:nvSpPr>
          <p:cNvPr id="30723" name="Rectangle 3"/>
          <p:cNvSpPr>
            <a:spLocks noGrp="1" noChangeArrowheads="1"/>
          </p:cNvSpPr>
          <p:nvPr>
            <p:ph idx="1"/>
          </p:nvPr>
        </p:nvSpPr>
        <p:spPr>
          <a:xfrm>
            <a:off x="457200" y="1546225"/>
            <a:ext cx="8153400" cy="5006975"/>
          </a:xfrm>
        </p:spPr>
        <p:txBody>
          <a:bodyPr/>
          <a:lstStyle/>
          <a:p>
            <a:pPr algn="just" eaLnBrk="1" hangingPunct="1">
              <a:lnSpc>
                <a:spcPct val="90000"/>
              </a:lnSpc>
            </a:pPr>
            <a:r>
              <a:rPr lang="en-US" altLang="en-US" sz="2800" dirty="0"/>
              <a:t>Given a collection of records (</a:t>
            </a:r>
            <a:r>
              <a:rPr lang="en-US" altLang="en-US" sz="2800" i="1" dirty="0">
                <a:solidFill>
                  <a:srgbClr val="CC0000"/>
                </a:solidFill>
              </a:rPr>
              <a:t>training set </a:t>
            </a:r>
            <a:r>
              <a:rPr lang="en-US" altLang="en-US" sz="2800" dirty="0"/>
              <a:t>)</a:t>
            </a:r>
          </a:p>
          <a:p>
            <a:pPr lvl="1" algn="just" eaLnBrk="1" hangingPunct="1">
              <a:lnSpc>
                <a:spcPct val="90000"/>
              </a:lnSpc>
            </a:pPr>
            <a:r>
              <a:rPr lang="en-US" altLang="en-US" sz="2400" dirty="0"/>
              <a:t>Each record contains a set of </a:t>
            </a:r>
            <a:r>
              <a:rPr lang="en-US" altLang="en-US" sz="2400" i="1" dirty="0">
                <a:solidFill>
                  <a:srgbClr val="CC0000"/>
                </a:solidFill>
              </a:rPr>
              <a:t>attributes</a:t>
            </a:r>
            <a:r>
              <a:rPr lang="en-US" altLang="en-US" sz="2400" dirty="0"/>
              <a:t>, one of the attributes is the </a:t>
            </a:r>
            <a:r>
              <a:rPr lang="en-US" altLang="en-US" sz="2400" i="1" dirty="0">
                <a:solidFill>
                  <a:srgbClr val="CC0000"/>
                </a:solidFill>
              </a:rPr>
              <a:t>class</a:t>
            </a:r>
            <a:r>
              <a:rPr lang="en-US" altLang="en-US" sz="2400" dirty="0"/>
              <a:t>.</a:t>
            </a:r>
          </a:p>
          <a:p>
            <a:pPr algn="just" eaLnBrk="1" hangingPunct="1">
              <a:lnSpc>
                <a:spcPct val="90000"/>
              </a:lnSpc>
            </a:pPr>
            <a:r>
              <a:rPr lang="en-US" altLang="en-US" sz="2800" dirty="0"/>
              <a:t>Find a </a:t>
            </a:r>
            <a:r>
              <a:rPr lang="en-US" altLang="en-US" sz="2800" i="1" dirty="0">
                <a:solidFill>
                  <a:srgbClr val="CC0000"/>
                </a:solidFill>
              </a:rPr>
              <a:t>model</a:t>
            </a:r>
            <a:r>
              <a:rPr lang="en-US" altLang="en-US" sz="2800" dirty="0"/>
              <a:t>  for class attribute as a function of the values of other attributes.</a:t>
            </a:r>
          </a:p>
          <a:p>
            <a:pPr algn="just" eaLnBrk="1" hangingPunct="1">
              <a:lnSpc>
                <a:spcPct val="90000"/>
              </a:lnSpc>
            </a:pPr>
            <a:r>
              <a:rPr lang="en-US" altLang="en-US" sz="2800" dirty="0"/>
              <a:t>Goal: </a:t>
            </a:r>
            <a:r>
              <a:rPr lang="en-US" altLang="en-US" sz="2800" u="sng" dirty="0"/>
              <a:t>previously unseen</a:t>
            </a:r>
            <a:r>
              <a:rPr lang="en-US" altLang="en-US" sz="2800" dirty="0"/>
              <a:t> records should be assigned a class as accurately as possible.</a:t>
            </a:r>
          </a:p>
          <a:p>
            <a:pPr lvl="1" algn="just" eaLnBrk="1" hangingPunct="1">
              <a:lnSpc>
                <a:spcPct val="90000"/>
              </a:lnSpc>
            </a:pPr>
            <a:r>
              <a:rPr lang="en-US" altLang="en-US" sz="2400" dirty="0"/>
              <a:t>A </a:t>
            </a:r>
            <a:r>
              <a:rPr lang="en-US" altLang="en-US" sz="2400" i="1" dirty="0">
                <a:solidFill>
                  <a:srgbClr val="CC0000"/>
                </a:solidFill>
              </a:rPr>
              <a:t>test set</a:t>
            </a:r>
            <a:r>
              <a:rPr lang="en-US" altLang="en-US" sz="2400" dirty="0"/>
              <a:t> is used to determine the accuracy of the model. Usually, the given data set is divided into training and test sets, with training set used to build the model and test set used to validate it.</a:t>
            </a:r>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33</a:t>
            </a:fld>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fontAlgn="auto" hangingPunct="1">
              <a:spcAft>
                <a:spcPts val="0"/>
              </a:spcAft>
              <a:defRPr/>
            </a:pPr>
            <a:r>
              <a:rPr lang="en-US"/>
              <a:t>Classification Example</a:t>
            </a:r>
          </a:p>
        </p:txBody>
      </p:sp>
      <p:graphicFrame>
        <p:nvGraphicFramePr>
          <p:cNvPr id="4098" name="Object 3"/>
          <p:cNvGraphicFramePr>
            <a:graphicFrameLocks noChangeAspect="1"/>
          </p:cNvGraphicFramePr>
          <p:nvPr/>
        </p:nvGraphicFramePr>
        <p:xfrm>
          <a:off x="228600" y="2452688"/>
          <a:ext cx="3565525" cy="3687762"/>
        </p:xfrm>
        <a:graphic>
          <a:graphicData uri="http://schemas.openxmlformats.org/presentationml/2006/ole">
            <mc:AlternateContent xmlns:mc="http://schemas.openxmlformats.org/markup-compatibility/2006">
              <mc:Choice xmlns:v="urn:schemas-microsoft-com:vml" Requires="v">
                <p:oleObj spid="_x0000_s4314" name="Document" r:id="rId3" imgW="5405628" imgH="5782056" progId="Word.Document.8">
                  <p:embed/>
                </p:oleObj>
              </mc:Choice>
              <mc:Fallback>
                <p:oleObj name="Document" r:id="rId3" imgW="5405628" imgH="5782056"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452688"/>
                        <a:ext cx="3565525" cy="3687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1" name="Text Box 4"/>
          <p:cNvSpPr txBox="1">
            <a:spLocks noChangeArrowheads="1"/>
          </p:cNvSpPr>
          <p:nvPr/>
        </p:nvSpPr>
        <p:spPr bwMode="auto">
          <a:xfrm rot="-2416809">
            <a:off x="838200" y="1828800"/>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006600"/>
                </a:solidFill>
              </a:rPr>
              <a:t>categorical</a:t>
            </a:r>
            <a:endParaRPr lang="en-US" altLang="en-US" sz="1600" b="1">
              <a:solidFill>
                <a:schemeClr val="bg2"/>
              </a:solidFill>
            </a:endParaRPr>
          </a:p>
        </p:txBody>
      </p:sp>
      <p:sp>
        <p:nvSpPr>
          <p:cNvPr id="4102" name="Text Box 5"/>
          <p:cNvSpPr txBox="1">
            <a:spLocks noChangeArrowheads="1"/>
          </p:cNvSpPr>
          <p:nvPr/>
        </p:nvSpPr>
        <p:spPr bwMode="auto">
          <a:xfrm rot="-2416809">
            <a:off x="1600200" y="1828800"/>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006600"/>
                </a:solidFill>
              </a:rPr>
              <a:t>categorical</a:t>
            </a:r>
            <a:endParaRPr lang="en-US" altLang="en-US" sz="1600" b="1">
              <a:solidFill>
                <a:schemeClr val="bg2"/>
              </a:solidFill>
            </a:endParaRPr>
          </a:p>
        </p:txBody>
      </p:sp>
      <p:sp>
        <p:nvSpPr>
          <p:cNvPr id="4103" name="Text Box 6"/>
          <p:cNvSpPr txBox="1">
            <a:spLocks noChangeArrowheads="1"/>
          </p:cNvSpPr>
          <p:nvPr/>
        </p:nvSpPr>
        <p:spPr bwMode="auto">
          <a:xfrm rot="-2416809">
            <a:off x="2362200" y="1828800"/>
            <a:ext cx="1277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006600"/>
                </a:solidFill>
              </a:rPr>
              <a:t>continuous</a:t>
            </a:r>
            <a:endParaRPr lang="en-US" altLang="en-US" sz="1600" b="1">
              <a:solidFill>
                <a:schemeClr val="bg2"/>
              </a:solidFill>
            </a:endParaRPr>
          </a:p>
        </p:txBody>
      </p:sp>
      <p:sp>
        <p:nvSpPr>
          <p:cNvPr id="4104" name="Text Box 7"/>
          <p:cNvSpPr txBox="1">
            <a:spLocks noChangeArrowheads="1"/>
          </p:cNvSpPr>
          <p:nvPr/>
        </p:nvSpPr>
        <p:spPr bwMode="auto">
          <a:xfrm rot="-2416809">
            <a:off x="3124200" y="2057400"/>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006600"/>
                </a:solidFill>
              </a:rPr>
              <a:t>class</a:t>
            </a:r>
            <a:endParaRPr lang="en-US" altLang="en-US" sz="1600" b="1">
              <a:solidFill>
                <a:schemeClr val="bg2"/>
              </a:solidFill>
            </a:endParaRPr>
          </a:p>
        </p:txBody>
      </p:sp>
      <p:graphicFrame>
        <p:nvGraphicFramePr>
          <p:cNvPr id="4099" name="Object 8"/>
          <p:cNvGraphicFramePr>
            <a:graphicFrameLocks noChangeAspect="1"/>
          </p:cNvGraphicFramePr>
          <p:nvPr/>
        </p:nvGraphicFramePr>
        <p:xfrm>
          <a:off x="4267200" y="2438400"/>
          <a:ext cx="2994025" cy="2646363"/>
        </p:xfrm>
        <a:graphic>
          <a:graphicData uri="http://schemas.openxmlformats.org/presentationml/2006/ole">
            <mc:AlternateContent xmlns:mc="http://schemas.openxmlformats.org/markup-compatibility/2006">
              <mc:Choice xmlns:v="urn:schemas-microsoft-com:vml" Requires="v">
                <p:oleObj spid="_x0000_s4315" name="Document" r:id="rId5" imgW="4614672" imgH="4076700" progId="Word.Document.8">
                  <p:embed/>
                </p:oleObj>
              </mc:Choice>
              <mc:Fallback>
                <p:oleObj name="Document" r:id="rId5" imgW="4614672" imgH="4076700" progId="Word.Document.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438400"/>
                        <a:ext cx="2994025" cy="264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05" name="Group 9"/>
          <p:cNvGrpSpPr>
            <a:grpSpLocks/>
          </p:cNvGrpSpPr>
          <p:nvPr/>
        </p:nvGrpSpPr>
        <p:grpSpPr bwMode="auto">
          <a:xfrm>
            <a:off x="7696200" y="4343400"/>
            <a:ext cx="990600" cy="685800"/>
            <a:chOff x="4944" y="2736"/>
            <a:chExt cx="624" cy="432"/>
          </a:xfrm>
        </p:grpSpPr>
        <p:sp>
          <p:nvSpPr>
            <p:cNvPr id="4118" name="AutoShape 10"/>
            <p:cNvSpPr>
              <a:spLocks noChangeArrowheads="1"/>
            </p:cNvSpPr>
            <p:nvPr/>
          </p:nvSpPr>
          <p:spPr bwMode="auto">
            <a:xfrm>
              <a:off x="4944" y="2736"/>
              <a:ext cx="624" cy="432"/>
            </a:xfrm>
            <a:prstGeom prst="can">
              <a:avLst>
                <a:gd name="adj" fmla="val 25000"/>
              </a:avLst>
            </a:prstGeom>
            <a:solidFill>
              <a:srgbClr val="CCCCFF"/>
            </a:soli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19" name="Text Box 11"/>
            <p:cNvSpPr txBox="1">
              <a:spLocks noChangeArrowheads="1"/>
            </p:cNvSpPr>
            <p:nvPr/>
          </p:nvSpPr>
          <p:spPr bwMode="auto">
            <a:xfrm>
              <a:off x="5086" y="2856"/>
              <a:ext cx="345" cy="299"/>
            </a:xfrm>
            <a:prstGeom prst="rect">
              <a:avLst/>
            </a:prstGeom>
            <a:solidFill>
              <a:srgbClr val="CC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buClr>
                  <a:schemeClr val="accent2"/>
                </a:buClr>
                <a:buSzPct val="75000"/>
                <a:buFont typeface="Monotype Sorts" pitchFamily="2" charset="2"/>
                <a:buNone/>
              </a:pPr>
              <a:r>
                <a:rPr lang="en-US" altLang="en-US" sz="1400" b="1">
                  <a:solidFill>
                    <a:srgbClr val="0000CC"/>
                  </a:solidFill>
                </a:rPr>
                <a:t>Test</a:t>
              </a:r>
            </a:p>
            <a:p>
              <a:pPr algn="ctr">
                <a:lnSpc>
                  <a:spcPct val="80000"/>
                </a:lnSpc>
                <a:spcBef>
                  <a:spcPct val="20000"/>
                </a:spcBef>
                <a:buClr>
                  <a:schemeClr val="accent2"/>
                </a:buClr>
                <a:buSzPct val="75000"/>
                <a:buFont typeface="Monotype Sorts" pitchFamily="2" charset="2"/>
                <a:buNone/>
              </a:pPr>
              <a:r>
                <a:rPr lang="en-US" altLang="en-US" sz="1400" b="1">
                  <a:solidFill>
                    <a:srgbClr val="0000CC"/>
                  </a:solidFill>
                </a:rPr>
                <a:t>Set</a:t>
              </a:r>
              <a:endParaRPr lang="en-US" altLang="en-US" sz="1400">
                <a:solidFill>
                  <a:schemeClr val="bg2"/>
                </a:solidFill>
              </a:endParaRPr>
            </a:p>
          </p:txBody>
        </p:sp>
      </p:grpSp>
      <p:sp>
        <p:nvSpPr>
          <p:cNvPr id="4106" name="AutoShape 12"/>
          <p:cNvSpPr>
            <a:spLocks noChangeArrowheads="1"/>
          </p:cNvSpPr>
          <p:nvPr/>
        </p:nvSpPr>
        <p:spPr bwMode="auto">
          <a:xfrm>
            <a:off x="3886200" y="5486400"/>
            <a:ext cx="990600" cy="685800"/>
          </a:xfrm>
          <a:prstGeom prst="can">
            <a:avLst>
              <a:gd name="adj" fmla="val 25056"/>
            </a:avLst>
          </a:prstGeom>
          <a:solidFill>
            <a:schemeClr val="accent2"/>
          </a:solidFill>
          <a:ln w="127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07" name="Text Box 13"/>
          <p:cNvSpPr txBox="1">
            <a:spLocks noChangeArrowheads="1"/>
          </p:cNvSpPr>
          <p:nvPr/>
        </p:nvSpPr>
        <p:spPr bwMode="auto">
          <a:xfrm>
            <a:off x="3886200" y="5634038"/>
            <a:ext cx="1042988"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buClr>
                <a:schemeClr val="accent2"/>
              </a:buClr>
              <a:buSzPct val="75000"/>
              <a:buFont typeface="Monotype Sorts" pitchFamily="2" charset="2"/>
              <a:buNone/>
            </a:pPr>
            <a:r>
              <a:rPr lang="en-US" altLang="en-US" sz="1600" b="1">
                <a:solidFill>
                  <a:schemeClr val="tx2"/>
                </a:solidFill>
              </a:rPr>
              <a:t>Training </a:t>
            </a:r>
          </a:p>
          <a:p>
            <a:pPr algn="ctr">
              <a:lnSpc>
                <a:spcPct val="80000"/>
              </a:lnSpc>
              <a:spcBef>
                <a:spcPct val="20000"/>
              </a:spcBef>
              <a:buClr>
                <a:schemeClr val="accent2"/>
              </a:buClr>
              <a:buSzPct val="75000"/>
              <a:buFont typeface="Monotype Sorts" pitchFamily="2" charset="2"/>
              <a:buNone/>
            </a:pPr>
            <a:r>
              <a:rPr lang="en-US" altLang="en-US" sz="1600" b="1">
                <a:solidFill>
                  <a:schemeClr val="tx2"/>
                </a:solidFill>
              </a:rPr>
              <a:t>Set</a:t>
            </a:r>
            <a:endParaRPr lang="en-US" altLang="en-US" sz="1400">
              <a:solidFill>
                <a:schemeClr val="bg2"/>
              </a:solidFill>
            </a:endParaRPr>
          </a:p>
        </p:txBody>
      </p:sp>
      <p:grpSp>
        <p:nvGrpSpPr>
          <p:cNvPr id="4108" name="Group 14"/>
          <p:cNvGrpSpPr>
            <a:grpSpLocks/>
          </p:cNvGrpSpPr>
          <p:nvPr/>
        </p:nvGrpSpPr>
        <p:grpSpPr bwMode="auto">
          <a:xfrm>
            <a:off x="7637463" y="5481638"/>
            <a:ext cx="1125537" cy="690562"/>
            <a:chOff x="3360" y="2880"/>
            <a:chExt cx="672" cy="415"/>
          </a:xfrm>
        </p:grpSpPr>
        <p:sp>
          <p:nvSpPr>
            <p:cNvPr id="4116" name="AutoShape 15"/>
            <p:cNvSpPr>
              <a:spLocks noChangeArrowheads="1"/>
            </p:cNvSpPr>
            <p:nvPr/>
          </p:nvSpPr>
          <p:spPr bwMode="auto">
            <a:xfrm>
              <a:off x="3360" y="2880"/>
              <a:ext cx="672" cy="415"/>
            </a:xfrm>
            <a:prstGeom prst="flowChartMultidocument">
              <a:avLst/>
            </a:prstGeom>
            <a:solidFill>
              <a:srgbClr val="00E0CB"/>
            </a:solidFill>
            <a:ln w="1270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17" name="Text Box 16"/>
            <p:cNvSpPr txBox="1">
              <a:spLocks noChangeArrowheads="1"/>
            </p:cNvSpPr>
            <p:nvPr/>
          </p:nvSpPr>
          <p:spPr bwMode="auto">
            <a:xfrm>
              <a:off x="3392" y="2978"/>
              <a:ext cx="54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2000" b="1">
                  <a:solidFill>
                    <a:srgbClr val="CC0000"/>
                  </a:solidFill>
                </a:rPr>
                <a:t>Model</a:t>
              </a:r>
              <a:endParaRPr lang="en-US" altLang="en-US" sz="1400">
                <a:solidFill>
                  <a:schemeClr val="bg2"/>
                </a:solidFill>
              </a:endParaRPr>
            </a:p>
          </p:txBody>
        </p:sp>
      </p:grpSp>
      <p:sp>
        <p:nvSpPr>
          <p:cNvPr id="4109" name="AutoShape 17"/>
          <p:cNvSpPr>
            <a:spLocks noChangeArrowheads="1"/>
          </p:cNvSpPr>
          <p:nvPr/>
        </p:nvSpPr>
        <p:spPr bwMode="auto">
          <a:xfrm>
            <a:off x="5486400" y="5334000"/>
            <a:ext cx="1447800" cy="995363"/>
          </a:xfrm>
          <a:prstGeom prst="bevel">
            <a:avLst>
              <a:gd name="adj" fmla="val 12500"/>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10" name="Text Box 18"/>
          <p:cNvSpPr txBox="1">
            <a:spLocks noChangeArrowheads="1"/>
          </p:cNvSpPr>
          <p:nvPr/>
        </p:nvSpPr>
        <p:spPr bwMode="auto">
          <a:xfrm>
            <a:off x="5562600" y="5410200"/>
            <a:ext cx="13255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2000" b="1">
                <a:solidFill>
                  <a:srgbClr val="000000"/>
                </a:solidFill>
              </a:rPr>
              <a:t>Learn </a:t>
            </a:r>
          </a:p>
          <a:p>
            <a:pPr algn="ctr">
              <a:spcBef>
                <a:spcPct val="20000"/>
              </a:spcBef>
              <a:buClr>
                <a:schemeClr val="accent2"/>
              </a:buClr>
              <a:buSzPct val="75000"/>
              <a:buFont typeface="Monotype Sorts" pitchFamily="2" charset="2"/>
              <a:buNone/>
            </a:pPr>
            <a:r>
              <a:rPr lang="en-US" altLang="en-US" sz="2000" b="1">
                <a:solidFill>
                  <a:srgbClr val="000000"/>
                </a:solidFill>
              </a:rPr>
              <a:t>Classifier</a:t>
            </a:r>
            <a:endParaRPr lang="en-US" altLang="en-US" sz="1400">
              <a:solidFill>
                <a:srgbClr val="00E0CB"/>
              </a:solidFill>
            </a:endParaRPr>
          </a:p>
        </p:txBody>
      </p:sp>
      <p:sp>
        <p:nvSpPr>
          <p:cNvPr id="4111" name="AutoShape 19"/>
          <p:cNvSpPr>
            <a:spLocks noChangeArrowheads="1"/>
          </p:cNvSpPr>
          <p:nvPr/>
        </p:nvSpPr>
        <p:spPr bwMode="auto">
          <a:xfrm>
            <a:off x="4987925" y="5745163"/>
            <a:ext cx="484188" cy="141287"/>
          </a:xfrm>
          <a:prstGeom prst="rightArrow">
            <a:avLst>
              <a:gd name="adj1" fmla="val 50000"/>
              <a:gd name="adj2" fmla="val 85675"/>
            </a:avLst>
          </a:prstGeom>
          <a:solidFill>
            <a:srgbClr val="CC0000"/>
          </a:solidFill>
          <a:ln w="12700">
            <a:solidFill>
              <a:srgbClr val="CC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12" name="AutoShape 20"/>
          <p:cNvSpPr>
            <a:spLocks noChangeArrowheads="1"/>
          </p:cNvSpPr>
          <p:nvPr/>
        </p:nvSpPr>
        <p:spPr bwMode="auto">
          <a:xfrm>
            <a:off x="7010400" y="5710238"/>
            <a:ext cx="484188" cy="141287"/>
          </a:xfrm>
          <a:prstGeom prst="rightArrow">
            <a:avLst>
              <a:gd name="adj1" fmla="val 50000"/>
              <a:gd name="adj2" fmla="val 85675"/>
            </a:avLst>
          </a:prstGeom>
          <a:solidFill>
            <a:srgbClr val="CC0000"/>
          </a:solidFill>
          <a:ln w="12700">
            <a:solidFill>
              <a:srgbClr val="CC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13" name="AutoShape 21"/>
          <p:cNvSpPr>
            <a:spLocks noChangeArrowheads="1"/>
          </p:cNvSpPr>
          <p:nvPr/>
        </p:nvSpPr>
        <p:spPr bwMode="auto">
          <a:xfrm rot="5400000">
            <a:off x="8073231" y="5185569"/>
            <a:ext cx="312738" cy="152400"/>
          </a:xfrm>
          <a:prstGeom prst="rightArrow">
            <a:avLst>
              <a:gd name="adj1" fmla="val 50000"/>
              <a:gd name="adj2" fmla="val 51302"/>
            </a:avLst>
          </a:prstGeom>
          <a:solidFill>
            <a:srgbClr val="CC0000"/>
          </a:solidFill>
          <a:ln w="12700">
            <a:solidFill>
              <a:srgbClr val="CC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14" name="Line 22"/>
          <p:cNvSpPr>
            <a:spLocks noChangeShapeType="1"/>
          </p:cNvSpPr>
          <p:nvPr/>
        </p:nvSpPr>
        <p:spPr bwMode="auto">
          <a:xfrm>
            <a:off x="3657600" y="4876800"/>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23"/>
          <p:cNvSpPr>
            <a:spLocks noChangeShapeType="1"/>
          </p:cNvSpPr>
          <p:nvPr/>
        </p:nvSpPr>
        <p:spPr bwMode="auto">
          <a:xfrm>
            <a:off x="7315200" y="3810000"/>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406F9DA2-A24D-4E00-914D-988211E76A33}" type="slidenum">
              <a:rPr lang="en-US" altLang="en-US" smtClean="0"/>
              <a:pPr/>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fontAlgn="auto" hangingPunct="1">
              <a:spcAft>
                <a:spcPts val="0"/>
              </a:spcAft>
              <a:defRPr/>
            </a:pPr>
            <a:r>
              <a:rPr lang="en-US"/>
              <a:t>Classification: Application 1</a:t>
            </a:r>
          </a:p>
        </p:txBody>
      </p:sp>
      <p:sp>
        <p:nvSpPr>
          <p:cNvPr id="76803" name="Rectangle 3"/>
          <p:cNvSpPr>
            <a:spLocks noGrp="1" noChangeArrowheads="1"/>
          </p:cNvSpPr>
          <p:nvPr>
            <p:ph idx="1"/>
          </p:nvPr>
        </p:nvSpPr>
        <p:spPr>
          <a:xfrm>
            <a:off x="503238" y="1733550"/>
            <a:ext cx="8091487" cy="4264025"/>
          </a:xfrm>
        </p:spPr>
        <p:txBody>
          <a:bodyPr/>
          <a:lstStyle/>
          <a:p>
            <a:pPr eaLnBrk="1" hangingPunct="1"/>
            <a:r>
              <a:rPr lang="en-US" altLang="en-US" sz="2800" dirty="0"/>
              <a:t>Direct Marketing</a:t>
            </a:r>
          </a:p>
          <a:p>
            <a:pPr lvl="1" eaLnBrk="1" hangingPunct="1"/>
            <a:r>
              <a:rPr lang="en-US" altLang="en-US" sz="2400" dirty="0"/>
              <a:t>Goal: Reduce cost of mailing by </a:t>
            </a:r>
            <a:r>
              <a:rPr lang="en-US" altLang="en-US" sz="2400" i="1" dirty="0">
                <a:solidFill>
                  <a:srgbClr val="FF0066"/>
                </a:solidFill>
              </a:rPr>
              <a:t>targeting</a:t>
            </a:r>
            <a:r>
              <a:rPr lang="en-US" altLang="en-US" sz="2400" dirty="0"/>
              <a:t> a set of consumers likely to buy a new cell-phone product.</a:t>
            </a:r>
          </a:p>
          <a:p>
            <a:pPr lvl="1" eaLnBrk="1" hangingPunct="1"/>
            <a:r>
              <a:rPr lang="en-US" altLang="en-US" sz="2400" dirty="0"/>
              <a:t>Approach:</a:t>
            </a:r>
          </a:p>
          <a:p>
            <a:pPr lvl="2" eaLnBrk="1" hangingPunct="1"/>
            <a:r>
              <a:rPr lang="en-US" altLang="en-US" sz="2000" dirty="0"/>
              <a:t>Use the data for a similar product introduced before. </a:t>
            </a:r>
          </a:p>
          <a:p>
            <a:pPr lvl="2" eaLnBrk="1" hangingPunct="1"/>
            <a:r>
              <a:rPr lang="en-US" altLang="en-US" sz="2000" dirty="0"/>
              <a:t>We know which customers decided to buy and which decided otherwise. This </a:t>
            </a:r>
            <a:r>
              <a:rPr lang="en-US" altLang="en-US" sz="2000" i="1" dirty="0">
                <a:solidFill>
                  <a:srgbClr val="0000FF"/>
                </a:solidFill>
              </a:rPr>
              <a:t>{buy, don’t buy}</a:t>
            </a:r>
            <a:r>
              <a:rPr lang="en-US" altLang="en-US" sz="2000" dirty="0"/>
              <a:t> decision forms the </a:t>
            </a:r>
            <a:r>
              <a:rPr lang="en-US" altLang="en-US" sz="2000" i="1" dirty="0">
                <a:solidFill>
                  <a:srgbClr val="0000FF"/>
                </a:solidFill>
              </a:rPr>
              <a:t>class attribute</a:t>
            </a:r>
            <a:r>
              <a:rPr lang="en-US" altLang="en-US" sz="2000" dirty="0"/>
              <a:t>.</a:t>
            </a:r>
          </a:p>
          <a:p>
            <a:pPr lvl="2" eaLnBrk="1" hangingPunct="1"/>
            <a:r>
              <a:rPr lang="en-US" altLang="en-US" sz="2000" dirty="0"/>
              <a:t>Collect various demographic, lifestyle, and company-interaction related information about all such customers.</a:t>
            </a:r>
          </a:p>
          <a:p>
            <a:pPr lvl="3" eaLnBrk="1" hangingPunct="1"/>
            <a:r>
              <a:rPr lang="en-US" altLang="en-US" sz="1800" dirty="0"/>
              <a:t>Type of business, where they stay, how much they earn, etc.</a:t>
            </a:r>
          </a:p>
          <a:p>
            <a:pPr lvl="2" eaLnBrk="1" hangingPunct="1"/>
            <a:r>
              <a:rPr lang="en-US" altLang="en-US" sz="2000" dirty="0"/>
              <a:t>Use this information as input attributes to learn a classifier model.</a:t>
            </a:r>
          </a:p>
        </p:txBody>
      </p:sp>
      <p:sp>
        <p:nvSpPr>
          <p:cNvPr id="31748" name="Text Box 4"/>
          <p:cNvSpPr txBox="1">
            <a:spLocks noChangeArrowheads="1"/>
          </p:cNvSpPr>
          <p:nvPr/>
        </p:nvSpPr>
        <p:spPr bwMode="auto">
          <a:xfrm>
            <a:off x="5068887" y="6342993"/>
            <a:ext cx="3525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latin typeface="Times New Roman" panose="02020603050405020304" pitchFamily="18" charset="0"/>
              </a:rPr>
              <a:t>From [Berry &amp; </a:t>
            </a:r>
            <a:r>
              <a:rPr lang="en-US" altLang="en-US" sz="1200" dirty="0" err="1">
                <a:latin typeface="Times New Roman" panose="02020603050405020304" pitchFamily="18" charset="0"/>
              </a:rPr>
              <a:t>Linoff</a:t>
            </a:r>
            <a:r>
              <a:rPr lang="en-US" altLang="en-US" sz="1200" dirty="0">
                <a:latin typeface="Times New Roman" panose="02020603050405020304" pitchFamily="18" charset="0"/>
              </a:rPr>
              <a:t>] Data Mining Techniques, 1997</a:t>
            </a:r>
            <a:endParaRPr lang="en-US" altLang="en-US" sz="1200" b="1" dirty="0">
              <a:latin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35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6803">
                                            <p:txEl>
                                              <p:pRg st="3" end="3"/>
                                            </p:txEl>
                                          </p:spTgt>
                                        </p:tgtEl>
                                        <p:attrNameLst>
                                          <p:attrName>style.visibility</p:attrName>
                                        </p:attrNameLst>
                                      </p:cBhvr>
                                      <p:to>
                                        <p:strVal val="visible"/>
                                      </p:to>
                                    </p:set>
                                    <p:animEffect transition="in" filter="diamond(in)">
                                      <p:cBhvr>
                                        <p:cTn id="7" dur="500"/>
                                        <p:tgtEl>
                                          <p:spTgt spid="76803">
                                            <p:txEl>
                                              <p:pRg st="3" end="3"/>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76803">
                                            <p:txEl>
                                              <p:pRg st="4" end="4"/>
                                            </p:txEl>
                                          </p:spTgt>
                                        </p:tgtEl>
                                        <p:attrNameLst>
                                          <p:attrName>style.visibility</p:attrName>
                                        </p:attrNameLst>
                                      </p:cBhvr>
                                      <p:to>
                                        <p:strVal val="visible"/>
                                      </p:to>
                                    </p:set>
                                    <p:animEffect transition="in" filter="diamond(in)">
                                      <p:cBhvr>
                                        <p:cTn id="10" dur="500"/>
                                        <p:tgtEl>
                                          <p:spTgt spid="76803">
                                            <p:txEl>
                                              <p:pRg st="4" end="4"/>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76803">
                                            <p:txEl>
                                              <p:pRg st="5" end="5"/>
                                            </p:txEl>
                                          </p:spTgt>
                                        </p:tgtEl>
                                        <p:attrNameLst>
                                          <p:attrName>style.visibility</p:attrName>
                                        </p:attrNameLst>
                                      </p:cBhvr>
                                      <p:to>
                                        <p:strVal val="visible"/>
                                      </p:to>
                                    </p:set>
                                    <p:animEffect transition="in" filter="diamond(in)">
                                      <p:cBhvr>
                                        <p:cTn id="13" dur="500"/>
                                        <p:tgtEl>
                                          <p:spTgt spid="76803">
                                            <p:txEl>
                                              <p:pRg st="5" end="5"/>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76803">
                                            <p:txEl>
                                              <p:pRg st="6" end="6"/>
                                            </p:txEl>
                                          </p:spTgt>
                                        </p:tgtEl>
                                        <p:attrNameLst>
                                          <p:attrName>style.visibility</p:attrName>
                                        </p:attrNameLst>
                                      </p:cBhvr>
                                      <p:to>
                                        <p:strVal val="visible"/>
                                      </p:to>
                                    </p:set>
                                    <p:animEffect transition="in" filter="diamond(in)">
                                      <p:cBhvr>
                                        <p:cTn id="16" dur="500"/>
                                        <p:tgtEl>
                                          <p:spTgt spid="76803">
                                            <p:txEl>
                                              <p:pRg st="6" end="6"/>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76803">
                                            <p:txEl>
                                              <p:pRg st="7" end="7"/>
                                            </p:txEl>
                                          </p:spTgt>
                                        </p:tgtEl>
                                        <p:attrNameLst>
                                          <p:attrName>style.visibility</p:attrName>
                                        </p:attrNameLst>
                                      </p:cBhvr>
                                      <p:to>
                                        <p:strVal val="visible"/>
                                      </p:to>
                                    </p:set>
                                    <p:animEffect transition="in" filter="diamond(in)">
                                      <p:cBhvr>
                                        <p:cTn id="19" dur="500"/>
                                        <p:tgtEl>
                                          <p:spTgt spid="768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fontAlgn="auto" hangingPunct="1">
              <a:spcAft>
                <a:spcPts val="0"/>
              </a:spcAft>
              <a:defRPr/>
            </a:pPr>
            <a:r>
              <a:rPr lang="en-US"/>
              <a:t>Classification: Application 2</a:t>
            </a:r>
          </a:p>
        </p:txBody>
      </p:sp>
      <p:sp>
        <p:nvSpPr>
          <p:cNvPr id="77827" name="Rectangle 3"/>
          <p:cNvSpPr>
            <a:spLocks noGrp="1" noChangeArrowheads="1"/>
          </p:cNvSpPr>
          <p:nvPr>
            <p:ph idx="1"/>
          </p:nvPr>
        </p:nvSpPr>
        <p:spPr>
          <a:xfrm>
            <a:off x="503238" y="1733550"/>
            <a:ext cx="8091487" cy="4362450"/>
          </a:xfrm>
        </p:spPr>
        <p:txBody>
          <a:bodyPr/>
          <a:lstStyle/>
          <a:p>
            <a:pPr eaLnBrk="1" hangingPunct="1">
              <a:lnSpc>
                <a:spcPct val="90000"/>
              </a:lnSpc>
            </a:pPr>
            <a:r>
              <a:rPr lang="en-US" altLang="en-US" sz="2800" dirty="0"/>
              <a:t>Fraud Detection</a:t>
            </a:r>
          </a:p>
          <a:p>
            <a:pPr lvl="1" eaLnBrk="1" hangingPunct="1">
              <a:lnSpc>
                <a:spcPct val="90000"/>
              </a:lnSpc>
            </a:pPr>
            <a:r>
              <a:rPr lang="en-US" altLang="en-US" sz="2400" dirty="0"/>
              <a:t>Goal: Predict fraudulent cases in credit card transactions.</a:t>
            </a:r>
          </a:p>
          <a:p>
            <a:pPr lvl="1" eaLnBrk="1" hangingPunct="1">
              <a:lnSpc>
                <a:spcPct val="90000"/>
              </a:lnSpc>
            </a:pPr>
            <a:r>
              <a:rPr lang="en-US" altLang="en-US" sz="2400" dirty="0"/>
              <a:t>Approach:</a:t>
            </a:r>
          </a:p>
          <a:p>
            <a:pPr lvl="2" eaLnBrk="1" hangingPunct="1">
              <a:lnSpc>
                <a:spcPct val="90000"/>
              </a:lnSpc>
            </a:pPr>
            <a:r>
              <a:rPr lang="en-US" altLang="en-US" sz="2000" dirty="0"/>
              <a:t>Use credit card transactions and the information on its account-holder as attributes.</a:t>
            </a:r>
          </a:p>
          <a:p>
            <a:pPr lvl="3" eaLnBrk="1" hangingPunct="1">
              <a:lnSpc>
                <a:spcPct val="90000"/>
              </a:lnSpc>
            </a:pPr>
            <a:r>
              <a:rPr lang="en-US" altLang="en-US" sz="1800" dirty="0"/>
              <a:t>When does a customer buy, what does he buy, how often he pays on time, </a:t>
            </a:r>
            <a:r>
              <a:rPr lang="en-US" altLang="en-US" sz="1800" dirty="0" err="1"/>
              <a:t>etc</a:t>
            </a:r>
            <a:endParaRPr lang="en-US" altLang="en-US" sz="1800" dirty="0"/>
          </a:p>
          <a:p>
            <a:pPr lvl="2" eaLnBrk="1" hangingPunct="1">
              <a:lnSpc>
                <a:spcPct val="90000"/>
              </a:lnSpc>
            </a:pPr>
            <a:r>
              <a:rPr lang="en-US" altLang="en-US" sz="2000" dirty="0"/>
              <a:t>Label past transactions as fraud or fair transactions. This forms the class attribute.</a:t>
            </a:r>
          </a:p>
          <a:p>
            <a:pPr lvl="2" eaLnBrk="1" hangingPunct="1">
              <a:lnSpc>
                <a:spcPct val="90000"/>
              </a:lnSpc>
            </a:pPr>
            <a:r>
              <a:rPr lang="en-US" altLang="en-US" sz="2000" dirty="0"/>
              <a:t>Learn a model for the class of the transactions.</a:t>
            </a:r>
          </a:p>
          <a:p>
            <a:pPr lvl="2" eaLnBrk="1" hangingPunct="1">
              <a:lnSpc>
                <a:spcPct val="90000"/>
              </a:lnSpc>
            </a:pPr>
            <a:r>
              <a:rPr lang="en-US" altLang="en-US" sz="2000" dirty="0"/>
              <a:t>Use this model to detect fraud by observing credit card transactions on an account.</a:t>
            </a:r>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36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27">
                                            <p:txEl>
                                              <p:pRg st="3" end="3"/>
                                            </p:txEl>
                                          </p:spTgt>
                                        </p:tgtEl>
                                        <p:attrNameLst>
                                          <p:attrName>style.visibility</p:attrName>
                                        </p:attrNameLst>
                                      </p:cBhvr>
                                      <p:to>
                                        <p:strVal val="visible"/>
                                      </p:to>
                                    </p:set>
                                    <p:anim calcmode="lin" valueType="num">
                                      <p:cBhvr additive="base">
                                        <p:cTn id="7"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7827">
                                            <p:txEl>
                                              <p:pRg st="4" end="4"/>
                                            </p:txEl>
                                          </p:spTgt>
                                        </p:tgtEl>
                                        <p:attrNameLst>
                                          <p:attrName>style.visibility</p:attrName>
                                        </p:attrNameLst>
                                      </p:cBhvr>
                                      <p:to>
                                        <p:strVal val="visible"/>
                                      </p:to>
                                    </p:set>
                                    <p:anim calcmode="lin" valueType="num">
                                      <p:cBhvr additive="base">
                                        <p:cTn id="11" dur="5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7827">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7827">
                                            <p:txEl>
                                              <p:pRg st="5" end="5"/>
                                            </p:txEl>
                                          </p:spTgt>
                                        </p:tgtEl>
                                        <p:attrNameLst>
                                          <p:attrName>style.visibility</p:attrName>
                                        </p:attrNameLst>
                                      </p:cBhvr>
                                      <p:to>
                                        <p:strVal val="visible"/>
                                      </p:to>
                                    </p:set>
                                    <p:anim calcmode="lin" valueType="num">
                                      <p:cBhvr additive="base">
                                        <p:cTn id="15" dur="5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7827">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827">
                                            <p:txEl>
                                              <p:pRg st="6" end="6"/>
                                            </p:txEl>
                                          </p:spTgt>
                                        </p:tgtEl>
                                        <p:attrNameLst>
                                          <p:attrName>style.visibility</p:attrName>
                                        </p:attrNameLst>
                                      </p:cBhvr>
                                      <p:to>
                                        <p:strVal val="visible"/>
                                      </p:to>
                                    </p:set>
                                    <p:anim calcmode="lin" valueType="num">
                                      <p:cBhvr additive="base">
                                        <p:cTn id="19" dur="500" fill="hold"/>
                                        <p:tgtEl>
                                          <p:spTgt spid="7782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7">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7827">
                                            <p:txEl>
                                              <p:pRg st="7" end="7"/>
                                            </p:txEl>
                                          </p:spTgt>
                                        </p:tgtEl>
                                        <p:attrNameLst>
                                          <p:attrName>style.visibility</p:attrName>
                                        </p:attrNameLst>
                                      </p:cBhvr>
                                      <p:to>
                                        <p:strVal val="visible"/>
                                      </p:to>
                                    </p:set>
                                    <p:anim calcmode="lin" valueType="num">
                                      <p:cBhvr additive="base">
                                        <p:cTn id="23" dur="500" fill="hold"/>
                                        <p:tgtEl>
                                          <p:spTgt spid="77827">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782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fontAlgn="auto" hangingPunct="1">
              <a:spcAft>
                <a:spcPts val="0"/>
              </a:spcAft>
              <a:defRPr/>
            </a:pPr>
            <a:r>
              <a:rPr lang="en-US"/>
              <a:t>Classification: Application 3</a:t>
            </a:r>
          </a:p>
        </p:txBody>
      </p:sp>
      <p:sp>
        <p:nvSpPr>
          <p:cNvPr id="33795" name="Rectangle 3"/>
          <p:cNvSpPr>
            <a:spLocks noGrp="1" noChangeArrowheads="1"/>
          </p:cNvSpPr>
          <p:nvPr>
            <p:ph idx="1"/>
          </p:nvPr>
        </p:nvSpPr>
        <p:spPr/>
        <p:txBody>
          <a:bodyPr/>
          <a:lstStyle/>
          <a:p>
            <a:pPr eaLnBrk="1" hangingPunct="1"/>
            <a:r>
              <a:rPr lang="en-US" altLang="en-US" sz="2800" dirty="0"/>
              <a:t>Customer Attrition/Churn:</a:t>
            </a:r>
          </a:p>
          <a:p>
            <a:pPr lvl="1" eaLnBrk="1" hangingPunct="1"/>
            <a:r>
              <a:rPr lang="en-US" altLang="en-US" sz="2400" dirty="0"/>
              <a:t>Goal: To predict whether a customer is likely to be lost to a competitor.</a:t>
            </a:r>
          </a:p>
          <a:p>
            <a:pPr lvl="1" eaLnBrk="1" hangingPunct="1"/>
            <a:r>
              <a:rPr lang="en-US" altLang="en-US" sz="2400" dirty="0"/>
              <a:t>Approach:</a:t>
            </a:r>
          </a:p>
          <a:p>
            <a:pPr lvl="2" eaLnBrk="1" hangingPunct="1"/>
            <a:r>
              <a:rPr lang="en-US" altLang="en-US" sz="2000" dirty="0"/>
              <a:t>Use detailed record of transactions with each of the past and present customers, to find attributes.</a:t>
            </a:r>
          </a:p>
          <a:p>
            <a:pPr lvl="3" eaLnBrk="1" hangingPunct="1"/>
            <a:r>
              <a:rPr lang="en-US" altLang="en-US" sz="1800" dirty="0"/>
              <a:t>How often the customer calls, where he calls, what time-of-the day he calls most, his financial status, marital status, etc. </a:t>
            </a:r>
          </a:p>
          <a:p>
            <a:pPr lvl="2" eaLnBrk="1" hangingPunct="1"/>
            <a:r>
              <a:rPr lang="en-US" altLang="en-US" sz="2000" dirty="0"/>
              <a:t>Label the customers as loyal or disloyal.</a:t>
            </a:r>
          </a:p>
          <a:p>
            <a:pPr lvl="2" eaLnBrk="1" hangingPunct="1"/>
            <a:r>
              <a:rPr lang="en-US" altLang="en-US" sz="2000" dirty="0"/>
              <a:t>Find a model for loyalty.</a:t>
            </a:r>
          </a:p>
        </p:txBody>
      </p:sp>
      <p:sp>
        <p:nvSpPr>
          <p:cNvPr id="33796" name="Text Box 4"/>
          <p:cNvSpPr txBox="1">
            <a:spLocks noChangeArrowheads="1"/>
          </p:cNvSpPr>
          <p:nvPr/>
        </p:nvSpPr>
        <p:spPr bwMode="auto">
          <a:xfrm>
            <a:off x="5029200" y="6096000"/>
            <a:ext cx="3525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latin typeface="Times New Roman" panose="02020603050405020304" pitchFamily="18" charset="0"/>
              </a:rPr>
              <a:t>From [Berry &amp; Linoff] Data Mining Techniques, 1997</a:t>
            </a:r>
            <a:endParaRPr lang="en-US" altLang="en-US" sz="1200" b="1">
              <a:latin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37</a:t>
            </a:fld>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fontAlgn="auto" hangingPunct="1">
              <a:spcAft>
                <a:spcPts val="0"/>
              </a:spcAft>
              <a:defRPr/>
            </a:pPr>
            <a:r>
              <a:rPr lang="en-US"/>
              <a:t>Classification: Application 4</a:t>
            </a:r>
          </a:p>
        </p:txBody>
      </p:sp>
      <p:sp>
        <p:nvSpPr>
          <p:cNvPr id="34819" name="Rectangle 3"/>
          <p:cNvSpPr>
            <a:spLocks noGrp="1" noChangeArrowheads="1"/>
          </p:cNvSpPr>
          <p:nvPr>
            <p:ph idx="1"/>
          </p:nvPr>
        </p:nvSpPr>
        <p:spPr/>
        <p:txBody>
          <a:bodyPr/>
          <a:lstStyle/>
          <a:p>
            <a:pPr eaLnBrk="1" hangingPunct="1"/>
            <a:r>
              <a:rPr lang="en-US" altLang="en-US" sz="2800" dirty="0"/>
              <a:t>Sky Survey Cataloging</a:t>
            </a:r>
          </a:p>
          <a:p>
            <a:pPr lvl="1" eaLnBrk="1" hangingPunct="1"/>
            <a:r>
              <a:rPr lang="en-US" altLang="en-US" sz="2400" dirty="0"/>
              <a:t>Goal: To predict class (star or galaxy) of sky objects, especially visually faint ones, based on the telescopic survey images (from Palomar Observatory).</a:t>
            </a:r>
          </a:p>
          <a:p>
            <a:pPr lvl="3" eaLnBrk="1" hangingPunct="1"/>
            <a:r>
              <a:rPr lang="en-US" altLang="en-US" sz="1800" dirty="0"/>
              <a:t>3000 images with 23,040 x 23,040 pixels per image.</a:t>
            </a:r>
          </a:p>
          <a:p>
            <a:pPr lvl="1" eaLnBrk="1" hangingPunct="1"/>
            <a:r>
              <a:rPr lang="en-US" altLang="en-US" sz="2400" dirty="0"/>
              <a:t>Approach:</a:t>
            </a:r>
          </a:p>
          <a:p>
            <a:pPr lvl="2" eaLnBrk="1" hangingPunct="1"/>
            <a:r>
              <a:rPr lang="en-US" altLang="en-US" sz="2000" dirty="0"/>
              <a:t>Segment the image. </a:t>
            </a:r>
          </a:p>
          <a:p>
            <a:pPr lvl="2" eaLnBrk="1" hangingPunct="1"/>
            <a:r>
              <a:rPr lang="en-US" altLang="en-US" sz="2000" dirty="0"/>
              <a:t>Measure image attributes (features) - 40 of them per object.</a:t>
            </a:r>
          </a:p>
          <a:p>
            <a:pPr lvl="2" eaLnBrk="1" hangingPunct="1"/>
            <a:r>
              <a:rPr lang="en-US" altLang="en-US" sz="2000" dirty="0"/>
              <a:t>Model the class based on these features.</a:t>
            </a:r>
          </a:p>
          <a:p>
            <a:pPr lvl="2" eaLnBrk="1" hangingPunct="1"/>
            <a:r>
              <a:rPr lang="en-US" altLang="en-US" sz="2000" dirty="0"/>
              <a:t>Success Story: Could find 16 new high red-shift quasars, some of the farthest objects that are difficult to find!</a:t>
            </a:r>
          </a:p>
        </p:txBody>
      </p:sp>
      <p:sp>
        <p:nvSpPr>
          <p:cNvPr id="34820" name="Text Box 4"/>
          <p:cNvSpPr txBox="1">
            <a:spLocks noChangeArrowheads="1"/>
          </p:cNvSpPr>
          <p:nvPr/>
        </p:nvSpPr>
        <p:spPr bwMode="auto">
          <a:xfrm>
            <a:off x="3810000" y="6096000"/>
            <a:ext cx="5135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latin typeface="Times New Roman" panose="02020603050405020304" pitchFamily="18" charset="0"/>
              </a:rPr>
              <a:t>From [Fayyad, et.al.] Advances in Knowledge Discovery and Data Mining, 1996</a:t>
            </a:r>
            <a:endParaRPr lang="en-US" altLang="en-US" sz="1200" b="1">
              <a:latin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38</a:t>
            </a:fld>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fontAlgn="auto" hangingPunct="1">
              <a:spcAft>
                <a:spcPts val="0"/>
              </a:spcAft>
              <a:defRPr/>
            </a:pPr>
            <a:r>
              <a:rPr lang="en-US"/>
              <a:t>Classifying Galaxies</a:t>
            </a:r>
          </a:p>
        </p:txBody>
      </p:sp>
      <p:pic>
        <p:nvPicPr>
          <p:cNvPr id="35843" name="Picture 3" descr="ear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25908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intermedi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124200"/>
            <a:ext cx="2590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l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098925"/>
            <a:ext cx="264318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6"/>
          <p:cNvSpPr txBox="1">
            <a:spLocks noChangeArrowheads="1"/>
          </p:cNvSpPr>
          <p:nvPr/>
        </p:nvSpPr>
        <p:spPr bwMode="auto">
          <a:xfrm>
            <a:off x="1457325" y="1488281"/>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i="1" dirty="0"/>
              <a:t>Early</a:t>
            </a:r>
            <a:endParaRPr lang="en-US" altLang="en-US" sz="2800" b="1" dirty="0"/>
          </a:p>
        </p:txBody>
      </p:sp>
      <p:sp>
        <p:nvSpPr>
          <p:cNvPr id="35847" name="Text Box 7"/>
          <p:cNvSpPr txBox="1">
            <a:spLocks noChangeArrowheads="1"/>
          </p:cNvSpPr>
          <p:nvPr/>
        </p:nvSpPr>
        <p:spPr bwMode="auto">
          <a:xfrm>
            <a:off x="3917156" y="2628106"/>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i="1"/>
              <a:t>Intermediate</a:t>
            </a:r>
            <a:endParaRPr lang="en-US" altLang="en-US" sz="2400" b="1" i="1"/>
          </a:p>
        </p:txBody>
      </p:sp>
      <p:sp>
        <p:nvSpPr>
          <p:cNvPr id="35848" name="Text Box 8"/>
          <p:cNvSpPr txBox="1">
            <a:spLocks noChangeArrowheads="1"/>
          </p:cNvSpPr>
          <p:nvPr/>
        </p:nvSpPr>
        <p:spPr bwMode="auto">
          <a:xfrm>
            <a:off x="7166769" y="3483991"/>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i="1"/>
              <a:t>Late</a:t>
            </a:r>
            <a:endParaRPr lang="en-US" altLang="en-US" sz="2800" b="1"/>
          </a:p>
        </p:txBody>
      </p:sp>
      <p:sp>
        <p:nvSpPr>
          <p:cNvPr id="35849" name="Text Box 9"/>
          <p:cNvSpPr txBox="1">
            <a:spLocks noChangeArrowheads="1"/>
          </p:cNvSpPr>
          <p:nvPr/>
        </p:nvSpPr>
        <p:spPr bwMode="auto">
          <a:xfrm>
            <a:off x="381000" y="5029200"/>
            <a:ext cx="398621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173038" indent="-1730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latin typeface="Tahoma" panose="020B0604030504040204" pitchFamily="34" charset="0"/>
              </a:rPr>
              <a:t>Data Size: </a:t>
            </a:r>
          </a:p>
          <a:p>
            <a:pPr>
              <a:buFontTx/>
              <a:buChar char="•"/>
            </a:pPr>
            <a:r>
              <a:rPr lang="en-US" altLang="en-US" sz="1600" b="1">
                <a:latin typeface="Tahoma" panose="020B0604030504040204" pitchFamily="34" charset="0"/>
              </a:rPr>
              <a:t>72 million stars, 20 million galaxies</a:t>
            </a:r>
          </a:p>
          <a:p>
            <a:pPr>
              <a:buFontTx/>
              <a:buChar char="•"/>
            </a:pPr>
            <a:r>
              <a:rPr lang="en-US" altLang="en-US" sz="1600" b="1">
                <a:latin typeface="Tahoma" panose="020B0604030504040204" pitchFamily="34" charset="0"/>
              </a:rPr>
              <a:t>Object Catalog: 9 GB</a:t>
            </a:r>
          </a:p>
          <a:p>
            <a:pPr>
              <a:buFontTx/>
              <a:buChar char="•"/>
            </a:pPr>
            <a:r>
              <a:rPr lang="en-US" altLang="en-US" sz="1600" b="1">
                <a:latin typeface="Tahoma" panose="020B0604030504040204" pitchFamily="34" charset="0"/>
              </a:rPr>
              <a:t>Image Database: 150 GB</a:t>
            </a:r>
            <a:r>
              <a:rPr lang="en-US" altLang="en-US" b="1">
                <a:latin typeface="Tahoma" panose="020B0604030504040204" pitchFamily="34" charset="0"/>
              </a:rPr>
              <a:t> </a:t>
            </a:r>
            <a:endParaRPr lang="en-US" altLang="en-US" sz="2400" b="1">
              <a:latin typeface="Tahoma" panose="020B0604030504040204" pitchFamily="34" charset="0"/>
            </a:endParaRPr>
          </a:p>
        </p:txBody>
      </p:sp>
      <p:sp>
        <p:nvSpPr>
          <p:cNvPr id="35850" name="Text Box 10"/>
          <p:cNvSpPr txBox="1">
            <a:spLocks noChangeArrowheads="1"/>
          </p:cNvSpPr>
          <p:nvPr/>
        </p:nvSpPr>
        <p:spPr bwMode="auto">
          <a:xfrm>
            <a:off x="3581400" y="1676400"/>
            <a:ext cx="2516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73038" indent="-1730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latin typeface="Tahoma" panose="020B0604030504040204" pitchFamily="34" charset="0"/>
              </a:rPr>
              <a:t>Class: </a:t>
            </a:r>
          </a:p>
          <a:p>
            <a:pPr>
              <a:buFontTx/>
              <a:buChar char="•"/>
            </a:pPr>
            <a:r>
              <a:rPr lang="en-US" altLang="en-US" sz="1600" b="1">
                <a:latin typeface="Tahoma" panose="020B0604030504040204" pitchFamily="34" charset="0"/>
              </a:rPr>
              <a:t>Stages of Formation</a:t>
            </a:r>
            <a:endParaRPr lang="en-US" altLang="en-US" b="1">
              <a:latin typeface="Tahoma" panose="020B0604030504040204" pitchFamily="34" charset="0"/>
            </a:endParaRPr>
          </a:p>
        </p:txBody>
      </p:sp>
      <p:sp>
        <p:nvSpPr>
          <p:cNvPr id="35851" name="Text Box 11"/>
          <p:cNvSpPr txBox="1">
            <a:spLocks noChangeArrowheads="1"/>
          </p:cNvSpPr>
          <p:nvPr/>
        </p:nvSpPr>
        <p:spPr bwMode="auto">
          <a:xfrm>
            <a:off x="6253163" y="1671638"/>
            <a:ext cx="28908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73038" indent="-1730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latin typeface="Tahoma" panose="020B0604030504040204" pitchFamily="34" charset="0"/>
              </a:rPr>
              <a:t>Attributes:</a:t>
            </a:r>
          </a:p>
          <a:p>
            <a:pPr>
              <a:buFontTx/>
              <a:buChar char="•"/>
            </a:pPr>
            <a:r>
              <a:rPr lang="en-US" altLang="en-US" sz="1600" b="1">
                <a:latin typeface="Tahoma" panose="020B0604030504040204" pitchFamily="34" charset="0"/>
              </a:rPr>
              <a:t>Image features, </a:t>
            </a:r>
          </a:p>
          <a:p>
            <a:pPr>
              <a:buFontTx/>
              <a:buChar char="•"/>
            </a:pPr>
            <a:r>
              <a:rPr lang="en-US" altLang="en-US" sz="1600" b="1">
                <a:latin typeface="Tahoma" panose="020B0604030504040204" pitchFamily="34" charset="0"/>
              </a:rPr>
              <a:t>Characteristics of light waves received, etc.</a:t>
            </a:r>
          </a:p>
        </p:txBody>
      </p:sp>
      <p:sp>
        <p:nvSpPr>
          <p:cNvPr id="35852" name="Text Box 12"/>
          <p:cNvSpPr txBox="1">
            <a:spLocks noChangeArrowheads="1"/>
          </p:cNvSpPr>
          <p:nvPr/>
        </p:nvSpPr>
        <p:spPr bwMode="auto">
          <a:xfrm>
            <a:off x="6248400" y="914400"/>
            <a:ext cx="2744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latin typeface="Times New Roman" panose="02020603050405020304" pitchFamily="18" charset="0"/>
              </a:rPr>
              <a:t>Courtesy: http://aps.umn.edu</a:t>
            </a:r>
          </a:p>
        </p:txBody>
      </p:sp>
      <p:sp>
        <p:nvSpPr>
          <p:cNvPr id="3" name="Slide Number Placeholder 2"/>
          <p:cNvSpPr>
            <a:spLocks noGrp="1"/>
          </p:cNvSpPr>
          <p:nvPr>
            <p:ph type="sldNum" sz="quarter" idx="12"/>
          </p:nvPr>
        </p:nvSpPr>
        <p:spPr/>
        <p:txBody>
          <a:bodyPr/>
          <a:lstStyle/>
          <a:p>
            <a:fld id="{406F9DA2-A24D-4E00-914D-988211E76A33}" type="slidenum">
              <a:rPr lang="en-US" altLang="en-US" smtClean="0"/>
              <a:pPr/>
              <a:t>39</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r>
              <a:rPr lang="en-US" altLang="en-US" sz="4400" dirty="0">
                <a:latin typeface="Times New Roman" panose="02020603050405020304" pitchFamily="18" charset="0"/>
                <a:cs typeface="Times New Roman" panose="02020603050405020304" pitchFamily="18" charset="0"/>
              </a:rPr>
              <a:t>CS 43105 Data Mining Techniques</a:t>
            </a:r>
            <a:endParaRPr lang="en-US" altLang="en-US" sz="4400" dirty="0"/>
          </a:p>
        </p:txBody>
      </p:sp>
      <p:sp>
        <p:nvSpPr>
          <p:cNvPr id="47107" name="Rectangle 3"/>
          <p:cNvSpPr>
            <a:spLocks noGrp="1" noChangeArrowheads="1"/>
          </p:cNvSpPr>
          <p:nvPr>
            <p:ph idx="1"/>
          </p:nvPr>
        </p:nvSpPr>
        <p:spPr>
          <a:xfrm>
            <a:off x="609598" y="2160590"/>
            <a:ext cx="7772401" cy="4392610"/>
          </a:xfrm>
        </p:spPr>
        <p:txBody>
          <a:bodyPr rtlCol="0">
            <a:noAutofit/>
          </a:bodyPr>
          <a:lstStyle/>
          <a:p>
            <a:pPr>
              <a:defRPr/>
            </a:pPr>
            <a:r>
              <a:rPr lang="en-US" sz="2800" b="1" dirty="0">
                <a:solidFill>
                  <a:schemeClr val="tx1"/>
                </a:solidFill>
                <a:latin typeface="Times New Roman" panose="02020603050405020304" pitchFamily="18" charset="0"/>
                <a:cs typeface="Times New Roman" panose="02020603050405020304" pitchFamily="18" charset="0"/>
              </a:rPr>
              <a:t>Textbook</a:t>
            </a:r>
          </a:p>
          <a:p>
            <a:pPr lvl="1">
              <a:defRPr/>
            </a:pPr>
            <a:r>
              <a:rPr lang="en-US" sz="1800" dirty="0">
                <a:solidFill>
                  <a:schemeClr val="tx1"/>
                </a:solidFill>
                <a:latin typeface="Times New Roman" panose="02020603050405020304" pitchFamily="18" charset="0"/>
                <a:cs typeface="Times New Roman" panose="02020603050405020304" pitchFamily="18" charset="0"/>
              </a:rPr>
              <a:t>Ian H. Witten, </a:t>
            </a:r>
            <a:r>
              <a:rPr lang="en-US" sz="1800" dirty="0" err="1">
                <a:solidFill>
                  <a:schemeClr val="tx1"/>
                </a:solidFill>
                <a:latin typeface="Times New Roman" panose="02020603050405020304" pitchFamily="18" charset="0"/>
                <a:cs typeface="Times New Roman" panose="02020603050405020304" pitchFamily="18" charset="0"/>
              </a:rPr>
              <a:t>Eibe</a:t>
            </a:r>
            <a:r>
              <a:rPr lang="en-US" sz="1800" dirty="0">
                <a:solidFill>
                  <a:schemeClr val="tx1"/>
                </a:solidFill>
                <a:latin typeface="Times New Roman" panose="02020603050405020304" pitchFamily="18" charset="0"/>
                <a:cs typeface="Times New Roman" panose="02020603050405020304" pitchFamily="18" charset="0"/>
              </a:rPr>
              <a:t> Frank, and Mark A. Hall. Data Mining: Practical Machine Learning Tools and Techniques: 3rd Edition. ISBN-13: 9780123748560,  Publisher: Elsevier Science, Publication date: 1/20/2011. </a:t>
            </a:r>
          </a:p>
          <a:p>
            <a:pPr>
              <a:defRPr/>
            </a:pPr>
            <a:r>
              <a:rPr lang="en-US" sz="2800" b="1" dirty="0">
                <a:solidFill>
                  <a:schemeClr val="tx1"/>
                </a:solidFill>
                <a:latin typeface="Times New Roman" panose="02020603050405020304" pitchFamily="18" charset="0"/>
                <a:cs typeface="Times New Roman" panose="02020603050405020304" pitchFamily="18" charset="0"/>
              </a:rPr>
              <a:t>Reference Books</a:t>
            </a:r>
          </a:p>
          <a:p>
            <a:pPr lvl="1">
              <a:defRPr/>
            </a:pPr>
            <a:r>
              <a:rPr lang="en-US" sz="1800" dirty="0" err="1">
                <a:solidFill>
                  <a:schemeClr val="tx1"/>
                </a:solidFill>
                <a:latin typeface="Times New Roman" panose="02020603050405020304" pitchFamily="18" charset="0"/>
                <a:cs typeface="Times New Roman" panose="02020603050405020304" pitchFamily="18" charset="0"/>
              </a:rPr>
              <a:t>Jiawei</a:t>
            </a:r>
            <a:r>
              <a:rPr lang="en-US" sz="1800" dirty="0">
                <a:solidFill>
                  <a:schemeClr val="tx1"/>
                </a:solidFill>
                <a:latin typeface="Times New Roman" panose="02020603050405020304" pitchFamily="18" charset="0"/>
                <a:cs typeface="Times New Roman" panose="02020603050405020304" pitchFamily="18" charset="0"/>
              </a:rPr>
              <a:t> Han, </a:t>
            </a:r>
            <a:r>
              <a:rPr lang="en-US" sz="1800" dirty="0" err="1">
                <a:solidFill>
                  <a:schemeClr val="tx1"/>
                </a:solidFill>
                <a:latin typeface="Times New Roman" panose="02020603050405020304" pitchFamily="18" charset="0"/>
                <a:cs typeface="Times New Roman" panose="02020603050405020304" pitchFamily="18" charset="0"/>
              </a:rPr>
              <a:t>Micheline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Kamber</a:t>
            </a:r>
            <a:r>
              <a:rPr lang="en-US" sz="1800" dirty="0">
                <a:solidFill>
                  <a:schemeClr val="tx1"/>
                </a:solidFill>
                <a:latin typeface="Times New Roman" panose="02020603050405020304" pitchFamily="18" charset="0"/>
                <a:cs typeface="Times New Roman" panose="02020603050405020304" pitchFamily="18" charset="0"/>
              </a:rPr>
              <a:t> and Jian Pei. Data Mining: Concepts and Techniques. The Morgan Kaufmann Series in Data Management Systems, Morgan Kaufmann Publishers, July 2011. ISBN 978-0123814791. https://hanj.cs.illinois.edu/bk3/bk3_slidesindex.htm </a:t>
            </a:r>
          </a:p>
          <a:p>
            <a:pPr lvl="1">
              <a:defRPr/>
            </a:pPr>
            <a:r>
              <a:rPr lang="en-US" sz="1800" dirty="0">
                <a:solidFill>
                  <a:schemeClr val="tx1"/>
                </a:solidFill>
                <a:latin typeface="Times New Roman" panose="02020603050405020304" pitchFamily="18" charset="0"/>
                <a:cs typeface="Times New Roman" panose="02020603050405020304" pitchFamily="18" charset="0"/>
              </a:rPr>
              <a:t>Mohammed J. </a:t>
            </a:r>
            <a:r>
              <a:rPr lang="en-US" sz="1800" dirty="0" err="1">
                <a:solidFill>
                  <a:schemeClr val="tx1"/>
                </a:solidFill>
                <a:latin typeface="Times New Roman" panose="02020603050405020304" pitchFamily="18" charset="0"/>
                <a:cs typeface="Times New Roman" panose="02020603050405020304" pitchFamily="18" charset="0"/>
              </a:rPr>
              <a:t>Zaki</a:t>
            </a:r>
            <a:r>
              <a:rPr lang="en-US" sz="1800" dirty="0">
                <a:solidFill>
                  <a:schemeClr val="tx1"/>
                </a:solidFill>
                <a:latin typeface="Times New Roman" panose="02020603050405020304" pitchFamily="18" charset="0"/>
                <a:cs typeface="Times New Roman" panose="02020603050405020304" pitchFamily="18" charset="0"/>
              </a:rPr>
              <a:t> and Wagner </a:t>
            </a:r>
            <a:r>
              <a:rPr lang="en-US" sz="1800" dirty="0" err="1">
                <a:solidFill>
                  <a:schemeClr val="tx1"/>
                </a:solidFill>
                <a:latin typeface="Times New Roman" panose="02020603050405020304" pitchFamily="18" charset="0"/>
                <a:cs typeface="Times New Roman" panose="02020603050405020304" pitchFamily="18" charset="0"/>
              </a:rPr>
              <a:t>Meira</a:t>
            </a:r>
            <a:r>
              <a:rPr lang="en-US" sz="1800" dirty="0">
                <a:solidFill>
                  <a:schemeClr val="tx1"/>
                </a:solidFill>
                <a:latin typeface="Times New Roman" panose="02020603050405020304" pitchFamily="18" charset="0"/>
                <a:cs typeface="Times New Roman" panose="02020603050405020304" pitchFamily="18" charset="0"/>
              </a:rPr>
              <a:t>. Data Mining and Analysis: Fundamental Concepts and Algorithms. 1st Edition. Cambridge University Press, May 12, 2014. ISBN-13: 978-0521766333. </a:t>
            </a:r>
          </a:p>
        </p:txBody>
      </p:sp>
      <p:sp>
        <p:nvSpPr>
          <p:cNvPr id="2" name="Slide Number Placeholder 1"/>
          <p:cNvSpPr>
            <a:spLocks noGrp="1"/>
          </p:cNvSpPr>
          <p:nvPr>
            <p:ph type="sldNum" sz="quarter" idx="12"/>
          </p:nvPr>
        </p:nvSpPr>
        <p:spPr/>
        <p:txBody>
          <a:bodyPr/>
          <a:lstStyle/>
          <a:p>
            <a:fld id="{EA4373EB-E834-45A5-94E8-C63CF1410EED}" type="slidenum">
              <a:rPr lang="en-US" altLang="en-US" smtClean="0"/>
              <a:pPr/>
              <a:t>4</a:t>
            </a:fld>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fontAlgn="auto" hangingPunct="1">
              <a:spcAft>
                <a:spcPts val="0"/>
              </a:spcAft>
              <a:defRPr/>
            </a:pPr>
            <a:r>
              <a:rPr lang="en-US"/>
              <a:t>Clustering Definition</a:t>
            </a:r>
          </a:p>
        </p:txBody>
      </p:sp>
      <p:sp>
        <p:nvSpPr>
          <p:cNvPr id="36867" name="Rectangle 3"/>
          <p:cNvSpPr>
            <a:spLocks noGrp="1" noChangeArrowheads="1"/>
          </p:cNvSpPr>
          <p:nvPr>
            <p:ph idx="1"/>
          </p:nvPr>
        </p:nvSpPr>
        <p:spPr/>
        <p:txBody>
          <a:bodyPr/>
          <a:lstStyle/>
          <a:p>
            <a:pPr eaLnBrk="1" hangingPunct="1">
              <a:lnSpc>
                <a:spcPct val="90000"/>
              </a:lnSpc>
            </a:pPr>
            <a:r>
              <a:rPr lang="en-US" altLang="en-US"/>
              <a:t>Given a set of data points, each having a set of attributes, and a similarity measure among them, find clusters such that</a:t>
            </a:r>
          </a:p>
          <a:p>
            <a:pPr lvl="1" eaLnBrk="1" hangingPunct="1">
              <a:lnSpc>
                <a:spcPct val="90000"/>
              </a:lnSpc>
            </a:pPr>
            <a:r>
              <a:rPr lang="en-US" altLang="en-US"/>
              <a:t>Data points in one cluster are more similar to one another.</a:t>
            </a:r>
          </a:p>
          <a:p>
            <a:pPr lvl="1" eaLnBrk="1" hangingPunct="1">
              <a:lnSpc>
                <a:spcPct val="90000"/>
              </a:lnSpc>
            </a:pPr>
            <a:r>
              <a:rPr lang="en-US" altLang="en-US"/>
              <a:t>Data points in separate clusters are less similar to one another.</a:t>
            </a:r>
          </a:p>
          <a:p>
            <a:pPr eaLnBrk="1" hangingPunct="1">
              <a:lnSpc>
                <a:spcPct val="90000"/>
              </a:lnSpc>
            </a:pPr>
            <a:r>
              <a:rPr lang="en-US" altLang="en-US"/>
              <a:t>Similarity Measures:</a:t>
            </a:r>
          </a:p>
          <a:p>
            <a:pPr lvl="1" eaLnBrk="1" hangingPunct="1">
              <a:lnSpc>
                <a:spcPct val="90000"/>
              </a:lnSpc>
            </a:pPr>
            <a:r>
              <a:rPr lang="en-US" altLang="en-US"/>
              <a:t>Euclidean Distance if attributes are continuous.</a:t>
            </a:r>
          </a:p>
          <a:p>
            <a:pPr lvl="1" eaLnBrk="1" hangingPunct="1">
              <a:lnSpc>
                <a:spcPct val="90000"/>
              </a:lnSpc>
            </a:pPr>
            <a:r>
              <a:rPr lang="en-US" altLang="en-US"/>
              <a:t>Other Problem-specific Measures.</a:t>
            </a:r>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fontAlgn="auto" hangingPunct="1">
              <a:spcAft>
                <a:spcPts val="0"/>
              </a:spcAft>
              <a:defRPr/>
            </a:pPr>
            <a:r>
              <a:rPr lang="en-US"/>
              <a:t>Illustrating Clustering</a:t>
            </a:r>
          </a:p>
        </p:txBody>
      </p:sp>
      <p:sp>
        <p:nvSpPr>
          <p:cNvPr id="37891" name="Text Box 3"/>
          <p:cNvSpPr txBox="1">
            <a:spLocks noChangeArrowheads="1"/>
          </p:cNvSpPr>
          <p:nvPr/>
        </p:nvSpPr>
        <p:spPr bwMode="auto">
          <a:xfrm>
            <a:off x="381000" y="1447800"/>
            <a:ext cx="84678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8275" indent="-1682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Clr>
                <a:schemeClr val="accent2"/>
              </a:buClr>
              <a:buFont typeface="Monotype Sorts" pitchFamily="2" charset="2"/>
              <a:buChar char="x"/>
            </a:pPr>
            <a:r>
              <a:rPr kumimoji="1" lang="en-US" altLang="en-US" sz="2800" dirty="0">
                <a:latin typeface="Tahoma" panose="020B0604030504040204" pitchFamily="34" charset="0"/>
              </a:rPr>
              <a:t>Euclidean Distance Based Clustering in 3-D space.</a:t>
            </a:r>
          </a:p>
        </p:txBody>
      </p:sp>
      <p:sp>
        <p:nvSpPr>
          <p:cNvPr id="34820" name="Text Box 4"/>
          <p:cNvSpPr txBox="1">
            <a:spLocks noChangeArrowheads="1"/>
          </p:cNvSpPr>
          <p:nvPr/>
        </p:nvSpPr>
        <p:spPr bwMode="auto">
          <a:xfrm>
            <a:off x="1295400" y="2076123"/>
            <a:ext cx="2762250" cy="822325"/>
          </a:xfrm>
          <a:prstGeom prst="rect">
            <a:avLst/>
          </a:prstGeom>
          <a:solidFill>
            <a:srgbClr val="00FFCC"/>
          </a:solidFill>
          <a:ln w="9525">
            <a:noFill/>
            <a:miter lim="800000"/>
            <a:headEnd/>
            <a:tailEnd/>
          </a:ln>
          <a:effectLst>
            <a:outerShdw dist="107763" dir="2700000" algn="ctr" rotWithShape="0">
              <a:schemeClr val="bg2"/>
            </a:outerShdw>
          </a:effectLst>
        </p:spPr>
        <p:txBody>
          <a:bodyPr wrap="none">
            <a:spAutoFit/>
          </a:bodyPr>
          <a:lstStyle/>
          <a:p>
            <a:pPr algn="ctr" eaLnBrk="0" hangingPunct="0">
              <a:defRPr/>
            </a:pPr>
            <a:r>
              <a:rPr lang="en-US" sz="2400" dirty="0" err="1">
                <a:latin typeface="Times New Roman" pitchFamily="18" charset="0"/>
              </a:rPr>
              <a:t>Intracluster</a:t>
            </a:r>
            <a:r>
              <a:rPr lang="en-US" sz="2400" dirty="0">
                <a:latin typeface="Times New Roman" pitchFamily="18" charset="0"/>
              </a:rPr>
              <a:t> distances</a:t>
            </a:r>
          </a:p>
          <a:p>
            <a:pPr algn="ctr" eaLnBrk="0" hangingPunct="0">
              <a:defRPr/>
            </a:pPr>
            <a:r>
              <a:rPr lang="en-US" sz="2400" dirty="0">
                <a:latin typeface="Times New Roman" pitchFamily="18" charset="0"/>
              </a:rPr>
              <a:t>are minimized</a:t>
            </a:r>
          </a:p>
        </p:txBody>
      </p:sp>
      <p:sp>
        <p:nvSpPr>
          <p:cNvPr id="34821" name="Text Box 5"/>
          <p:cNvSpPr txBox="1">
            <a:spLocks noChangeArrowheads="1"/>
          </p:cNvSpPr>
          <p:nvPr/>
        </p:nvSpPr>
        <p:spPr bwMode="auto">
          <a:xfrm>
            <a:off x="5181600" y="2076123"/>
            <a:ext cx="2762250" cy="822325"/>
          </a:xfrm>
          <a:prstGeom prst="rect">
            <a:avLst/>
          </a:prstGeom>
          <a:solidFill>
            <a:srgbClr val="00FFCC"/>
          </a:solidFill>
          <a:ln w="9525">
            <a:noFill/>
            <a:miter lim="800000"/>
            <a:headEnd/>
            <a:tailEnd/>
          </a:ln>
          <a:effectLst>
            <a:outerShdw dist="107763" dir="2700000" algn="ctr" rotWithShape="0">
              <a:schemeClr val="bg2"/>
            </a:outerShdw>
          </a:effectLst>
        </p:spPr>
        <p:txBody>
          <a:bodyPr wrap="none">
            <a:spAutoFit/>
          </a:bodyPr>
          <a:lstStyle/>
          <a:p>
            <a:pPr algn="ctr" eaLnBrk="0" hangingPunct="0">
              <a:defRPr/>
            </a:pPr>
            <a:r>
              <a:rPr lang="en-US" sz="2400">
                <a:latin typeface="Times New Roman" pitchFamily="18" charset="0"/>
              </a:rPr>
              <a:t>Intercluster distances</a:t>
            </a:r>
          </a:p>
          <a:p>
            <a:pPr algn="ctr" eaLnBrk="0" hangingPunct="0">
              <a:defRPr/>
            </a:pPr>
            <a:r>
              <a:rPr lang="en-US" sz="2400">
                <a:latin typeface="Times New Roman" pitchFamily="18" charset="0"/>
              </a:rPr>
              <a:t>are maximized</a:t>
            </a:r>
          </a:p>
        </p:txBody>
      </p:sp>
      <p:grpSp>
        <p:nvGrpSpPr>
          <p:cNvPr id="37894" name="Group 6"/>
          <p:cNvGrpSpPr>
            <a:grpSpLocks/>
          </p:cNvGrpSpPr>
          <p:nvPr/>
        </p:nvGrpSpPr>
        <p:grpSpPr bwMode="auto">
          <a:xfrm>
            <a:off x="3276600" y="3200400"/>
            <a:ext cx="3048000" cy="2678113"/>
            <a:chOff x="2160" y="2544"/>
            <a:chExt cx="1920" cy="1687"/>
          </a:xfrm>
        </p:grpSpPr>
        <p:sp>
          <p:nvSpPr>
            <p:cNvPr id="37895" name="Line 7"/>
            <p:cNvSpPr>
              <a:spLocks noChangeShapeType="1"/>
            </p:cNvSpPr>
            <p:nvPr/>
          </p:nvSpPr>
          <p:spPr bwMode="auto">
            <a:xfrm>
              <a:off x="2736" y="2544"/>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6" name="Line 8"/>
            <p:cNvSpPr>
              <a:spLocks noChangeShapeType="1"/>
            </p:cNvSpPr>
            <p:nvPr/>
          </p:nvSpPr>
          <p:spPr bwMode="auto">
            <a:xfrm>
              <a:off x="2736" y="3696"/>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7" name="Freeform 9"/>
            <p:cNvSpPr>
              <a:spLocks/>
            </p:cNvSpPr>
            <p:nvPr/>
          </p:nvSpPr>
          <p:spPr bwMode="auto">
            <a:xfrm>
              <a:off x="2226" y="3696"/>
              <a:ext cx="510" cy="535"/>
            </a:xfrm>
            <a:custGeom>
              <a:avLst/>
              <a:gdLst>
                <a:gd name="T0" fmla="*/ 510 w 510"/>
                <a:gd name="T1" fmla="*/ 0 h 535"/>
                <a:gd name="T2" fmla="*/ 0 w 510"/>
                <a:gd name="T3" fmla="*/ 535 h 535"/>
                <a:gd name="T4" fmla="*/ 0 60000 65536"/>
                <a:gd name="T5" fmla="*/ 0 60000 65536"/>
                <a:gd name="T6" fmla="*/ 0 w 510"/>
                <a:gd name="T7" fmla="*/ 0 h 535"/>
                <a:gd name="T8" fmla="*/ 510 w 510"/>
                <a:gd name="T9" fmla="*/ 535 h 535"/>
              </a:gdLst>
              <a:ahLst/>
              <a:cxnLst>
                <a:cxn ang="T4">
                  <a:pos x="T0" y="T1"/>
                </a:cxn>
                <a:cxn ang="T5">
                  <a:pos x="T2" y="T3"/>
                </a:cxn>
              </a:cxnLst>
              <a:rect l="T6" t="T7" r="T8" b="T9"/>
              <a:pathLst>
                <a:path w="510" h="535">
                  <a:moveTo>
                    <a:pt x="510" y="0"/>
                  </a:moveTo>
                  <a:lnTo>
                    <a:pt x="0" y="535"/>
                  </a:lnTo>
                </a:path>
              </a:pathLst>
            </a:custGeom>
            <a:noFill/>
            <a:ln w="9525">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8"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899"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00"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01"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02"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03"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04"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05"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06"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07"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08"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09"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10"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11"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12"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13"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14"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15"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16"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17"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18"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19"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20"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3" name="Slide Number Placeholder 2"/>
          <p:cNvSpPr>
            <a:spLocks noGrp="1"/>
          </p:cNvSpPr>
          <p:nvPr>
            <p:ph type="sldNum" sz="quarter" idx="12"/>
          </p:nvPr>
        </p:nvSpPr>
        <p:spPr/>
        <p:txBody>
          <a:bodyPr/>
          <a:lstStyle/>
          <a:p>
            <a:fld id="{406F9DA2-A24D-4E00-914D-988211E76A33}" type="slidenum">
              <a:rPr lang="en-US" altLang="en-US" smtClean="0"/>
              <a:pPr/>
              <a:t>41</a:t>
            </a:fld>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fontAlgn="auto" hangingPunct="1">
              <a:spcAft>
                <a:spcPts val="0"/>
              </a:spcAft>
              <a:defRPr/>
            </a:pPr>
            <a:r>
              <a:rPr lang="en-US"/>
              <a:t>Clustering: Application 1</a:t>
            </a:r>
          </a:p>
        </p:txBody>
      </p:sp>
      <p:sp>
        <p:nvSpPr>
          <p:cNvPr id="38915" name="Rectangle 3"/>
          <p:cNvSpPr>
            <a:spLocks noGrp="1" noChangeArrowheads="1"/>
          </p:cNvSpPr>
          <p:nvPr>
            <p:ph idx="1"/>
          </p:nvPr>
        </p:nvSpPr>
        <p:spPr>
          <a:xfrm>
            <a:off x="503238" y="1666875"/>
            <a:ext cx="8091487" cy="4276725"/>
          </a:xfrm>
        </p:spPr>
        <p:txBody>
          <a:bodyPr/>
          <a:lstStyle/>
          <a:p>
            <a:pPr eaLnBrk="1" hangingPunct="1">
              <a:lnSpc>
                <a:spcPct val="90000"/>
              </a:lnSpc>
            </a:pPr>
            <a:r>
              <a:rPr lang="en-US" altLang="en-US" sz="2800" dirty="0"/>
              <a:t>Market Segmentation:</a:t>
            </a:r>
          </a:p>
          <a:p>
            <a:pPr lvl="1" eaLnBrk="1" hangingPunct="1">
              <a:lnSpc>
                <a:spcPct val="90000"/>
              </a:lnSpc>
            </a:pPr>
            <a:r>
              <a:rPr lang="en-US" altLang="en-US" sz="2400" dirty="0"/>
              <a:t>Goal: subdivide a market into distinct subsets of customers where any subset may conceivably be selected as a market target to be reached with a distinct marketing mix.</a:t>
            </a:r>
          </a:p>
          <a:p>
            <a:pPr lvl="1" eaLnBrk="1" hangingPunct="1">
              <a:lnSpc>
                <a:spcPct val="90000"/>
              </a:lnSpc>
            </a:pPr>
            <a:r>
              <a:rPr lang="en-US" altLang="en-US" sz="2400" dirty="0"/>
              <a:t>Approach: </a:t>
            </a:r>
          </a:p>
          <a:p>
            <a:pPr lvl="2" eaLnBrk="1" hangingPunct="1">
              <a:lnSpc>
                <a:spcPct val="90000"/>
              </a:lnSpc>
            </a:pPr>
            <a:r>
              <a:rPr lang="en-US" altLang="en-US" sz="2000" dirty="0"/>
              <a:t>Collect different attributes of customers based on their geographical and lifestyle related information.</a:t>
            </a:r>
          </a:p>
          <a:p>
            <a:pPr lvl="2" eaLnBrk="1" hangingPunct="1">
              <a:lnSpc>
                <a:spcPct val="90000"/>
              </a:lnSpc>
            </a:pPr>
            <a:r>
              <a:rPr lang="en-US" altLang="en-US" sz="2000" dirty="0"/>
              <a:t>Find clusters of similar customers.</a:t>
            </a:r>
          </a:p>
          <a:p>
            <a:pPr lvl="2" eaLnBrk="1" hangingPunct="1">
              <a:lnSpc>
                <a:spcPct val="90000"/>
              </a:lnSpc>
            </a:pPr>
            <a:r>
              <a:rPr lang="en-US" altLang="en-US" sz="2000" dirty="0"/>
              <a:t>Measure the clustering quality by observing buying patterns of customers in same cluster vs. those from different clusters. </a:t>
            </a:r>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42</a:t>
            </a:fld>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fontAlgn="auto" hangingPunct="1">
              <a:spcAft>
                <a:spcPts val="0"/>
              </a:spcAft>
              <a:defRPr/>
            </a:pPr>
            <a:r>
              <a:rPr lang="en-US"/>
              <a:t>Clustering: Application 2</a:t>
            </a:r>
          </a:p>
        </p:txBody>
      </p:sp>
      <p:sp>
        <p:nvSpPr>
          <p:cNvPr id="39939" name="Rectangle 3"/>
          <p:cNvSpPr>
            <a:spLocks noGrp="1" noChangeArrowheads="1"/>
          </p:cNvSpPr>
          <p:nvPr>
            <p:ph idx="1"/>
          </p:nvPr>
        </p:nvSpPr>
        <p:spPr/>
        <p:txBody>
          <a:bodyPr/>
          <a:lstStyle/>
          <a:p>
            <a:pPr eaLnBrk="1" hangingPunct="1"/>
            <a:r>
              <a:rPr lang="en-US" altLang="en-US" sz="2800" dirty="0"/>
              <a:t>Document Clustering:</a:t>
            </a:r>
          </a:p>
          <a:p>
            <a:pPr lvl="1" eaLnBrk="1" hangingPunct="1"/>
            <a:r>
              <a:rPr lang="en-US" altLang="en-US" sz="2400" dirty="0"/>
              <a:t>Goal: To find groups of documents that are similar to each other based on the important terms appearing in them.</a:t>
            </a:r>
          </a:p>
          <a:p>
            <a:pPr lvl="1" eaLnBrk="1" hangingPunct="1"/>
            <a:r>
              <a:rPr lang="en-US" altLang="en-US" sz="2400" dirty="0"/>
              <a:t>Approach: To identify frequently occurring terms in each document. Form a similarity measure based on the frequencies of different terms. Use it to cluster.</a:t>
            </a:r>
          </a:p>
          <a:p>
            <a:pPr lvl="1" eaLnBrk="1" hangingPunct="1"/>
            <a:r>
              <a:rPr lang="en-US" altLang="en-US" sz="2400" dirty="0"/>
              <a:t>Gain: Information Retrieval can utilize the clusters to relate a new document or search term to clustered documents.</a:t>
            </a:r>
            <a:endParaRPr lang="en-US" altLang="en-US" sz="3200" dirty="0"/>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fontAlgn="auto" hangingPunct="1">
              <a:spcAft>
                <a:spcPts val="0"/>
              </a:spcAft>
              <a:defRPr/>
            </a:pPr>
            <a:r>
              <a:rPr lang="en-US"/>
              <a:t>Illustrating Document Clustering</a:t>
            </a:r>
          </a:p>
        </p:txBody>
      </p:sp>
      <p:sp>
        <p:nvSpPr>
          <p:cNvPr id="5124" name="Rectangle 3"/>
          <p:cNvSpPr>
            <a:spLocks noGrp="1" noChangeArrowheads="1"/>
          </p:cNvSpPr>
          <p:nvPr>
            <p:ph idx="1"/>
          </p:nvPr>
        </p:nvSpPr>
        <p:spPr>
          <a:xfrm>
            <a:off x="381000" y="1447800"/>
            <a:ext cx="8178800" cy="1295400"/>
          </a:xfrm>
        </p:spPr>
        <p:txBody>
          <a:bodyPr/>
          <a:lstStyle/>
          <a:p>
            <a:pPr eaLnBrk="1" hangingPunct="1"/>
            <a:r>
              <a:rPr lang="en-US" altLang="en-US"/>
              <a:t>Clustering Points: 3204 Articles of Los Angeles Times.</a:t>
            </a:r>
          </a:p>
          <a:p>
            <a:pPr eaLnBrk="1" hangingPunct="1"/>
            <a:r>
              <a:rPr lang="en-US" altLang="en-US"/>
              <a:t>Similarity Measure: How many words are common in these documents (after some word filtering).</a:t>
            </a:r>
            <a:endParaRPr lang="en-US" altLang="en-US" sz="2000"/>
          </a:p>
        </p:txBody>
      </p:sp>
      <p:graphicFrame>
        <p:nvGraphicFramePr>
          <p:cNvPr id="5122" name="Object 4"/>
          <p:cNvGraphicFramePr>
            <a:graphicFrameLocks noChangeAspect="1"/>
          </p:cNvGraphicFramePr>
          <p:nvPr/>
        </p:nvGraphicFramePr>
        <p:xfrm>
          <a:off x="2281238" y="3411538"/>
          <a:ext cx="4424362" cy="3675062"/>
        </p:xfrm>
        <a:graphic>
          <a:graphicData uri="http://schemas.openxmlformats.org/presentationml/2006/ole">
            <mc:AlternateContent xmlns:mc="http://schemas.openxmlformats.org/markup-compatibility/2006">
              <mc:Choice xmlns:v="urn:schemas-microsoft-com:vml" Requires="v">
                <p:oleObj spid="_x0000_s5222" name="Document" r:id="rId3" imgW="6108192" imgH="5064252" progId="Word.Document.8">
                  <p:embed/>
                </p:oleObj>
              </mc:Choice>
              <mc:Fallback>
                <p:oleObj name="Document" r:id="rId3" imgW="6108192" imgH="5064252"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238" y="3411538"/>
                        <a:ext cx="4424362" cy="367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49632751-6A04-4D5B-A4E5-21C3D9E886BE}" type="slidenum">
              <a:rPr lang="en-US" altLang="en-US" smtClean="0"/>
              <a:pPr/>
              <a:t>44</a:t>
            </a:fld>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4213" y="441325"/>
            <a:ext cx="7724775" cy="976313"/>
          </a:xfrm>
        </p:spPr>
        <p:txBody>
          <a:bodyPr/>
          <a:lstStyle/>
          <a:p>
            <a:pPr eaLnBrk="1" fontAlgn="auto" hangingPunct="1">
              <a:spcAft>
                <a:spcPts val="0"/>
              </a:spcAft>
              <a:defRPr/>
            </a:pPr>
            <a:r>
              <a:rPr lang="en-US"/>
              <a:t>Clustering of S&amp;P 500 Stock Data</a:t>
            </a:r>
          </a:p>
        </p:txBody>
      </p:sp>
      <p:graphicFrame>
        <p:nvGraphicFramePr>
          <p:cNvPr id="6146" name="Object 3"/>
          <p:cNvGraphicFramePr>
            <a:graphicFrameLocks noChangeAspect="1"/>
          </p:cNvGraphicFramePr>
          <p:nvPr>
            <p:extLst>
              <p:ext uri="{D42A27DB-BD31-4B8C-83A1-F6EECF244321}">
                <p14:modId xmlns:p14="http://schemas.microsoft.com/office/powerpoint/2010/main" val="3042459042"/>
              </p:ext>
            </p:extLst>
          </p:nvPr>
        </p:nvGraphicFramePr>
        <p:xfrm>
          <a:off x="1219200" y="3097213"/>
          <a:ext cx="6629400" cy="6675711"/>
        </p:xfrm>
        <a:graphic>
          <a:graphicData uri="http://schemas.openxmlformats.org/presentationml/2006/ole">
            <mc:AlternateContent xmlns:mc="http://schemas.openxmlformats.org/markup-compatibility/2006">
              <mc:Choice xmlns:v="urn:schemas-microsoft-com:vml" Requires="v">
                <p:oleObj spid="_x0000_s6246" name="Document" r:id="rId3" imgW="5629275" imgH="5676900" progId="Word.Document.8">
                  <p:embed/>
                </p:oleObj>
              </mc:Choice>
              <mc:Fallback>
                <p:oleObj name="Document" r:id="rId3" imgW="5629275" imgH="567690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097213"/>
                        <a:ext cx="6629400" cy="6675711"/>
                      </a:xfrm>
                      <a:prstGeom prst="rect">
                        <a:avLst/>
                      </a:prstGeom>
                      <a:noFill/>
                      <a:ln>
                        <a:noFill/>
                      </a:ln>
                      <a:effectLst/>
                    </p:spPr>
                  </p:pic>
                </p:oleObj>
              </mc:Fallback>
            </mc:AlternateContent>
          </a:graphicData>
        </a:graphic>
      </p:graphicFrame>
      <p:sp>
        <p:nvSpPr>
          <p:cNvPr id="6148" name="Text Box 4"/>
          <p:cNvSpPr txBox="1">
            <a:spLocks noChangeArrowheads="1"/>
          </p:cNvSpPr>
          <p:nvPr/>
        </p:nvSpPr>
        <p:spPr bwMode="auto">
          <a:xfrm>
            <a:off x="609600" y="1449388"/>
            <a:ext cx="8229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eaLnBrk="0" hangingPunct="0">
              <a:defRPr>
                <a:solidFill>
                  <a:schemeClr val="tx1"/>
                </a:solidFill>
                <a:latin typeface="Arial" panose="020B0604020202020204" pitchFamily="34" charset="0"/>
              </a:defRPr>
            </a:lvl1pPr>
            <a:lvl2pPr marL="742950" indent="-233363"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chemeClr val="accent2"/>
              </a:buClr>
              <a:buFont typeface="Monotype Sorts" pitchFamily="2" charset="2"/>
              <a:buChar char="z"/>
            </a:pPr>
            <a:r>
              <a:rPr lang="en-US" altLang="en-US" sz="2000">
                <a:latin typeface="Tahoma" panose="020B0604030504040204" pitchFamily="34" charset="0"/>
              </a:rPr>
              <a:t>Observe Stock Movements every day. </a:t>
            </a:r>
          </a:p>
          <a:p>
            <a:pPr>
              <a:buClr>
                <a:schemeClr val="accent2"/>
              </a:buClr>
              <a:buFont typeface="Monotype Sorts" pitchFamily="2" charset="2"/>
              <a:buChar char="z"/>
            </a:pPr>
            <a:r>
              <a:rPr lang="en-US" altLang="en-US" sz="2000">
                <a:latin typeface="Tahoma" panose="020B0604030504040204" pitchFamily="34" charset="0"/>
              </a:rPr>
              <a:t>Clustering points: Stock-{UP/DOWN}</a:t>
            </a:r>
          </a:p>
          <a:p>
            <a:pPr>
              <a:buClr>
                <a:schemeClr val="accent2"/>
              </a:buClr>
              <a:buFont typeface="Monotype Sorts" pitchFamily="2" charset="2"/>
              <a:buChar char="z"/>
            </a:pPr>
            <a:r>
              <a:rPr lang="en-US" altLang="en-US" sz="2000">
                <a:latin typeface="Tahoma" panose="020B0604030504040204" pitchFamily="34" charset="0"/>
              </a:rPr>
              <a:t>Similarity Measure: Two points are more similar if the events described by them frequently happen together on the same day. </a:t>
            </a:r>
          </a:p>
          <a:p>
            <a:pPr lvl="1">
              <a:buClr>
                <a:schemeClr val="accent2"/>
              </a:buClr>
              <a:buFont typeface="Monotype Sorts" pitchFamily="2" charset="2"/>
              <a:buChar char="z"/>
            </a:pPr>
            <a:r>
              <a:rPr lang="en-US" altLang="en-US">
                <a:latin typeface="Tahoma" panose="020B0604030504040204" pitchFamily="34" charset="0"/>
              </a:rPr>
              <a:t>We used association rules to quantify a similarity measure.</a:t>
            </a:r>
            <a:r>
              <a:rPr lang="en-US" altLang="en-US" sz="2000">
                <a:latin typeface="Times New Roman" panose="02020603050405020304" pitchFamily="18" charset="0"/>
              </a:rPr>
              <a:t> </a:t>
            </a:r>
          </a:p>
        </p:txBody>
      </p:sp>
      <p:sp>
        <p:nvSpPr>
          <p:cNvPr id="3" name="Slide Number Placeholder 2"/>
          <p:cNvSpPr>
            <a:spLocks noGrp="1"/>
          </p:cNvSpPr>
          <p:nvPr>
            <p:ph type="sldNum" sz="quarter" idx="12"/>
          </p:nvPr>
        </p:nvSpPr>
        <p:spPr/>
        <p:txBody>
          <a:bodyPr/>
          <a:lstStyle/>
          <a:p>
            <a:fld id="{406F9DA2-A24D-4E00-914D-988211E76A33}" type="slidenum">
              <a:rPr lang="en-US" altLang="en-US" smtClean="0"/>
              <a:pPr/>
              <a:t>45</a:t>
            </a:fld>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fontScale="90000"/>
          </a:bodyPr>
          <a:lstStyle/>
          <a:p>
            <a:pPr eaLnBrk="1" fontAlgn="auto" hangingPunct="1">
              <a:spcAft>
                <a:spcPts val="0"/>
              </a:spcAft>
              <a:defRPr/>
            </a:pPr>
            <a:r>
              <a:rPr lang="en-US"/>
              <a:t>Association Rule Discovery: Definition</a:t>
            </a:r>
          </a:p>
        </p:txBody>
      </p:sp>
      <p:sp>
        <p:nvSpPr>
          <p:cNvPr id="7172" name="Rectangle 3"/>
          <p:cNvSpPr>
            <a:spLocks noGrp="1" noChangeArrowheads="1"/>
          </p:cNvSpPr>
          <p:nvPr>
            <p:ph idx="1"/>
          </p:nvPr>
        </p:nvSpPr>
        <p:spPr/>
        <p:txBody>
          <a:bodyPr/>
          <a:lstStyle/>
          <a:p>
            <a:pPr eaLnBrk="1" hangingPunct="1"/>
            <a:r>
              <a:rPr lang="en-US" altLang="en-US"/>
              <a:t>Given a set of records each of which contain some number of items from a given collection;</a:t>
            </a:r>
          </a:p>
          <a:p>
            <a:pPr lvl="1" eaLnBrk="1" hangingPunct="1"/>
            <a:r>
              <a:rPr lang="en-US" altLang="en-US"/>
              <a:t>Produce dependency rules which will predict occurrence of an item based on occurrences of other items.</a:t>
            </a:r>
          </a:p>
        </p:txBody>
      </p:sp>
      <p:graphicFrame>
        <p:nvGraphicFramePr>
          <p:cNvPr id="7170" name="Object 4"/>
          <p:cNvGraphicFramePr>
            <a:graphicFrameLocks noChangeAspect="1"/>
          </p:cNvGraphicFramePr>
          <p:nvPr/>
        </p:nvGraphicFramePr>
        <p:xfrm>
          <a:off x="381000" y="3276600"/>
          <a:ext cx="4181475" cy="2152650"/>
        </p:xfrm>
        <a:graphic>
          <a:graphicData uri="http://schemas.openxmlformats.org/presentationml/2006/ole">
            <mc:AlternateContent xmlns:mc="http://schemas.openxmlformats.org/markup-compatibility/2006">
              <mc:Choice xmlns:v="urn:schemas-microsoft-com:vml" Requires="v">
                <p:oleObj spid="_x0000_s7271" name="Document" r:id="rId3" imgW="3823716" imgH="1999488" progId="Word.Document.8">
                  <p:embed/>
                </p:oleObj>
              </mc:Choice>
              <mc:Fallback>
                <p:oleObj name="Document" r:id="rId3" imgW="3823716" imgH="1999488"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276600"/>
                        <a:ext cx="4181475" cy="215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1" name="Text Box 5"/>
          <p:cNvSpPr txBox="1">
            <a:spLocks noChangeArrowheads="1"/>
          </p:cNvSpPr>
          <p:nvPr/>
        </p:nvSpPr>
        <p:spPr bwMode="auto">
          <a:xfrm>
            <a:off x="4876800" y="3657600"/>
            <a:ext cx="3443288" cy="976313"/>
          </a:xfrm>
          <a:prstGeom prst="rect">
            <a:avLst/>
          </a:prstGeom>
          <a:solidFill>
            <a:srgbClr val="CCCCFF"/>
          </a:solidFill>
          <a:ln w="9525">
            <a:noFill/>
            <a:miter lim="800000"/>
            <a:headEnd/>
            <a:tailEnd/>
          </a:ln>
          <a:effectLst>
            <a:outerShdw dist="107763" dir="2700000" algn="ctr" rotWithShape="0">
              <a:schemeClr val="bg2"/>
            </a:outerShdw>
          </a:effectLst>
        </p:spPr>
        <p:txBody>
          <a:bodyPr wrap="none">
            <a:spAutoFit/>
          </a:bodyPr>
          <a:lstStyle/>
          <a:p>
            <a:pPr eaLnBrk="0" hangingPunct="0">
              <a:defRPr/>
            </a:pPr>
            <a:r>
              <a:rPr lang="en-US" sz="2000">
                <a:latin typeface="Times New Roman" pitchFamily="18" charset="0"/>
              </a:rPr>
              <a:t>Rules Discovered:</a:t>
            </a:r>
          </a:p>
          <a:p>
            <a:pPr eaLnBrk="0" hangingPunct="0">
              <a:defRPr/>
            </a:pPr>
            <a:r>
              <a:rPr lang="en-US" sz="2000">
                <a:latin typeface="Times New Roman" pitchFamily="18" charset="0"/>
              </a:rPr>
              <a:t>    </a:t>
            </a:r>
            <a:r>
              <a:rPr lang="en-US" b="1">
                <a:solidFill>
                  <a:srgbClr val="CC0000"/>
                </a:solidFill>
                <a:latin typeface="Tahoma" pitchFamily="34" charset="0"/>
              </a:rPr>
              <a:t>{Milk} --&gt; {Coke}</a:t>
            </a:r>
          </a:p>
          <a:p>
            <a:pPr eaLnBrk="0" hangingPunct="0">
              <a:defRPr/>
            </a:pPr>
            <a:r>
              <a:rPr lang="en-US" b="1">
                <a:solidFill>
                  <a:srgbClr val="CC0000"/>
                </a:solidFill>
                <a:latin typeface="Tahoma" pitchFamily="34" charset="0"/>
              </a:rPr>
              <a:t>    {Diaper, Milk} --&gt; {Beer}</a:t>
            </a:r>
            <a:endParaRPr lang="en-US" sz="2400">
              <a:latin typeface="Times New Roman" pitchFamily="18" charset="0"/>
            </a:endParaRPr>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46</a:t>
            </a:fld>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277813"/>
            <a:ext cx="8915400" cy="1139825"/>
          </a:xfrm>
        </p:spPr>
        <p:txBody>
          <a:bodyPr>
            <a:normAutofit fontScale="90000"/>
          </a:bodyPr>
          <a:lstStyle/>
          <a:p>
            <a:pPr eaLnBrk="1" fontAlgn="auto" hangingPunct="1">
              <a:spcAft>
                <a:spcPts val="0"/>
              </a:spcAft>
              <a:defRPr/>
            </a:pPr>
            <a:r>
              <a:rPr lang="en-US"/>
              <a:t>Association Rule Discovery: Application 1</a:t>
            </a:r>
          </a:p>
        </p:txBody>
      </p:sp>
      <p:sp>
        <p:nvSpPr>
          <p:cNvPr id="40963" name="Rectangle 3"/>
          <p:cNvSpPr>
            <a:spLocks noGrp="1" noChangeArrowheads="1"/>
          </p:cNvSpPr>
          <p:nvPr>
            <p:ph idx="1"/>
          </p:nvPr>
        </p:nvSpPr>
        <p:spPr>
          <a:xfrm>
            <a:off x="381000" y="1619250"/>
            <a:ext cx="8178800" cy="4171950"/>
          </a:xfrm>
        </p:spPr>
        <p:txBody>
          <a:bodyPr/>
          <a:lstStyle/>
          <a:p>
            <a:pPr eaLnBrk="1" hangingPunct="1">
              <a:lnSpc>
                <a:spcPct val="90000"/>
              </a:lnSpc>
            </a:pPr>
            <a:r>
              <a:rPr lang="en-US" altLang="en-US" sz="2800" dirty="0"/>
              <a:t>Marketing and Sales Promotion:</a:t>
            </a:r>
            <a:endParaRPr lang="en-US" altLang="en-US" dirty="0"/>
          </a:p>
          <a:p>
            <a:pPr lvl="1" eaLnBrk="1" hangingPunct="1">
              <a:lnSpc>
                <a:spcPct val="90000"/>
              </a:lnSpc>
            </a:pPr>
            <a:r>
              <a:rPr lang="en-US" altLang="en-US" sz="2400" dirty="0">
                <a:solidFill>
                  <a:srgbClr val="FF0066"/>
                </a:solidFill>
              </a:rPr>
              <a:t>Let the rule discovered be</a:t>
            </a:r>
            <a:r>
              <a:rPr lang="en-US" altLang="en-US" sz="2400" i="1" dirty="0">
                <a:solidFill>
                  <a:srgbClr val="FF0066"/>
                </a:solidFill>
              </a:rPr>
              <a:t> </a:t>
            </a:r>
          </a:p>
          <a:p>
            <a:pPr lvl="1" eaLnBrk="1" hangingPunct="1">
              <a:lnSpc>
                <a:spcPct val="90000"/>
              </a:lnSpc>
              <a:buFont typeface="Wingdings" panose="05000000000000000000" pitchFamily="2" charset="2"/>
              <a:buNone/>
            </a:pPr>
            <a:r>
              <a:rPr lang="en-US" altLang="en-US" sz="2400" i="1" dirty="0">
                <a:solidFill>
                  <a:srgbClr val="FF0066"/>
                </a:solidFill>
              </a:rPr>
              <a:t> 			{Bagels, … } --&gt; {Potato Chips}</a:t>
            </a:r>
            <a:endParaRPr lang="en-US" altLang="en-US" sz="2400" dirty="0"/>
          </a:p>
          <a:p>
            <a:pPr lvl="1" eaLnBrk="1" hangingPunct="1">
              <a:lnSpc>
                <a:spcPct val="90000"/>
              </a:lnSpc>
            </a:pPr>
            <a:r>
              <a:rPr lang="en-US" altLang="en-US" sz="2400" u="sng" dirty="0">
                <a:solidFill>
                  <a:srgbClr val="0000FF"/>
                </a:solidFill>
              </a:rPr>
              <a:t>Potato Chips</a:t>
            </a:r>
            <a:r>
              <a:rPr lang="en-US" altLang="en-US" sz="2400" u="sng" dirty="0"/>
              <a:t> </a:t>
            </a:r>
            <a:r>
              <a:rPr lang="en-US" altLang="en-US" sz="2400" u="sng" dirty="0">
                <a:solidFill>
                  <a:srgbClr val="0000FF"/>
                </a:solidFill>
              </a:rPr>
              <a:t>as consequent</a:t>
            </a:r>
            <a:r>
              <a:rPr lang="en-US" altLang="en-US" dirty="0"/>
              <a:t> =&gt; </a:t>
            </a:r>
            <a:r>
              <a:rPr lang="en-US" altLang="en-US" sz="2400" dirty="0"/>
              <a:t>Can be used to determine what should be done to boost its sales.</a:t>
            </a:r>
          </a:p>
          <a:p>
            <a:pPr lvl="1" eaLnBrk="1" hangingPunct="1">
              <a:lnSpc>
                <a:spcPct val="90000"/>
              </a:lnSpc>
            </a:pPr>
            <a:r>
              <a:rPr lang="en-US" altLang="en-US" sz="2400" u="sng" dirty="0">
                <a:solidFill>
                  <a:srgbClr val="0000FF"/>
                </a:solidFill>
              </a:rPr>
              <a:t>Bagels in the antecedent</a:t>
            </a:r>
            <a:r>
              <a:rPr lang="en-US" altLang="en-US" dirty="0"/>
              <a:t> =&gt; C</a:t>
            </a:r>
            <a:r>
              <a:rPr lang="en-US" altLang="en-US" sz="2400" dirty="0"/>
              <a:t>an be used to see which products would be affected if the store discontinues selling bagels.</a:t>
            </a:r>
          </a:p>
          <a:p>
            <a:pPr lvl="1" eaLnBrk="1" hangingPunct="1">
              <a:lnSpc>
                <a:spcPct val="90000"/>
              </a:lnSpc>
            </a:pPr>
            <a:r>
              <a:rPr lang="en-US" altLang="en-US" sz="2400" u="sng" dirty="0">
                <a:solidFill>
                  <a:srgbClr val="0000FF"/>
                </a:solidFill>
              </a:rPr>
              <a:t>Bagels in antecedent</a:t>
            </a:r>
            <a:r>
              <a:rPr lang="en-US" altLang="en-US" sz="2400" u="sng" dirty="0"/>
              <a:t> </a:t>
            </a:r>
            <a:r>
              <a:rPr lang="en-US" altLang="en-US" sz="2400" i="1" u="sng" dirty="0">
                <a:solidFill>
                  <a:srgbClr val="0000FF"/>
                </a:solidFill>
              </a:rPr>
              <a:t>and</a:t>
            </a:r>
            <a:r>
              <a:rPr lang="en-US" altLang="en-US" sz="2400" u="sng" dirty="0"/>
              <a:t> </a:t>
            </a:r>
            <a:r>
              <a:rPr lang="en-US" altLang="en-US" sz="2400" u="sng" dirty="0">
                <a:solidFill>
                  <a:srgbClr val="0000FF"/>
                </a:solidFill>
              </a:rPr>
              <a:t>Potato chips in consequent</a:t>
            </a:r>
            <a:r>
              <a:rPr lang="en-US" altLang="en-US" u="sng" dirty="0">
                <a:solidFill>
                  <a:srgbClr val="0000FF"/>
                </a:solidFill>
              </a:rPr>
              <a:t> </a:t>
            </a:r>
            <a:r>
              <a:rPr lang="en-US" altLang="en-US" dirty="0">
                <a:solidFill>
                  <a:schemeClr val="tx2"/>
                </a:solidFill>
              </a:rPr>
              <a:t>=&gt; </a:t>
            </a:r>
            <a:r>
              <a:rPr lang="en-US" altLang="en-US" sz="2400" dirty="0"/>
              <a:t>Can be used to see what products should be sold with Bagels to promote sale of Potato chips!</a:t>
            </a:r>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47</a:t>
            </a:fld>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77813"/>
            <a:ext cx="8534400" cy="1139825"/>
          </a:xfrm>
        </p:spPr>
        <p:txBody>
          <a:bodyPr>
            <a:normAutofit fontScale="90000"/>
          </a:bodyPr>
          <a:lstStyle/>
          <a:p>
            <a:pPr eaLnBrk="1" fontAlgn="auto" hangingPunct="1">
              <a:spcAft>
                <a:spcPts val="0"/>
              </a:spcAft>
              <a:defRPr/>
            </a:pPr>
            <a:r>
              <a:rPr lang="en-US"/>
              <a:t>Association Rule Discovery: Application 2</a:t>
            </a:r>
          </a:p>
        </p:txBody>
      </p:sp>
      <p:sp>
        <p:nvSpPr>
          <p:cNvPr id="41987" name="Rectangle 3"/>
          <p:cNvSpPr>
            <a:spLocks noGrp="1" noChangeArrowheads="1"/>
          </p:cNvSpPr>
          <p:nvPr>
            <p:ph idx="1"/>
          </p:nvPr>
        </p:nvSpPr>
        <p:spPr/>
        <p:txBody>
          <a:bodyPr/>
          <a:lstStyle/>
          <a:p>
            <a:pPr eaLnBrk="1" hangingPunct="1"/>
            <a:r>
              <a:rPr lang="en-US" altLang="en-US" sz="2800" dirty="0"/>
              <a:t>Supermarket shelf management.</a:t>
            </a:r>
          </a:p>
          <a:p>
            <a:pPr lvl="1" eaLnBrk="1" hangingPunct="1"/>
            <a:r>
              <a:rPr lang="en-US" altLang="en-US" sz="2400" dirty="0"/>
              <a:t>Goal: To identify items that are bought together by sufficiently many customers.</a:t>
            </a:r>
          </a:p>
          <a:p>
            <a:pPr lvl="1" eaLnBrk="1" hangingPunct="1"/>
            <a:r>
              <a:rPr lang="en-US" altLang="en-US" sz="2400" dirty="0"/>
              <a:t>Approach: Process the point-of-sale data collected with barcode scanners to find dependencies among items.</a:t>
            </a:r>
          </a:p>
          <a:p>
            <a:pPr lvl="1" eaLnBrk="1" hangingPunct="1"/>
            <a:r>
              <a:rPr lang="en-US" altLang="en-US" sz="2400" dirty="0"/>
              <a:t>A classic rule --</a:t>
            </a:r>
          </a:p>
          <a:p>
            <a:pPr lvl="2" eaLnBrk="1" hangingPunct="1"/>
            <a:r>
              <a:rPr lang="en-US" altLang="en-US" sz="2000" dirty="0"/>
              <a:t>If a customer buys diaper and milk, then he is very likely to buy beer.</a:t>
            </a:r>
          </a:p>
          <a:p>
            <a:pPr lvl="2" eaLnBrk="1" hangingPunct="1"/>
            <a:r>
              <a:rPr lang="en-US" altLang="en-US" sz="2000" dirty="0"/>
              <a:t>So, don’t be surprised if you find six-packs stacked next to diapers!</a:t>
            </a:r>
            <a:endParaRPr lang="en-US" altLang="en-US" sz="2800" dirty="0"/>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48</a:t>
            </a:fld>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81000" y="914400"/>
            <a:ext cx="8763000" cy="533400"/>
          </a:xfrm>
        </p:spPr>
        <p:txBody>
          <a:bodyPr>
            <a:normAutofit fontScale="90000"/>
          </a:bodyPr>
          <a:lstStyle/>
          <a:p>
            <a:pPr eaLnBrk="1" fontAlgn="auto" hangingPunct="1">
              <a:spcAft>
                <a:spcPts val="0"/>
              </a:spcAft>
              <a:defRPr/>
            </a:pPr>
            <a:r>
              <a:rPr lang="en-US"/>
              <a:t>Association Rule Discovery: Application 3</a:t>
            </a:r>
          </a:p>
        </p:txBody>
      </p:sp>
      <p:sp>
        <p:nvSpPr>
          <p:cNvPr id="43011" name="Rectangle 3"/>
          <p:cNvSpPr>
            <a:spLocks noGrp="1" noChangeArrowheads="1"/>
          </p:cNvSpPr>
          <p:nvPr>
            <p:ph idx="1"/>
          </p:nvPr>
        </p:nvSpPr>
        <p:spPr/>
        <p:txBody>
          <a:bodyPr/>
          <a:lstStyle/>
          <a:p>
            <a:pPr eaLnBrk="1" hangingPunct="1"/>
            <a:r>
              <a:rPr lang="en-US" altLang="en-US" sz="2800" dirty="0"/>
              <a:t>Inventory Management:</a:t>
            </a:r>
          </a:p>
          <a:p>
            <a:pPr lvl="1" eaLnBrk="1" hangingPunct="1"/>
            <a:r>
              <a:rPr lang="en-US" altLang="en-US" sz="2400" dirty="0"/>
              <a:t>Goal: A consumer appliance repair company wants to anticipate the nature of repairs on its consumer products and keep the service vehicles equipped with right parts to reduce on number of visits to consumer households.</a:t>
            </a:r>
          </a:p>
          <a:p>
            <a:pPr lvl="1" eaLnBrk="1" hangingPunct="1"/>
            <a:r>
              <a:rPr lang="en-US" altLang="en-US" sz="2400" dirty="0"/>
              <a:t>Approach: Process the data on tools and parts required in previous repairs at different consumer locations and discover the co-occurrence patterns.</a:t>
            </a:r>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49</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09598" y="2160590"/>
            <a:ext cx="8077202" cy="3880773"/>
          </a:xfrm>
        </p:spPr>
        <p:txBody>
          <a:bodyPr>
            <a:normAutofit/>
          </a:bodyPr>
          <a:lstStyle/>
          <a:p>
            <a:pPr>
              <a:lnSpc>
                <a:spcPct val="90000"/>
              </a:lnSpc>
            </a:pPr>
            <a:r>
              <a:rPr lang="en-US" altLang="en-US" sz="2800" dirty="0">
                <a:solidFill>
                  <a:schemeClr val="tx1"/>
                </a:solidFill>
                <a:latin typeface="Times New Roman" panose="02020603050405020304" pitchFamily="18" charset="0"/>
                <a:cs typeface="Times New Roman" panose="02020603050405020304" pitchFamily="18" charset="0"/>
              </a:rPr>
              <a:t>ACM digital library</a:t>
            </a:r>
          </a:p>
          <a:p>
            <a:pPr lvl="1">
              <a:lnSpc>
                <a:spcPct val="90000"/>
              </a:lnSpc>
            </a:pPr>
            <a:r>
              <a:rPr lang="en-US" altLang="en-US" sz="2400" dirty="0">
                <a:solidFill>
                  <a:schemeClr val="tx1"/>
                </a:solidFill>
                <a:latin typeface="Times New Roman" panose="02020603050405020304" pitchFamily="18" charset="0"/>
                <a:cs typeface="Times New Roman" panose="02020603050405020304" pitchFamily="18" charset="0"/>
                <a:hlinkClick r:id="rId2"/>
              </a:rPr>
              <a:t>http://dl.acm.org/</a:t>
            </a:r>
            <a:r>
              <a:rPr lang="en-US" altLang="en-US" sz="2400" dirty="0">
                <a:solidFill>
                  <a:schemeClr val="tx1"/>
                </a:solidFill>
                <a:latin typeface="Times New Roman" panose="02020603050405020304" pitchFamily="18" charset="0"/>
                <a:cs typeface="Times New Roman" panose="02020603050405020304" pitchFamily="18" charset="0"/>
              </a:rPr>
              <a:t>  </a:t>
            </a:r>
          </a:p>
          <a:p>
            <a:pPr>
              <a:lnSpc>
                <a:spcPct val="90000"/>
              </a:lnSpc>
            </a:pPr>
            <a:r>
              <a:rPr lang="en-US" altLang="en-US" sz="2800" dirty="0">
                <a:solidFill>
                  <a:schemeClr val="tx1"/>
                </a:solidFill>
                <a:latin typeface="Times New Roman" panose="02020603050405020304" pitchFamily="18" charset="0"/>
                <a:cs typeface="Times New Roman" panose="02020603050405020304" pitchFamily="18" charset="0"/>
              </a:rPr>
              <a:t>IEEE </a:t>
            </a:r>
            <a:r>
              <a:rPr lang="en-US" altLang="en-US" sz="2800" dirty="0" err="1">
                <a:solidFill>
                  <a:schemeClr val="tx1"/>
                </a:solidFill>
                <a:latin typeface="Times New Roman" panose="02020603050405020304" pitchFamily="18" charset="0"/>
                <a:cs typeface="Times New Roman" panose="02020603050405020304" pitchFamily="18" charset="0"/>
              </a:rPr>
              <a:t>Xplore</a:t>
            </a:r>
            <a:r>
              <a:rPr lang="en-US" altLang="en-US" sz="2800" dirty="0">
                <a:solidFill>
                  <a:schemeClr val="tx1"/>
                </a:solidFill>
                <a:latin typeface="Times New Roman" panose="02020603050405020304" pitchFamily="18" charset="0"/>
                <a:cs typeface="Times New Roman" panose="02020603050405020304" pitchFamily="18" charset="0"/>
              </a:rPr>
              <a:t> Digital Library</a:t>
            </a:r>
          </a:p>
          <a:p>
            <a:pPr lvl="1">
              <a:lnSpc>
                <a:spcPct val="90000"/>
              </a:lnSpc>
            </a:pPr>
            <a:r>
              <a:rPr lang="en-US" altLang="en-US" sz="2400" dirty="0">
                <a:solidFill>
                  <a:schemeClr val="tx1"/>
                </a:solidFill>
                <a:latin typeface="Times New Roman" panose="02020603050405020304" pitchFamily="18" charset="0"/>
                <a:cs typeface="Times New Roman" panose="02020603050405020304" pitchFamily="18" charset="0"/>
                <a:hlinkClick r:id="rId3"/>
              </a:rPr>
              <a:t>http://ieeexplore.ieee.org/Xplore/home.jsp</a:t>
            </a:r>
            <a:r>
              <a:rPr lang="en-US" altLang="en-US" sz="2400" dirty="0">
                <a:solidFill>
                  <a:schemeClr val="tx1"/>
                </a:solidFill>
                <a:latin typeface="Times New Roman" panose="02020603050405020304" pitchFamily="18" charset="0"/>
                <a:cs typeface="Times New Roman" panose="02020603050405020304" pitchFamily="18" charset="0"/>
              </a:rPr>
              <a:t> </a:t>
            </a:r>
          </a:p>
          <a:p>
            <a:pPr>
              <a:lnSpc>
                <a:spcPct val="90000"/>
              </a:lnSpc>
            </a:pPr>
            <a:r>
              <a:rPr lang="en-US" altLang="en-US" sz="2800" dirty="0">
                <a:solidFill>
                  <a:schemeClr val="tx1"/>
                </a:solidFill>
                <a:latin typeface="Times New Roman" panose="02020603050405020304" pitchFamily="18" charset="0"/>
                <a:cs typeface="Times New Roman" panose="02020603050405020304" pitchFamily="18" charset="0"/>
              </a:rPr>
              <a:t>DBLP</a:t>
            </a:r>
          </a:p>
          <a:p>
            <a:pPr lvl="1">
              <a:lnSpc>
                <a:spcPct val="90000"/>
              </a:lnSpc>
            </a:pPr>
            <a:r>
              <a:rPr lang="en-US" altLang="en-US" sz="2400" dirty="0">
                <a:solidFill>
                  <a:schemeClr val="tx1"/>
                </a:solidFill>
                <a:latin typeface="Times New Roman" panose="02020603050405020304" pitchFamily="18" charset="0"/>
                <a:cs typeface="Times New Roman" panose="02020603050405020304" pitchFamily="18" charset="0"/>
                <a:hlinkClick r:id="rId4"/>
              </a:rPr>
              <a:t>http://dblp.uni-trier.de/</a:t>
            </a:r>
            <a:r>
              <a:rPr lang="en-US" altLang="en-US" sz="2400" dirty="0">
                <a:solidFill>
                  <a:schemeClr val="tx1"/>
                </a:solidFill>
                <a:latin typeface="Times New Roman" panose="02020603050405020304" pitchFamily="18" charset="0"/>
                <a:cs typeface="Times New Roman" panose="02020603050405020304" pitchFamily="18" charset="0"/>
              </a:rPr>
              <a:t> </a:t>
            </a:r>
          </a:p>
          <a:p>
            <a:pPr eaLnBrk="1" hangingPunct="1">
              <a:lnSpc>
                <a:spcPct val="90000"/>
              </a:lnSpc>
            </a:pPr>
            <a:endParaRPr lang="en-US" altLang="en-US" sz="3000" dirty="0">
              <a:solidFill>
                <a:schemeClr val="tx1"/>
              </a:solidFill>
              <a:latin typeface="Times New Roman" panose="02020603050405020304" pitchFamily="18" charset="0"/>
              <a:cs typeface="Times New Roman" panose="02020603050405020304" pitchFamily="18" charset="0"/>
            </a:endParaRPr>
          </a:p>
          <a:p>
            <a:pPr eaLnBrk="1" hangingPunct="1">
              <a:lnSpc>
                <a:spcPct val="90000"/>
              </a:lnSpc>
            </a:pPr>
            <a:endParaRPr lang="en-US" altLang="en-US" sz="3000" dirty="0">
              <a:solidFill>
                <a:schemeClr val="tx1"/>
              </a:solidFill>
              <a:latin typeface="Times New Roman" panose="02020603050405020304" pitchFamily="18" charset="0"/>
              <a:cs typeface="Times New Roman" panose="02020603050405020304" pitchFamily="18" charset="0"/>
            </a:endParaRPr>
          </a:p>
          <a:p>
            <a:pPr eaLnBrk="1" hangingPunct="1">
              <a:lnSpc>
                <a:spcPct val="90000"/>
              </a:lnSpc>
            </a:pPr>
            <a:endParaRPr lang="en-US" altLang="en-US" sz="3000" dirty="0">
              <a:solidFill>
                <a:schemeClr val="tx1"/>
              </a:solidFill>
              <a:latin typeface="Times New Roman" panose="02020603050405020304" pitchFamily="18" charset="0"/>
              <a:cs typeface="Times New Roman" panose="02020603050405020304" pitchFamily="18" charset="0"/>
            </a:endParaRPr>
          </a:p>
          <a:p>
            <a:pPr lvl="1" eaLnBrk="1" hangingPunct="1">
              <a:lnSpc>
                <a:spcPct val="90000"/>
              </a:lnSpc>
            </a:pPr>
            <a:endParaRPr lang="en-US" altLang="en-US" sz="2600" dirty="0">
              <a:solidFill>
                <a:schemeClr val="tx1"/>
              </a:solidFill>
              <a:latin typeface="Times New Roman" panose="02020603050405020304" pitchFamily="18" charset="0"/>
              <a:cs typeface="Times New Roman" panose="02020603050405020304" pitchFamily="18" charset="0"/>
            </a:endParaRPr>
          </a:p>
          <a:p>
            <a:pPr lvl="1" eaLnBrk="1" hangingPunct="1">
              <a:lnSpc>
                <a:spcPct val="90000"/>
              </a:lnSpc>
            </a:pPr>
            <a:endParaRPr lang="en-US" altLang="en-US" sz="2600" dirty="0">
              <a:solidFill>
                <a:schemeClr val="tx1"/>
              </a:solidFill>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a:xfrm>
            <a:off x="761999" y="762000"/>
            <a:ext cx="6347713"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altLang="en-US" sz="4400" dirty="0">
                <a:latin typeface="Times New Roman" panose="02020603050405020304" pitchFamily="18" charset="0"/>
                <a:cs typeface="Times New Roman" panose="02020603050405020304" pitchFamily="18" charset="0"/>
              </a:rPr>
              <a:t>Online Resources</a:t>
            </a:r>
            <a:endParaRPr lang="en-US" altLang="en-US" sz="4400" dirty="0"/>
          </a:p>
        </p:txBody>
      </p:sp>
      <p:sp>
        <p:nvSpPr>
          <p:cNvPr id="2" name="Slide Number Placeholder 1"/>
          <p:cNvSpPr>
            <a:spLocks noGrp="1"/>
          </p:cNvSpPr>
          <p:nvPr>
            <p:ph type="sldNum" sz="quarter" idx="12"/>
          </p:nvPr>
        </p:nvSpPr>
        <p:spPr/>
        <p:txBody>
          <a:bodyPr/>
          <a:lstStyle/>
          <a:p>
            <a:fld id="{EA4373EB-E834-45A5-94E8-C63CF1410EED}" type="slidenum">
              <a:rPr lang="en-US" altLang="en-US" smtClean="0"/>
              <a:pPr/>
              <a:t>5</a:t>
            </a:fld>
            <a:endParaRPr lang="en-US" altLang="en-US"/>
          </a:p>
        </p:txBody>
      </p:sp>
    </p:spTree>
    <p:extLst>
      <p:ext uri="{BB962C8B-B14F-4D97-AF65-F5344CB8AC3E}">
        <p14:creationId xmlns:p14="http://schemas.microsoft.com/office/powerpoint/2010/main" val="2542122981"/>
      </p:ext>
    </p:extLst>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81000" y="990600"/>
            <a:ext cx="8763000" cy="533400"/>
          </a:xfrm>
        </p:spPr>
        <p:txBody>
          <a:bodyPr>
            <a:normAutofit fontScale="90000"/>
          </a:bodyPr>
          <a:lstStyle/>
          <a:p>
            <a:pPr eaLnBrk="1" fontAlgn="auto" hangingPunct="1">
              <a:spcAft>
                <a:spcPts val="0"/>
              </a:spcAft>
              <a:defRPr/>
            </a:pPr>
            <a:r>
              <a:rPr lang="en-US"/>
              <a:t>Sequential Pattern Discovery: Definition</a:t>
            </a:r>
          </a:p>
        </p:txBody>
      </p:sp>
      <p:sp>
        <p:nvSpPr>
          <p:cNvPr id="44035" name="Rectangle 3"/>
          <p:cNvSpPr>
            <a:spLocks noGrp="1" noChangeArrowheads="1"/>
          </p:cNvSpPr>
          <p:nvPr>
            <p:ph idx="1"/>
          </p:nvPr>
        </p:nvSpPr>
        <p:spPr>
          <a:xfrm>
            <a:off x="347663" y="1752601"/>
            <a:ext cx="8382000" cy="1981200"/>
          </a:xfrm>
        </p:spPr>
        <p:txBody>
          <a:bodyPr/>
          <a:lstStyle/>
          <a:p>
            <a:pPr algn="just" eaLnBrk="1" hangingPunct="1">
              <a:lnSpc>
                <a:spcPct val="80000"/>
              </a:lnSpc>
            </a:pPr>
            <a:r>
              <a:rPr lang="en-US" altLang="en-US" dirty="0"/>
              <a:t>Given is a set of </a:t>
            </a:r>
            <a:r>
              <a:rPr lang="en-US" altLang="en-US" i="1" dirty="0"/>
              <a:t>objects</a:t>
            </a:r>
            <a:r>
              <a:rPr lang="en-US" altLang="en-US" dirty="0"/>
              <a:t>, with each object associated with its own </a:t>
            </a:r>
            <a:r>
              <a:rPr lang="en-US" altLang="en-US" i="1" dirty="0"/>
              <a:t>timeline of events</a:t>
            </a:r>
            <a:r>
              <a:rPr lang="en-US" altLang="en-US" dirty="0"/>
              <a:t>, find rules that predict strong </a:t>
            </a:r>
            <a:r>
              <a:rPr lang="en-US" altLang="en-US" dirty="0">
                <a:solidFill>
                  <a:srgbClr val="0000FF"/>
                </a:solidFill>
              </a:rPr>
              <a:t>sequential dependencies</a:t>
            </a:r>
            <a:r>
              <a:rPr lang="en-US" altLang="en-US" dirty="0"/>
              <a:t> among different events.</a:t>
            </a:r>
          </a:p>
          <a:p>
            <a:pPr eaLnBrk="1" hangingPunct="1">
              <a:lnSpc>
                <a:spcPct val="80000"/>
              </a:lnSpc>
            </a:pPr>
            <a:endParaRPr lang="en-US" altLang="en-US" sz="2000" dirty="0"/>
          </a:p>
          <a:p>
            <a:pPr eaLnBrk="1" hangingPunct="1">
              <a:lnSpc>
                <a:spcPct val="80000"/>
              </a:lnSpc>
            </a:pPr>
            <a:endParaRPr lang="en-US" altLang="en-US" sz="2000" dirty="0"/>
          </a:p>
          <a:p>
            <a:pPr eaLnBrk="1" hangingPunct="1">
              <a:lnSpc>
                <a:spcPct val="80000"/>
              </a:lnSpc>
            </a:pPr>
            <a:endParaRPr lang="en-US" altLang="en-US" sz="2000" dirty="0"/>
          </a:p>
          <a:p>
            <a:pPr eaLnBrk="1" hangingPunct="1">
              <a:lnSpc>
                <a:spcPct val="80000"/>
              </a:lnSpc>
            </a:pPr>
            <a:endParaRPr lang="en-US" altLang="en-US" sz="2000" dirty="0"/>
          </a:p>
          <a:p>
            <a:pPr algn="just" eaLnBrk="1" hangingPunct="1">
              <a:lnSpc>
                <a:spcPct val="80000"/>
              </a:lnSpc>
            </a:pPr>
            <a:r>
              <a:rPr lang="en-US" altLang="en-US" dirty="0"/>
              <a:t>Rules are formed by first discovering patterns. Event occurrences in the patterns are governed by timing constraints.</a:t>
            </a:r>
            <a:endParaRPr lang="en-US" altLang="en-US" sz="2800" dirty="0"/>
          </a:p>
        </p:txBody>
      </p:sp>
      <p:grpSp>
        <p:nvGrpSpPr>
          <p:cNvPr id="44036" name="Group 4"/>
          <p:cNvGrpSpPr>
            <a:grpSpLocks/>
          </p:cNvGrpSpPr>
          <p:nvPr/>
        </p:nvGrpSpPr>
        <p:grpSpPr bwMode="auto">
          <a:xfrm>
            <a:off x="2760397" y="4684463"/>
            <a:ext cx="3657600" cy="1752600"/>
            <a:chOff x="1728" y="2928"/>
            <a:chExt cx="2304" cy="1104"/>
          </a:xfrm>
        </p:grpSpPr>
        <p:sp>
          <p:nvSpPr>
            <p:cNvPr id="44041" name="Rectangle 5"/>
            <p:cNvSpPr>
              <a:spLocks noChangeArrowheads="1"/>
            </p:cNvSpPr>
            <p:nvPr/>
          </p:nvSpPr>
          <p:spPr bwMode="auto">
            <a:xfrm>
              <a:off x="1728" y="2928"/>
              <a:ext cx="2304" cy="1104"/>
            </a:xfrm>
            <a:prstGeom prst="rect">
              <a:avLst/>
            </a:prstGeom>
            <a:solidFill>
              <a:srgbClr val="FFFFCC"/>
            </a:solidFill>
            <a:ln w="9525">
              <a:solidFill>
                <a:schemeClr val="tx1"/>
              </a:solidFill>
              <a:miter lim="800000"/>
              <a:headEnd/>
              <a:tailEnd/>
            </a:ln>
            <a:effectLst>
              <a:outerShdw dist="107763" dir="2700000" algn="ctr" rotWithShape="0">
                <a:srgbClr val="808080"/>
              </a:outerShdw>
            </a:effectLst>
          </p:spPr>
          <p:txBody>
            <a:bodyPr wrap="none" anchor="ctr"/>
            <a:lstStyle/>
            <a:p>
              <a:pPr>
                <a:defRPr/>
              </a:pPr>
              <a:endParaRPr lang="en-US">
                <a:latin typeface="Arial" charset="0"/>
              </a:endParaRPr>
            </a:p>
          </p:txBody>
        </p:sp>
        <p:sp>
          <p:nvSpPr>
            <p:cNvPr id="44042" name="Text Box 6"/>
            <p:cNvSpPr txBox="1">
              <a:spLocks noChangeArrowheads="1"/>
            </p:cNvSpPr>
            <p:nvPr/>
          </p:nvSpPr>
          <p:spPr bwMode="auto">
            <a:xfrm>
              <a:off x="1776" y="2983"/>
              <a:ext cx="2190" cy="32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a:latin typeface="Times New Roman" panose="02020603050405020304" pitchFamily="18" charset="0"/>
                </a:rPr>
                <a:t>(A   B)     (C)    (D   E)</a:t>
              </a:r>
            </a:p>
          </p:txBody>
        </p:sp>
        <p:sp>
          <p:nvSpPr>
            <p:cNvPr id="44043" name="Text Box 7"/>
            <p:cNvSpPr txBox="1">
              <a:spLocks noChangeArrowheads="1"/>
            </p:cNvSpPr>
            <p:nvPr/>
          </p:nvSpPr>
          <p:spPr bwMode="auto">
            <a:xfrm>
              <a:off x="2688" y="3660"/>
              <a:ext cx="439"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FF"/>
                  </a:solidFill>
                </a:rPr>
                <a:t>&lt;= ms</a:t>
              </a:r>
              <a:endParaRPr lang="en-US" altLang="en-US" sz="1600" b="1">
                <a:latin typeface="Times New Roman" panose="02020603050405020304" pitchFamily="18" charset="0"/>
              </a:endParaRPr>
            </a:p>
          </p:txBody>
        </p:sp>
        <p:sp>
          <p:nvSpPr>
            <p:cNvPr id="44044" name="Text Box 8"/>
            <p:cNvSpPr txBox="1">
              <a:spLocks noChangeArrowheads="1"/>
            </p:cNvSpPr>
            <p:nvPr/>
          </p:nvSpPr>
          <p:spPr bwMode="auto">
            <a:xfrm>
              <a:off x="2256" y="3312"/>
              <a:ext cx="407"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FF"/>
                  </a:solidFill>
                </a:rPr>
                <a:t>&lt;= xg</a:t>
              </a:r>
              <a:endParaRPr lang="en-US" altLang="en-US" sz="1600" b="1">
                <a:latin typeface="Times New Roman" panose="02020603050405020304" pitchFamily="18" charset="0"/>
              </a:endParaRPr>
            </a:p>
          </p:txBody>
        </p:sp>
        <p:sp>
          <p:nvSpPr>
            <p:cNvPr id="44045" name="Text Box 9"/>
            <p:cNvSpPr txBox="1">
              <a:spLocks noChangeArrowheads="1"/>
            </p:cNvSpPr>
            <p:nvPr/>
          </p:nvSpPr>
          <p:spPr bwMode="auto">
            <a:xfrm>
              <a:off x="2976" y="3324"/>
              <a:ext cx="348"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FF"/>
                  </a:solidFill>
                </a:rPr>
                <a:t> &gt;ng</a:t>
              </a:r>
              <a:endParaRPr lang="en-US" altLang="en-US" sz="1600" b="1">
                <a:latin typeface="Times New Roman" panose="02020603050405020304" pitchFamily="18" charset="0"/>
              </a:endParaRPr>
            </a:p>
          </p:txBody>
        </p:sp>
        <p:sp>
          <p:nvSpPr>
            <p:cNvPr id="44046" name="Text Box 10"/>
            <p:cNvSpPr txBox="1">
              <a:spLocks noChangeArrowheads="1"/>
            </p:cNvSpPr>
            <p:nvPr/>
          </p:nvSpPr>
          <p:spPr bwMode="auto">
            <a:xfrm>
              <a:off x="3360" y="3324"/>
              <a:ext cx="426"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FF"/>
                  </a:solidFill>
                </a:rPr>
                <a:t>&lt;= ws</a:t>
              </a:r>
              <a:endParaRPr lang="en-US" altLang="en-US" sz="1600" b="1">
                <a:latin typeface="Times New Roman" panose="02020603050405020304" pitchFamily="18" charset="0"/>
              </a:endParaRPr>
            </a:p>
          </p:txBody>
        </p:sp>
        <p:sp>
          <p:nvSpPr>
            <p:cNvPr id="44047" name="Line 11"/>
            <p:cNvSpPr>
              <a:spLocks noChangeShapeType="1"/>
            </p:cNvSpPr>
            <p:nvPr/>
          </p:nvSpPr>
          <p:spPr bwMode="auto">
            <a:xfrm>
              <a:off x="1824" y="3817"/>
              <a:ext cx="206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8" name="Line 12"/>
            <p:cNvSpPr>
              <a:spLocks noChangeShapeType="1"/>
            </p:cNvSpPr>
            <p:nvPr/>
          </p:nvSpPr>
          <p:spPr bwMode="auto">
            <a:xfrm>
              <a:off x="1824" y="3500"/>
              <a:ext cx="1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9" name="Line 13"/>
            <p:cNvSpPr>
              <a:spLocks noChangeShapeType="1"/>
            </p:cNvSpPr>
            <p:nvPr/>
          </p:nvSpPr>
          <p:spPr bwMode="auto">
            <a:xfrm>
              <a:off x="3024" y="3500"/>
              <a:ext cx="28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0" name="Line 14"/>
            <p:cNvSpPr>
              <a:spLocks noChangeShapeType="1"/>
            </p:cNvSpPr>
            <p:nvPr/>
          </p:nvSpPr>
          <p:spPr bwMode="auto">
            <a:xfrm>
              <a:off x="3312" y="3500"/>
              <a:ext cx="57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1" name="Line 15"/>
            <p:cNvSpPr>
              <a:spLocks noChangeShapeType="1"/>
            </p:cNvSpPr>
            <p:nvPr/>
          </p:nvSpPr>
          <p:spPr bwMode="auto">
            <a:xfrm>
              <a:off x="1824" y="3264"/>
              <a:ext cx="0" cy="7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52" name="Line 16"/>
            <p:cNvSpPr>
              <a:spLocks noChangeShapeType="1"/>
            </p:cNvSpPr>
            <p:nvPr/>
          </p:nvSpPr>
          <p:spPr bwMode="auto">
            <a:xfrm flipV="1">
              <a:off x="3024" y="3319"/>
              <a:ext cx="0" cy="3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53" name="Line 17"/>
            <p:cNvSpPr>
              <a:spLocks noChangeShapeType="1"/>
            </p:cNvSpPr>
            <p:nvPr/>
          </p:nvSpPr>
          <p:spPr bwMode="auto">
            <a:xfrm flipV="1">
              <a:off x="3312" y="3319"/>
              <a:ext cx="0" cy="3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54" name="Line 18"/>
            <p:cNvSpPr>
              <a:spLocks noChangeShapeType="1"/>
            </p:cNvSpPr>
            <p:nvPr/>
          </p:nvSpPr>
          <p:spPr bwMode="auto">
            <a:xfrm>
              <a:off x="3888" y="3264"/>
              <a:ext cx="0" cy="7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037" name="Group 19"/>
          <p:cNvGrpSpPr>
            <a:grpSpLocks/>
          </p:cNvGrpSpPr>
          <p:nvPr/>
        </p:nvGrpSpPr>
        <p:grpSpPr bwMode="auto">
          <a:xfrm>
            <a:off x="2569897" y="2703263"/>
            <a:ext cx="4038600" cy="685800"/>
            <a:chOff x="1632" y="1728"/>
            <a:chExt cx="2304" cy="432"/>
          </a:xfrm>
        </p:grpSpPr>
        <p:sp>
          <p:nvSpPr>
            <p:cNvPr id="44039" name="Rectangle 20"/>
            <p:cNvSpPr>
              <a:spLocks noChangeArrowheads="1"/>
            </p:cNvSpPr>
            <p:nvPr/>
          </p:nvSpPr>
          <p:spPr bwMode="auto">
            <a:xfrm>
              <a:off x="1632" y="1728"/>
              <a:ext cx="2304" cy="432"/>
            </a:xfrm>
            <a:prstGeom prst="rect">
              <a:avLst/>
            </a:prstGeom>
            <a:solidFill>
              <a:srgbClr val="FFFFCC"/>
            </a:solidFill>
            <a:ln w="9525">
              <a:solidFill>
                <a:schemeClr val="tx1"/>
              </a:solidFill>
              <a:miter lim="800000"/>
              <a:headEnd/>
              <a:tailEnd/>
            </a:ln>
            <a:effectLst>
              <a:outerShdw dist="107763" dir="2700000" algn="ctr" rotWithShape="0">
                <a:srgbClr val="808080"/>
              </a:outerShdw>
            </a:effectLst>
          </p:spPr>
          <p:txBody>
            <a:bodyPr wrap="none" anchor="ctr"/>
            <a:lstStyle/>
            <a:p>
              <a:pPr>
                <a:defRPr/>
              </a:pPr>
              <a:endParaRPr lang="en-US">
                <a:latin typeface="Arial" charset="0"/>
              </a:endParaRPr>
            </a:p>
          </p:txBody>
        </p:sp>
        <p:sp>
          <p:nvSpPr>
            <p:cNvPr id="44040" name="Text Box 21"/>
            <p:cNvSpPr txBox="1">
              <a:spLocks noChangeArrowheads="1"/>
            </p:cNvSpPr>
            <p:nvPr/>
          </p:nvSpPr>
          <p:spPr bwMode="auto">
            <a:xfrm>
              <a:off x="1680" y="1783"/>
              <a:ext cx="2186" cy="32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latin typeface="Times New Roman" panose="02020603050405020304" pitchFamily="18" charset="0"/>
                </a:rPr>
                <a:t>(A   B)     (C)        (D   E)</a:t>
              </a:r>
            </a:p>
          </p:txBody>
        </p:sp>
      </p:grpSp>
      <p:sp>
        <p:nvSpPr>
          <p:cNvPr id="44038" name="Line 22"/>
          <p:cNvSpPr>
            <a:spLocks noChangeShapeType="1"/>
          </p:cNvSpPr>
          <p:nvPr/>
        </p:nvSpPr>
        <p:spPr bwMode="auto">
          <a:xfrm>
            <a:off x="4800600" y="3048000"/>
            <a:ext cx="457200" cy="0"/>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50</a:t>
            </a:fld>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81000" y="971550"/>
            <a:ext cx="8534400" cy="533400"/>
          </a:xfrm>
        </p:spPr>
        <p:txBody>
          <a:bodyPr>
            <a:normAutofit fontScale="90000"/>
          </a:bodyPr>
          <a:lstStyle/>
          <a:p>
            <a:pPr eaLnBrk="1" fontAlgn="auto" hangingPunct="1">
              <a:spcAft>
                <a:spcPts val="0"/>
              </a:spcAft>
              <a:defRPr/>
            </a:pPr>
            <a:r>
              <a:rPr lang="en-US"/>
              <a:t>Sequential Pattern Discovery: Examples</a:t>
            </a:r>
          </a:p>
        </p:txBody>
      </p:sp>
      <p:sp>
        <p:nvSpPr>
          <p:cNvPr id="45059" name="Rectangle 3"/>
          <p:cNvSpPr>
            <a:spLocks noGrp="1" noChangeArrowheads="1"/>
          </p:cNvSpPr>
          <p:nvPr>
            <p:ph idx="1"/>
          </p:nvPr>
        </p:nvSpPr>
        <p:spPr>
          <a:xfrm>
            <a:off x="381000" y="1962150"/>
            <a:ext cx="8229600" cy="4286250"/>
          </a:xfrm>
        </p:spPr>
        <p:txBody>
          <a:bodyPr/>
          <a:lstStyle/>
          <a:p>
            <a:pPr eaLnBrk="1" hangingPunct="1"/>
            <a:r>
              <a:rPr lang="en-US" altLang="en-US" sz="2800" dirty="0">
                <a:latin typeface="Times New Roman" panose="02020603050405020304" pitchFamily="18" charset="0"/>
                <a:cs typeface="Times New Roman" panose="02020603050405020304" pitchFamily="18" charset="0"/>
              </a:rPr>
              <a:t>In telecommunications alarm logs,</a:t>
            </a:r>
            <a:r>
              <a:rPr lang="en-US" altLang="en-US" dirty="0">
                <a:latin typeface="Times New Roman" panose="02020603050405020304" pitchFamily="18" charset="0"/>
                <a:cs typeface="Times New Roman" panose="02020603050405020304" pitchFamily="18" charset="0"/>
              </a:rPr>
              <a:t> </a:t>
            </a:r>
          </a:p>
          <a:p>
            <a:pPr lvl="1" eaLnBrk="1" hangingPunct="1"/>
            <a:r>
              <a:rPr lang="en-US" altLang="en-US" sz="2400" dirty="0">
                <a:latin typeface="Times New Roman" panose="02020603050405020304" pitchFamily="18" charset="0"/>
                <a:cs typeface="Times New Roman" panose="02020603050405020304" pitchFamily="18" charset="0"/>
              </a:rPr>
              <a:t>(</a:t>
            </a:r>
            <a:r>
              <a:rPr lang="en-US" altLang="en-US" sz="2400" dirty="0" err="1">
                <a:latin typeface="Times New Roman" panose="02020603050405020304" pitchFamily="18" charset="0"/>
                <a:cs typeface="Times New Roman" panose="02020603050405020304" pitchFamily="18" charset="0"/>
              </a:rPr>
              <a:t>Inverter_Problem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Excessive_Line_Current</a:t>
            </a:r>
            <a:r>
              <a:rPr lang="en-US" altLang="en-US" sz="2400" dirty="0">
                <a:latin typeface="Times New Roman" panose="02020603050405020304" pitchFamily="18" charset="0"/>
                <a:cs typeface="Times New Roman" panose="02020603050405020304" pitchFamily="18" charset="0"/>
              </a:rPr>
              <a:t>) </a:t>
            </a:r>
          </a:p>
          <a:p>
            <a:pPr lvl="1" eaLnBrk="1" hangingPunct="1">
              <a:buFont typeface="Wingdings" panose="05000000000000000000" pitchFamily="2" charset="2"/>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Rectifier_Alarm</a:t>
            </a:r>
            <a:r>
              <a:rPr lang="en-US" altLang="en-US" sz="2400" dirty="0">
                <a:latin typeface="Times New Roman" panose="02020603050405020304" pitchFamily="18" charset="0"/>
                <a:cs typeface="Times New Roman" panose="02020603050405020304" pitchFamily="18" charset="0"/>
              </a:rPr>
              <a:t>) --&gt; (</a:t>
            </a:r>
            <a:r>
              <a:rPr lang="en-US" altLang="en-US" sz="2400" dirty="0" err="1">
                <a:latin typeface="Times New Roman" panose="02020603050405020304" pitchFamily="18" charset="0"/>
                <a:cs typeface="Times New Roman" panose="02020603050405020304" pitchFamily="18" charset="0"/>
              </a:rPr>
              <a:t>Fire_Alarm</a:t>
            </a:r>
            <a:r>
              <a:rPr lang="en-US" altLang="en-US" sz="2400" dirty="0">
                <a:latin typeface="Times New Roman" panose="02020603050405020304" pitchFamily="18" charset="0"/>
                <a:cs typeface="Times New Roman" panose="02020603050405020304" pitchFamily="18" charset="0"/>
              </a:rPr>
              <a:t>)</a:t>
            </a:r>
          </a:p>
          <a:p>
            <a:pPr eaLnBrk="1" hangingPunct="1"/>
            <a:r>
              <a:rPr lang="en-US" altLang="en-US" sz="2800" dirty="0">
                <a:latin typeface="Times New Roman" panose="02020603050405020304" pitchFamily="18" charset="0"/>
                <a:cs typeface="Times New Roman" panose="02020603050405020304" pitchFamily="18" charset="0"/>
              </a:rPr>
              <a:t>In point-of-sale transaction sequences,</a:t>
            </a:r>
          </a:p>
          <a:p>
            <a:pPr lvl="1" eaLnBrk="1" hangingPunct="1"/>
            <a:r>
              <a:rPr lang="en-US" altLang="en-US" sz="2400" dirty="0">
                <a:latin typeface="Times New Roman" panose="02020603050405020304" pitchFamily="18" charset="0"/>
                <a:cs typeface="Times New Roman" panose="02020603050405020304" pitchFamily="18" charset="0"/>
              </a:rPr>
              <a:t>Computer Bookstore:  </a:t>
            </a:r>
          </a:p>
          <a:p>
            <a:pPr lvl="1" eaLnBrk="1" hangingPunct="1">
              <a:buFont typeface="Wingdings" panose="05000000000000000000" pitchFamily="2" charset="2"/>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Intro_To_Visual_C</a:t>
            </a:r>
            <a:r>
              <a:rPr lang="en-US" altLang="en-US" sz="2400" dirty="0">
                <a:latin typeface="Times New Roman" panose="02020603050405020304" pitchFamily="18" charset="0"/>
                <a:cs typeface="Times New Roman" panose="02020603050405020304" pitchFamily="18" charset="0"/>
              </a:rPr>
              <a:t>)  (C++_Primer) --&gt; 							(</a:t>
            </a:r>
            <a:r>
              <a:rPr lang="en-US" altLang="en-US" sz="2400" dirty="0" err="1">
                <a:latin typeface="Times New Roman" panose="02020603050405020304" pitchFamily="18" charset="0"/>
                <a:cs typeface="Times New Roman" panose="02020603050405020304" pitchFamily="18" charset="0"/>
              </a:rPr>
              <a:t>Perl_for_dummies,Tcl_Tk</a:t>
            </a:r>
            <a:r>
              <a:rPr lang="en-US" altLang="en-US" sz="2400" dirty="0">
                <a:latin typeface="Times New Roman" panose="02020603050405020304" pitchFamily="18" charset="0"/>
                <a:cs typeface="Times New Roman" panose="02020603050405020304" pitchFamily="18" charset="0"/>
              </a:rPr>
              <a:t>)</a:t>
            </a:r>
          </a:p>
          <a:p>
            <a:pPr lvl="1" eaLnBrk="1" hangingPunct="1"/>
            <a:r>
              <a:rPr lang="en-US" altLang="en-US" sz="2400" dirty="0">
                <a:latin typeface="Times New Roman" panose="02020603050405020304" pitchFamily="18" charset="0"/>
                <a:cs typeface="Times New Roman" panose="02020603050405020304" pitchFamily="18" charset="0"/>
              </a:rPr>
              <a:t>Athletic Apparel Store: </a:t>
            </a:r>
          </a:p>
          <a:p>
            <a:pPr lvl="1" eaLnBrk="1" hangingPunct="1">
              <a:buFont typeface="Wingdings" panose="05000000000000000000" pitchFamily="2" charset="2"/>
              <a:buNone/>
            </a:pPr>
            <a:r>
              <a:rPr lang="en-US" altLang="en-US" sz="2400" dirty="0">
                <a:latin typeface="Times New Roman" panose="02020603050405020304" pitchFamily="18" charset="0"/>
                <a:cs typeface="Times New Roman" panose="02020603050405020304" pitchFamily="18" charset="0"/>
              </a:rPr>
              <a:t>	  (Shoes) (Racket, </a:t>
            </a:r>
            <a:r>
              <a:rPr lang="en-US" altLang="en-US" sz="2400" dirty="0" err="1">
                <a:latin typeface="Times New Roman" panose="02020603050405020304" pitchFamily="18" charset="0"/>
                <a:cs typeface="Times New Roman" panose="02020603050405020304" pitchFamily="18" charset="0"/>
              </a:rPr>
              <a:t>Racketball</a:t>
            </a:r>
            <a:r>
              <a:rPr lang="en-US" altLang="en-US" sz="2400" dirty="0">
                <a:latin typeface="Times New Roman" panose="02020603050405020304" pitchFamily="18" charset="0"/>
                <a:cs typeface="Times New Roman" panose="02020603050405020304" pitchFamily="18" charset="0"/>
              </a:rPr>
              <a:t>) --&gt; (</a:t>
            </a:r>
            <a:r>
              <a:rPr lang="en-US" altLang="en-US" sz="2400" dirty="0" err="1">
                <a:latin typeface="Times New Roman" panose="02020603050405020304" pitchFamily="18" charset="0"/>
                <a:cs typeface="Times New Roman" panose="02020603050405020304" pitchFamily="18" charset="0"/>
              </a:rPr>
              <a:t>Sports_Jacket</a:t>
            </a:r>
            <a:r>
              <a:rPr lang="en-US" altLang="en-US" sz="2400" dirty="0">
                <a:latin typeface="Times New Roman" panose="02020603050405020304" pitchFamily="18" charset="0"/>
                <a:cs typeface="Times New Roman" panose="02020603050405020304" pitchFamily="18" charset="0"/>
              </a:rPr>
              <a:t>)</a:t>
            </a:r>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51</a:t>
            </a:fld>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fontAlgn="auto" hangingPunct="1">
              <a:spcAft>
                <a:spcPts val="0"/>
              </a:spcAft>
              <a:defRPr/>
            </a:pPr>
            <a:r>
              <a:rPr lang="en-US"/>
              <a:t>Regression</a:t>
            </a:r>
          </a:p>
        </p:txBody>
      </p:sp>
      <p:sp>
        <p:nvSpPr>
          <p:cNvPr id="46083" name="Rectangle 3"/>
          <p:cNvSpPr>
            <a:spLocks noGrp="1" noChangeArrowheads="1"/>
          </p:cNvSpPr>
          <p:nvPr>
            <p:ph idx="1"/>
          </p:nvPr>
        </p:nvSpPr>
        <p:spPr>
          <a:xfrm>
            <a:off x="381000" y="1600200"/>
            <a:ext cx="8229600" cy="4876800"/>
          </a:xfrm>
        </p:spPr>
        <p:txBody>
          <a:bodyPr/>
          <a:lstStyle/>
          <a:p>
            <a:pPr eaLnBrk="1" hangingPunct="1"/>
            <a:r>
              <a:rPr lang="en-US" altLang="en-US" sz="2800" dirty="0"/>
              <a:t>Predict a value of a given continuous valued variable based on the values of other variables, assuming a linear or nonlinear model of dependency</a:t>
            </a:r>
          </a:p>
          <a:p>
            <a:pPr eaLnBrk="1" hangingPunct="1"/>
            <a:r>
              <a:rPr lang="en-US" altLang="en-US" sz="2800" dirty="0"/>
              <a:t>Greatly studied in statistics, neural network fields</a:t>
            </a:r>
          </a:p>
          <a:p>
            <a:pPr eaLnBrk="1" hangingPunct="1"/>
            <a:r>
              <a:rPr lang="en-US" altLang="en-US" sz="2800" dirty="0"/>
              <a:t>Examples:</a:t>
            </a:r>
          </a:p>
          <a:p>
            <a:pPr lvl="1" eaLnBrk="1" hangingPunct="1"/>
            <a:r>
              <a:rPr lang="en-US" altLang="en-US" sz="2400" dirty="0"/>
              <a:t>Predicting sales amounts of new product based on advertising expenditure</a:t>
            </a:r>
          </a:p>
          <a:p>
            <a:pPr lvl="1" eaLnBrk="1" hangingPunct="1"/>
            <a:r>
              <a:rPr lang="en-US" altLang="en-US" sz="2400" dirty="0"/>
              <a:t>Predicting wind velocities as a function of temperature, humidity, air pressure, etc.</a:t>
            </a:r>
          </a:p>
          <a:p>
            <a:pPr lvl="1" eaLnBrk="1" hangingPunct="1"/>
            <a:r>
              <a:rPr lang="en-US" altLang="en-US" sz="2400" dirty="0"/>
              <a:t>Time series prediction of stock market indices</a:t>
            </a:r>
            <a:endParaRPr lang="en-US" altLang="en-US" sz="3200" dirty="0"/>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52</a:t>
            </a:fld>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685800"/>
            <a:ext cx="8763000" cy="533400"/>
          </a:xfrm>
        </p:spPr>
        <p:txBody>
          <a:bodyPr>
            <a:normAutofit fontScale="90000"/>
          </a:bodyPr>
          <a:lstStyle/>
          <a:p>
            <a:pPr eaLnBrk="1" fontAlgn="auto" hangingPunct="1">
              <a:spcAft>
                <a:spcPts val="0"/>
              </a:spcAft>
              <a:defRPr/>
            </a:pPr>
            <a:r>
              <a:rPr lang="en-US"/>
              <a:t>Deviation/Anomaly Detection</a:t>
            </a:r>
          </a:p>
        </p:txBody>
      </p:sp>
      <p:sp>
        <p:nvSpPr>
          <p:cNvPr id="8196" name="Rectangle 3"/>
          <p:cNvSpPr>
            <a:spLocks noGrp="1" noChangeArrowheads="1"/>
          </p:cNvSpPr>
          <p:nvPr>
            <p:ph idx="1"/>
          </p:nvPr>
        </p:nvSpPr>
        <p:spPr>
          <a:xfrm>
            <a:off x="228600" y="1524000"/>
            <a:ext cx="8915400" cy="5105400"/>
          </a:xfrm>
        </p:spPr>
        <p:txBody>
          <a:bodyPr/>
          <a:lstStyle/>
          <a:p>
            <a:pPr eaLnBrk="1" hangingPunct="1"/>
            <a:r>
              <a:rPr lang="en-US" altLang="en-US" sz="2800" dirty="0"/>
              <a:t>Detect significant deviations from normal behavior</a:t>
            </a:r>
            <a:endParaRPr lang="en-US" altLang="en-US" sz="3600" dirty="0"/>
          </a:p>
          <a:p>
            <a:pPr eaLnBrk="1" hangingPunct="1"/>
            <a:r>
              <a:rPr lang="en-US" altLang="en-US" sz="2800" dirty="0"/>
              <a:t>Applications:</a:t>
            </a:r>
          </a:p>
          <a:p>
            <a:pPr lvl="1" eaLnBrk="1" hangingPunct="1"/>
            <a:r>
              <a:rPr lang="en-US" altLang="en-US" sz="2400" dirty="0"/>
              <a:t>Credit Card Fraud Detection</a:t>
            </a:r>
          </a:p>
          <a:p>
            <a:pPr lvl="1" eaLnBrk="1" hangingPunct="1"/>
            <a:endParaRPr lang="en-US" altLang="en-US" sz="2400" dirty="0"/>
          </a:p>
          <a:p>
            <a:pPr lvl="1" eaLnBrk="1" hangingPunct="1"/>
            <a:endParaRPr lang="en-US" altLang="en-US" sz="2400" dirty="0"/>
          </a:p>
          <a:p>
            <a:pPr lvl="1" eaLnBrk="1" hangingPunct="1"/>
            <a:r>
              <a:rPr lang="en-US" altLang="en-US" sz="2400" dirty="0"/>
              <a:t>Network Intrusion </a:t>
            </a:r>
            <a:br>
              <a:rPr lang="en-US" altLang="en-US" sz="2400" dirty="0"/>
            </a:br>
            <a:r>
              <a:rPr lang="en-US" altLang="en-US" sz="2400" dirty="0"/>
              <a:t>Detection</a:t>
            </a:r>
          </a:p>
          <a:p>
            <a:pPr lvl="1" eaLnBrk="1" hangingPunct="1"/>
            <a:endParaRPr lang="en-US" altLang="en-US" dirty="0"/>
          </a:p>
        </p:txBody>
      </p:sp>
      <p:pic>
        <p:nvPicPr>
          <p:cNvPr id="819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4379913"/>
            <a:ext cx="31623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Group 5"/>
          <p:cNvGrpSpPr>
            <a:grpSpLocks/>
          </p:cNvGrpSpPr>
          <p:nvPr/>
        </p:nvGrpSpPr>
        <p:grpSpPr bwMode="auto">
          <a:xfrm>
            <a:off x="4818063" y="4470400"/>
            <a:ext cx="2605087" cy="2387600"/>
            <a:chOff x="2963" y="2441"/>
            <a:chExt cx="1641" cy="1504"/>
          </a:xfrm>
        </p:grpSpPr>
        <p:pic>
          <p:nvPicPr>
            <p:cNvPr id="820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3" y="2441"/>
              <a:ext cx="1641"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3" y="2441"/>
              <a:ext cx="1641"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9563" y="4343400"/>
            <a:ext cx="192246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9"/>
          <p:cNvSpPr txBox="1">
            <a:spLocks noChangeArrowheads="1"/>
          </p:cNvSpPr>
          <p:nvPr/>
        </p:nvSpPr>
        <p:spPr bwMode="auto">
          <a:xfrm>
            <a:off x="228600" y="6172200"/>
            <a:ext cx="830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i="1">
                <a:latin typeface="Helvetica" panose="020B0604020202020204" pitchFamily="34" charset="0"/>
              </a:rPr>
              <a:t>						</a:t>
            </a:r>
            <a:br>
              <a:rPr lang="en-US" altLang="en-US" sz="1600" i="1">
                <a:latin typeface="Helvetica" panose="020B0604020202020204" pitchFamily="34" charset="0"/>
              </a:rPr>
            </a:br>
            <a:r>
              <a:rPr lang="en-US" altLang="en-US" sz="1600" i="1">
                <a:latin typeface="Helvetica" panose="020B0604020202020204" pitchFamily="34" charset="0"/>
              </a:rPr>
              <a:t>Typical network traffic at University level may reach over 100 million connections per day</a:t>
            </a:r>
            <a:endParaRPr lang="en-US" altLang="en-US" sz="2400">
              <a:latin typeface="Times New Roman" panose="02020603050405020304" pitchFamily="18" charset="0"/>
            </a:endParaRPr>
          </a:p>
        </p:txBody>
      </p:sp>
      <p:graphicFrame>
        <p:nvGraphicFramePr>
          <p:cNvPr id="8194" name="Object 10"/>
          <p:cNvGraphicFramePr>
            <a:graphicFrameLocks noChangeAspect="1"/>
          </p:cNvGraphicFramePr>
          <p:nvPr/>
        </p:nvGraphicFramePr>
        <p:xfrm>
          <a:off x="5791200" y="2308225"/>
          <a:ext cx="3124200" cy="1882775"/>
        </p:xfrm>
        <a:graphic>
          <a:graphicData uri="http://schemas.openxmlformats.org/presentationml/2006/ole">
            <mc:AlternateContent xmlns:mc="http://schemas.openxmlformats.org/markup-compatibility/2006">
              <mc:Choice xmlns:v="urn:schemas-microsoft-com:vml" Requires="v">
                <p:oleObj spid="_x0000_s8300" name="VISIO" r:id="rId8" imgW="2900172" imgH="1752600" progId="Visio.Drawing.6">
                  <p:embed/>
                </p:oleObj>
              </mc:Choice>
              <mc:Fallback>
                <p:oleObj name="VISIO" r:id="rId8" imgW="2900172" imgH="1752600" progId="Visio.Drawing.6">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2308225"/>
                        <a:ext cx="3124200"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49632751-6A04-4D5B-A4E5-21C3D9E886BE}" type="slidenum">
              <a:rPr lang="en-US" altLang="en-US" smtClean="0"/>
              <a:pPr/>
              <a:t>53</a:t>
            </a:fld>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txBox="1">
            <a:spLocks noGrp="1"/>
          </p:cNvSpPr>
          <p:nvPr/>
        </p:nvSpPr>
        <p:spPr bwMode="auto">
          <a:xfrm>
            <a:off x="3671888" y="6537325"/>
            <a:ext cx="2133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453170CD-C5FF-42C2-89D4-11F9DCDC1A48}" type="slidenum">
              <a:rPr lang="en-US" altLang="en-US" sz="1000" b="1">
                <a:latin typeface="Verdana" panose="020B0604030504040204" pitchFamily="34" charset="0"/>
              </a:rPr>
              <a:pPr algn="ctr" eaLnBrk="1" hangingPunct="1"/>
              <a:t>54</a:t>
            </a:fld>
            <a:endParaRPr lang="en-US" altLang="en-US" sz="1000" b="1">
              <a:latin typeface="Verdana" panose="020B0604030504040204" pitchFamily="34" charset="0"/>
            </a:endParaRPr>
          </a:p>
        </p:txBody>
      </p:sp>
      <p:sp>
        <p:nvSpPr>
          <p:cNvPr id="48131" name="Rectangle 27"/>
          <p:cNvSpPr>
            <a:spLocks noChangeArrowheads="1"/>
          </p:cNvSpPr>
          <p:nvPr/>
        </p:nvSpPr>
        <p:spPr bwMode="auto">
          <a:xfrm>
            <a:off x="0" y="1752600"/>
            <a:ext cx="9144000" cy="510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5716" name="Title 1"/>
          <p:cNvSpPr>
            <a:spLocks noGrp="1"/>
          </p:cNvSpPr>
          <p:nvPr>
            <p:ph type="title" idx="4294967295"/>
          </p:nvPr>
        </p:nvSpPr>
        <p:spPr/>
        <p:txBody>
          <a:bodyPr/>
          <a:lstStyle/>
          <a:p>
            <a:pPr eaLnBrk="1" fontAlgn="auto" hangingPunct="1">
              <a:spcAft>
                <a:spcPts val="0"/>
              </a:spcAft>
              <a:defRPr/>
            </a:pPr>
            <a:r>
              <a:rPr lang="en-US"/>
              <a:t>Ubiquitous Networks</a:t>
            </a:r>
          </a:p>
        </p:txBody>
      </p:sp>
      <p:sp>
        <p:nvSpPr>
          <p:cNvPr id="48133" name="Content Placeholder 2"/>
          <p:cNvSpPr>
            <a:spLocks noGrp="1"/>
          </p:cNvSpPr>
          <p:nvPr>
            <p:ph idx="4294967295"/>
          </p:nvPr>
        </p:nvSpPr>
        <p:spPr>
          <a:xfrm>
            <a:off x="457200" y="1343025"/>
            <a:ext cx="8458200" cy="5137150"/>
          </a:xfrm>
        </p:spPr>
        <p:txBody>
          <a:bodyPr/>
          <a:lstStyle/>
          <a:p>
            <a:pPr eaLnBrk="1" hangingPunct="1"/>
            <a:r>
              <a:rPr lang="en-US" altLang="en-US" sz="2800" b="1">
                <a:solidFill>
                  <a:srgbClr val="0000CC"/>
                </a:solidFill>
              </a:rPr>
              <a:t>Complex networks</a:t>
            </a:r>
            <a:r>
              <a:rPr lang="en-US" altLang="en-US" sz="2800"/>
              <a:t> are large networks where local behavior generates non-trivial global features. </a:t>
            </a:r>
            <a:br>
              <a:rPr lang="en-US" altLang="en-US" sz="2200"/>
            </a:br>
            <a:br>
              <a:rPr lang="en-US" altLang="en-US" sz="2200"/>
            </a:br>
            <a:br>
              <a:rPr lang="en-US" altLang="en-US" sz="2200"/>
            </a:br>
            <a:br>
              <a:rPr lang="en-US" altLang="en-US" sz="2200"/>
            </a:br>
            <a:br>
              <a:rPr lang="en-US" altLang="en-US" sz="2200"/>
            </a:br>
            <a:br>
              <a:rPr lang="en-US" altLang="en-US" sz="2200"/>
            </a:br>
            <a:br>
              <a:rPr lang="en-US" altLang="en-US" sz="2200"/>
            </a:br>
            <a:endParaRPr lang="en-US" altLang="en-US" sz="2200"/>
          </a:p>
          <a:p>
            <a:pPr lvl="1" eaLnBrk="1" hangingPunct="1">
              <a:buFontTx/>
              <a:buNone/>
            </a:pPr>
            <a:endParaRPr lang="en-US" altLang="en-US"/>
          </a:p>
        </p:txBody>
      </p:sp>
      <p:grpSp>
        <p:nvGrpSpPr>
          <p:cNvPr id="48134" name="Group 31"/>
          <p:cNvGrpSpPr>
            <a:grpSpLocks/>
          </p:cNvGrpSpPr>
          <p:nvPr/>
        </p:nvGrpSpPr>
        <p:grpSpPr bwMode="auto">
          <a:xfrm>
            <a:off x="1828800" y="2854325"/>
            <a:ext cx="4419600" cy="3200400"/>
            <a:chOff x="2976" y="2304"/>
            <a:chExt cx="2784" cy="2016"/>
          </a:xfrm>
        </p:grpSpPr>
        <p:pic>
          <p:nvPicPr>
            <p:cNvPr id="4813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3" y="2550"/>
              <a:ext cx="1967" cy="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53329">
              <a:off x="4704" y="3264"/>
              <a:ext cx="86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1" name="Rectangle 25"/>
            <p:cNvSpPr>
              <a:spLocks noChangeArrowheads="1"/>
            </p:cNvSpPr>
            <p:nvPr/>
          </p:nvSpPr>
          <p:spPr bwMode="auto">
            <a:xfrm>
              <a:off x="3792" y="4032"/>
              <a:ext cx="1968"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CC"/>
                  </a:solidFill>
                </a:rPr>
                <a:t>Social Networks</a:t>
              </a:r>
            </a:p>
          </p:txBody>
        </p:sp>
        <p:pic>
          <p:nvPicPr>
            <p:cNvPr id="4814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61775">
              <a:off x="4800" y="2304"/>
              <a:ext cx="864"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3"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33354">
              <a:off x="3744" y="2448"/>
              <a:ext cx="86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4"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308084">
              <a:off x="2976" y="3744"/>
              <a:ext cx="864"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5" name="Text Box 30"/>
            <p:cNvSpPr txBox="1">
              <a:spLocks noChangeArrowheads="1"/>
            </p:cNvSpPr>
            <p:nvPr/>
          </p:nvSpPr>
          <p:spPr bwMode="auto">
            <a:xfrm>
              <a:off x="3870" y="3900"/>
              <a:ext cx="189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900"/>
                <a:t>http://belanger.wordpress.com/2007/06/28/</a:t>
              </a:r>
              <a:br>
                <a:rPr lang="en-US" altLang="en-US" sz="900"/>
              </a:br>
              <a:r>
                <a:rPr lang="en-US" altLang="en-US" sz="900"/>
                <a:t>the-ebb-and-flow-of-social-networking/</a:t>
              </a:r>
            </a:p>
          </p:txBody>
        </p:sp>
      </p:grpSp>
      <p:pic>
        <p:nvPicPr>
          <p:cNvPr id="48135"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2490788"/>
            <a:ext cx="14319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2316163"/>
            <a:ext cx="13081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3916363"/>
            <a:ext cx="20955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3" descr="534px-Kevinbacongfd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0600" y="4267200"/>
            <a:ext cx="21526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5F6A5BDC-0021-492F-A401-21E70EA4FB73}" type="slidenum">
              <a:rPr lang="en-US" altLang="en-US" smtClean="0"/>
              <a:pPr/>
              <a:t>54</a:t>
            </a:fld>
            <a:endParaRPr lang="en-US"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6" descr="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4375"/>
            <a:ext cx="4651375"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7" descr="protein_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7263" y="1976438"/>
            <a:ext cx="4262437"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0434" name="Rectangle 2"/>
          <p:cNvSpPr>
            <a:spLocks noGrp="1" noChangeArrowheads="1"/>
          </p:cNvSpPr>
          <p:nvPr>
            <p:ph type="title"/>
          </p:nvPr>
        </p:nvSpPr>
        <p:spPr/>
        <p:txBody>
          <a:bodyPr/>
          <a:lstStyle/>
          <a:p>
            <a:pPr eaLnBrk="1" fontAlgn="auto" hangingPunct="1">
              <a:spcAft>
                <a:spcPts val="0"/>
              </a:spcAft>
              <a:defRPr/>
            </a:pPr>
            <a:r>
              <a:rPr lang="en-US" dirty="0"/>
              <a:t>More Networks</a:t>
            </a:r>
          </a:p>
        </p:txBody>
      </p:sp>
      <p:sp>
        <p:nvSpPr>
          <p:cNvPr id="2" name="Slide Number Placeholder 1"/>
          <p:cNvSpPr>
            <a:spLocks noGrp="1"/>
          </p:cNvSpPr>
          <p:nvPr>
            <p:ph type="sldNum" sz="quarter" idx="12"/>
          </p:nvPr>
        </p:nvSpPr>
        <p:spPr/>
        <p:txBody>
          <a:bodyPr/>
          <a:lstStyle/>
          <a:p>
            <a:fld id="{49632751-6A04-4D5B-A4E5-21C3D9E886BE}" type="slidenum">
              <a:rPr lang="en-US" altLang="en-US" smtClean="0"/>
              <a:pPr/>
              <a:t>55</a:t>
            </a:fld>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a:bodyPr>
          <a:lstStyle/>
          <a:p>
            <a:pPr eaLnBrk="1" fontAlgn="auto" hangingPunct="1">
              <a:spcAft>
                <a:spcPts val="0"/>
              </a:spcAft>
              <a:defRPr/>
            </a:pPr>
            <a:r>
              <a:rPr lang="en-US" dirty="0"/>
              <a:t>Examples of Complex Networks</a:t>
            </a:r>
          </a:p>
        </p:txBody>
      </p:sp>
      <p:sp>
        <p:nvSpPr>
          <p:cNvPr id="53251" name="Rectangle 3"/>
          <p:cNvSpPr>
            <a:spLocks noGrp="1" noChangeArrowheads="1"/>
          </p:cNvSpPr>
          <p:nvPr>
            <p:ph type="body" idx="1"/>
          </p:nvPr>
        </p:nvSpPr>
        <p:spPr>
          <a:xfrm>
            <a:off x="457200" y="1447800"/>
            <a:ext cx="8513763" cy="4683125"/>
          </a:xfrm>
        </p:spPr>
        <p:txBody>
          <a:bodyPr/>
          <a:lstStyle/>
          <a:p>
            <a:pPr eaLnBrk="1" hangingPunct="1"/>
            <a:r>
              <a:rPr lang="en-US" altLang="en-US" sz="2800" dirty="0"/>
              <a:t>Biological networks</a:t>
            </a:r>
          </a:p>
          <a:p>
            <a:pPr lvl="1" eaLnBrk="1" hangingPunct="1"/>
            <a:r>
              <a:rPr lang="en-US" altLang="en-US" sz="2400" dirty="0"/>
              <a:t>Regulatory networks	</a:t>
            </a:r>
          </a:p>
          <a:p>
            <a:pPr lvl="1" eaLnBrk="1" hangingPunct="1"/>
            <a:r>
              <a:rPr lang="en-US" altLang="en-US" sz="2400" dirty="0"/>
              <a:t>Metabolic networks</a:t>
            </a:r>
          </a:p>
          <a:p>
            <a:pPr lvl="1" eaLnBrk="1" hangingPunct="1"/>
            <a:r>
              <a:rPr lang="en-US" altLang="en-US" sz="2400" dirty="0"/>
              <a:t>Protein-protein interaction networks</a:t>
            </a:r>
          </a:p>
          <a:p>
            <a:pPr eaLnBrk="1" hangingPunct="1"/>
            <a:r>
              <a:rPr lang="en-US" altLang="en-US" sz="2800" dirty="0"/>
              <a:t>Social networks</a:t>
            </a:r>
          </a:p>
          <a:p>
            <a:pPr eaLnBrk="1" hangingPunct="1"/>
            <a:r>
              <a:rPr lang="en-US" altLang="en-US" sz="2800" dirty="0"/>
              <a:t>Bibliographic networks</a:t>
            </a:r>
          </a:p>
          <a:p>
            <a:pPr eaLnBrk="1" hangingPunct="1"/>
            <a:r>
              <a:rPr lang="en-US" altLang="en-US" sz="2800" dirty="0"/>
              <a:t>Knowledge graphs in Semantic Web</a:t>
            </a:r>
          </a:p>
          <a:p>
            <a:pPr eaLnBrk="1" hangingPunct="1"/>
            <a:endParaRPr lang="en-US" altLang="en-US" dirty="0"/>
          </a:p>
          <a:p>
            <a:pPr eaLnBrk="1" hangingPunct="1"/>
            <a:endParaRPr lang="en-US" altLang="en-US" dirty="0"/>
          </a:p>
        </p:txBody>
      </p:sp>
      <p:sp>
        <p:nvSpPr>
          <p:cNvPr id="3" name="Slide Number Placeholder 2"/>
          <p:cNvSpPr>
            <a:spLocks noGrp="1"/>
          </p:cNvSpPr>
          <p:nvPr>
            <p:ph type="sldNum" sz="quarter" idx="12"/>
          </p:nvPr>
        </p:nvSpPr>
        <p:spPr/>
        <p:txBody>
          <a:bodyPr/>
          <a:lstStyle/>
          <a:p>
            <a:fld id="{49632751-6A04-4D5B-A4E5-21C3D9E886BE}" type="slidenum">
              <a:rPr lang="en-US" altLang="en-US" smtClean="0"/>
              <a:pPr/>
              <a:t>56</a:t>
            </a:fld>
            <a:endParaRPr lang="en-US" altLang="en-US"/>
          </a:p>
        </p:txBody>
      </p:sp>
      <p:pic>
        <p:nvPicPr>
          <p:cNvPr id="5" name="Picture 6" descr="nt">
            <a:extLst>
              <a:ext uri="{FF2B5EF4-FFF2-40B4-BE49-F238E27FC236}">
                <a16:creationId xmlns:a16="http://schemas.microsoft.com/office/drawing/2014/main" id="{AE94CFAB-5CE2-4822-95ED-F4B37E6F4B6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066800" y="4627133"/>
            <a:ext cx="2573201" cy="23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rotein_map">
            <a:extLst>
              <a:ext uri="{FF2B5EF4-FFF2-40B4-BE49-F238E27FC236}">
                <a16:creationId xmlns:a16="http://schemas.microsoft.com/office/drawing/2014/main" id="{CCA2B7FD-FC84-4D55-B312-697297388B2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360999" y="981146"/>
            <a:ext cx="2590800" cy="233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758B0F5E-D61E-4981-ABAA-95834D618A7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2024" y="2287984"/>
            <a:ext cx="281871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833DCC3-892F-4222-8E9C-AF95E5471BD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46624" y="853281"/>
            <a:ext cx="1383146"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2">
            <a:extLst>
              <a:ext uri="{FF2B5EF4-FFF2-40B4-BE49-F238E27FC236}">
                <a16:creationId xmlns:a16="http://schemas.microsoft.com/office/drawing/2014/main" id="{96E8C450-50ED-498B-ADCA-063CACF703C7}"/>
              </a:ext>
            </a:extLst>
          </p:cNvPr>
          <p:cNvGraphicFramePr>
            <a:graphicFrameLocks noChangeAspect="1"/>
          </p:cNvGraphicFramePr>
          <p:nvPr>
            <p:extLst>
              <p:ext uri="{D42A27DB-BD31-4B8C-83A1-F6EECF244321}">
                <p14:modId xmlns:p14="http://schemas.microsoft.com/office/powerpoint/2010/main" val="3410048212"/>
              </p:ext>
            </p:extLst>
          </p:nvPr>
        </p:nvGraphicFramePr>
        <p:xfrm>
          <a:off x="4716074" y="4812264"/>
          <a:ext cx="3671899" cy="2045736"/>
        </p:xfrm>
        <a:graphic>
          <a:graphicData uri="http://schemas.openxmlformats.org/presentationml/2006/ole">
            <mc:AlternateContent xmlns:mc="http://schemas.openxmlformats.org/markup-compatibility/2006">
              <mc:Choice xmlns:v="urn:schemas-microsoft-com:vml" Requires="v">
                <p:oleObj spid="_x0000_s11295" name="Microsoft Drawing 1.01" r:id="rId7" imgW="8607425" imgH="4835525" progId="MSDraw.1.01">
                  <p:embed/>
                </p:oleObj>
              </mc:Choice>
              <mc:Fallback>
                <p:oleObj name="Microsoft Drawing 1.01" r:id="rId7" imgW="8607425" imgH="4835525" progId="MSDraw.1.01">
                  <p:embed/>
                  <p:pic>
                    <p:nvPicPr>
                      <p:cNvPr id="17414" name="Object 2">
                        <a:extLst>
                          <a:ext uri="{FF2B5EF4-FFF2-40B4-BE49-F238E27FC236}">
                            <a16:creationId xmlns:a16="http://schemas.microsoft.com/office/drawing/2014/main" id="{65F73BA1-8EC5-4476-A79B-284F829B07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074" y="4812264"/>
                        <a:ext cx="3671899" cy="2045736"/>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l="478" t="478" r="598" b="478"/>
          <a:stretch>
            <a:fillRect/>
          </a:stretch>
        </p:blipFill>
        <p:spPr bwMode="auto">
          <a:xfrm>
            <a:off x="4035425" y="3332163"/>
            <a:ext cx="4418013"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Rectangle 3"/>
          <p:cNvSpPr>
            <a:spLocks noGrp="1" noChangeArrowheads="1"/>
          </p:cNvSpPr>
          <p:nvPr>
            <p:ph type="title"/>
          </p:nvPr>
        </p:nvSpPr>
        <p:spPr/>
        <p:txBody>
          <a:bodyPr/>
          <a:lstStyle/>
          <a:p>
            <a:pPr eaLnBrk="1" fontAlgn="auto" hangingPunct="1">
              <a:spcAft>
                <a:spcPts val="0"/>
              </a:spcAft>
              <a:defRPr/>
            </a:pPr>
            <a:r>
              <a:rPr lang="en-US"/>
              <a:t>Complex Networks – Clustering</a:t>
            </a:r>
          </a:p>
        </p:txBody>
      </p:sp>
      <p:sp>
        <p:nvSpPr>
          <p:cNvPr id="125956" name="Rectangle 4"/>
          <p:cNvSpPr>
            <a:spLocks noGrp="1" noChangeArrowheads="1"/>
          </p:cNvSpPr>
          <p:nvPr>
            <p:ph type="body" idx="1"/>
          </p:nvPr>
        </p:nvSpPr>
        <p:spPr>
          <a:xfrm>
            <a:off x="457200" y="1600200"/>
            <a:ext cx="4329113" cy="4525963"/>
          </a:xfrm>
        </p:spPr>
        <p:txBody>
          <a:bodyPr rtlCol="0">
            <a:normAutofit lnSpcReduction="10000"/>
          </a:bodyPr>
          <a:lstStyle/>
          <a:p>
            <a:pPr marL="182880" indent="-182880" eaLnBrk="1" fontAlgn="auto" hangingPunct="1">
              <a:spcAft>
                <a:spcPts val="0"/>
              </a:spcAft>
              <a:defRPr/>
            </a:pPr>
            <a:r>
              <a:rPr lang="en-US" sz="2800"/>
              <a:t>Network Clustering</a:t>
            </a:r>
          </a:p>
          <a:p>
            <a:pPr lvl="1" indent="-182880" eaLnBrk="1" fontAlgn="auto" hangingPunct="1">
              <a:spcAft>
                <a:spcPts val="0"/>
              </a:spcAft>
              <a:defRPr/>
            </a:pPr>
            <a:r>
              <a:rPr lang="en-US" sz="2400"/>
              <a:t>Clustering coefficients – how well connected?</a:t>
            </a:r>
          </a:p>
          <a:p>
            <a:pPr lvl="1" indent="-182880" eaLnBrk="1" fontAlgn="auto" hangingPunct="1">
              <a:spcAft>
                <a:spcPts val="0"/>
              </a:spcAft>
              <a:defRPr/>
            </a:pPr>
            <a:r>
              <a:rPr lang="en-US" sz="2400"/>
              <a:t>What does a complex network look like when you can really see it?</a:t>
            </a:r>
          </a:p>
          <a:p>
            <a:pPr lvl="1" indent="-182880" eaLnBrk="1" fontAlgn="auto" hangingPunct="1">
              <a:spcAft>
                <a:spcPts val="0"/>
              </a:spcAft>
              <a:defRPr/>
            </a:pPr>
            <a:r>
              <a:rPr lang="en-US" sz="2400"/>
              <a:t>Community discovery-separate into densely connected subsets</a:t>
            </a:r>
          </a:p>
          <a:p>
            <a:pPr marL="731520" lvl="2" indent="-182880" eaLnBrk="1" fontAlgn="auto" hangingPunct="1">
              <a:spcAft>
                <a:spcPts val="0"/>
              </a:spcAft>
              <a:defRPr/>
            </a:pPr>
            <a:r>
              <a:rPr lang="en-US" sz="2000"/>
              <a:t>Automatic discovery of communities</a:t>
            </a:r>
          </a:p>
          <a:p>
            <a:pPr marL="731520" lvl="2" indent="-182880" eaLnBrk="1" fontAlgn="auto" hangingPunct="1">
              <a:spcAft>
                <a:spcPts val="0"/>
              </a:spcAft>
              <a:defRPr/>
            </a:pPr>
            <a:r>
              <a:rPr lang="en-US" sz="2000"/>
              <a:t>Split by interest or meaning</a:t>
            </a:r>
            <a:r>
              <a:rPr lang="en-US"/>
              <a:t>  </a:t>
            </a:r>
          </a:p>
        </p:txBody>
      </p:sp>
      <p:pic>
        <p:nvPicPr>
          <p:cNvPr id="56325" name="Picture 5" descr="social_network_id469214_size4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3188" y="1766888"/>
            <a:ext cx="16827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49632751-6A04-4D5B-A4E5-21C3D9E886BE}" type="slidenum">
              <a:rPr lang="en-US" altLang="en-US" smtClean="0"/>
              <a:pPr/>
              <a:t>57</a:t>
            </a:fld>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fontAlgn="auto" hangingPunct="1">
              <a:spcAft>
                <a:spcPts val="0"/>
              </a:spcAft>
              <a:defRPr/>
            </a:pPr>
            <a:r>
              <a:rPr lang="en-US"/>
              <a:t>Complex Networks – Network Motif</a:t>
            </a:r>
          </a:p>
        </p:txBody>
      </p:sp>
      <p:sp>
        <p:nvSpPr>
          <p:cNvPr id="57347" name="Rectangle 3"/>
          <p:cNvSpPr>
            <a:spLocks noChangeArrowheads="1"/>
          </p:cNvSpPr>
          <p:nvPr/>
        </p:nvSpPr>
        <p:spPr bwMode="auto">
          <a:xfrm>
            <a:off x="457200" y="1447800"/>
            <a:ext cx="8069263"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buFontTx/>
              <a:buChar char="•"/>
            </a:pPr>
            <a:r>
              <a:rPr lang="en-US" altLang="en-US" sz="2800"/>
              <a:t>Network Motifs [Uri Alon]</a:t>
            </a:r>
          </a:p>
          <a:p>
            <a:pPr lvl="1">
              <a:lnSpc>
                <a:spcPct val="80000"/>
              </a:lnSpc>
              <a:spcBef>
                <a:spcPct val="20000"/>
              </a:spcBef>
              <a:buFontTx/>
              <a:buChar char="–"/>
            </a:pPr>
            <a:r>
              <a:rPr lang="en-US" altLang="en-US" sz="2400"/>
              <a:t>Are there subgraph patterns that appear more frequently than others?</a:t>
            </a:r>
          </a:p>
          <a:p>
            <a:pPr>
              <a:lnSpc>
                <a:spcPct val="80000"/>
              </a:lnSpc>
              <a:spcBef>
                <a:spcPct val="20000"/>
              </a:spcBef>
              <a:buFontTx/>
              <a:buChar char="•"/>
            </a:pPr>
            <a:r>
              <a:rPr lang="en-US" altLang="en-US" sz="2800"/>
              <a:t>13 possible 3-node directed connected graphs</a:t>
            </a:r>
          </a:p>
          <a:p>
            <a:pPr>
              <a:lnSpc>
                <a:spcPct val="80000"/>
              </a:lnSpc>
              <a:spcBef>
                <a:spcPct val="20000"/>
              </a:spcBef>
              <a:buFontTx/>
              <a:buChar char="•"/>
            </a:pPr>
            <a:endParaRPr lang="en-US" altLang="en-US" sz="2800"/>
          </a:p>
          <a:p>
            <a:pPr>
              <a:lnSpc>
                <a:spcPct val="80000"/>
              </a:lnSpc>
              <a:spcBef>
                <a:spcPct val="20000"/>
              </a:spcBef>
              <a:buFontTx/>
              <a:buChar char="•"/>
            </a:pPr>
            <a:endParaRPr lang="en-US" altLang="en-US" sz="2800"/>
          </a:p>
          <a:p>
            <a:pPr>
              <a:lnSpc>
                <a:spcPct val="80000"/>
              </a:lnSpc>
              <a:spcBef>
                <a:spcPct val="20000"/>
              </a:spcBef>
              <a:buFontTx/>
              <a:buChar char="•"/>
            </a:pPr>
            <a:endParaRPr lang="en-US" altLang="en-US" sz="2800"/>
          </a:p>
          <a:p>
            <a:pPr>
              <a:lnSpc>
                <a:spcPct val="80000"/>
              </a:lnSpc>
              <a:spcBef>
                <a:spcPct val="20000"/>
              </a:spcBef>
              <a:buFontTx/>
              <a:buChar char="•"/>
            </a:pPr>
            <a:endParaRPr lang="en-US" altLang="en-US" sz="2800"/>
          </a:p>
          <a:p>
            <a:pPr>
              <a:lnSpc>
                <a:spcPct val="80000"/>
              </a:lnSpc>
              <a:spcBef>
                <a:spcPct val="20000"/>
              </a:spcBef>
              <a:buFontTx/>
              <a:buChar char="•"/>
            </a:pPr>
            <a:endParaRPr lang="en-US" altLang="en-US" sz="2800"/>
          </a:p>
          <a:p>
            <a:pPr>
              <a:lnSpc>
                <a:spcPct val="80000"/>
              </a:lnSpc>
              <a:spcBef>
                <a:spcPct val="20000"/>
              </a:spcBef>
              <a:buFontTx/>
              <a:buChar char="•"/>
            </a:pPr>
            <a:endParaRPr lang="en-US" altLang="en-US" sz="2800"/>
          </a:p>
          <a:p>
            <a:pPr>
              <a:lnSpc>
                <a:spcPct val="80000"/>
              </a:lnSpc>
              <a:spcBef>
                <a:spcPct val="20000"/>
              </a:spcBef>
              <a:buFontTx/>
              <a:buChar char="•"/>
            </a:pPr>
            <a:endParaRPr lang="en-US" altLang="en-US" sz="2800"/>
          </a:p>
          <a:p>
            <a:pPr>
              <a:lnSpc>
                <a:spcPct val="80000"/>
              </a:lnSpc>
              <a:spcBef>
                <a:spcPct val="20000"/>
              </a:spcBef>
              <a:buFontTx/>
              <a:buChar char="•"/>
            </a:pPr>
            <a:r>
              <a:rPr lang="en-US" altLang="en-US" sz="2800"/>
              <a:t>Do any of these subgraphs hold special meaning for a complex network?</a:t>
            </a:r>
          </a:p>
        </p:txBody>
      </p:sp>
      <p:pic>
        <p:nvPicPr>
          <p:cNvPr id="57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3117850"/>
            <a:ext cx="61118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49632751-6A04-4D5B-A4E5-21C3D9E886BE}" type="slidenum">
              <a:rPr lang="en-US" altLang="en-US" smtClean="0"/>
              <a:pPr/>
              <a:t>58</a:t>
            </a:fld>
            <a:endParaRPr lang="en-US"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A57418EF-6AD1-4B5F-A564-D8B495678A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A623B009-B669-4BA3-88D8-0BE863A62CBF}" type="slidenum">
              <a:rPr lang="en-US" altLang="en-US" sz="1400"/>
              <a:pPr eaLnBrk="1" hangingPunct="1"/>
              <a:t>59</a:t>
            </a:fld>
            <a:endParaRPr lang="en-US" altLang="en-US" sz="1400"/>
          </a:p>
        </p:txBody>
      </p:sp>
      <p:sp>
        <p:nvSpPr>
          <p:cNvPr id="28675" name="Rectangle 2">
            <a:extLst>
              <a:ext uri="{FF2B5EF4-FFF2-40B4-BE49-F238E27FC236}">
                <a16:creationId xmlns:a16="http://schemas.microsoft.com/office/drawing/2014/main" id="{A5048A7E-4B20-410E-8565-CC9C55B0CF51}"/>
              </a:ext>
            </a:extLst>
          </p:cNvPr>
          <p:cNvSpPr>
            <a:spLocks noGrp="1" noChangeArrowheads="1"/>
          </p:cNvSpPr>
          <p:nvPr>
            <p:ph type="title"/>
          </p:nvPr>
        </p:nvSpPr>
        <p:spPr/>
        <p:txBody>
          <a:bodyPr/>
          <a:lstStyle/>
          <a:p>
            <a:pPr eaLnBrk="1" hangingPunct="1"/>
            <a:r>
              <a:rPr lang="en-US" altLang="en-US"/>
              <a:t>Evaluation of Knowledge</a:t>
            </a:r>
          </a:p>
        </p:txBody>
      </p:sp>
      <p:sp>
        <p:nvSpPr>
          <p:cNvPr id="28676" name="Rectangle 3">
            <a:extLst>
              <a:ext uri="{FF2B5EF4-FFF2-40B4-BE49-F238E27FC236}">
                <a16:creationId xmlns:a16="http://schemas.microsoft.com/office/drawing/2014/main" id="{A4067CC7-AF83-42DB-A08A-CA3C6C400872}"/>
              </a:ext>
            </a:extLst>
          </p:cNvPr>
          <p:cNvSpPr>
            <a:spLocks noGrp="1" noChangeArrowheads="1"/>
          </p:cNvSpPr>
          <p:nvPr>
            <p:ph type="body" idx="1"/>
          </p:nvPr>
        </p:nvSpPr>
        <p:spPr>
          <a:xfrm>
            <a:off x="381000" y="1295400"/>
            <a:ext cx="8458200" cy="5257800"/>
          </a:xfrm>
        </p:spPr>
        <p:txBody>
          <a:bodyPr/>
          <a:lstStyle/>
          <a:p>
            <a:pPr eaLnBrk="1" hangingPunct="1">
              <a:lnSpc>
                <a:spcPct val="120000"/>
              </a:lnSpc>
            </a:pPr>
            <a:r>
              <a:rPr lang="en-US" altLang="en-US" sz="2400"/>
              <a:t>Are all mined knowledge interesting?</a:t>
            </a:r>
          </a:p>
          <a:p>
            <a:pPr lvl="1" eaLnBrk="1" hangingPunct="1">
              <a:lnSpc>
                <a:spcPct val="120000"/>
              </a:lnSpc>
            </a:pPr>
            <a:r>
              <a:rPr lang="en-US" altLang="en-US" sz="2000"/>
              <a:t>One can mine tremendous amount of “patterns” and knowledge</a:t>
            </a:r>
          </a:p>
          <a:p>
            <a:pPr lvl="1" eaLnBrk="1" hangingPunct="1">
              <a:lnSpc>
                <a:spcPct val="120000"/>
              </a:lnSpc>
            </a:pPr>
            <a:r>
              <a:rPr lang="en-US" altLang="en-US" sz="2000"/>
              <a:t>Some may fit only certain dimension space (time, location, …)</a:t>
            </a:r>
          </a:p>
          <a:p>
            <a:pPr lvl="1" eaLnBrk="1" hangingPunct="1">
              <a:lnSpc>
                <a:spcPct val="120000"/>
              </a:lnSpc>
            </a:pPr>
            <a:r>
              <a:rPr lang="en-US" altLang="en-US" sz="2000"/>
              <a:t>Some may not be representative, may be transient, …</a:t>
            </a:r>
          </a:p>
          <a:p>
            <a:pPr eaLnBrk="1" hangingPunct="1">
              <a:lnSpc>
                <a:spcPct val="120000"/>
              </a:lnSpc>
            </a:pPr>
            <a:r>
              <a:rPr lang="en-US" altLang="en-US" sz="2400"/>
              <a:t>Evaluation of mined knowledge </a:t>
            </a:r>
            <a:r>
              <a:rPr lang="en-US" altLang="en-US" sz="2400">
                <a:latin typeface="Arial" panose="020B0604020202020204" pitchFamily="34" charset="0"/>
                <a:cs typeface="Arial" panose="020B0604020202020204" pitchFamily="34" charset="0"/>
              </a:rPr>
              <a:t>→ directly mine only interesting knowledge?</a:t>
            </a:r>
          </a:p>
          <a:p>
            <a:pPr lvl="1" eaLnBrk="1" hangingPunct="1">
              <a:lnSpc>
                <a:spcPct val="120000"/>
              </a:lnSpc>
            </a:pPr>
            <a:r>
              <a:rPr lang="en-US" altLang="en-US" sz="2000"/>
              <a:t>Descriptive vs. predictive</a:t>
            </a:r>
          </a:p>
          <a:p>
            <a:pPr lvl="1" eaLnBrk="1" hangingPunct="1">
              <a:lnSpc>
                <a:spcPct val="120000"/>
              </a:lnSpc>
            </a:pPr>
            <a:r>
              <a:rPr lang="en-US" altLang="en-US" sz="2000"/>
              <a:t>Coverage</a:t>
            </a:r>
          </a:p>
          <a:p>
            <a:pPr lvl="1" eaLnBrk="1" hangingPunct="1">
              <a:lnSpc>
                <a:spcPct val="120000"/>
              </a:lnSpc>
            </a:pPr>
            <a:r>
              <a:rPr lang="en-US" altLang="en-US" sz="2000"/>
              <a:t>Typicality vs. novelty</a:t>
            </a:r>
          </a:p>
          <a:p>
            <a:pPr lvl="1" eaLnBrk="1" hangingPunct="1">
              <a:lnSpc>
                <a:spcPct val="120000"/>
              </a:lnSpc>
            </a:pPr>
            <a:r>
              <a:rPr lang="en-US" altLang="en-US" sz="2000"/>
              <a:t>Accuracy</a:t>
            </a:r>
          </a:p>
          <a:p>
            <a:pPr lvl="1" eaLnBrk="1" hangingPunct="1">
              <a:lnSpc>
                <a:spcPct val="120000"/>
              </a:lnSpc>
            </a:pPr>
            <a:r>
              <a:rPr lang="en-US" altLang="en-US" sz="2000"/>
              <a:t>Timeliness</a:t>
            </a:r>
          </a:p>
          <a:p>
            <a:pPr lvl="1" eaLnBrk="1" hangingPunct="1">
              <a:lnSpc>
                <a:spcPct val="120000"/>
              </a:lnSpc>
            </a:pPr>
            <a:r>
              <a:rPr lang="en-US" altLang="en-US" sz="200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09600" y="1939133"/>
            <a:ext cx="8077202" cy="4245898"/>
          </a:xfrm>
        </p:spPr>
        <p:txBody>
          <a:bodyPr>
            <a:normAutofit fontScale="25000" lnSpcReduction="20000"/>
          </a:bodyPr>
          <a:lstStyle/>
          <a:p>
            <a:pPr>
              <a:lnSpc>
                <a:spcPct val="120000"/>
              </a:lnSpc>
            </a:pPr>
            <a:r>
              <a:rPr lang="pt-BR" altLang="en-US" sz="11200" dirty="0">
                <a:solidFill>
                  <a:schemeClr val="tx1"/>
                </a:solidFill>
                <a:latin typeface="Times New Roman" panose="02020603050405020304" pitchFamily="18" charset="0"/>
                <a:cs typeface="Times New Roman" panose="02020603050405020304" pitchFamily="18" charset="0"/>
              </a:rPr>
              <a:t>Conferences</a:t>
            </a:r>
          </a:p>
          <a:p>
            <a:pPr lvl="1">
              <a:lnSpc>
                <a:spcPct val="120000"/>
              </a:lnSpc>
            </a:pPr>
            <a:r>
              <a:rPr lang="pt-BR" altLang="en-US" sz="9400" dirty="0">
                <a:solidFill>
                  <a:schemeClr val="tx1"/>
                </a:solidFill>
                <a:latin typeface="Times New Roman" panose="02020603050405020304" pitchFamily="18" charset="0"/>
                <a:cs typeface="Times New Roman" panose="02020603050405020304" pitchFamily="18" charset="0"/>
              </a:rPr>
              <a:t>SIGKDD: </a:t>
            </a:r>
            <a:r>
              <a:rPr lang="pt-BR" altLang="en-US" sz="9400" dirty="0">
                <a:solidFill>
                  <a:schemeClr val="tx1"/>
                </a:solidFill>
                <a:latin typeface="Times New Roman" panose="02020603050405020304" pitchFamily="18" charset="0"/>
                <a:cs typeface="Times New Roman" panose="02020603050405020304" pitchFamily="18" charset="0"/>
                <a:hlinkClick r:id="rId2"/>
              </a:rPr>
              <a:t>https://dblp.uni-trier.de/db/conf/kdd/index.html</a:t>
            </a:r>
            <a:r>
              <a:rPr lang="pt-BR" altLang="en-US" sz="9400" dirty="0">
                <a:solidFill>
                  <a:schemeClr val="tx1"/>
                </a:solidFill>
                <a:latin typeface="Times New Roman" panose="02020603050405020304" pitchFamily="18" charset="0"/>
                <a:cs typeface="Times New Roman" panose="02020603050405020304" pitchFamily="18" charset="0"/>
              </a:rPr>
              <a:t>  </a:t>
            </a:r>
          </a:p>
          <a:p>
            <a:pPr lvl="1">
              <a:lnSpc>
                <a:spcPct val="120000"/>
              </a:lnSpc>
            </a:pPr>
            <a:r>
              <a:rPr lang="pt-BR" altLang="en-US" sz="9600" dirty="0">
                <a:solidFill>
                  <a:schemeClr val="tx1"/>
                </a:solidFill>
                <a:latin typeface="Times New Roman" panose="02020603050405020304" pitchFamily="18" charset="0"/>
                <a:cs typeface="Times New Roman" panose="02020603050405020304" pitchFamily="18" charset="0"/>
              </a:rPr>
              <a:t>ICDM: </a:t>
            </a:r>
            <a:r>
              <a:rPr lang="pt-BR" altLang="en-US" sz="9600" dirty="0">
                <a:solidFill>
                  <a:schemeClr val="tx1"/>
                </a:solidFill>
                <a:latin typeface="Times New Roman" panose="02020603050405020304" pitchFamily="18" charset="0"/>
                <a:cs typeface="Times New Roman" panose="02020603050405020304" pitchFamily="18" charset="0"/>
                <a:hlinkClick r:id="rId3"/>
              </a:rPr>
              <a:t>https://dblp1.uni-trier.de/db/conf/icdm/index.html</a:t>
            </a:r>
            <a:r>
              <a:rPr lang="pt-BR" altLang="en-US" sz="9600" dirty="0">
                <a:solidFill>
                  <a:schemeClr val="tx1"/>
                </a:solidFill>
                <a:latin typeface="Times New Roman" panose="02020603050405020304" pitchFamily="18" charset="0"/>
                <a:cs typeface="Times New Roman" panose="02020603050405020304" pitchFamily="18" charset="0"/>
              </a:rPr>
              <a:t>  </a:t>
            </a:r>
          </a:p>
          <a:p>
            <a:pPr lvl="1">
              <a:lnSpc>
                <a:spcPct val="120000"/>
              </a:lnSpc>
            </a:pPr>
            <a:r>
              <a:rPr lang="pt-BR" altLang="en-US" sz="9600" dirty="0">
                <a:solidFill>
                  <a:schemeClr val="tx1"/>
                </a:solidFill>
                <a:latin typeface="Times New Roman" panose="02020603050405020304" pitchFamily="18" charset="0"/>
                <a:cs typeface="Times New Roman" panose="02020603050405020304" pitchFamily="18" charset="0"/>
              </a:rPr>
              <a:t>SIGMOD: </a:t>
            </a:r>
            <a:r>
              <a:rPr lang="pt-BR" altLang="en-US" sz="9600" dirty="0">
                <a:solidFill>
                  <a:schemeClr val="tx1"/>
                </a:solidFill>
                <a:latin typeface="Times New Roman" panose="02020603050405020304" pitchFamily="18" charset="0"/>
                <a:cs typeface="Times New Roman" panose="02020603050405020304" pitchFamily="18" charset="0"/>
                <a:hlinkClick r:id="rId4"/>
              </a:rPr>
              <a:t>http://dblp.uni-trier.de/db/conf/sigmod/</a:t>
            </a:r>
            <a:r>
              <a:rPr lang="pt-BR" altLang="en-US" sz="9600" dirty="0">
                <a:solidFill>
                  <a:schemeClr val="tx1"/>
                </a:solidFill>
                <a:latin typeface="Times New Roman" panose="02020603050405020304" pitchFamily="18" charset="0"/>
                <a:cs typeface="Times New Roman" panose="02020603050405020304" pitchFamily="18" charset="0"/>
              </a:rPr>
              <a:t> </a:t>
            </a:r>
          </a:p>
          <a:p>
            <a:pPr lvl="1">
              <a:lnSpc>
                <a:spcPct val="120000"/>
              </a:lnSpc>
            </a:pPr>
            <a:r>
              <a:rPr lang="pt-BR" altLang="en-US" sz="9600" dirty="0">
                <a:solidFill>
                  <a:schemeClr val="tx1"/>
                </a:solidFill>
                <a:latin typeface="Times New Roman" panose="02020603050405020304" pitchFamily="18" charset="0"/>
                <a:cs typeface="Times New Roman" panose="02020603050405020304" pitchFamily="18" charset="0"/>
              </a:rPr>
              <a:t>VLDB: </a:t>
            </a:r>
            <a:r>
              <a:rPr lang="pt-BR" altLang="en-US" sz="9600" dirty="0">
                <a:solidFill>
                  <a:schemeClr val="tx1"/>
                </a:solidFill>
                <a:latin typeface="Times New Roman" panose="02020603050405020304" pitchFamily="18" charset="0"/>
                <a:cs typeface="Times New Roman" panose="02020603050405020304" pitchFamily="18" charset="0"/>
                <a:hlinkClick r:id="rId5"/>
              </a:rPr>
              <a:t>http://www.vldb.org/pvldb/</a:t>
            </a:r>
            <a:r>
              <a:rPr lang="pt-BR" altLang="en-US" sz="9600" dirty="0">
                <a:solidFill>
                  <a:schemeClr val="tx1"/>
                </a:solidFill>
                <a:latin typeface="Times New Roman" panose="02020603050405020304" pitchFamily="18" charset="0"/>
                <a:cs typeface="Times New Roman" panose="02020603050405020304" pitchFamily="18" charset="0"/>
              </a:rPr>
              <a:t>, or </a:t>
            </a:r>
            <a:r>
              <a:rPr lang="pt-BR" altLang="en-US" sz="9600" dirty="0">
                <a:solidFill>
                  <a:schemeClr val="tx1"/>
                </a:solidFill>
                <a:latin typeface="Times New Roman" panose="02020603050405020304" pitchFamily="18" charset="0"/>
                <a:cs typeface="Times New Roman" panose="02020603050405020304" pitchFamily="18" charset="0"/>
                <a:hlinkClick r:id="rId6"/>
              </a:rPr>
              <a:t>http://dblp.uni-trier.de/db/journals/pvldb/index.html</a:t>
            </a:r>
            <a:r>
              <a:rPr lang="pt-BR" altLang="en-US" sz="9600" dirty="0">
                <a:solidFill>
                  <a:schemeClr val="tx1"/>
                </a:solidFill>
                <a:latin typeface="Times New Roman" panose="02020603050405020304" pitchFamily="18" charset="0"/>
                <a:cs typeface="Times New Roman" panose="02020603050405020304" pitchFamily="18" charset="0"/>
              </a:rPr>
              <a:t> </a:t>
            </a:r>
          </a:p>
          <a:p>
            <a:pPr lvl="1">
              <a:lnSpc>
                <a:spcPct val="120000"/>
              </a:lnSpc>
            </a:pPr>
            <a:r>
              <a:rPr lang="pt-BR" altLang="en-US" sz="9600" dirty="0">
                <a:solidFill>
                  <a:schemeClr val="tx1"/>
                </a:solidFill>
                <a:latin typeface="Times New Roman" panose="02020603050405020304" pitchFamily="18" charset="0"/>
                <a:cs typeface="Times New Roman" panose="02020603050405020304" pitchFamily="18" charset="0"/>
              </a:rPr>
              <a:t>ICDE: </a:t>
            </a:r>
            <a:r>
              <a:rPr lang="pt-BR" altLang="en-US" sz="9600" dirty="0">
                <a:solidFill>
                  <a:schemeClr val="tx1"/>
                </a:solidFill>
                <a:latin typeface="Times New Roman" panose="02020603050405020304" pitchFamily="18" charset="0"/>
                <a:cs typeface="Times New Roman" panose="02020603050405020304" pitchFamily="18" charset="0"/>
                <a:hlinkClick r:id="rId7"/>
              </a:rPr>
              <a:t>http://ieeexplore.ieee.org/xpl/conhome.jsp?punumber=1000178</a:t>
            </a:r>
            <a:r>
              <a:rPr lang="pt-BR" altLang="en-US" sz="9600" dirty="0">
                <a:solidFill>
                  <a:schemeClr val="tx1"/>
                </a:solidFill>
                <a:latin typeface="Times New Roman" panose="02020603050405020304" pitchFamily="18" charset="0"/>
                <a:cs typeface="Times New Roman" panose="02020603050405020304" pitchFamily="18" charset="0"/>
              </a:rPr>
              <a:t>, or </a:t>
            </a:r>
            <a:r>
              <a:rPr lang="pt-BR" altLang="en-US" sz="9600" dirty="0">
                <a:solidFill>
                  <a:schemeClr val="tx1"/>
                </a:solidFill>
                <a:latin typeface="Times New Roman" panose="02020603050405020304" pitchFamily="18" charset="0"/>
                <a:cs typeface="Times New Roman" panose="02020603050405020304" pitchFamily="18" charset="0"/>
                <a:hlinkClick r:id="rId8"/>
              </a:rPr>
              <a:t>http://dblp.uni-trier.de/db/conf/icde/</a:t>
            </a:r>
            <a:r>
              <a:rPr lang="pt-BR" altLang="en-US" sz="9600" dirty="0">
                <a:solidFill>
                  <a:schemeClr val="tx1"/>
                </a:solidFill>
                <a:latin typeface="Times New Roman" panose="02020603050405020304" pitchFamily="18" charset="0"/>
                <a:cs typeface="Times New Roman" panose="02020603050405020304" pitchFamily="18" charset="0"/>
              </a:rPr>
              <a:t> </a:t>
            </a:r>
          </a:p>
        </p:txBody>
      </p:sp>
      <p:sp>
        <p:nvSpPr>
          <p:cNvPr id="8" name="Rectangle 2"/>
          <p:cNvSpPr txBox="1">
            <a:spLocks noChangeArrowheads="1"/>
          </p:cNvSpPr>
          <p:nvPr/>
        </p:nvSpPr>
        <p:spPr>
          <a:xfrm>
            <a:off x="761999" y="762000"/>
            <a:ext cx="6347713"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altLang="en-US" sz="4400" dirty="0">
                <a:latin typeface="Times New Roman" panose="02020603050405020304" pitchFamily="18" charset="0"/>
                <a:cs typeface="Times New Roman" panose="02020603050405020304" pitchFamily="18" charset="0"/>
              </a:rPr>
              <a:t>Online Resources (cont'd)</a:t>
            </a:r>
            <a:endParaRPr lang="en-US" altLang="en-US" sz="4400" dirty="0"/>
          </a:p>
        </p:txBody>
      </p:sp>
      <p:sp>
        <p:nvSpPr>
          <p:cNvPr id="2" name="Slide Number Placeholder 1"/>
          <p:cNvSpPr>
            <a:spLocks noGrp="1"/>
          </p:cNvSpPr>
          <p:nvPr>
            <p:ph type="sldNum" sz="quarter" idx="12"/>
          </p:nvPr>
        </p:nvSpPr>
        <p:spPr/>
        <p:txBody>
          <a:bodyPr/>
          <a:lstStyle/>
          <a:p>
            <a:fld id="{EA4373EB-E834-45A5-94E8-C63CF1410EED}" type="slidenum">
              <a:rPr lang="en-US" altLang="en-US" smtClean="0"/>
              <a:pPr/>
              <a:t>6</a:t>
            </a:fld>
            <a:endParaRPr lang="en-US" altLang="en-US"/>
          </a:p>
        </p:txBody>
      </p:sp>
    </p:spTree>
    <p:extLst>
      <p:ext uri="{BB962C8B-B14F-4D97-AF65-F5344CB8AC3E}">
        <p14:creationId xmlns:p14="http://schemas.microsoft.com/office/powerpoint/2010/main" val="743871704"/>
      </p:ext>
    </p:extLst>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96BCCCE3-4E16-4ADD-8B5B-49324F73E8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184FD40F-5F6B-45AF-849F-ADF1356A485E}" type="slidenum">
              <a:rPr lang="en-US" altLang="en-US" sz="1400"/>
              <a:pPr eaLnBrk="1" hangingPunct="1"/>
              <a:t>60</a:t>
            </a:fld>
            <a:endParaRPr lang="en-US" altLang="en-US" sz="1400"/>
          </a:p>
        </p:txBody>
      </p:sp>
      <p:sp>
        <p:nvSpPr>
          <p:cNvPr id="33795" name="Rectangle 2">
            <a:extLst>
              <a:ext uri="{FF2B5EF4-FFF2-40B4-BE49-F238E27FC236}">
                <a16:creationId xmlns:a16="http://schemas.microsoft.com/office/drawing/2014/main" id="{4CA11BDF-B7FF-4070-8E52-D1899A5DC172}"/>
              </a:ext>
            </a:extLst>
          </p:cNvPr>
          <p:cNvSpPr>
            <a:spLocks noGrp="1" noChangeArrowheads="1"/>
          </p:cNvSpPr>
          <p:nvPr>
            <p:ph type="title"/>
          </p:nvPr>
        </p:nvSpPr>
        <p:spPr/>
        <p:txBody>
          <a:bodyPr/>
          <a:lstStyle/>
          <a:p>
            <a:pPr eaLnBrk="1" hangingPunct="1"/>
            <a:r>
              <a:rPr lang="en-US" altLang="en-US"/>
              <a:t>Applications of Data Mining</a:t>
            </a:r>
          </a:p>
        </p:txBody>
      </p:sp>
      <p:sp>
        <p:nvSpPr>
          <p:cNvPr id="33796" name="Rectangle 3">
            <a:extLst>
              <a:ext uri="{FF2B5EF4-FFF2-40B4-BE49-F238E27FC236}">
                <a16:creationId xmlns:a16="http://schemas.microsoft.com/office/drawing/2014/main" id="{AB4A8BAC-D37C-4EEE-BBA1-CF991493CC09}"/>
              </a:ext>
            </a:extLst>
          </p:cNvPr>
          <p:cNvSpPr>
            <a:spLocks noGrp="1" noChangeArrowheads="1"/>
          </p:cNvSpPr>
          <p:nvPr>
            <p:ph type="body" idx="1"/>
          </p:nvPr>
        </p:nvSpPr>
        <p:spPr>
          <a:xfrm>
            <a:off x="381000" y="1371600"/>
            <a:ext cx="8458200" cy="5181600"/>
          </a:xfrm>
        </p:spPr>
        <p:txBody>
          <a:bodyPr/>
          <a:lstStyle/>
          <a:p>
            <a:pPr eaLnBrk="1" hangingPunct="1">
              <a:lnSpc>
                <a:spcPct val="120000"/>
              </a:lnSpc>
            </a:pPr>
            <a:r>
              <a:rPr lang="en-US" altLang="en-US" sz="2000"/>
              <a:t>Web page analysis: from web page classification, clustering to PageRank &amp; HITS algorithms</a:t>
            </a:r>
          </a:p>
          <a:p>
            <a:pPr eaLnBrk="1" hangingPunct="1">
              <a:lnSpc>
                <a:spcPct val="120000"/>
              </a:lnSpc>
            </a:pPr>
            <a:r>
              <a:rPr lang="en-US" altLang="en-US" sz="2000"/>
              <a:t>Collaborative analysis &amp; recommender systems</a:t>
            </a:r>
          </a:p>
          <a:p>
            <a:pPr eaLnBrk="1" hangingPunct="1">
              <a:lnSpc>
                <a:spcPct val="120000"/>
              </a:lnSpc>
            </a:pPr>
            <a:r>
              <a:rPr lang="en-US" altLang="en-US" sz="2000"/>
              <a:t>Basket data analysis to targeted marketing</a:t>
            </a:r>
          </a:p>
          <a:p>
            <a:pPr eaLnBrk="1" hangingPunct="1">
              <a:lnSpc>
                <a:spcPct val="120000"/>
              </a:lnSpc>
            </a:pPr>
            <a:r>
              <a:rPr lang="en-US" altLang="en-US" sz="2000"/>
              <a:t>Biological and medical data analysis: classification, cluster analysis (microarray data analysis),  biological sequence analysis, biological network analysis</a:t>
            </a:r>
          </a:p>
          <a:p>
            <a:pPr eaLnBrk="1" hangingPunct="1">
              <a:lnSpc>
                <a:spcPct val="120000"/>
              </a:lnSpc>
            </a:pPr>
            <a:r>
              <a:rPr lang="en-US" altLang="en-US" sz="2000"/>
              <a:t>Data mining and software engineering (e.g., IEEE Computer, Aug. 2009 issue)</a:t>
            </a:r>
          </a:p>
          <a:p>
            <a:pPr eaLnBrk="1" hangingPunct="1">
              <a:lnSpc>
                <a:spcPct val="120000"/>
              </a:lnSpc>
            </a:pPr>
            <a:r>
              <a:rPr lang="en-US" altLang="en-US" sz="2000"/>
              <a:t>From major dedicated data mining systems/tools (e.g., SAS, MS SQL-Server Analysis Manager, Oracle Data Mining Tools) to invisible data mining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a:extLst>
              <a:ext uri="{FF2B5EF4-FFF2-40B4-BE49-F238E27FC236}">
                <a16:creationId xmlns:a16="http://schemas.microsoft.com/office/drawing/2014/main" id="{C6721E71-5FD2-4EB7-835D-6DD7F319D7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2FBDF071-1D5F-45C8-AC2F-50AEB0D165A4}" type="slidenum">
              <a:rPr lang="en-US" altLang="en-US" sz="1400"/>
              <a:pPr eaLnBrk="1" hangingPunct="1"/>
              <a:t>61</a:t>
            </a:fld>
            <a:endParaRPr lang="en-US" altLang="en-US" sz="1400"/>
          </a:p>
        </p:txBody>
      </p:sp>
      <p:sp>
        <p:nvSpPr>
          <p:cNvPr id="39939" name="Rectangle 2">
            <a:extLst>
              <a:ext uri="{FF2B5EF4-FFF2-40B4-BE49-F238E27FC236}">
                <a16:creationId xmlns:a16="http://schemas.microsoft.com/office/drawing/2014/main" id="{05C0DFB0-09F1-46F4-9970-F2A311CE2B72}"/>
              </a:ext>
            </a:extLst>
          </p:cNvPr>
          <p:cNvSpPr>
            <a:spLocks noGrp="1" noChangeArrowheads="1"/>
          </p:cNvSpPr>
          <p:nvPr>
            <p:ph type="title"/>
          </p:nvPr>
        </p:nvSpPr>
        <p:spPr>
          <a:xfrm>
            <a:off x="304800" y="228600"/>
            <a:ext cx="8534400" cy="762000"/>
          </a:xfrm>
          <a:noFill/>
        </p:spPr>
        <p:txBody>
          <a:bodyPr lIns="92075" tIns="46038" rIns="92075" bIns="46038" anchor="ctr">
            <a:normAutofit/>
          </a:bodyPr>
          <a:lstStyle/>
          <a:p>
            <a:pPr eaLnBrk="1" hangingPunct="1"/>
            <a:r>
              <a:rPr lang="en-US" altLang="en-US" sz="3200" dirty="0"/>
              <a:t>Conferences and Journals on Data Mining</a:t>
            </a:r>
            <a:endParaRPr lang="en-US" altLang="en-US" sz="3200" b="0" dirty="0"/>
          </a:p>
        </p:txBody>
      </p:sp>
      <p:sp>
        <p:nvSpPr>
          <p:cNvPr id="39940" name="Rectangle 3">
            <a:extLst>
              <a:ext uri="{FF2B5EF4-FFF2-40B4-BE49-F238E27FC236}">
                <a16:creationId xmlns:a16="http://schemas.microsoft.com/office/drawing/2014/main" id="{3CA3D586-2AF3-45FB-9485-F502ED4FAD3A}"/>
              </a:ext>
            </a:extLst>
          </p:cNvPr>
          <p:cNvSpPr>
            <a:spLocks noGrp="1" noChangeArrowheads="1"/>
          </p:cNvSpPr>
          <p:nvPr>
            <p:ph type="body" idx="1"/>
          </p:nvPr>
        </p:nvSpPr>
        <p:spPr>
          <a:xfrm>
            <a:off x="152400" y="1295400"/>
            <a:ext cx="4419600" cy="5257800"/>
          </a:xfrm>
          <a:noFill/>
        </p:spPr>
        <p:txBody>
          <a:bodyPr lIns="92075" tIns="46038" rIns="92075" bIns="46038"/>
          <a:lstStyle/>
          <a:p>
            <a:pPr eaLnBrk="1" hangingPunct="1">
              <a:lnSpc>
                <a:spcPct val="100000"/>
              </a:lnSpc>
            </a:pPr>
            <a:r>
              <a:rPr lang="en-US" altLang="en-US" sz="1800"/>
              <a:t>KDD Conferences</a:t>
            </a:r>
          </a:p>
          <a:p>
            <a:pPr lvl="1" eaLnBrk="1" hangingPunct="1">
              <a:lnSpc>
                <a:spcPct val="100000"/>
              </a:lnSpc>
            </a:pPr>
            <a:r>
              <a:rPr lang="en-US" altLang="en-US" sz="1800"/>
              <a:t>ACM SIGKDD Int. Conf. on Knowledge Discovery in Databases and Data Mining (</a:t>
            </a:r>
            <a:r>
              <a:rPr lang="en-US" altLang="en-US" sz="1800">
                <a:solidFill>
                  <a:schemeClr val="hlink"/>
                </a:solidFill>
              </a:rPr>
              <a:t>KDD</a:t>
            </a:r>
            <a:r>
              <a:rPr lang="en-US" altLang="en-US" sz="1800"/>
              <a:t>)</a:t>
            </a:r>
          </a:p>
          <a:p>
            <a:pPr lvl="1" eaLnBrk="1" hangingPunct="1">
              <a:lnSpc>
                <a:spcPct val="100000"/>
              </a:lnSpc>
            </a:pPr>
            <a:r>
              <a:rPr lang="en-US" altLang="en-US" sz="1800"/>
              <a:t>SIAM Data Mining Conf. (</a:t>
            </a:r>
            <a:r>
              <a:rPr lang="en-US" altLang="en-US" sz="1800">
                <a:solidFill>
                  <a:schemeClr val="hlink"/>
                </a:solidFill>
              </a:rPr>
              <a:t>SDM</a:t>
            </a:r>
            <a:r>
              <a:rPr lang="en-US" altLang="en-US" sz="1800"/>
              <a:t>)</a:t>
            </a:r>
          </a:p>
          <a:p>
            <a:pPr lvl="1" eaLnBrk="1" hangingPunct="1">
              <a:lnSpc>
                <a:spcPct val="100000"/>
              </a:lnSpc>
            </a:pPr>
            <a:r>
              <a:rPr lang="en-US" altLang="en-US" sz="1800"/>
              <a:t>(IEEE) Int. Conf. on Data Mining (</a:t>
            </a:r>
            <a:r>
              <a:rPr lang="en-US" altLang="en-US" sz="1800">
                <a:solidFill>
                  <a:schemeClr val="hlink"/>
                </a:solidFill>
              </a:rPr>
              <a:t>ICDM</a:t>
            </a:r>
            <a:r>
              <a:rPr lang="en-US" altLang="en-US" sz="1800"/>
              <a:t>)</a:t>
            </a:r>
          </a:p>
          <a:p>
            <a:pPr lvl="1" eaLnBrk="1" hangingPunct="1">
              <a:lnSpc>
                <a:spcPct val="100000"/>
              </a:lnSpc>
            </a:pPr>
            <a:r>
              <a:rPr lang="en-US" altLang="en-US" sz="1800"/>
              <a:t>European Conf. on Machine Learning and Principles and practices of Knowledge Discovery and Data Mining (</a:t>
            </a:r>
            <a:r>
              <a:rPr lang="en-US" altLang="en-US" sz="1800">
                <a:solidFill>
                  <a:srgbClr val="FF0000"/>
                </a:solidFill>
              </a:rPr>
              <a:t>ECML</a:t>
            </a:r>
            <a:r>
              <a:rPr lang="en-US" altLang="en-US" sz="1800"/>
              <a:t>-</a:t>
            </a:r>
            <a:r>
              <a:rPr lang="en-US" altLang="en-US" sz="1800">
                <a:solidFill>
                  <a:schemeClr val="hlink"/>
                </a:solidFill>
              </a:rPr>
              <a:t>PKDD</a:t>
            </a:r>
            <a:r>
              <a:rPr lang="en-US" altLang="en-US" sz="1800"/>
              <a:t>)</a:t>
            </a:r>
          </a:p>
          <a:p>
            <a:pPr lvl="1" eaLnBrk="1" hangingPunct="1">
              <a:lnSpc>
                <a:spcPct val="100000"/>
              </a:lnSpc>
            </a:pPr>
            <a:r>
              <a:rPr lang="en-US" altLang="en-US" sz="1800"/>
              <a:t>Pacific-Asia Conf. on Knowledge Discovery and Data Mining (</a:t>
            </a:r>
            <a:r>
              <a:rPr lang="en-US" altLang="en-US" sz="1800">
                <a:solidFill>
                  <a:schemeClr val="hlink"/>
                </a:solidFill>
              </a:rPr>
              <a:t>PAKDD</a:t>
            </a:r>
            <a:r>
              <a:rPr lang="en-US" altLang="en-US" sz="1800"/>
              <a:t>)</a:t>
            </a:r>
          </a:p>
          <a:p>
            <a:pPr lvl="1" eaLnBrk="1" hangingPunct="1">
              <a:lnSpc>
                <a:spcPct val="100000"/>
              </a:lnSpc>
            </a:pPr>
            <a:r>
              <a:rPr lang="en-US" altLang="en-US" sz="1800"/>
              <a:t>Int. Conf. on Web Search and Data Mining (</a:t>
            </a:r>
            <a:r>
              <a:rPr lang="en-US" altLang="en-US" sz="1800">
                <a:solidFill>
                  <a:srgbClr val="FF0000"/>
                </a:solidFill>
              </a:rPr>
              <a:t>WSDM</a:t>
            </a:r>
            <a:r>
              <a:rPr lang="en-US" altLang="en-US" sz="1800"/>
              <a:t>)</a:t>
            </a:r>
          </a:p>
        </p:txBody>
      </p:sp>
      <p:sp>
        <p:nvSpPr>
          <p:cNvPr id="39941" name="Rectangle 4">
            <a:extLst>
              <a:ext uri="{FF2B5EF4-FFF2-40B4-BE49-F238E27FC236}">
                <a16:creationId xmlns:a16="http://schemas.microsoft.com/office/drawing/2014/main" id="{407FAC1C-5819-488B-AC09-AC0CE8B58D06}"/>
              </a:ext>
            </a:extLst>
          </p:cNvPr>
          <p:cNvSpPr>
            <a:spLocks noChangeArrowheads="1"/>
          </p:cNvSpPr>
          <p:nvPr/>
        </p:nvSpPr>
        <p:spPr bwMode="auto">
          <a:xfrm>
            <a:off x="4495800" y="1371600"/>
            <a:ext cx="4343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lnSpc>
                <a:spcPct val="110000"/>
              </a:lnSpc>
              <a:spcBef>
                <a:spcPct val="20000"/>
              </a:spcBef>
              <a:buClr>
                <a:schemeClr val="folHlink"/>
              </a:buClr>
              <a:buSzPct val="60000"/>
              <a:buFont typeface="Wingdings" panose="05000000000000000000" pitchFamily="2" charset="2"/>
              <a:buChar char="n"/>
            </a:pPr>
            <a:r>
              <a:rPr lang="en-US" altLang="en-US" sz="1800"/>
              <a:t>Other related conferences</a:t>
            </a:r>
          </a:p>
          <a:p>
            <a:pPr lvl="1" eaLnBrk="1" hangingPunct="1">
              <a:lnSpc>
                <a:spcPct val="110000"/>
              </a:lnSpc>
              <a:spcBef>
                <a:spcPct val="20000"/>
              </a:spcBef>
              <a:buClr>
                <a:schemeClr val="hlink"/>
              </a:buClr>
              <a:buSzPct val="55000"/>
              <a:buFont typeface="Wingdings" panose="05000000000000000000" pitchFamily="2" charset="2"/>
              <a:buChar char="n"/>
            </a:pPr>
            <a:r>
              <a:rPr lang="en-US" altLang="en-US" sz="1800"/>
              <a:t>DB conferences: ACM SIGMOD, VLDB, ICDE, EDBT, ICDT, …</a:t>
            </a:r>
          </a:p>
          <a:p>
            <a:pPr lvl="1" eaLnBrk="1" hangingPunct="1">
              <a:lnSpc>
                <a:spcPct val="110000"/>
              </a:lnSpc>
              <a:spcBef>
                <a:spcPct val="20000"/>
              </a:spcBef>
              <a:buClr>
                <a:schemeClr val="hlink"/>
              </a:buClr>
              <a:buSzPct val="55000"/>
              <a:buFont typeface="Wingdings" panose="05000000000000000000" pitchFamily="2" charset="2"/>
              <a:buChar char="n"/>
            </a:pPr>
            <a:r>
              <a:rPr lang="en-US" altLang="en-US" sz="1800"/>
              <a:t>Web and IR conferences: WWW, SIGIR, WSDM</a:t>
            </a:r>
          </a:p>
          <a:p>
            <a:pPr lvl="1" eaLnBrk="1" hangingPunct="1">
              <a:lnSpc>
                <a:spcPct val="110000"/>
              </a:lnSpc>
              <a:spcBef>
                <a:spcPct val="20000"/>
              </a:spcBef>
              <a:buClr>
                <a:schemeClr val="hlink"/>
              </a:buClr>
              <a:buSzPct val="55000"/>
              <a:buFont typeface="Wingdings" panose="05000000000000000000" pitchFamily="2" charset="2"/>
              <a:buChar char="n"/>
            </a:pPr>
            <a:r>
              <a:rPr lang="en-US" altLang="en-US" sz="1800"/>
              <a:t>ML conferences: ICML, NIPS</a:t>
            </a:r>
          </a:p>
          <a:p>
            <a:pPr lvl="1" eaLnBrk="1" hangingPunct="1">
              <a:lnSpc>
                <a:spcPct val="110000"/>
              </a:lnSpc>
              <a:spcBef>
                <a:spcPct val="20000"/>
              </a:spcBef>
              <a:buClr>
                <a:schemeClr val="hlink"/>
              </a:buClr>
              <a:buSzPct val="55000"/>
              <a:buFont typeface="Wingdings" panose="05000000000000000000" pitchFamily="2" charset="2"/>
              <a:buChar char="n"/>
            </a:pPr>
            <a:r>
              <a:rPr lang="en-US" altLang="en-US" sz="1800"/>
              <a:t>PR conferences: CVPR, </a:t>
            </a:r>
          </a:p>
          <a:p>
            <a:pPr eaLnBrk="1" hangingPunct="1">
              <a:lnSpc>
                <a:spcPct val="110000"/>
              </a:lnSpc>
              <a:spcBef>
                <a:spcPct val="20000"/>
              </a:spcBef>
              <a:buClr>
                <a:schemeClr val="folHlink"/>
              </a:buClr>
              <a:buSzPct val="60000"/>
              <a:buFont typeface="Wingdings" panose="05000000000000000000" pitchFamily="2" charset="2"/>
              <a:buChar char="n"/>
            </a:pPr>
            <a:r>
              <a:rPr lang="en-US" altLang="en-US" sz="1800"/>
              <a:t>Journals </a:t>
            </a:r>
          </a:p>
          <a:p>
            <a:pPr lvl="1" eaLnBrk="1" hangingPunct="1">
              <a:lnSpc>
                <a:spcPct val="110000"/>
              </a:lnSpc>
              <a:spcBef>
                <a:spcPct val="20000"/>
              </a:spcBef>
              <a:buClr>
                <a:schemeClr val="hlink"/>
              </a:buClr>
              <a:buSzPct val="55000"/>
              <a:buFont typeface="Wingdings" panose="05000000000000000000" pitchFamily="2" charset="2"/>
              <a:buChar char="n"/>
            </a:pPr>
            <a:r>
              <a:rPr lang="en-US" altLang="en-US" sz="1800"/>
              <a:t>Data Mining and Knowledge Discovery (DAMI or DMKD)</a:t>
            </a:r>
          </a:p>
          <a:p>
            <a:pPr lvl="1" eaLnBrk="1" hangingPunct="1">
              <a:lnSpc>
                <a:spcPct val="110000"/>
              </a:lnSpc>
              <a:spcBef>
                <a:spcPct val="20000"/>
              </a:spcBef>
              <a:buClr>
                <a:schemeClr val="hlink"/>
              </a:buClr>
              <a:buSzPct val="55000"/>
              <a:buFont typeface="Wingdings" panose="05000000000000000000" pitchFamily="2" charset="2"/>
              <a:buChar char="n"/>
            </a:pPr>
            <a:r>
              <a:rPr lang="en-US" altLang="en-US" sz="1800"/>
              <a:t>IEEE Trans. On Knowledge and Data Eng. (TKDE)</a:t>
            </a:r>
          </a:p>
          <a:p>
            <a:pPr lvl="1" eaLnBrk="1" hangingPunct="1">
              <a:lnSpc>
                <a:spcPct val="110000"/>
              </a:lnSpc>
              <a:spcBef>
                <a:spcPct val="20000"/>
              </a:spcBef>
              <a:buClr>
                <a:schemeClr val="hlink"/>
              </a:buClr>
              <a:buSzPct val="55000"/>
              <a:buFont typeface="Wingdings" panose="05000000000000000000" pitchFamily="2" charset="2"/>
              <a:buChar char="n"/>
            </a:pPr>
            <a:r>
              <a:rPr lang="en-US" altLang="en-US" sz="1800"/>
              <a:t>KDD Explorations</a:t>
            </a:r>
          </a:p>
          <a:p>
            <a:pPr lvl="1" eaLnBrk="1" hangingPunct="1">
              <a:lnSpc>
                <a:spcPct val="110000"/>
              </a:lnSpc>
              <a:spcBef>
                <a:spcPct val="20000"/>
              </a:spcBef>
              <a:buClr>
                <a:schemeClr val="hlink"/>
              </a:buClr>
              <a:buSzPct val="55000"/>
              <a:buFont typeface="Wingdings" panose="05000000000000000000" pitchFamily="2" charset="2"/>
              <a:buChar char="n"/>
            </a:pPr>
            <a:r>
              <a:rPr lang="en-US" altLang="en-US" sz="1800"/>
              <a:t>ACM Trans. on KDD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a:extLst>
              <a:ext uri="{FF2B5EF4-FFF2-40B4-BE49-F238E27FC236}">
                <a16:creationId xmlns:a16="http://schemas.microsoft.com/office/drawing/2014/main" id="{598CF9BD-3BD0-434E-A58B-3A37CE1DD2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26A1858D-C021-4E3B-A09A-5F16F1E91A28}" type="slidenum">
              <a:rPr lang="en-US" altLang="en-US" sz="1400"/>
              <a:pPr eaLnBrk="1" hangingPunct="1"/>
              <a:t>62</a:t>
            </a:fld>
            <a:endParaRPr lang="en-US" altLang="en-US" sz="1400"/>
          </a:p>
        </p:txBody>
      </p:sp>
      <p:sp>
        <p:nvSpPr>
          <p:cNvPr id="40963" name="Rectangle 2">
            <a:extLst>
              <a:ext uri="{FF2B5EF4-FFF2-40B4-BE49-F238E27FC236}">
                <a16:creationId xmlns:a16="http://schemas.microsoft.com/office/drawing/2014/main" id="{0E8CD045-43EF-4BC7-8E27-D8A84383E8B9}"/>
              </a:ext>
            </a:extLst>
          </p:cNvPr>
          <p:cNvSpPr>
            <a:spLocks noGrp="1" noChangeArrowheads="1"/>
          </p:cNvSpPr>
          <p:nvPr>
            <p:ph type="title"/>
          </p:nvPr>
        </p:nvSpPr>
        <p:spPr>
          <a:xfrm>
            <a:off x="228600" y="347663"/>
            <a:ext cx="8915400" cy="838200"/>
          </a:xfrm>
          <a:noFill/>
        </p:spPr>
        <p:txBody>
          <a:bodyPr lIns="92075" tIns="46038" rIns="92075" bIns="46038" anchor="ctr">
            <a:normAutofit fontScale="90000"/>
          </a:bodyPr>
          <a:lstStyle/>
          <a:p>
            <a:pPr eaLnBrk="1" hangingPunct="1"/>
            <a:r>
              <a:rPr lang="en-US" altLang="en-US" sz="3200" dirty="0"/>
              <a:t>Where to Find References? DBLP, Google Scholar, …</a:t>
            </a:r>
            <a:endParaRPr lang="en-US" altLang="en-US" sz="3200" b="0" dirty="0"/>
          </a:p>
        </p:txBody>
      </p:sp>
      <p:sp>
        <p:nvSpPr>
          <p:cNvPr id="40964" name="Rectangle 3">
            <a:extLst>
              <a:ext uri="{FF2B5EF4-FFF2-40B4-BE49-F238E27FC236}">
                <a16:creationId xmlns:a16="http://schemas.microsoft.com/office/drawing/2014/main" id="{377B52FE-573C-453E-BAD5-FD2178ACC740}"/>
              </a:ext>
            </a:extLst>
          </p:cNvPr>
          <p:cNvSpPr>
            <a:spLocks noGrp="1" noChangeArrowheads="1"/>
          </p:cNvSpPr>
          <p:nvPr>
            <p:ph type="body" idx="1"/>
          </p:nvPr>
        </p:nvSpPr>
        <p:spPr>
          <a:xfrm>
            <a:off x="381000" y="1219200"/>
            <a:ext cx="8229600" cy="5257800"/>
          </a:xfrm>
          <a:noFill/>
        </p:spPr>
        <p:txBody>
          <a:bodyPr lIns="92075" tIns="46038" rIns="92075" bIns="46038"/>
          <a:lstStyle/>
          <a:p>
            <a:pPr eaLnBrk="1" hangingPunct="1">
              <a:lnSpc>
                <a:spcPct val="100000"/>
              </a:lnSpc>
            </a:pPr>
            <a:r>
              <a:rPr lang="en-US" altLang="en-US" sz="1800" u="sng" dirty="0"/>
              <a:t>Data mining and KDD</a:t>
            </a:r>
          </a:p>
          <a:p>
            <a:pPr lvl="1" eaLnBrk="1" hangingPunct="1">
              <a:lnSpc>
                <a:spcPct val="100000"/>
              </a:lnSpc>
            </a:pPr>
            <a:r>
              <a:rPr lang="en-US" altLang="en-US" sz="1400" dirty="0"/>
              <a:t>Conferences: ACM-SIGKDD, IEEE-ICDM, SIAM-DM, PKDD, PAKDD, etc.</a:t>
            </a:r>
          </a:p>
          <a:p>
            <a:pPr lvl="1" eaLnBrk="1" hangingPunct="1">
              <a:lnSpc>
                <a:spcPct val="100000"/>
              </a:lnSpc>
            </a:pPr>
            <a:r>
              <a:rPr lang="en-US" altLang="en-US" sz="1400" dirty="0"/>
              <a:t>Journal: Data Mining and Knowledge Discovery, KDD Explorations, ACM TKDD</a:t>
            </a:r>
            <a:endParaRPr lang="en-US" altLang="en-US" sz="1400" u="sng" dirty="0"/>
          </a:p>
          <a:p>
            <a:pPr eaLnBrk="1" hangingPunct="1">
              <a:lnSpc>
                <a:spcPct val="100000"/>
              </a:lnSpc>
            </a:pPr>
            <a:r>
              <a:rPr lang="en-US" altLang="en-US" sz="1800" u="sng" dirty="0"/>
              <a:t>Database systems</a:t>
            </a:r>
          </a:p>
          <a:p>
            <a:pPr lvl="1" eaLnBrk="1" hangingPunct="1">
              <a:lnSpc>
                <a:spcPct val="100000"/>
              </a:lnSpc>
            </a:pPr>
            <a:r>
              <a:rPr lang="en-US" altLang="en-US" sz="1400" dirty="0"/>
              <a:t>Conferences: ACM-SIGMOD, ACM-PODS, VLDB, IEEE-ICDE, EDBT, ICDT, DASFAA</a:t>
            </a:r>
          </a:p>
          <a:p>
            <a:pPr lvl="1" eaLnBrk="1" hangingPunct="1">
              <a:lnSpc>
                <a:spcPct val="100000"/>
              </a:lnSpc>
            </a:pPr>
            <a:r>
              <a:rPr lang="en-US" altLang="en-US" sz="1400" dirty="0"/>
              <a:t>Journals: IEEE-TKDE, ACM-TODS/TOIS, JIIS, J. ACM, VLDB J., Info. Sys., etc.</a:t>
            </a:r>
            <a:endParaRPr lang="en-US" altLang="en-US" sz="1400" u="sng" dirty="0"/>
          </a:p>
          <a:p>
            <a:pPr eaLnBrk="1" hangingPunct="1">
              <a:lnSpc>
                <a:spcPct val="100000"/>
              </a:lnSpc>
            </a:pPr>
            <a:r>
              <a:rPr lang="en-US" altLang="en-US" sz="1800" u="sng" dirty="0"/>
              <a:t>AI &amp; Machine Learning</a:t>
            </a:r>
          </a:p>
          <a:p>
            <a:pPr lvl="1" eaLnBrk="1" hangingPunct="1">
              <a:lnSpc>
                <a:spcPct val="100000"/>
              </a:lnSpc>
            </a:pPr>
            <a:r>
              <a:rPr lang="en-US" altLang="en-US" sz="1400" dirty="0"/>
              <a:t>Conferences: Machine learning (ML), AAAI, IJCAI, COLT (Learning Theory), CVPR, NIPS, etc.</a:t>
            </a:r>
          </a:p>
          <a:p>
            <a:pPr lvl="1" eaLnBrk="1" hangingPunct="1">
              <a:lnSpc>
                <a:spcPct val="100000"/>
              </a:lnSpc>
            </a:pPr>
            <a:r>
              <a:rPr lang="en-US" altLang="en-US" sz="1400" dirty="0"/>
              <a:t>Journals: Machine Learning, Artificial Intelligence, Knowledge and Information Systems, IEEE-PAMI, etc.</a:t>
            </a:r>
          </a:p>
          <a:p>
            <a:pPr eaLnBrk="1" hangingPunct="1">
              <a:lnSpc>
                <a:spcPct val="100000"/>
              </a:lnSpc>
            </a:pPr>
            <a:r>
              <a:rPr lang="en-US" altLang="en-US" sz="1800" u="sng" dirty="0"/>
              <a:t>Web and IR</a:t>
            </a:r>
            <a:r>
              <a:rPr lang="en-US" altLang="en-US" sz="1600" b="1" u="sng" dirty="0"/>
              <a:t> </a:t>
            </a:r>
          </a:p>
          <a:p>
            <a:pPr lvl="1" eaLnBrk="1" hangingPunct="1">
              <a:lnSpc>
                <a:spcPct val="100000"/>
              </a:lnSpc>
            </a:pPr>
            <a:r>
              <a:rPr lang="en-US" altLang="en-US" sz="1400" dirty="0"/>
              <a:t>Conferences: SIGIR, WWW, CIKM, etc.</a:t>
            </a:r>
          </a:p>
          <a:p>
            <a:pPr lvl="1" eaLnBrk="1" hangingPunct="1">
              <a:lnSpc>
                <a:spcPct val="100000"/>
              </a:lnSpc>
            </a:pPr>
            <a:r>
              <a:rPr lang="en-US" altLang="en-US" sz="1400" dirty="0"/>
              <a:t>Journals: WWW: Internet and Web Information Systems, </a:t>
            </a:r>
          </a:p>
          <a:p>
            <a:pPr eaLnBrk="1" hangingPunct="1">
              <a:lnSpc>
                <a:spcPct val="100000"/>
              </a:lnSpc>
            </a:pPr>
            <a:r>
              <a:rPr lang="en-US" altLang="en-US" sz="1800" u="sng" dirty="0"/>
              <a:t>Statistics</a:t>
            </a:r>
          </a:p>
          <a:p>
            <a:pPr lvl="1" eaLnBrk="1" hangingPunct="1">
              <a:lnSpc>
                <a:spcPct val="100000"/>
              </a:lnSpc>
            </a:pPr>
            <a:r>
              <a:rPr lang="en-US" altLang="en-US" sz="1400" dirty="0"/>
              <a:t>Conferences: Joint Stat. Meeting, etc.</a:t>
            </a:r>
          </a:p>
          <a:p>
            <a:pPr lvl="1" eaLnBrk="1" hangingPunct="1">
              <a:lnSpc>
                <a:spcPct val="100000"/>
              </a:lnSpc>
            </a:pPr>
            <a:r>
              <a:rPr lang="en-US" altLang="en-US" sz="1400" dirty="0"/>
              <a:t>Journals: Annals of statistics, etc.</a:t>
            </a:r>
          </a:p>
          <a:p>
            <a:pPr eaLnBrk="1" hangingPunct="1">
              <a:lnSpc>
                <a:spcPct val="100000"/>
              </a:lnSpc>
            </a:pPr>
            <a:r>
              <a:rPr lang="en-US" altLang="en-US" sz="1800" u="sng" dirty="0"/>
              <a:t>Visualization</a:t>
            </a:r>
          </a:p>
          <a:p>
            <a:pPr lvl="1" eaLnBrk="1" hangingPunct="1">
              <a:lnSpc>
                <a:spcPct val="100000"/>
              </a:lnSpc>
            </a:pPr>
            <a:r>
              <a:rPr lang="en-US" altLang="en-US" sz="1400" dirty="0"/>
              <a:t>Conference proceedings: CHI, ACM-</a:t>
            </a:r>
            <a:r>
              <a:rPr lang="en-US" altLang="en-US" sz="1400" dirty="0" err="1"/>
              <a:t>SIGGraph</a:t>
            </a:r>
            <a:r>
              <a:rPr lang="en-US" altLang="en-US" sz="1400" dirty="0"/>
              <a:t>, etc.</a:t>
            </a:r>
          </a:p>
          <a:p>
            <a:pPr lvl="1" eaLnBrk="1" hangingPunct="1">
              <a:lnSpc>
                <a:spcPct val="100000"/>
              </a:lnSpc>
            </a:pPr>
            <a:r>
              <a:rPr lang="en-US" altLang="en-US" sz="1400" dirty="0"/>
              <a:t>Journals: IEEE Trans. visualization and computer graphics, etc.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09600" y="1907516"/>
            <a:ext cx="7740720" cy="4316409"/>
          </a:xfrm>
        </p:spPr>
        <p:txBody>
          <a:bodyPr>
            <a:noAutofit/>
          </a:bodyPr>
          <a:lstStyle/>
          <a:p>
            <a:r>
              <a:rPr lang="en-US" sz="2400" dirty="0">
                <a:solidFill>
                  <a:schemeClr val="tx1"/>
                </a:solidFill>
                <a:latin typeface="Times New Roman" panose="02020603050405020304" pitchFamily="18" charset="0"/>
                <a:cs typeface="Times New Roman" panose="02020603050405020304" pitchFamily="18" charset="0"/>
              </a:rPr>
              <a:t>5% - Attendance &amp; Questions</a:t>
            </a:r>
          </a:p>
          <a:p>
            <a:r>
              <a:rPr lang="en-US" sz="2400" dirty="0">
                <a:solidFill>
                  <a:schemeClr val="tx1"/>
                </a:solidFill>
                <a:latin typeface="Times New Roman" panose="02020603050405020304" pitchFamily="18" charset="0"/>
                <a:cs typeface="Times New Roman" panose="02020603050405020304" pitchFamily="18" charset="0"/>
              </a:rPr>
              <a:t>50% - 5 </a:t>
            </a:r>
            <a:r>
              <a:rPr lang="en-US" sz="2400" dirty="0" err="1">
                <a:solidFill>
                  <a:schemeClr val="tx1"/>
                </a:solidFill>
                <a:latin typeface="Times New Roman" panose="02020603050405020304" pitchFamily="18" charset="0"/>
                <a:cs typeface="Times New Roman" panose="02020603050405020304" pitchFamily="18" charset="0"/>
              </a:rPr>
              <a:t>Homeworks</a:t>
            </a:r>
            <a:r>
              <a:rPr lang="en-US" sz="2400" dirty="0">
                <a:solidFill>
                  <a:schemeClr val="tx1"/>
                </a:solidFill>
                <a:latin typeface="Times New Roman" panose="02020603050405020304" pitchFamily="18" charset="0"/>
                <a:cs typeface="Times New Roman" panose="02020603050405020304" pitchFamily="18" charset="0"/>
              </a:rPr>
              <a:t> (10 points each)</a:t>
            </a:r>
          </a:p>
          <a:p>
            <a:r>
              <a:rPr lang="en-US" sz="2400" dirty="0">
                <a:solidFill>
                  <a:schemeClr val="tx1"/>
                </a:solidFill>
                <a:latin typeface="Times New Roman" panose="02020603050405020304" pitchFamily="18" charset="0"/>
                <a:cs typeface="Times New Roman" panose="02020603050405020304" pitchFamily="18" charset="0"/>
              </a:rPr>
              <a:t>45% - Research Projects &amp; Presentations</a:t>
            </a:r>
          </a:p>
          <a:p>
            <a:pPr lvl="1"/>
            <a:r>
              <a:rPr lang="en-US" sz="2000" dirty="0">
                <a:solidFill>
                  <a:schemeClr val="tx1"/>
                </a:solidFill>
                <a:latin typeface="Times New Roman" panose="02020603050405020304" pitchFamily="18" charset="0"/>
                <a:cs typeface="Times New Roman" panose="02020603050405020304" pitchFamily="18" charset="0"/>
              </a:rPr>
              <a:t>Research project report (including introduction, related works, problem definition, solutions, experiments, and conclusions) (30%)</a:t>
            </a:r>
          </a:p>
          <a:p>
            <a:pPr lvl="1"/>
            <a:r>
              <a:rPr lang="en-US" sz="2000" dirty="0">
                <a:solidFill>
                  <a:schemeClr val="tx1"/>
                </a:solidFill>
                <a:latin typeface="Times New Roman" panose="02020603050405020304" pitchFamily="18" charset="0"/>
                <a:cs typeface="Times New Roman" panose="02020603050405020304" pitchFamily="18" charset="0"/>
              </a:rPr>
              <a:t>Presentation and demonstration for the proposed research project (15%)</a:t>
            </a:r>
          </a:p>
          <a:p>
            <a:r>
              <a:rPr lang="en-US" sz="2400" dirty="0">
                <a:solidFill>
                  <a:schemeClr val="tx1"/>
                </a:solidFill>
                <a:latin typeface="Times New Roman" panose="02020603050405020304" pitchFamily="18" charset="0"/>
                <a:cs typeface="Times New Roman" panose="02020603050405020304" pitchFamily="18" charset="0"/>
              </a:rPr>
              <a:t>5% - Bonus Points, rated by other team members</a:t>
            </a:r>
          </a:p>
          <a:p>
            <a:r>
              <a:rPr lang="en-US" sz="2400" dirty="0">
                <a:solidFill>
                  <a:schemeClr val="tx1"/>
                </a:solidFill>
                <a:latin typeface="Times New Roman" panose="02020603050405020304" pitchFamily="18" charset="0"/>
                <a:cs typeface="Times New Roman" panose="02020603050405020304" pitchFamily="18" charset="0"/>
              </a:rPr>
              <a:t>10% - </a:t>
            </a:r>
            <a:r>
              <a:rPr lang="en-US" sz="2400" dirty="0">
                <a:solidFill>
                  <a:srgbClr val="FF0000"/>
                </a:solidFill>
                <a:latin typeface="Times New Roman" panose="02020603050405020304" pitchFamily="18" charset="0"/>
                <a:cs typeface="Times New Roman" panose="02020603050405020304" pitchFamily="18" charset="0"/>
              </a:rPr>
              <a:t>(Optional) </a:t>
            </a:r>
            <a:r>
              <a:rPr lang="en-US" sz="2400" dirty="0">
                <a:solidFill>
                  <a:schemeClr val="tx1"/>
                </a:solidFill>
                <a:latin typeface="Times New Roman" panose="02020603050405020304" pitchFamily="18" charset="0"/>
                <a:cs typeface="Times New Roman" panose="02020603050405020304" pitchFamily="18" charset="0"/>
              </a:rPr>
              <a:t>Bonus for presenting research papers</a:t>
            </a:r>
          </a:p>
        </p:txBody>
      </p:sp>
      <p:sp>
        <p:nvSpPr>
          <p:cNvPr id="8" name="Rectangle 2"/>
          <p:cNvSpPr txBox="1">
            <a:spLocks noChangeArrowheads="1"/>
          </p:cNvSpPr>
          <p:nvPr/>
        </p:nvSpPr>
        <p:spPr>
          <a:xfrm>
            <a:off x="761999" y="762000"/>
            <a:ext cx="6347713"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altLang="en-US" sz="4400" dirty="0">
                <a:latin typeface="Times New Roman" panose="02020603050405020304" pitchFamily="18" charset="0"/>
                <a:cs typeface="Times New Roman" panose="02020603050405020304" pitchFamily="18" charset="0"/>
              </a:rPr>
              <a:t>Scoring and Grading</a:t>
            </a:r>
            <a:endParaRPr lang="en-US" altLang="en-US" sz="4400" dirty="0"/>
          </a:p>
        </p:txBody>
      </p:sp>
      <p:sp>
        <p:nvSpPr>
          <p:cNvPr id="2" name="Slide Number Placeholder 1"/>
          <p:cNvSpPr>
            <a:spLocks noGrp="1"/>
          </p:cNvSpPr>
          <p:nvPr>
            <p:ph type="sldNum" sz="quarter" idx="12"/>
          </p:nvPr>
        </p:nvSpPr>
        <p:spPr/>
        <p:txBody>
          <a:bodyPr/>
          <a:lstStyle/>
          <a:p>
            <a:fld id="{EA4373EB-E834-45A5-94E8-C63CF1410EED}" type="slidenum">
              <a:rPr lang="en-US" altLang="en-US" smtClean="0"/>
              <a:pPr/>
              <a:t>7</a:t>
            </a:fld>
            <a:endParaRPr lang="en-US" altLang="en-US"/>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09600" y="1907516"/>
            <a:ext cx="7740720" cy="4316409"/>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A = 90 or higher</a:t>
            </a:r>
          </a:p>
          <a:p>
            <a:r>
              <a:rPr lang="en-US" sz="2800" dirty="0">
                <a:solidFill>
                  <a:schemeClr val="tx1"/>
                </a:solidFill>
                <a:latin typeface="Times New Roman" panose="02020603050405020304" pitchFamily="18" charset="0"/>
                <a:cs typeface="Times New Roman" panose="02020603050405020304" pitchFamily="18" charset="0"/>
              </a:rPr>
              <a:t>B = 80 - 89</a:t>
            </a:r>
          </a:p>
          <a:p>
            <a:r>
              <a:rPr lang="en-US" sz="2800" dirty="0">
                <a:solidFill>
                  <a:schemeClr val="tx1"/>
                </a:solidFill>
                <a:latin typeface="Times New Roman" panose="02020603050405020304" pitchFamily="18" charset="0"/>
                <a:cs typeface="Times New Roman" panose="02020603050405020304" pitchFamily="18" charset="0"/>
              </a:rPr>
              <a:t>C = 70 - 79</a:t>
            </a:r>
          </a:p>
          <a:p>
            <a:r>
              <a:rPr lang="en-US" sz="2800" dirty="0">
                <a:solidFill>
                  <a:schemeClr val="tx1"/>
                </a:solidFill>
                <a:latin typeface="Times New Roman" panose="02020603050405020304" pitchFamily="18" charset="0"/>
                <a:cs typeface="Times New Roman" panose="02020603050405020304" pitchFamily="18" charset="0"/>
              </a:rPr>
              <a:t>D = 60 - 69</a:t>
            </a:r>
          </a:p>
          <a:p>
            <a:r>
              <a:rPr lang="en-US" sz="2800" dirty="0">
                <a:solidFill>
                  <a:schemeClr val="tx1"/>
                </a:solidFill>
                <a:latin typeface="Times New Roman" panose="02020603050405020304" pitchFamily="18" charset="0"/>
                <a:cs typeface="Times New Roman" panose="02020603050405020304" pitchFamily="18" charset="0"/>
              </a:rPr>
              <a:t>F = &lt;60 </a:t>
            </a:r>
          </a:p>
          <a:p>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a:xfrm>
            <a:off x="761999" y="762000"/>
            <a:ext cx="6858001"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altLang="en-US" sz="4400" dirty="0">
                <a:latin typeface="Times New Roman" panose="02020603050405020304" pitchFamily="18" charset="0"/>
                <a:cs typeface="Times New Roman" panose="02020603050405020304" pitchFamily="18" charset="0"/>
              </a:rPr>
              <a:t>Scoring and Grading (cont'd)</a:t>
            </a:r>
            <a:endParaRPr lang="en-US" altLang="en-US" sz="4400" dirty="0"/>
          </a:p>
        </p:txBody>
      </p:sp>
      <p:sp>
        <p:nvSpPr>
          <p:cNvPr id="6" name="Rectangle 5"/>
          <p:cNvSpPr/>
          <p:nvPr/>
        </p:nvSpPr>
        <p:spPr>
          <a:xfrm>
            <a:off x="613025" y="5518143"/>
            <a:ext cx="6281848" cy="523220"/>
          </a:xfrm>
          <a:prstGeom prst="rect">
            <a:avLst/>
          </a:prstGeom>
        </p:spPr>
        <p:txBody>
          <a:bodyPr wrap="none">
            <a:spAutoFit/>
          </a:bodyPr>
          <a:lstStyle/>
          <a:p>
            <a:pPr>
              <a:defRPr/>
            </a:pPr>
            <a:r>
              <a:rPr lang="en-US" altLang="en-US" sz="2800" b="1" dirty="0">
                <a:solidFill>
                  <a:srgbClr val="0000CC"/>
                </a:solidFill>
                <a:latin typeface="Times New Roman" panose="02020603050405020304" pitchFamily="18" charset="0"/>
                <a:cs typeface="Times New Roman" panose="02020603050405020304" pitchFamily="18" charset="0"/>
              </a:rPr>
              <a:t>The maximum score you can get is</a:t>
            </a:r>
            <a:r>
              <a:rPr lang="en-US" sz="2800" b="1">
                <a:solidFill>
                  <a:srgbClr val="0000CC"/>
                </a:solidFill>
                <a:latin typeface="Times New Roman" panose="02020603050405020304" pitchFamily="18" charset="0"/>
                <a:cs typeface="Times New Roman" panose="02020603050405020304" pitchFamily="18" charset="0"/>
              </a:rPr>
              <a:t>: </a:t>
            </a:r>
            <a:r>
              <a:rPr lang="en-US" sz="2800" b="1" u="sng">
                <a:solidFill>
                  <a:srgbClr val="0000CC"/>
                </a:solidFill>
                <a:latin typeface="Times New Roman" panose="02020603050405020304" pitchFamily="18" charset="0"/>
                <a:cs typeface="Times New Roman" panose="02020603050405020304" pitchFamily="18" charset="0"/>
              </a:rPr>
              <a:t>115</a:t>
            </a:r>
            <a:r>
              <a:rPr lang="en-US" sz="2800" b="1">
                <a:solidFill>
                  <a:srgbClr val="0000CC"/>
                </a:solidFill>
                <a:latin typeface="Times New Roman" panose="02020603050405020304" pitchFamily="18" charset="0"/>
                <a:cs typeface="Times New Roman" panose="02020603050405020304" pitchFamily="18" charset="0"/>
              </a:rPr>
              <a:t>!</a:t>
            </a:r>
            <a:endParaRPr lang="en-US" sz="2800" b="1" u="sng" dirty="0">
              <a:solidFill>
                <a:srgbClr val="0000CC"/>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A4373EB-E834-45A5-94E8-C63CF1410EED}" type="slidenum">
              <a:rPr lang="en-US" altLang="en-US" smtClean="0"/>
              <a:pPr/>
              <a:t>8</a:t>
            </a:fld>
            <a:endParaRPr lang="en-US" altLang="en-US"/>
          </a:p>
        </p:txBody>
      </p:sp>
    </p:spTree>
    <p:extLst>
      <p:ext uri="{BB962C8B-B14F-4D97-AF65-F5344CB8AC3E}">
        <p14:creationId xmlns:p14="http://schemas.microsoft.com/office/powerpoint/2010/main" val="3322513925"/>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altLang="en-US" sz="4400" dirty="0">
                <a:latin typeface="Times New Roman" panose="02020603050405020304" pitchFamily="18" charset="0"/>
                <a:cs typeface="Times New Roman" panose="02020603050405020304" pitchFamily="18" charset="0"/>
              </a:rPr>
              <a:t>Study Group</a:t>
            </a:r>
          </a:p>
        </p:txBody>
      </p:sp>
      <p:sp>
        <p:nvSpPr>
          <p:cNvPr id="12291" name="Content Placeholder 2"/>
          <p:cNvSpPr>
            <a:spLocks noGrp="1"/>
          </p:cNvSpPr>
          <p:nvPr>
            <p:ph idx="1"/>
          </p:nvPr>
        </p:nvSpPr>
        <p:spPr>
          <a:xfrm>
            <a:off x="609598" y="2160590"/>
            <a:ext cx="7543801" cy="3880773"/>
          </a:xfrm>
        </p:spPr>
        <p:txBody>
          <a:bodyPr>
            <a:normAutofit/>
          </a:bodyPr>
          <a:lstStyle/>
          <a:p>
            <a:pPr algn="just">
              <a:defRPr/>
            </a:pPr>
            <a:r>
              <a:rPr lang="en-US" altLang="en-US" sz="2800" dirty="0">
                <a:solidFill>
                  <a:schemeClr val="tx1"/>
                </a:solidFill>
                <a:latin typeface="Times New Roman" panose="02020603050405020304" pitchFamily="18" charset="0"/>
                <a:cs typeface="Times New Roman" panose="02020603050405020304" pitchFamily="18" charset="0"/>
              </a:rPr>
              <a:t>Please form a team with 3-4 team members</a:t>
            </a:r>
          </a:p>
          <a:p>
            <a:pPr lvl="1" algn="just">
              <a:defRPr/>
            </a:pPr>
            <a:r>
              <a:rPr lang="en-US" altLang="en-US" sz="2400" dirty="0">
                <a:solidFill>
                  <a:schemeClr val="tx1"/>
                </a:solidFill>
                <a:latin typeface="Times New Roman" panose="02020603050405020304" pitchFamily="18" charset="0"/>
                <a:cs typeface="Times New Roman" panose="02020603050405020304" pitchFamily="18" charset="0"/>
              </a:rPr>
              <a:t>The workload should be distributed evenly to each team member</a:t>
            </a:r>
          </a:p>
          <a:p>
            <a:pPr algn="just">
              <a:defRPr/>
            </a:pPr>
            <a:r>
              <a:rPr lang="en-US" altLang="en-US" sz="2800" dirty="0">
                <a:solidFill>
                  <a:schemeClr val="tx1"/>
                </a:solidFill>
                <a:latin typeface="Times New Roman" panose="02020603050405020304" pitchFamily="18" charset="0"/>
                <a:cs typeface="Times New Roman" panose="02020603050405020304" pitchFamily="18" charset="0"/>
              </a:rPr>
              <a:t>Group Assignments</a:t>
            </a:r>
          </a:p>
          <a:p>
            <a:pPr lvl="1" algn="just">
              <a:defRPr/>
            </a:pPr>
            <a:r>
              <a:rPr lang="en-US" altLang="en-US" sz="2400" dirty="0">
                <a:solidFill>
                  <a:schemeClr val="tx1"/>
                </a:solidFill>
                <a:latin typeface="Times New Roman" panose="02020603050405020304" pitchFamily="18" charset="0"/>
                <a:cs typeface="Times New Roman" panose="02020603050405020304" pitchFamily="18" charset="0"/>
              </a:rPr>
              <a:t>1 Project + 1 Presentation</a:t>
            </a:r>
          </a:p>
          <a:p>
            <a:pPr algn="just">
              <a:defRPr/>
            </a:pPr>
            <a:r>
              <a:rPr lang="en-US" altLang="en-US" sz="2800" dirty="0">
                <a:solidFill>
                  <a:schemeClr val="tx1"/>
                </a:solidFill>
                <a:latin typeface="Times New Roman" panose="02020603050405020304" pitchFamily="18" charset="0"/>
                <a:cs typeface="Times New Roman" panose="02020603050405020304" pitchFamily="18" charset="0"/>
              </a:rPr>
              <a:t>Individual Assignments</a:t>
            </a:r>
          </a:p>
          <a:p>
            <a:pPr lvl="1" algn="just">
              <a:defRPr/>
            </a:pPr>
            <a:r>
              <a:rPr lang="en-US" altLang="en-US" sz="2600" dirty="0">
                <a:solidFill>
                  <a:schemeClr val="tx1"/>
                </a:solidFill>
                <a:latin typeface="Times New Roman" panose="02020603050405020304" pitchFamily="18" charset="0"/>
                <a:cs typeface="Times New Roman" panose="02020603050405020304" pitchFamily="18" charset="0"/>
              </a:rPr>
              <a:t>5 homework</a:t>
            </a:r>
          </a:p>
        </p:txBody>
      </p:sp>
      <p:sp>
        <p:nvSpPr>
          <p:cNvPr id="2" name="Slide Number Placeholder 1"/>
          <p:cNvSpPr>
            <a:spLocks noGrp="1"/>
          </p:cNvSpPr>
          <p:nvPr>
            <p:ph type="sldNum" sz="quarter" idx="12"/>
          </p:nvPr>
        </p:nvSpPr>
        <p:spPr/>
        <p:txBody>
          <a:bodyPr/>
          <a:lstStyle/>
          <a:p>
            <a:fld id="{EA4373EB-E834-45A5-94E8-C63CF1410EED}" type="slidenum">
              <a:rPr lang="en-US" altLang="en-US" smtClean="0"/>
              <a:pPr/>
              <a:t>9</a:t>
            </a:fld>
            <a:endParaRPr lang="en-US" altLang="en-US"/>
          </a:p>
        </p:txBody>
      </p:sp>
    </p:spTree>
    <p:extLst>
      <p:ext uri="{BB962C8B-B14F-4D97-AF65-F5344CB8AC3E}">
        <p14:creationId xmlns:p14="http://schemas.microsoft.com/office/powerpoint/2010/main" val="1699252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393</TotalTime>
  <Words>3865</Words>
  <Application>Microsoft Office PowerPoint</Application>
  <PresentationFormat>On-screen Show (4:3)</PresentationFormat>
  <Paragraphs>637</Paragraphs>
  <Slides>62</Slides>
  <Notes>35</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4</vt:i4>
      </vt:variant>
      <vt:variant>
        <vt:lpstr>Slide Titles</vt:lpstr>
      </vt:variant>
      <vt:variant>
        <vt:i4>62</vt:i4>
      </vt:variant>
    </vt:vector>
  </HeadingPairs>
  <TitlesOfParts>
    <vt:vector size="78" baseType="lpstr">
      <vt:lpstr>Monotype Sorts</vt:lpstr>
      <vt:lpstr>Arial</vt:lpstr>
      <vt:lpstr>Helvetica</vt:lpstr>
      <vt:lpstr>Impact</vt:lpstr>
      <vt:lpstr>Tahoma</vt:lpstr>
      <vt:lpstr>Times New Roman</vt:lpstr>
      <vt:lpstr>Trebuchet MS</vt:lpstr>
      <vt:lpstr>Verdana</vt:lpstr>
      <vt:lpstr>Wingdings</vt:lpstr>
      <vt:lpstr>Wingdings 3</vt:lpstr>
      <vt:lpstr>Clarity</vt:lpstr>
      <vt:lpstr>Facet</vt:lpstr>
      <vt:lpstr>VISIO</vt:lpstr>
      <vt:lpstr>Clip</vt:lpstr>
      <vt:lpstr>Document</vt:lpstr>
      <vt:lpstr>Microsoft Drawing 1.01</vt:lpstr>
      <vt:lpstr>CS 43105 Data Mining Techniques  </vt:lpstr>
      <vt:lpstr>Welcome to CS 43105 Class!</vt:lpstr>
      <vt:lpstr>CS 43105 Data Mining Techniques</vt:lpstr>
      <vt:lpstr>CS 43105 Data Mining Techniques</vt:lpstr>
      <vt:lpstr>PowerPoint Presentation</vt:lpstr>
      <vt:lpstr>PowerPoint Presentation</vt:lpstr>
      <vt:lpstr>PowerPoint Presentation</vt:lpstr>
      <vt:lpstr>PowerPoint Presentation</vt:lpstr>
      <vt:lpstr>Study Group</vt:lpstr>
      <vt:lpstr>Academic Dishonesty Policy</vt:lpstr>
      <vt:lpstr>Data Mining Topics</vt:lpstr>
      <vt:lpstr>CS 43105 Data Mining Techniques  Chapter 1 Introduction</vt:lpstr>
      <vt:lpstr>Outline</vt:lpstr>
      <vt:lpstr>Why Data Mining? </vt:lpstr>
      <vt:lpstr>Why Data Mining? Commercial Viewpoint</vt:lpstr>
      <vt:lpstr>Let us look at some examples</vt:lpstr>
      <vt:lpstr>Why Data Mining?  Scientific Viewpoint</vt:lpstr>
      <vt:lpstr>The Earthscope</vt:lpstr>
      <vt:lpstr>Mining Large Data Sets - Motivation</vt:lpstr>
      <vt:lpstr>What is Data Mining?</vt:lpstr>
      <vt:lpstr>What is Data Mining? (cont'd)</vt:lpstr>
      <vt:lpstr>What is (not) Data Mining?</vt:lpstr>
      <vt:lpstr>Knowledge Discovery (KDD) Process</vt:lpstr>
      <vt:lpstr>Example: A Web Mining Framework</vt:lpstr>
      <vt:lpstr>Data Mining in Business Intelligence </vt:lpstr>
      <vt:lpstr>KDD Process: A Typical View from ML and Statistics</vt:lpstr>
      <vt:lpstr>Example: Medical Data Mining </vt:lpstr>
      <vt:lpstr>Origins of Data Mining</vt:lpstr>
      <vt:lpstr>Confluence of More Disciplines </vt:lpstr>
      <vt:lpstr>Data Mining: On What Kinds of Data?</vt:lpstr>
      <vt:lpstr>Data Mining Tasks</vt:lpstr>
      <vt:lpstr>Data Mining Tasks (cont'd)</vt:lpstr>
      <vt:lpstr>Classification: Definition</vt:lpstr>
      <vt:lpstr>Classification Example</vt:lpstr>
      <vt:lpstr>Classification: Application 1</vt:lpstr>
      <vt:lpstr>Classification: Application 2</vt:lpstr>
      <vt:lpstr>Classification: Application 3</vt:lpstr>
      <vt:lpstr>Classification: Application 4</vt:lpstr>
      <vt:lpstr>Classifying Galaxies</vt:lpstr>
      <vt:lpstr>Clustering Definition</vt:lpstr>
      <vt:lpstr>Illustrating Clustering</vt:lpstr>
      <vt:lpstr>Clustering: Application 1</vt:lpstr>
      <vt:lpstr>Clustering: Application 2</vt:lpstr>
      <vt:lpstr>Illustrating Document Clustering</vt:lpstr>
      <vt:lpstr>Clustering of S&amp;P 500 Stock Data</vt:lpstr>
      <vt:lpstr>Association Rule Discovery: Definition</vt:lpstr>
      <vt:lpstr>Association Rule Discovery: Application 1</vt:lpstr>
      <vt:lpstr>Association Rule Discovery: Application 2</vt:lpstr>
      <vt:lpstr>Association Rule Discovery: Application 3</vt:lpstr>
      <vt:lpstr>Sequential Pattern Discovery: Definition</vt:lpstr>
      <vt:lpstr>Sequential Pattern Discovery: Examples</vt:lpstr>
      <vt:lpstr>Regression</vt:lpstr>
      <vt:lpstr>Deviation/Anomaly Detection</vt:lpstr>
      <vt:lpstr>Ubiquitous Networks</vt:lpstr>
      <vt:lpstr>More Networks</vt:lpstr>
      <vt:lpstr>Examples of Complex Networks</vt:lpstr>
      <vt:lpstr>Complex Networks – Clustering</vt:lpstr>
      <vt:lpstr>Complex Networks – Network Motif</vt:lpstr>
      <vt:lpstr>Evaluation of Knowledge</vt:lpstr>
      <vt:lpstr>Applications of Data Mining</vt:lpstr>
      <vt:lpstr>Conferences and Journals on Data Mining</vt:lpstr>
      <vt:lpstr>Where to Find References? DBLP, Google Scholar, …</vt:lpstr>
    </vt:vector>
  </TitlesOfParts>
  <Company>KSU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Introduction</dc:title>
  <dc:creator>KSU</dc:creator>
  <cp:lastModifiedBy>Lian, Xiang</cp:lastModifiedBy>
  <cp:revision>130</cp:revision>
  <dcterms:created xsi:type="dcterms:W3CDTF">2006-08-30T09:37:06Z</dcterms:created>
  <dcterms:modified xsi:type="dcterms:W3CDTF">2019-09-02T02:54:28Z</dcterms:modified>
</cp:coreProperties>
</file>