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70"/>
  </p:notesMasterIdLst>
  <p:handoutMasterIdLst>
    <p:handoutMasterId r:id="rId71"/>
  </p:handoutMasterIdLst>
  <p:sldIdLst>
    <p:sldId id="257" r:id="rId2"/>
    <p:sldId id="755" r:id="rId3"/>
    <p:sldId id="829" r:id="rId4"/>
    <p:sldId id="830" r:id="rId5"/>
    <p:sldId id="831" r:id="rId6"/>
    <p:sldId id="1020" r:id="rId7"/>
    <p:sldId id="1023" r:id="rId8"/>
    <p:sldId id="1021" r:id="rId9"/>
    <p:sldId id="1061" r:id="rId10"/>
    <p:sldId id="1062" r:id="rId11"/>
    <p:sldId id="1064" r:id="rId12"/>
    <p:sldId id="1024" r:id="rId13"/>
    <p:sldId id="1063" r:id="rId14"/>
    <p:sldId id="1025" r:id="rId15"/>
    <p:sldId id="1057" r:id="rId16"/>
    <p:sldId id="768" r:id="rId17"/>
    <p:sldId id="769" r:id="rId18"/>
    <p:sldId id="785" r:id="rId19"/>
    <p:sldId id="770" r:id="rId20"/>
    <p:sldId id="771" r:id="rId21"/>
    <p:sldId id="772" r:id="rId22"/>
    <p:sldId id="773" r:id="rId23"/>
    <p:sldId id="779" r:id="rId24"/>
    <p:sldId id="774" r:id="rId25"/>
    <p:sldId id="796" r:id="rId26"/>
    <p:sldId id="775" r:id="rId27"/>
    <p:sldId id="776" r:id="rId28"/>
    <p:sldId id="777" r:id="rId29"/>
    <p:sldId id="795" r:id="rId30"/>
    <p:sldId id="783" r:id="rId31"/>
    <p:sldId id="1058" r:id="rId32"/>
    <p:sldId id="818" r:id="rId33"/>
    <p:sldId id="1054" r:id="rId34"/>
    <p:sldId id="1055" r:id="rId35"/>
    <p:sldId id="897" r:id="rId36"/>
    <p:sldId id="973" r:id="rId37"/>
    <p:sldId id="819" r:id="rId38"/>
    <p:sldId id="802" r:id="rId39"/>
    <p:sldId id="803" r:id="rId40"/>
    <p:sldId id="804" r:id="rId41"/>
    <p:sldId id="805" r:id="rId42"/>
    <p:sldId id="816" r:id="rId43"/>
    <p:sldId id="806" r:id="rId44"/>
    <p:sldId id="814" r:id="rId45"/>
    <p:sldId id="815" r:id="rId46"/>
    <p:sldId id="809" r:id="rId47"/>
    <p:sldId id="953" r:id="rId48"/>
    <p:sldId id="811" r:id="rId49"/>
    <p:sldId id="813" r:id="rId50"/>
    <p:sldId id="955" r:id="rId51"/>
    <p:sldId id="954" r:id="rId52"/>
    <p:sldId id="1056" r:id="rId53"/>
    <p:sldId id="1059" r:id="rId54"/>
    <p:sldId id="873" r:id="rId55"/>
    <p:sldId id="837" r:id="rId56"/>
    <p:sldId id="1031" r:id="rId57"/>
    <p:sldId id="1032" r:id="rId58"/>
    <p:sldId id="861" r:id="rId59"/>
    <p:sldId id="874" r:id="rId60"/>
    <p:sldId id="840" r:id="rId61"/>
    <p:sldId id="864" r:id="rId62"/>
    <p:sldId id="844" r:id="rId63"/>
    <p:sldId id="1036" r:id="rId64"/>
    <p:sldId id="1042" r:id="rId65"/>
    <p:sldId id="1043" r:id="rId66"/>
    <p:sldId id="1060" r:id="rId67"/>
    <p:sldId id="737" r:id="rId68"/>
    <p:sldId id="738" r:id="rId69"/>
  </p:sldIdLst>
  <p:sldSz cx="9144000" cy="6858000" type="screen4x3"/>
  <p:notesSz cx="700405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30" autoAdjust="0"/>
  </p:normalViewPr>
  <p:slideViewPr>
    <p:cSldViewPr>
      <p:cViewPr varScale="1">
        <p:scale>
          <a:sx n="51" d="100"/>
          <a:sy n="51" d="100"/>
        </p:scale>
        <p:origin x="18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Relationship Id="rId5" Type="http://schemas.openxmlformats.org/officeDocument/2006/relationships/image" Target="../media/image67.wmf"/><Relationship Id="rId4" Type="http://schemas.openxmlformats.org/officeDocument/2006/relationships/image" Target="../media/image7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067444B-2999-496F-ADED-9904EBE1C2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3250"/>
            <a:ext cx="5603875" cy="4179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B4FF69C-79C5-4702-BE4C-EC665519D9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ASIN/0062731025/ref=nosim/weisstein-20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mathworld.wolfram.com/ChernoffFace.htm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206D1B-D27E-43A7-8F49-0B62910F1786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0263" cy="34798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339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7" tIns="45745" rIns="91497" bIns="45745"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References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u="none" dirty="0">
                <a:solidFill>
                  <a:schemeClr val="tx1"/>
                </a:solidFill>
              </a:rPr>
              <a:t>https://hanj.cs.illinois.edu/bk3/bk3_slidesindex.htm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http://www.cs.kent.edu/~jin/DM11/DM11.html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A86FA26-239A-4CED-9A10-A569899CC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E24ACBF-F713-4053-A50B-E8B69C76CF24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90E71014-1657-4396-8231-8F6CD48D3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44F874DE-0727-4137-A7AC-563A730E7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826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A86FA26-239A-4CED-9A10-A569899CC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E24ACBF-F713-4053-A50B-E8B69C76CF24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90E71014-1657-4396-8231-8F6CD48D3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44F874DE-0727-4137-A7AC-563A730E7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A86FA26-239A-4CED-9A10-A569899CC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E24ACBF-F713-4053-A50B-E8B69C76CF24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90E71014-1657-4396-8231-8F6CD48D3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44F874DE-0727-4137-A7AC-563A730E7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790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69ECD091-0552-49CE-A8B7-032CD6058D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8F99B13-14D3-4F30-8888-73A299A8195D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3B5105E5-D0D8-4AE4-91EE-C5E1E022F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A26745B0-3083-4811-A145-BE5EE0807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BA026218-F2E3-422B-AC78-9E863384F1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BED4B58-35AA-4A52-8E2D-BF7E1E75DFCA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2593119E-CD34-4174-ABE0-506161AD9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73100"/>
            <a:ext cx="4692650" cy="3519488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B4CCF5D3-AD01-4063-B4F4-DC56D076F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4418013"/>
            <a:ext cx="51593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20AAD478-39DD-4BB7-861F-33AFC3DA96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3AAF7A1-054D-4B93-88F1-80663A9F37C1}" type="slidenum">
              <a:rPr lang="en-US" altLang="en-US" sz="1200"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D5DE19FB-E5AF-4F68-976C-AF4FE18A6E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73100"/>
            <a:ext cx="4692650" cy="3519488"/>
          </a:xfrm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7BF5F3CB-5D41-4D0E-8E9B-8BC4BC5B6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4418013"/>
            <a:ext cx="51593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7C3FDF29-23EC-4247-A692-497FA17E59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8C599C4-44FA-4970-ABC0-0E8CAE017535}" type="slidenum">
              <a:rPr lang="en-US" altLang="en-US" sz="1200"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11DB3354-141C-4FE2-ABC2-9E1C11118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40DE09E0-8260-4395-9F3F-B5F0F17F6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95E755E9-4734-4B4F-BAC0-F3982F440A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A115065-6425-4FC3-9E26-FBB845E16B24}" type="slidenum">
              <a:rPr lang="en-US" altLang="en-US" sz="1200"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9224383A-2A59-45B6-AEFE-39B9C39A6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73100"/>
            <a:ext cx="4692650" cy="3519488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034C10C6-6B47-40B4-A07F-4E7F12C49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4418013"/>
            <a:ext cx="51593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876EE4AB-6B70-4B1A-879E-76646193D7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27F987-7C09-4B63-9937-51C26CC477C7}" type="slidenum">
              <a:rPr lang="en-US" altLang="en-US" sz="1200"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50584252-A5D7-4576-9DE0-1967DEB3EB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4422F513-4305-4011-A910-DE9AF3E96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5CCD48AF-9A47-4735-ACCD-F1599B468E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AD36EC5-A5AC-4CE5-B358-5599D31E0B3A}" type="slidenum">
              <a:rPr lang="en-US" altLang="en-US" sz="1200"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087A7A9D-BB04-4F95-B5B1-949F0D4233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3F5E4761-E76D-4A72-A052-0FDC6AE82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48BF7329-4603-4184-B505-AAA379990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6307566-7440-45A3-99B2-208250A34B51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38728B0B-BA3F-4605-8857-B5FC4F8E53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5E412FE7-CE17-4B35-AFF5-847FB8082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F6CC1A8F-1F7D-4472-98B6-F3AF4F360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1DCF944-83E6-4B5F-BE35-E3D37EB6BEA4}" type="slidenum">
              <a:rPr lang="en-US" altLang="en-US" sz="1200"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05F79EFE-F313-4638-8F76-55A1BF7525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B58E1238-8915-41F5-910D-1387896D1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C5296E05-0A6B-4592-B700-1146D04D3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73DE6C3-395B-444C-9B90-9022C9028BAC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53321F3C-26ED-46BC-A7A5-8F7D3A431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73100"/>
            <a:ext cx="4692650" cy="3519488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921F43A6-0D07-4361-AB1E-DFAF1B5B7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4418013"/>
            <a:ext cx="51593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FB9A4DD6-8068-4781-878B-0750E7F80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7E457EB-26F6-4805-ACFF-4F64630A34A9}" type="slidenum">
              <a:rPr lang="en-US" altLang="en-US" sz="1200"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D979808E-E212-4339-941C-B2043DD9F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44522630-310A-4CAF-815A-F84FAA723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EAE395ED-4645-4EE5-A6BE-E8A45A648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32349AE-5E1D-4EC5-BEA7-D2597C6304FC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B929EDDA-FE15-4D5A-9CA0-A3F6EBEEF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419BE805-0031-4866-AEAE-C1F1BAD41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AFE211C9-CDDC-4BA9-AFA9-8403A286F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1E7BD3D-1F47-4301-97BE-1E5AC7DAEE13}" type="slidenum">
              <a:rPr lang="en-US" altLang="en-US" sz="1200"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05F6CA96-0765-48B9-A1EF-7487F1036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D3214573-E243-423A-B33D-95C72BFB8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3219317B-EE5D-490B-9991-97848E367B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049B231-4CEF-4B0F-A03C-7627A51CDB4B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2350864B-6B2A-4B5B-B177-20BA280446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A28F6B5C-BB08-4BDD-9044-7D9591FEC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AC5A8827-95F9-47E5-B009-6FDF35834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8E58E58-CB73-4D51-8BC0-B628C59D98D8}" type="slidenum">
              <a:rPr lang="en-US" altLang="en-US" sz="1200"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902095C6-198C-4C2C-BA4F-1BB0E34CFD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F2EFB120-9E91-4015-A620-0CBAFB734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8E418EC8-D067-4B58-A433-81FFD07DE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2AD8D5B-A029-436C-9D9A-43D0CA32EEBF}" type="slidenum">
              <a:rPr lang="en-US" altLang="en-US" sz="1200"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E82FC631-AC0E-40C7-AC09-A6104835E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4207A5CC-6274-4E93-A97C-4A4198FD9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4D06CAFE-F5B0-4D4A-86BF-F14DF894B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8A15A11-FF5F-4F38-B41E-48B9A35F63D1}" type="slidenum">
              <a:rPr lang="en-US" altLang="en-US" sz="1200"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0DBE394A-0B87-4358-86A2-FD788FFE5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1BD75624-0791-46D7-A90F-A8E70DDF7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A91557C9-35D9-4900-968A-D42CC314E5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0509D69-7C07-42E6-882A-5B5C9AAEB32B}" type="slidenum">
              <a:rPr lang="en-US" altLang="en-US" sz="120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49535D8E-79AE-44C5-8792-51F18EC1EF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DBDD168F-C5CB-4BEE-964D-3D5F1E62A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48BF7329-4603-4184-B505-AAA379990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6307566-7440-45A3-99B2-208250A34B51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38728B0B-BA3F-4605-8857-B5FC4F8E53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5E412FE7-CE17-4B35-AFF5-847FB8082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131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F0061734-6EE6-475F-86B0-4EB4D46BE64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BB6661F0-1D8B-497C-887B-8A5AD5A096F8}" type="slidenum">
              <a:rPr lang="en-US" altLang="en-US" sz="1200">
                <a:latin typeface="Times New Roman" panose="02020603050405020304" pitchFamily="18" charset="0"/>
              </a:rPr>
              <a:pPr algn="r"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93A2119F-7173-4B47-A598-08380C84DD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46F8C540-7365-4F2A-A5AF-8869575F9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720B0D3F-AA55-4557-8DB1-F644B746C9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3BB511BF-DF9F-4D15-96B8-44B7F3049003}" type="slidenum">
              <a:rPr lang="en-US" altLang="en-US" sz="1200">
                <a:latin typeface="Times New Roman" panose="02020603050405020304" pitchFamily="18" charset="0"/>
              </a:rPr>
              <a:pPr algn="r"/>
              <a:t>34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6259B232-F120-4C12-88C0-01EAE03FE2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590EA088-422B-482F-90EC-ECFBFE3FC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BF429CF2-23B1-4BE4-8CC7-F018CD23BB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601F200-0982-4914-B85D-1BAB92A3108D}" type="slidenum">
              <a:rPr lang="en-US" altLang="en-US" sz="1200">
                <a:latin typeface="Times New Roman" panose="02020603050405020304" pitchFamily="18" charset="0"/>
              </a:rPr>
              <a:pPr/>
              <a:t>35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AFF4AC5A-F57E-4E95-8328-2D84077D77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6394A3E0-29C3-4A1B-8F75-29D796156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2459B27D-CD4D-4BDE-9416-AB66363C1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4CC87F5-304E-40A7-A8BB-E4FB67CFA408}" type="slidenum">
              <a:rPr lang="en-US" altLang="en-US" sz="1200">
                <a:latin typeface="Times New Roman" panose="02020603050405020304" pitchFamily="18" charset="0"/>
              </a:rPr>
              <a:pPr/>
              <a:t>36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A0217CD7-183D-4B88-A9A8-ABA187928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F65A80E0-B457-4A07-BD04-611A0833C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http://books.elsevier.com/companions/1558606890/pictures/Chapter_01/fig1-6b.gif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66C7700C-2044-4DA2-B704-1FA59C73E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032F93D-E217-463F-A755-15BA9E1F3802}" type="slidenum">
              <a:rPr lang="en-US" altLang="en-US" sz="1200">
                <a:latin typeface="Times New Roman" panose="02020603050405020304" pitchFamily="18" charset="0"/>
              </a:rPr>
              <a:pPr/>
              <a:t>37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86F7C926-D2FF-4D28-B4DB-98C8CC21C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DBD73E8F-5E67-4D9D-9820-18009482B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5BF1F732-E08F-4FC6-B39D-4B71B5ECEB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2A96C4-28D0-43AF-AB03-0F120589AD53}" type="slidenum">
              <a:rPr lang="en-US" altLang="en-US" sz="1200">
                <a:latin typeface="Times New Roman" panose="02020603050405020304" pitchFamily="18" charset="0"/>
              </a:rPr>
              <a:pPr/>
              <a:t>38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F6EBBAC1-63EA-470A-A8E6-50B390DF8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FCF5BA9E-0CB2-4B8C-B2AB-BE7A874C5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91CF6A87-621B-4198-BBFB-2DDD1CB65D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E489A6B-F93E-42CE-A3BA-88193E3C8382}" type="slidenum">
              <a:rPr lang="en-US" altLang="en-US" sz="1200">
                <a:latin typeface="Times New Roman" panose="02020603050405020304" pitchFamily="18" charset="0"/>
              </a:rPr>
              <a:pPr/>
              <a:t>39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B14C23C0-5CA3-45CD-A7C9-E64E8CE13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77A75218-C746-47E3-A5A2-282217B8A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E72D9B50-C155-4FA1-AA30-355D9EC7C1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B195378-CD14-4A81-8999-F2FB9A4BAFE3}" type="slidenum">
              <a:rPr lang="en-US" altLang="en-US" sz="1200">
                <a:latin typeface="Times New Roman" panose="02020603050405020304" pitchFamily="18" charset="0"/>
              </a:rPr>
              <a:pPr/>
              <a:t>40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EC536E34-B424-47D1-9F09-1E4E9787A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9CDCF3F8-9835-40A3-A946-26B26CBF7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46A40B59-1799-4ED2-BCCC-48715F863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2101D7B-BFB7-4FB5-9337-89D062BF84E4}" type="slidenum">
              <a:rPr lang="en-US" altLang="en-US" sz="1200">
                <a:latin typeface="Times New Roman" panose="02020603050405020304" pitchFamily="18" charset="0"/>
              </a:rPr>
              <a:pPr/>
              <a:t>41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07A255DD-D450-4809-BC03-9C3D7244D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3B9BCD74-29CE-4042-970A-FD2E864EB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C6311965-541E-4C1D-A4AD-13AC0C5BE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B274118-1CB9-493E-974C-3CA256F0B780}" type="slidenum">
              <a:rPr lang="en-US" altLang="en-US" sz="1200">
                <a:latin typeface="Times New Roman" panose="02020603050405020304" pitchFamily="18" charset="0"/>
              </a:rPr>
              <a:pPr/>
              <a:t>42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391B764A-2E8F-4BBE-BF90-6C27A814DF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66D913E8-F1E0-4A98-96DE-9B6A7C0C1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1200" dirty="0"/>
              <a:t>REFERENCE: </a:t>
            </a:r>
            <a:r>
              <a:rPr lang="en-US" altLang="en-US" sz="1200" dirty="0" err="1"/>
              <a:t>Gonick</a:t>
            </a:r>
            <a:r>
              <a:rPr lang="en-US" altLang="en-US" sz="1200" dirty="0"/>
              <a:t>, L. and Smith, W. </a:t>
            </a:r>
            <a:r>
              <a:rPr lang="en-US" altLang="en-US" sz="1200" i="1" dirty="0">
                <a:hlinkClick r:id="rId3"/>
              </a:rPr>
              <a:t>The Cartoon Guide to Statistics.</a:t>
            </a:r>
            <a:r>
              <a:rPr lang="en-US" altLang="en-US" sz="1200" dirty="0"/>
              <a:t> New York: Harper Perennial, p. 212, 1993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200" dirty="0" err="1"/>
              <a:t>Weisstein</a:t>
            </a:r>
            <a:r>
              <a:rPr lang="en-US" altLang="en-US" sz="1200" dirty="0"/>
              <a:t>, Eric W. "Chernoff Face." From </a:t>
            </a:r>
            <a:r>
              <a:rPr lang="en-US" altLang="en-US" sz="1200" i="1" dirty="0" err="1"/>
              <a:t>MathWorld</a:t>
            </a:r>
            <a:r>
              <a:rPr lang="en-US" altLang="en-US" sz="1200" dirty="0"/>
              <a:t>--A Wolfram Web Resource. </a:t>
            </a:r>
            <a:r>
              <a:rPr lang="en-US" altLang="en-US" sz="1200" dirty="0">
                <a:hlinkClick r:id="rId4"/>
              </a:rPr>
              <a:t>mathworld.wolfram.com/ChernoffFace.html</a:t>
            </a:r>
            <a:r>
              <a:rPr lang="en-US" altLang="en-US" sz="1200" dirty="0"/>
              <a:t> 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8811784-2D4D-4EF1-B5F3-91B1981B49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1C579EA-0B28-4E35-8F48-CF58201F0C76}" type="slidenum">
              <a:rPr lang="en-US" altLang="en-US" sz="120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6254BB29-B8DA-4C9F-99A1-5107E4594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FB87760-EDE3-448A-9DF5-F375F5A10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09FBF326-1652-4F3B-9BC5-B0B3971ADE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D7A056A-8B7E-4239-B5E5-4C3DAC181984}" type="slidenum">
              <a:rPr lang="en-US" altLang="en-US" sz="1200">
                <a:latin typeface="Times New Roman" panose="02020603050405020304" pitchFamily="18" charset="0"/>
              </a:rPr>
              <a:pPr/>
              <a:t>43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82143D22-9B8C-4AB9-874F-5B20420B7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89B08E97-3AE9-47DB-BE5C-69ACB99AB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27C5F754-CA47-4360-9129-495804396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C68E257-0B12-459D-A79D-78F3C7019823}" type="slidenum">
              <a:rPr lang="en-US" altLang="en-US" sz="1200">
                <a:latin typeface="Times New Roman" panose="02020603050405020304" pitchFamily="18" charset="0"/>
              </a:rPr>
              <a:pPr/>
              <a:t>44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A4A82580-454A-43F2-88BD-E760B6313D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5DC0BD9A-926E-4424-8008-35B546E20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11683837-F872-4CE5-B7E1-B992063AD0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B63F005-E4E6-40D0-BFF6-741292BA355B}" type="slidenum">
              <a:rPr lang="en-US" altLang="en-US" sz="1200">
                <a:latin typeface="Times New Roman" panose="02020603050405020304" pitchFamily="18" charset="0"/>
              </a:rPr>
              <a:pPr/>
              <a:t>45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5552B45A-A95C-4517-90D3-471BEEDDEB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2018EAC6-35C5-4847-B259-A49513F49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93BCE8E5-FCDE-4A60-B8D7-AFDF3ABBA0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67BEF60-95B4-447C-B1C8-EC341E6DB873}" type="slidenum">
              <a:rPr lang="en-US" altLang="en-US" sz="1200">
                <a:latin typeface="Times New Roman" panose="02020603050405020304" pitchFamily="18" charset="0"/>
              </a:rPr>
              <a:pPr/>
              <a:t>46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2EC58949-32BB-4F1D-B2D8-C50009214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C3FA81AE-4ECA-4A9B-9F90-898C9FE37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F1036D2B-C3CE-4F22-B351-1BF4F4049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DA93811-3E17-4849-9B2B-65E0FB7C2FA6}" type="slidenum">
              <a:rPr lang="en-US" altLang="en-US" sz="1200">
                <a:latin typeface="Times New Roman" panose="02020603050405020304" pitchFamily="18" charset="0"/>
              </a:rPr>
              <a:pPr/>
              <a:t>47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1A4B58BA-6095-4B6F-B904-015114B95A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ED9B713B-FDE4-4400-8C01-52A884BCC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16B306AF-7DFE-41DF-95C1-221445A3A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09F06D9-9CD9-4808-BA7D-9FA7537DC831}" type="slidenum">
              <a:rPr lang="en-US" altLang="en-US" sz="1200">
                <a:latin typeface="Times New Roman" panose="02020603050405020304" pitchFamily="18" charset="0"/>
              </a:rPr>
              <a:pPr/>
              <a:t>48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259DDD4A-D164-406F-8FE2-2CAC36A5C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0BE733BA-303F-43DD-B0D5-0FA3CACDE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12E6AF74-5327-46BF-981A-A1F40598BD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7C8B6E4-D348-41B8-9F4A-4276C492D118}" type="slidenum">
              <a:rPr lang="en-US" altLang="en-US" sz="1200">
                <a:latin typeface="Times New Roman" panose="02020603050405020304" pitchFamily="18" charset="0"/>
              </a:rPr>
              <a:pPr/>
              <a:t>49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F9001F84-41F2-4A85-B15A-538D700AD8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58A7BEF7-38ED-4AD8-9EC1-7D98AD4CB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B9427A36-83C3-4FEA-A41C-EF728AEAD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9553913-D469-4D8A-9232-EFE480B1A760}" type="slidenum">
              <a:rPr lang="en-US" altLang="en-US" sz="1200">
                <a:latin typeface="Times New Roman" panose="02020603050405020304" pitchFamily="18" charset="0"/>
              </a:rPr>
              <a:pPr/>
              <a:t>50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732E52FA-F9CB-41C0-8452-DECDBC0BCA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A2525099-22D5-4040-AE73-2726BD6EC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215C1FE4-1971-438B-B7F4-D592136EB8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D806870-F316-436B-B8E5-9E80FCDF91C9}" type="slidenum">
              <a:rPr lang="en-US" altLang="en-US" sz="1200">
                <a:latin typeface="Times New Roman" panose="02020603050405020304" pitchFamily="18" charset="0"/>
              </a:rPr>
              <a:pPr/>
              <a:t>51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BA922BC7-2C34-41D4-B7EC-E2F6EE1256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5132F7BE-0CB1-46F7-A3F7-FE8573788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CA0F1EE6-112A-4204-BCBB-8A923D3AA8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93104AA4-B545-4E0C-A22D-7BE7FD929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1F3E93C1-5A4D-4B67-986A-1316E467CA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67678C8C-076F-44A6-8EF8-F7D624841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94E33521-44E2-4F1B-9311-1ACAD60B5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5E0F8BF-6372-4548-B4DE-8B28CCE43E93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3663DF1A-7300-49D9-96C6-C657AF1AC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9BE7B41-96D2-41F5-8E84-FE7640278C9F}" type="slidenum">
              <a:rPr lang="en-US" altLang="en-US" sz="1200">
                <a:latin typeface="Times New Roman" panose="02020603050405020304" pitchFamily="18" charset="0"/>
              </a:rPr>
              <a:pPr/>
              <a:t>54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B3E4ACC1-BAE3-4713-A0BD-72D1B3C6AA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0088"/>
            <a:ext cx="4598987" cy="3449637"/>
          </a:xfrm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CDAD4AF9-3840-4DAD-91BE-B58234E8A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87850"/>
            <a:ext cx="5141913" cy="415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3A397FE8-7D39-4131-9CC3-2AA7E007AD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01616D9-9F8D-405E-985D-677AFFE06E01}" type="slidenum">
              <a:rPr lang="en-US" altLang="en-US" sz="1200">
                <a:latin typeface="Times New Roman" panose="02020603050405020304" pitchFamily="18" charset="0"/>
              </a:rPr>
              <a:pPr/>
              <a:t>55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0872BCD4-4BF9-4CEA-9B2E-49C0942D18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7A294E35-25E3-41C2-A675-9B8825823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B1F4F213-31AF-40AB-AEB2-F73D5DC361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420BE4C-AD4E-48A8-B00A-5A6966FA43E7}" type="slidenum">
              <a:rPr lang="en-US" altLang="en-US" sz="1200">
                <a:latin typeface="Times New Roman" panose="02020603050405020304" pitchFamily="18" charset="0"/>
              </a:rPr>
              <a:pPr/>
              <a:t>56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4B7871FA-C820-4066-BD88-6E66FA5FFF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CC8B454E-FA49-4C4C-A157-61230179C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B2F797D4-C278-49B6-BC02-FE3F1026C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0A9D5A6-C579-42D5-A0E7-067C357438F3}" type="slidenum">
              <a:rPr lang="en-US" altLang="en-US" sz="1200">
                <a:latin typeface="Times New Roman" panose="02020603050405020304" pitchFamily="18" charset="0"/>
              </a:rPr>
              <a:pPr/>
              <a:t>57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53EB3798-8B01-49EC-9DDD-6C63ED84C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24410E80-6DDA-4A5D-86AD-1080ACEFB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8314BD98-E7D2-4564-B224-03FA4EC25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C1D044D-0D1B-425E-9CAF-C65FCD2CDE8C}" type="slidenum">
              <a:rPr lang="en-US" altLang="en-US" sz="1200">
                <a:latin typeface="Times New Roman" panose="02020603050405020304" pitchFamily="18" charset="0"/>
              </a:rPr>
              <a:pPr/>
              <a:t>58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0149D467-0826-4070-BC30-7709F34D5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0088"/>
            <a:ext cx="4598987" cy="3449637"/>
          </a:xfrm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DC7EFED9-9137-4BEA-A59B-B7320E670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87850"/>
            <a:ext cx="5141913" cy="415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006B9498-F3FF-4320-A88B-A9F576A774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06E80DB-106D-4DBC-9517-D4A7CB4AA58A}" type="slidenum">
              <a:rPr lang="en-US" altLang="en-US" sz="1200">
                <a:latin typeface="Times New Roman" panose="02020603050405020304" pitchFamily="18" charset="0"/>
              </a:rPr>
              <a:pPr/>
              <a:t>59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D1A1A264-0E38-45F0-830F-2B3A3659F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0278FC1D-4935-4775-AA8A-B10F1CA5D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AD738EF7-85CE-4490-BB63-2C2ED7A6F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F2C3611-D8CA-4013-81B1-E5CB2B1467FF}" type="slidenum">
              <a:rPr lang="en-US" altLang="en-US" sz="1200">
                <a:latin typeface="Times New Roman" panose="02020603050405020304" pitchFamily="18" charset="0"/>
              </a:rPr>
              <a:pPr/>
              <a:t>60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F95A2BAF-9628-43B9-B9E6-CA72C7586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A1403AFA-AA71-488B-BADD-1B8BE7900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 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1630292C-495F-41C2-BC48-CFB36C2A14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A34FD9D-2009-4EE0-921D-C0A24D3C3BFF}" type="slidenum">
              <a:rPr lang="en-US" altLang="en-US" sz="1200">
                <a:latin typeface="Times New Roman" panose="02020603050405020304" pitchFamily="18" charset="0"/>
              </a:rPr>
              <a:pPr/>
              <a:t>61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73E1AA6D-2788-4C1B-9362-F486C3418A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0088"/>
            <a:ext cx="4598987" cy="3449637"/>
          </a:xfrm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260F1110-1E55-42D1-A6D8-1BEE5D6B2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387850"/>
            <a:ext cx="5141913" cy="415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CA3B5C17-D532-4CD1-AEFC-F811102D2A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81C82E3-8876-4969-A1B8-2BC38339F418}" type="slidenum">
              <a:rPr lang="en-US" altLang="en-US" sz="1200">
                <a:latin typeface="Times New Roman" panose="02020603050405020304" pitchFamily="18" charset="0"/>
              </a:rPr>
              <a:pPr/>
              <a:t>62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2E1D22A4-1DAA-4C39-B8BD-2421035FD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EAFFD7B0-9170-4867-A1C7-8BC07323B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717C910F-0F7E-4385-912F-9C8EE4BEF1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EE86966-60A6-4BA7-BD13-AC6B0FAE1BE2}" type="slidenum">
              <a:rPr lang="en-US" altLang="en-US" sz="1200">
                <a:latin typeface="Times New Roman" panose="02020603050405020304" pitchFamily="18" charset="0"/>
              </a:rPr>
              <a:pPr/>
              <a:t>63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0380408F-9697-4B21-8160-5297B04FCF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2D56E83E-1F10-4323-BA21-07376860C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8D03DEB8-6A2B-4134-BA3F-0CF5C07A71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FCBA9ABB-AD83-4177-BBAE-B2D36EAD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E48043A0-E151-4A4B-87DA-C7CB46CFF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2B11371-CF95-4681-940B-0652DE810BC1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A89A4303-F8A6-47AF-90E2-C2DE3E6E42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9CAD714-0ACF-42D9-A796-849E322DACF4}" type="slidenum">
              <a:rPr lang="en-US" altLang="en-US" sz="1200">
                <a:latin typeface="Times New Roman" panose="02020603050405020304" pitchFamily="18" charset="0"/>
              </a:rPr>
              <a:pPr/>
              <a:t>64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6314BD29-E27A-461B-935A-14ADB35DB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B7C1C508-3A50-4BBB-9E5A-77D6EF0E6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8910BDC4-56A6-4663-A7CE-D01ECD3BD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8BE4869-ADA5-4D8E-9F48-B9506BCFAD1F}" type="slidenum">
              <a:rPr lang="en-US" altLang="en-US" sz="1200">
                <a:latin typeface="Times New Roman" panose="02020603050405020304" pitchFamily="18" charset="0"/>
              </a:rPr>
              <a:pPr/>
              <a:t>65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B39417B3-3B1F-40FF-9D9D-CD109BAB12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9D0D779B-91E5-45F3-B79A-02DD6A957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A62297D8-1842-4C0D-9482-9509AC0FEB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42A0747-A469-48A4-887F-889C386888B7}" type="slidenum">
              <a:rPr lang="en-US" altLang="en-US" sz="1200">
                <a:latin typeface="Times New Roman" panose="02020603050405020304" pitchFamily="18" charset="0"/>
              </a:rPr>
              <a:pPr/>
              <a:t>67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3DF61514-F2B6-4D95-BD75-4F52EF27C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306ACB84-26D1-4B5B-82D1-FDF2E585C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BDB071DE-ACB7-4980-B7FA-512D2C430B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54927F8-B872-4256-A695-ED395C3DD080}" type="slidenum">
              <a:rPr lang="en-US" altLang="en-US" sz="1200">
                <a:latin typeface="Times New Roman" panose="02020603050405020304" pitchFamily="18" charset="0"/>
              </a:rPr>
              <a:pPr/>
              <a:t>68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6037FC99-6980-472E-85AD-1A9C337881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455C256B-2C2A-4F69-99CA-DE5FA1213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3EE4C4F2-76AE-40BB-93D7-9E2B8A95B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5376210-D4A7-45DB-A693-9DA9054A8A77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22E166B7-DFC8-4F06-A5F3-0E2DC26C48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18E29847-C0A2-4289-AB7D-752635814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3EE4C4F2-76AE-40BB-93D7-9E2B8A95B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5376210-D4A7-45DB-A693-9DA9054A8A77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22E166B7-DFC8-4F06-A5F3-0E2DC26C48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18E29847-C0A2-4289-AB7D-752635814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36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3EE4C4F2-76AE-40BB-93D7-9E2B8A95B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5376210-D4A7-45DB-A693-9DA9054A8A77}" type="slidenum">
              <a:rPr lang="en-US" altLang="en-US" sz="120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22E166B7-DFC8-4F06-A5F3-0E2DC26C48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18E29847-C0A2-4289-AB7D-752635814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28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42DEC-0FC3-4648-B23A-7B6467A40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15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CF41B-EE18-4601-A653-53A40EAE9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61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3F437-37F4-48C3-B50B-66CA0AAB0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4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1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1148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962400"/>
            <a:ext cx="41148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061">
            <a:extLst>
              <a:ext uri="{FF2B5EF4-FFF2-40B4-BE49-F238E27FC236}">
                <a16:creationId xmlns:a16="http://schemas.microsoft.com/office/drawing/2014/main" id="{B4D558DD-5164-4DF2-9C27-1A156DB904A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27FD2-D07E-4EC4-B794-B1FAACB4B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858922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1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61">
            <a:extLst>
              <a:ext uri="{FF2B5EF4-FFF2-40B4-BE49-F238E27FC236}">
                <a16:creationId xmlns:a16="http://schemas.microsoft.com/office/drawing/2014/main" id="{B54473EF-E773-4768-BACD-A2E177578A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979C9-70ED-408F-952E-1B4FFFE03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711501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1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572000" y="1295400"/>
            <a:ext cx="41148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061">
            <a:extLst>
              <a:ext uri="{FF2B5EF4-FFF2-40B4-BE49-F238E27FC236}">
                <a16:creationId xmlns:a16="http://schemas.microsoft.com/office/drawing/2014/main" id="{229F8056-7E17-4CBD-A243-34499E8FBE6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8A79F-5AF8-4F8D-8F68-18DB7518F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921265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41148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1148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148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3962400"/>
            <a:ext cx="41148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61">
            <a:extLst>
              <a:ext uri="{FF2B5EF4-FFF2-40B4-BE49-F238E27FC236}">
                <a16:creationId xmlns:a16="http://schemas.microsoft.com/office/drawing/2014/main" id="{0E2F179F-33CF-4783-A1AB-38BDA90C98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57FAA-5B8B-4D6B-9449-25A70BC30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65805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32751-6A04-4D5B-A4E5-21C3D9E88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03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B9F4A-9DA5-4E43-8170-22AA96DBB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566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9C528-2C6A-4618-82C1-041D6C5B3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49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738FA-29EC-401D-B874-E07FA6D31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42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F9DA2-A24D-4E00-914D-988211E76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24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A5BDC-0021-492F-A401-21E70EA4F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5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0AA0B-8A44-49DB-91A0-9372B2279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50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EF03-7502-4AB2-A2FA-6A67D5F43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8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3A2A3A2C-93A2-4D33-8A60-C30C2D29E5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6" r:id="rId2"/>
    <p:sldLayoutId id="2147483734" r:id="rId3"/>
    <p:sldLayoutId id="2147483727" r:id="rId4"/>
    <p:sldLayoutId id="2147483735" r:id="rId5"/>
    <p:sldLayoutId id="2147483728" r:id="rId6"/>
    <p:sldLayoutId id="2147483729" r:id="rId7"/>
    <p:sldLayoutId id="2147483736" r:id="rId8"/>
    <p:sldLayoutId id="2147483730" r:id="rId9"/>
    <p:sldLayoutId id="2147483731" r:id="rId10"/>
    <p:sldLayoutId id="2147483732" r:id="rId11"/>
    <p:sldLayoutId id="2147483737" r:id="rId12"/>
    <p:sldLayoutId id="2147483738" r:id="rId13"/>
    <p:sldLayoutId id="2147483739" r:id="rId14"/>
    <p:sldLayoutId id="2147483740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lian@ken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kent.edu/~xlia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iologybloggerr.wordpress.com/2014/12/01/cracking-the-code-of-life-reflection/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hyperlink" Target="https://www.eltima.com/frame-by-frame-video-player-mac.html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lfram.com/products/mathematica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Excel_97-2003_Worksheet.xls"/><Relationship Id="rId5" Type="http://schemas.openxmlformats.org/officeDocument/2006/relationships/image" Target="../media/image65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6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7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73.e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75.emf"/><Relationship Id="rId5" Type="http://schemas.openxmlformats.org/officeDocument/2006/relationships/image" Target="../media/image72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7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2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2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33600"/>
            <a:ext cx="8763000" cy="1295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 43105 Data Mining Techniques </a:t>
            </a:r>
            <a:b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Chapter 2 Input: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 Basics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4070D-7D9E-48E7-8B3C-B56B85A4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697" y="3733800"/>
            <a:ext cx="6184605" cy="250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Xiang Lian</a:t>
            </a:r>
          </a:p>
          <a:p>
            <a:pPr marL="0" indent="0" algn="ctr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pPr marL="0" indent="0" algn="ctr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Kent State University</a:t>
            </a:r>
          </a:p>
          <a:p>
            <a:pPr marL="0" indent="0" algn="ctr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xlian@kent.edu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http://www.cs.kent.edu/~xlian/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85BBB353-9611-4FEE-9F11-A6CB064217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C89AD53-E180-4F2E-B216-C694ACF8CC57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8E5CC98-8160-4A48-A54D-10D680017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Attribute Types – Ordinal Quantities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453B954-FAB9-4D33-B8DC-EC9141F28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38750"/>
          </a:xfrm>
        </p:spPr>
        <p:txBody>
          <a:bodyPr/>
          <a:lstStyle/>
          <a:p>
            <a:pPr marL="292100" indent="-292100" eaLnBrk="1" hangingPunct="1">
              <a:lnSpc>
                <a:spcPct val="90000"/>
              </a:lnSpc>
            </a:pPr>
            <a:r>
              <a:rPr lang="en-US" altLang="en-US" sz="2800" dirty="0"/>
              <a:t>Ordinal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altLang="en-US" sz="2400" dirty="0"/>
              <a:t>Values have a meaningful order (ranking) but magnitude (distance) between successive values is not known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altLang="en-US" sz="2400" i="1" dirty="0"/>
              <a:t>Size = </a:t>
            </a:r>
            <a:r>
              <a:rPr lang="en-US" altLang="en-US" sz="2400" dirty="0"/>
              <a:t>{</a:t>
            </a:r>
            <a:r>
              <a:rPr lang="en-US" altLang="en-US" sz="2400" i="1" dirty="0"/>
              <a:t>small, medium, large</a:t>
            </a:r>
            <a:r>
              <a:rPr lang="en-US" altLang="en-US" sz="2400" dirty="0"/>
              <a:t>} 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altLang="en-US" sz="2400" dirty="0"/>
              <a:t>Grades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altLang="en-US" sz="2400" dirty="0"/>
              <a:t>Army rankings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altLang="en-US" sz="2400" dirty="0"/>
              <a:t>Attribute “temperature” in weather data: “hot” &gt; “mild” &gt; “cool”</a:t>
            </a:r>
          </a:p>
          <a:p>
            <a:pPr marL="749300" lvl="1" indent="-342900" eaLnBrk="1" hangingPunct="1">
              <a:lnSpc>
                <a:spcPct val="9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41183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D46FFBA1-C515-49B9-A2ED-D9F46A536C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B493AC6-9373-4957-87FB-CB8424A2635C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3A3CB11-845B-4958-AEC6-F82886949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66713"/>
            <a:ext cx="8686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Numeric Attribute Types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74F6E33-D68C-4EEC-A3E1-FF05E9F76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257800"/>
          </a:xfrm>
        </p:spPr>
        <p:txBody>
          <a:bodyPr/>
          <a:lstStyle/>
          <a:p>
            <a:pPr marL="292100" indent="-292100" eaLnBrk="1" hangingPunct="1">
              <a:lnSpc>
                <a:spcPct val="90000"/>
              </a:lnSpc>
            </a:pPr>
            <a:r>
              <a:rPr lang="en-US" altLang="en-US" sz="2800" dirty="0"/>
              <a:t>Numeric attributes: integer or real-valued</a:t>
            </a:r>
          </a:p>
          <a:p>
            <a:pPr marL="292100" indent="-292100" eaLnBrk="1" hangingPunct="1">
              <a:lnSpc>
                <a:spcPct val="90000"/>
              </a:lnSpc>
            </a:pPr>
            <a:r>
              <a:rPr lang="en-US" altLang="en-US" sz="2800" dirty="0"/>
              <a:t>Classification</a:t>
            </a:r>
          </a:p>
          <a:p>
            <a:pPr marL="566737" lvl="1" indent="-292100" eaLnBrk="1" hangingPunct="1">
              <a:lnSpc>
                <a:spcPct val="90000"/>
              </a:lnSpc>
            </a:pPr>
            <a:r>
              <a:rPr lang="en-US" altLang="en-US" sz="2400" dirty="0"/>
              <a:t>Interval</a:t>
            </a:r>
          </a:p>
          <a:p>
            <a:pPr marL="566737" lvl="1" indent="-292100" eaLnBrk="1" hangingPunct="1">
              <a:lnSpc>
                <a:spcPct val="90000"/>
              </a:lnSpc>
            </a:pPr>
            <a:r>
              <a:rPr lang="en-US" altLang="en-US" sz="2400" dirty="0"/>
              <a:t>Ratio</a:t>
            </a:r>
          </a:p>
        </p:txBody>
      </p:sp>
    </p:spTree>
    <p:extLst>
      <p:ext uri="{BB962C8B-B14F-4D97-AF65-F5344CB8AC3E}">
        <p14:creationId xmlns:p14="http://schemas.microsoft.com/office/powerpoint/2010/main" val="19529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D46FFBA1-C515-49B9-A2ED-D9F46A536C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B493AC6-9373-4957-87FB-CB8424A2635C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3A3CB11-845B-4958-AEC6-F82886949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66713"/>
            <a:ext cx="8686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Numeric Attribute Types – Interval Quantities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74F6E33-D68C-4EEC-A3E1-FF05E9F76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257800"/>
          </a:xfrm>
        </p:spPr>
        <p:txBody>
          <a:bodyPr/>
          <a:lstStyle/>
          <a:p>
            <a:pPr marL="292100" indent="-292100" eaLnBrk="1" hangingPunct="1">
              <a:lnSpc>
                <a:spcPct val="90000"/>
              </a:lnSpc>
            </a:pPr>
            <a:r>
              <a:rPr lang="en-US" altLang="en-US" sz="2800" dirty="0"/>
              <a:t>Interval</a:t>
            </a:r>
          </a:p>
          <a:p>
            <a:pPr marL="630238" lvl="2" indent="-284163" eaLnBrk="1" hangingPunct="1">
              <a:lnSpc>
                <a:spcPct val="90000"/>
              </a:lnSpc>
            </a:pPr>
            <a:r>
              <a:rPr lang="en-US" altLang="en-US" sz="2400" dirty="0"/>
              <a:t>Measured on a scale of </a:t>
            </a:r>
            <a:r>
              <a:rPr lang="en-US" altLang="en-US" sz="2400" b="1" dirty="0"/>
              <a:t>equal-sized units</a:t>
            </a:r>
          </a:p>
          <a:p>
            <a:pPr marL="630238" lvl="2" indent="-284163" eaLnBrk="1" hangingPunct="1">
              <a:lnSpc>
                <a:spcPct val="90000"/>
              </a:lnSpc>
            </a:pPr>
            <a:r>
              <a:rPr lang="en-US" altLang="en-US" sz="2400" dirty="0"/>
              <a:t>Values have order</a:t>
            </a:r>
          </a:p>
          <a:p>
            <a:pPr marL="812800" lvl="4" indent="-284163" eaLnBrk="1" hangingPunct="1">
              <a:lnSpc>
                <a:spcPct val="90000"/>
              </a:lnSpc>
            </a:pPr>
            <a:r>
              <a:rPr lang="en-US" altLang="en-US" sz="2000" dirty="0"/>
              <a:t>Example 1: </a:t>
            </a:r>
            <a:r>
              <a:rPr lang="en-US" altLang="en-US" sz="2000" i="1" dirty="0"/>
              <a:t>temperature in </a:t>
            </a:r>
            <a:r>
              <a:rPr lang="en-US" altLang="en-US" sz="2000" i="1" dirty="0" err="1"/>
              <a:t>C</a:t>
            </a:r>
            <a:r>
              <a:rPr lang="en-US" altLang="en-US" sz="2000" i="1" dirty="0" err="1">
                <a:cs typeface="Tahoma" panose="020B0604030504040204" pitchFamily="34" charset="0"/>
              </a:rPr>
              <a:t>˚</a:t>
            </a:r>
            <a:r>
              <a:rPr lang="en-US" altLang="en-US" sz="2000" i="1" dirty="0" err="1"/>
              <a:t>or</a:t>
            </a:r>
            <a:r>
              <a:rPr lang="en-US" altLang="en-US" sz="2000" i="1" dirty="0"/>
              <a:t> F</a:t>
            </a:r>
            <a:r>
              <a:rPr lang="en-US" altLang="en-US" sz="2000" i="1" dirty="0">
                <a:cs typeface="Tahoma" panose="020B0604030504040204" pitchFamily="34" charset="0"/>
              </a:rPr>
              <a:t>˚</a:t>
            </a:r>
            <a:r>
              <a:rPr lang="en-US" altLang="en-US" sz="2000" i="1" dirty="0"/>
              <a:t>, calendar dates</a:t>
            </a:r>
          </a:p>
          <a:p>
            <a:pPr marL="812800" lvl="4" indent="-284163" eaLnBrk="1" hangingPunct="1">
              <a:lnSpc>
                <a:spcPct val="90000"/>
              </a:lnSpc>
            </a:pPr>
            <a:r>
              <a:rPr lang="en-US" altLang="en-US" sz="2000" i="1" dirty="0"/>
              <a:t>Example 2: attribute “year”</a:t>
            </a:r>
          </a:p>
          <a:p>
            <a:pPr marL="630238" lvl="2" indent="-284163" eaLnBrk="1" hangingPunct="1">
              <a:lnSpc>
                <a:spcPct val="90000"/>
              </a:lnSpc>
            </a:pPr>
            <a:r>
              <a:rPr lang="en-US" altLang="en-US" sz="2400" dirty="0"/>
              <a:t>No true zero-point</a:t>
            </a:r>
          </a:p>
          <a:p>
            <a:pPr marL="630238" lvl="2" indent="-284163" eaLnBrk="1" hangingPunct="1">
              <a:lnSpc>
                <a:spcPct val="90000"/>
              </a:lnSpc>
            </a:pPr>
            <a:r>
              <a:rPr lang="en-US" altLang="en-US" sz="2400" dirty="0"/>
              <a:t>Difference of two values makes sense</a:t>
            </a:r>
          </a:p>
          <a:p>
            <a:pPr marL="630238" lvl="2" indent="-284163" eaLnBrk="1" hangingPunct="1">
              <a:lnSpc>
                <a:spcPct val="90000"/>
              </a:lnSpc>
            </a:pPr>
            <a:r>
              <a:rPr lang="en-US" altLang="en-US" sz="2400" dirty="0"/>
              <a:t>Sum or product doesn’t make sense</a:t>
            </a:r>
          </a:p>
          <a:p>
            <a:pPr marL="630238" lvl="2" indent="-284163"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D46FFBA1-C515-49B9-A2ED-D9F46A536C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B493AC6-9373-4957-87FB-CB8424A2635C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3A3CB11-845B-4958-AEC6-F82886949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47663"/>
            <a:ext cx="8991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Numeric Attribute Types – Ratio Quantities 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74F6E33-D68C-4EEC-A3E1-FF05E9F76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257800"/>
          </a:xfrm>
        </p:spPr>
        <p:txBody>
          <a:bodyPr/>
          <a:lstStyle/>
          <a:p>
            <a:pPr marL="292100" indent="-292100" eaLnBrk="1" hangingPunct="1">
              <a:lnSpc>
                <a:spcPct val="90000"/>
              </a:lnSpc>
            </a:pPr>
            <a:r>
              <a:rPr lang="en-US" altLang="en-US" sz="2800" dirty="0"/>
              <a:t>Ratio</a:t>
            </a:r>
          </a:p>
          <a:p>
            <a:pPr marL="803275" lvl="2" indent="-393700" eaLnBrk="1" hangingPunct="1">
              <a:lnSpc>
                <a:spcPct val="90000"/>
              </a:lnSpc>
            </a:pPr>
            <a:r>
              <a:rPr lang="en-US" altLang="en-US" sz="2400" dirty="0"/>
              <a:t>Ratio quantities are ones for which the measurement scheme inherently defines a </a:t>
            </a:r>
            <a:r>
              <a:rPr lang="en-US" altLang="en-US" sz="2400" b="1" dirty="0"/>
              <a:t>zero point</a:t>
            </a:r>
          </a:p>
          <a:p>
            <a:pPr marL="1077913" lvl="3" indent="-393700" eaLnBrk="1" hangingPunct="1">
              <a:lnSpc>
                <a:spcPct val="90000"/>
              </a:lnSpc>
            </a:pPr>
            <a:r>
              <a:rPr lang="en-US" altLang="en-US" sz="2200" dirty="0"/>
              <a:t>E.g., Distance between an object and itself is zero</a:t>
            </a:r>
          </a:p>
          <a:p>
            <a:pPr marL="803275" lvl="2" indent="-393700" eaLnBrk="1" hangingPunct="1">
              <a:lnSpc>
                <a:spcPct val="90000"/>
              </a:lnSpc>
            </a:pPr>
            <a:r>
              <a:rPr lang="en-US" altLang="en-US" sz="2400" dirty="0"/>
              <a:t>We can speak of values as being an order of magnitude larger than the unit of measurement (10 K</a:t>
            </a:r>
            <a:r>
              <a:rPr lang="en-US" altLang="en-US" sz="2400" dirty="0">
                <a:cs typeface="Tahoma" panose="020B0604030504040204" pitchFamily="34" charset="0"/>
              </a:rPr>
              <a:t>˚</a:t>
            </a:r>
            <a:r>
              <a:rPr lang="en-US" altLang="en-US" sz="2400" dirty="0"/>
              <a:t> is twice as high as 5 K</a:t>
            </a:r>
            <a:r>
              <a:rPr lang="en-US" altLang="en-US" sz="2400" dirty="0">
                <a:cs typeface="Tahoma" panose="020B0604030504040204" pitchFamily="34" charset="0"/>
              </a:rPr>
              <a:t>˚</a:t>
            </a:r>
            <a:r>
              <a:rPr lang="en-US" altLang="en-US" sz="2400" dirty="0"/>
              <a:t>).</a:t>
            </a:r>
          </a:p>
          <a:p>
            <a:pPr marL="1077913" lvl="3" indent="-393700" eaLnBrk="1" hangingPunct="1">
              <a:lnSpc>
                <a:spcPct val="90000"/>
              </a:lnSpc>
            </a:pPr>
            <a:r>
              <a:rPr lang="en-US" altLang="en-US" sz="2200" dirty="0"/>
              <a:t>E.g., </a:t>
            </a:r>
            <a:r>
              <a:rPr lang="en-US" altLang="en-US" sz="2200" i="1" dirty="0"/>
              <a:t>temperature in Kelvin, length, counts, monetary quantities</a:t>
            </a:r>
          </a:p>
        </p:txBody>
      </p:sp>
    </p:spTree>
    <p:extLst>
      <p:ext uri="{BB962C8B-B14F-4D97-AF65-F5344CB8AC3E}">
        <p14:creationId xmlns:p14="http://schemas.microsoft.com/office/powerpoint/2010/main" val="1242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38C3C294-2504-45D5-8063-43DE5BD70F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4E94B2A-374A-4583-9DB0-FC65A96C9A4E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A07099C-8184-4825-BAB1-878EB937D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Discrete vs. Continuous Attributes 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76CC0AA-B881-4A50-85F7-66D58760F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03680"/>
            <a:ext cx="8534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Discrete Attribute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Has only a finite or countably infinite set of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E.g., zip codes, profession, or the set of words in a collection of documents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Sometimes, represented as integer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Note: Binary attributes are a special case of discrete attributes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Continuous Attribute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Has real numbers as attribute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E.g., temperature, height, or weight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Practically, real values can only be measured and represented using a finite number of digits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Continuous attributes are typically represented as floating-point variables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1C2-C81F-4016-B1E8-DA298491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645E5-0C87-40DA-90D6-2349ECABA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Data Objects and Attribute Types</a:t>
            </a:r>
          </a:p>
          <a:p>
            <a:r>
              <a:rPr lang="en-US" sz="2800" dirty="0"/>
              <a:t>Basic Statistical Descriptions of Data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Data Visualization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Measuring Data Similarity and Dissimilarity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728E1-4AEC-461A-AA7F-45CF0366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82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F3126B0F-010D-4BF7-A611-754012AD42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EFA4F2E-FD72-4F7F-AB36-6E26D7486E2F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0E0AF21-1E6A-465F-B640-F82606A50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080" y="326232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Basic Statistical Descriptions of Data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4C2BB93-1D19-4E70-A393-BE1E69373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066800"/>
            <a:ext cx="8305800" cy="5257800"/>
          </a:xfrm>
        </p:spPr>
        <p:txBody>
          <a:bodyPr/>
          <a:lstStyle/>
          <a:p>
            <a:pPr eaLnBrk="1" hangingPunct="1">
              <a:buSzPct val="80000"/>
            </a:pPr>
            <a:r>
              <a:rPr lang="en-US" altLang="en-US" sz="2800" u="sng" dirty="0"/>
              <a:t>Motivation</a:t>
            </a:r>
          </a:p>
          <a:p>
            <a:pPr lvl="1" eaLnBrk="1" hangingPunct="1">
              <a:buSzPct val="80000"/>
            </a:pPr>
            <a:r>
              <a:rPr lang="en-US" altLang="en-US" sz="2400" dirty="0"/>
              <a:t>To better understand the data: central tendency, variation and spread</a:t>
            </a:r>
          </a:p>
          <a:p>
            <a:pPr eaLnBrk="1" hangingPunct="1">
              <a:buSzPct val="80000"/>
            </a:pPr>
            <a:r>
              <a:rPr lang="en-US" altLang="en-US" sz="2800" u="sng" dirty="0"/>
              <a:t>Data dispersion characteristics</a:t>
            </a:r>
            <a:r>
              <a:rPr lang="en-US" altLang="en-US" sz="2800" dirty="0"/>
              <a:t> </a:t>
            </a:r>
          </a:p>
          <a:p>
            <a:pPr lvl="1" eaLnBrk="1" hangingPunct="1">
              <a:buSzPct val="80000"/>
            </a:pPr>
            <a:r>
              <a:rPr lang="en-US" altLang="en-US" sz="2400" dirty="0"/>
              <a:t>median, max, min, quantiles, outliers, variance, etc.</a:t>
            </a:r>
          </a:p>
          <a:p>
            <a:pPr eaLnBrk="1" hangingPunct="1">
              <a:buSzPct val="80000"/>
            </a:pPr>
            <a:r>
              <a:rPr lang="en-US" altLang="en-US" sz="2800" u="sng" dirty="0"/>
              <a:t>Numerical dimensions</a:t>
            </a:r>
            <a:r>
              <a:rPr lang="en-US" altLang="en-US" sz="2800" dirty="0"/>
              <a:t> </a:t>
            </a:r>
            <a:r>
              <a:rPr lang="en-US" altLang="en-US" sz="2400" dirty="0"/>
              <a:t>correspond to sorted intervals</a:t>
            </a:r>
          </a:p>
          <a:p>
            <a:pPr lvl="1" eaLnBrk="1" hangingPunct="1">
              <a:buSzPct val="80000"/>
            </a:pPr>
            <a:r>
              <a:rPr lang="en-US" altLang="en-US" sz="2400" dirty="0"/>
              <a:t>Data dispersion: analyzed with multiple granularities of precision</a:t>
            </a:r>
          </a:p>
          <a:p>
            <a:pPr lvl="1" eaLnBrk="1" hangingPunct="1">
              <a:buSzPct val="80000"/>
            </a:pPr>
            <a:r>
              <a:rPr lang="en-US" altLang="en-US" sz="2400" dirty="0"/>
              <a:t>Boxplot or quantile analysis on sorted intervals</a:t>
            </a:r>
          </a:p>
          <a:p>
            <a:pPr eaLnBrk="1" hangingPunct="1">
              <a:buSzPct val="80000"/>
            </a:pPr>
            <a:r>
              <a:rPr lang="en-US" altLang="en-US" sz="2800" u="sng" dirty="0"/>
              <a:t>Dispersion analysis on computed measures</a:t>
            </a:r>
            <a:endParaRPr lang="en-US" altLang="en-US" sz="2800" dirty="0"/>
          </a:p>
          <a:p>
            <a:pPr lvl="1" eaLnBrk="1" hangingPunct="1">
              <a:buSzPct val="80000"/>
            </a:pPr>
            <a:r>
              <a:rPr lang="en-US" altLang="en-US" sz="2400" dirty="0"/>
              <a:t>Folding measures into numerical dimensions</a:t>
            </a:r>
          </a:p>
          <a:p>
            <a:pPr lvl="1" eaLnBrk="1" hangingPunct="1">
              <a:buSzPct val="80000"/>
            </a:pPr>
            <a:r>
              <a:rPr lang="en-US" altLang="en-US" sz="2400" dirty="0"/>
              <a:t>Boxplot or quantile analysis on the transformed cube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>
            <a:extLst>
              <a:ext uri="{FF2B5EF4-FFF2-40B4-BE49-F238E27FC236}">
                <a16:creationId xmlns:a16="http://schemas.microsoft.com/office/drawing/2014/main" id="{D98CF2A6-B4D2-403F-B508-3D65281BB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0B67E7F-8DFF-476B-8A6C-66FF032B8A27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3512DE2-B074-4CB6-9C79-0D6C5EE84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Measuring the Central Tendency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CA9EE42-8D79-4A1B-8EC0-F18C6780C0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6477000" cy="5029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SzPct val="80000"/>
            </a:pPr>
            <a:r>
              <a:rPr lang="en-US" altLang="en-US" u="sng" dirty="0"/>
              <a:t>Mean</a:t>
            </a:r>
            <a:r>
              <a:rPr lang="en-US" altLang="en-US" sz="1800" u="sng" dirty="0"/>
              <a:t> (algebraic measure) (sample vs. population):</a:t>
            </a:r>
          </a:p>
          <a:p>
            <a:pPr lvl="1" eaLnBrk="1" hangingPunct="1">
              <a:lnSpc>
                <a:spcPct val="130000"/>
              </a:lnSpc>
              <a:buSzPct val="80000"/>
              <a:buFont typeface="Wingdings" panose="05000000000000000000" pitchFamily="2" charset="2"/>
              <a:buNone/>
            </a:pPr>
            <a:r>
              <a:rPr lang="en-US" altLang="en-US" sz="1800" dirty="0"/>
              <a:t>Note: </a:t>
            </a:r>
            <a:r>
              <a:rPr lang="en-US" altLang="en-US" sz="1800" i="1" dirty="0"/>
              <a:t>n</a:t>
            </a:r>
            <a:r>
              <a:rPr lang="en-US" altLang="en-US" sz="1800" dirty="0"/>
              <a:t> is sample size and </a:t>
            </a:r>
            <a:r>
              <a:rPr lang="en-US" altLang="en-US" sz="1800" i="1" dirty="0"/>
              <a:t>N</a:t>
            </a:r>
            <a:r>
              <a:rPr lang="en-US" altLang="en-US" sz="1800" dirty="0"/>
              <a:t> is population size. 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en-US" sz="1800" dirty="0"/>
              <a:t>Weighted arithmetic mean: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en-US" sz="1800" dirty="0"/>
              <a:t>Trimmed mean: chopping extreme values</a:t>
            </a:r>
          </a:p>
          <a:p>
            <a:pPr eaLnBrk="1" hangingPunct="1">
              <a:lnSpc>
                <a:spcPct val="130000"/>
              </a:lnSpc>
              <a:buSzPct val="80000"/>
            </a:pPr>
            <a:r>
              <a:rPr lang="en-US" altLang="en-US" u="sng" dirty="0"/>
              <a:t>Median</a:t>
            </a:r>
            <a:r>
              <a:rPr lang="en-US" altLang="en-US" dirty="0"/>
              <a:t>: 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en-US" sz="1800" dirty="0"/>
              <a:t>Middle value if odd number of values, or average of the middle two values otherwise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en-US" sz="1800" dirty="0"/>
              <a:t>Estimated by interpolation (for </a:t>
            </a:r>
            <a:r>
              <a:rPr lang="en-US" altLang="en-US" sz="1800" i="1" dirty="0">
                <a:solidFill>
                  <a:schemeClr val="tx2"/>
                </a:solidFill>
              </a:rPr>
              <a:t>grouped data</a:t>
            </a:r>
            <a:r>
              <a:rPr lang="en-US" altLang="en-US" sz="1800" dirty="0"/>
              <a:t>):</a:t>
            </a:r>
          </a:p>
          <a:p>
            <a:pPr eaLnBrk="1" hangingPunct="1">
              <a:lnSpc>
                <a:spcPct val="130000"/>
              </a:lnSpc>
              <a:buSzPct val="80000"/>
            </a:pPr>
            <a:endParaRPr lang="en-US" altLang="en-US" sz="1800" u="sng" dirty="0"/>
          </a:p>
          <a:p>
            <a:pPr eaLnBrk="1" hangingPunct="1">
              <a:lnSpc>
                <a:spcPct val="130000"/>
              </a:lnSpc>
              <a:buSzPct val="80000"/>
            </a:pPr>
            <a:r>
              <a:rPr lang="en-US" altLang="en-US" u="sng" dirty="0"/>
              <a:t>Mode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en-US" sz="1800" dirty="0"/>
              <a:t>Value that occurs most frequently in the data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en-US" sz="1800" dirty="0"/>
              <a:t>Unimodal, bimodal, trimodal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en-US" sz="1800" dirty="0"/>
              <a:t>Empirical formula:</a:t>
            </a:r>
          </a:p>
          <a:p>
            <a:pPr eaLnBrk="1" hangingPunct="1">
              <a:lnSpc>
                <a:spcPct val="130000"/>
              </a:lnSpc>
              <a:buSzPct val="80000"/>
            </a:pPr>
            <a:endParaRPr lang="en-US" altLang="en-US" sz="1800" dirty="0"/>
          </a:p>
        </p:txBody>
      </p:sp>
      <p:graphicFrame>
        <p:nvGraphicFramePr>
          <p:cNvPr id="15365" name="Object 4">
            <a:extLst>
              <a:ext uri="{FF2B5EF4-FFF2-40B4-BE49-F238E27FC236}">
                <a16:creationId xmlns:a16="http://schemas.microsoft.com/office/drawing/2014/main" id="{E8FFA08F-2CA7-40FA-89D3-2DDBF43DB1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027338"/>
              </p:ext>
            </p:extLst>
          </p:nvPr>
        </p:nvGraphicFramePr>
        <p:xfrm>
          <a:off x="5890260" y="870585"/>
          <a:ext cx="17526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2" name="Microsoft Equation 3.0" r:id="rId4" imgW="710891" imgH="431613" progId="Equation.3">
                  <p:embed/>
                </p:oleObj>
              </mc:Choice>
              <mc:Fallback>
                <p:oleObj name="Microsoft Equation 3.0" r:id="rId4" imgW="710891" imgH="431613" progId="Equation.3">
                  <p:embed/>
                  <p:pic>
                    <p:nvPicPr>
                      <p:cNvPr id="15365" name="Object 4">
                        <a:extLst>
                          <a:ext uri="{FF2B5EF4-FFF2-40B4-BE49-F238E27FC236}">
                            <a16:creationId xmlns:a16="http://schemas.microsoft.com/office/drawing/2014/main" id="{E8FFA08F-2CA7-40FA-89D3-2DDBF43DB1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260" y="870585"/>
                        <a:ext cx="17526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5">
            <a:extLst>
              <a:ext uri="{FF2B5EF4-FFF2-40B4-BE49-F238E27FC236}">
                <a16:creationId xmlns:a16="http://schemas.microsoft.com/office/drawing/2014/main" id="{6926A200-09DA-47F8-B38E-6977F3FC2B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244596"/>
              </p:ext>
            </p:extLst>
          </p:nvPr>
        </p:nvGraphicFramePr>
        <p:xfrm>
          <a:off x="6553200" y="2025650"/>
          <a:ext cx="1600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" name="Equation" r:id="rId6" imgW="749300" imgH="838200" progId="Equation.3">
                  <p:embed/>
                </p:oleObj>
              </mc:Choice>
              <mc:Fallback>
                <p:oleObj name="Equation" r:id="rId6" imgW="749300" imgH="838200" progId="Equation.3">
                  <p:embed/>
                  <p:pic>
                    <p:nvPicPr>
                      <p:cNvPr id="15366" name="Object 5">
                        <a:extLst>
                          <a:ext uri="{FF2B5EF4-FFF2-40B4-BE49-F238E27FC236}">
                            <a16:creationId xmlns:a16="http://schemas.microsoft.com/office/drawing/2014/main" id="{6926A200-09DA-47F8-B38E-6977F3FC2B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025650"/>
                        <a:ext cx="16002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6">
            <a:extLst>
              <a:ext uri="{FF2B5EF4-FFF2-40B4-BE49-F238E27FC236}">
                <a16:creationId xmlns:a16="http://schemas.microsoft.com/office/drawing/2014/main" id="{75EC0E70-10D1-407C-89EC-5E5775E0BB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69234"/>
              </p:ext>
            </p:extLst>
          </p:nvPr>
        </p:nvGraphicFramePr>
        <p:xfrm>
          <a:off x="1371600" y="4521200"/>
          <a:ext cx="464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4" name="Equation" r:id="rId8" imgW="2387600" imgH="469900" progId="Equation.3">
                  <p:embed/>
                </p:oleObj>
              </mc:Choice>
              <mc:Fallback>
                <p:oleObj name="Equation" r:id="rId8" imgW="2387600" imgH="469900" progId="Equation.3">
                  <p:embed/>
                  <p:pic>
                    <p:nvPicPr>
                      <p:cNvPr id="15367" name="Object 6">
                        <a:extLst>
                          <a:ext uri="{FF2B5EF4-FFF2-40B4-BE49-F238E27FC236}">
                            <a16:creationId xmlns:a16="http://schemas.microsoft.com/office/drawing/2014/main" id="{75EC0E70-10D1-407C-89EC-5E5775E0BB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521200"/>
                        <a:ext cx="4648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7">
            <a:extLst>
              <a:ext uri="{FF2B5EF4-FFF2-40B4-BE49-F238E27FC236}">
                <a16:creationId xmlns:a16="http://schemas.microsoft.com/office/drawing/2014/main" id="{B9B22988-96BD-4AB3-9EA0-20FE17F3B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228410"/>
              </p:ext>
            </p:extLst>
          </p:nvPr>
        </p:nvGraphicFramePr>
        <p:xfrm>
          <a:off x="4465637" y="6208712"/>
          <a:ext cx="44497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5" name="Equation" r:id="rId10" imgW="2197100" imgH="203200" progId="Equation.3">
                  <p:embed/>
                </p:oleObj>
              </mc:Choice>
              <mc:Fallback>
                <p:oleObj name="Equation" r:id="rId10" imgW="2197100" imgH="203200" progId="Equation.3">
                  <p:embed/>
                  <p:pic>
                    <p:nvPicPr>
                      <p:cNvPr id="15368" name="Object 7">
                        <a:extLst>
                          <a:ext uri="{FF2B5EF4-FFF2-40B4-BE49-F238E27FC236}">
                            <a16:creationId xmlns:a16="http://schemas.microsoft.com/office/drawing/2014/main" id="{B9B22988-96BD-4AB3-9EA0-20FE17F3B1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7" y="6208712"/>
                        <a:ext cx="444976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8">
            <a:extLst>
              <a:ext uri="{FF2B5EF4-FFF2-40B4-BE49-F238E27FC236}">
                <a16:creationId xmlns:a16="http://schemas.microsoft.com/office/drawing/2014/main" id="{DC4F9D4E-A136-45A0-B237-C9FCBC6B6D85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0057097"/>
              </p:ext>
            </p:extLst>
          </p:nvPr>
        </p:nvGraphicFramePr>
        <p:xfrm>
          <a:off x="7871460" y="857885"/>
          <a:ext cx="10668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6" name="Equation" r:id="rId12" imgW="596900" imgH="431800" progId="Equation.3">
                  <p:embed/>
                </p:oleObj>
              </mc:Choice>
              <mc:Fallback>
                <p:oleObj name="Equation" r:id="rId12" imgW="596900" imgH="431800" progId="Equation.3">
                  <p:embed/>
                  <p:pic>
                    <p:nvPicPr>
                      <p:cNvPr id="15369" name="Object 8">
                        <a:extLst>
                          <a:ext uri="{FF2B5EF4-FFF2-40B4-BE49-F238E27FC236}">
                            <a16:creationId xmlns:a16="http://schemas.microsoft.com/office/drawing/2014/main" id="{DC4F9D4E-A136-45A0-B237-C9FCBC6B6D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1460" y="857885"/>
                        <a:ext cx="10668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0" name="Picture 12">
            <a:extLst>
              <a:ext uri="{FF2B5EF4-FFF2-40B4-BE49-F238E27FC236}">
                <a16:creationId xmlns:a16="http://schemas.microsoft.com/office/drawing/2014/main" id="{296308FB-98B3-4341-BE37-DDE4110F5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704272"/>
            <a:ext cx="23161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5">
            <a:extLst>
              <a:ext uri="{FF2B5EF4-FFF2-40B4-BE49-F238E27FC236}">
                <a16:creationId xmlns:a16="http://schemas.microsoft.com/office/drawing/2014/main" id="{586E9C7A-BE52-47F5-93E0-E7ED48CB1849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152400" y="6477000"/>
            <a:ext cx="1905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6C429AB-EB96-4560-88B5-73A2EA46F7E2}" type="datetime4">
              <a:rPr lang="en-US" altLang="en-US" sz="1200"/>
              <a:pPr eaLnBrk="1" hangingPunct="1"/>
              <a:t>September 15, 2019</a:t>
            </a:fld>
            <a:endParaRPr lang="en-US" altLang="en-US" sz="1200"/>
          </a:p>
        </p:txBody>
      </p:sp>
      <p:sp>
        <p:nvSpPr>
          <p:cNvPr id="16387" name="Footer Placeholder 6">
            <a:extLst>
              <a:ext uri="{FF2B5EF4-FFF2-40B4-BE49-F238E27FC236}">
                <a16:creationId xmlns:a16="http://schemas.microsoft.com/office/drawing/2014/main" id="{B648A03B-5466-430B-BBE1-5904E1E563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Data Mining: Concepts and Techniques</a:t>
            </a:r>
          </a:p>
        </p:txBody>
      </p:sp>
      <p:sp>
        <p:nvSpPr>
          <p:cNvPr id="16388" name="Slide Number Placeholder 7">
            <a:extLst>
              <a:ext uri="{FF2B5EF4-FFF2-40B4-BE49-F238E27FC236}">
                <a16:creationId xmlns:a16="http://schemas.microsoft.com/office/drawing/2014/main" id="{7D72C6AE-A9C9-4B9D-B228-0512AB326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5C9BDDE-8EDE-4271-8701-C3C7646AC4B8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94695749-42D6-4542-8827-1522FC946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867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/>
              <a:t> </a:t>
            </a:r>
            <a:r>
              <a:rPr lang="en-US" altLang="en-US" dirty="0"/>
              <a:t>Symmetric vs. Skewed Data</a:t>
            </a:r>
            <a:endParaRPr lang="en-US" altLang="en-US" sz="3200" dirty="0"/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EF8F97A9-8F3E-40A4-9F7B-73B7472E5BB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5334000" cy="17145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Median, mean and mode of symmetric, positively and negatively skewed data</a:t>
            </a:r>
          </a:p>
        </p:txBody>
      </p:sp>
      <p:pic>
        <p:nvPicPr>
          <p:cNvPr id="16391" name="Picture 6" descr="rightskewed">
            <a:extLst>
              <a:ext uri="{FF2B5EF4-FFF2-40B4-BE49-F238E27FC236}">
                <a16:creationId xmlns:a16="http://schemas.microsoft.com/office/drawing/2014/main" id="{89862F86-EB07-4F21-8328-19099826BB7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819400"/>
            <a:ext cx="4800600" cy="4048125"/>
          </a:xfrm>
          <a:noFill/>
        </p:spPr>
      </p:pic>
      <p:pic>
        <p:nvPicPr>
          <p:cNvPr id="16392" name="Picture 8" descr="leftskewed">
            <a:extLst>
              <a:ext uri="{FF2B5EF4-FFF2-40B4-BE49-F238E27FC236}">
                <a16:creationId xmlns:a16="http://schemas.microsoft.com/office/drawing/2014/main" id="{DA3C3620-1A77-437E-9ABD-F9F67495CAD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86100"/>
            <a:ext cx="4876800" cy="3771900"/>
          </a:xfrm>
          <a:noFill/>
        </p:spPr>
      </p:pic>
      <p:pic>
        <p:nvPicPr>
          <p:cNvPr id="16393" name="Picture 10" descr="ha02skew1">
            <a:extLst>
              <a:ext uri="{FF2B5EF4-FFF2-40B4-BE49-F238E27FC236}">
                <a16:creationId xmlns:a16="http://schemas.microsoft.com/office/drawing/2014/main" id="{8F0EAC35-ABE5-4FCE-960F-27290A85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914400"/>
            <a:ext cx="3810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1">
            <a:extLst>
              <a:ext uri="{FF2B5EF4-FFF2-40B4-BE49-F238E27FC236}">
                <a16:creationId xmlns:a16="http://schemas.microsoft.com/office/drawing/2014/main" id="{D69D6F9E-0375-4CE2-804D-5601592D5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181600"/>
            <a:ext cx="220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positively skewed</a:t>
            </a:r>
          </a:p>
        </p:txBody>
      </p:sp>
      <p:sp>
        <p:nvSpPr>
          <p:cNvPr id="16395" name="Rectangle 12">
            <a:extLst>
              <a:ext uri="{FF2B5EF4-FFF2-40B4-BE49-F238E27FC236}">
                <a16:creationId xmlns:a16="http://schemas.microsoft.com/office/drawing/2014/main" id="{53DD2102-E2E9-4ECE-A338-86FE719B5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5141913"/>
            <a:ext cx="2362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negatively skewed</a:t>
            </a:r>
          </a:p>
        </p:txBody>
      </p:sp>
      <p:sp>
        <p:nvSpPr>
          <p:cNvPr id="16396" name="Rectangle 13">
            <a:extLst>
              <a:ext uri="{FF2B5EF4-FFF2-40B4-BE49-F238E27FC236}">
                <a16:creationId xmlns:a16="http://schemas.microsoft.com/office/drawing/2014/main" id="{7804289C-7129-4166-B41B-E1F888048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104900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symmetric</a:t>
            </a: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>
            <a:extLst>
              <a:ext uri="{FF2B5EF4-FFF2-40B4-BE49-F238E27FC236}">
                <a16:creationId xmlns:a16="http://schemas.microsoft.com/office/drawing/2014/main" id="{0D788B1F-C81F-4B38-A153-9130573248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08D4895-AA1F-476D-B90D-8903D3F1082B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8BEC60E-4D82-4B64-8608-F483EDC76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Measuring the Dispersion of Data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ABFC8D2-4447-4C49-B112-3AB30972C5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610600" cy="5029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SzPct val="80000"/>
            </a:pPr>
            <a:r>
              <a:rPr lang="en-US" altLang="en-US" sz="1800"/>
              <a:t>Quartiles, outliers and boxplots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en-US" sz="1800" b="1"/>
              <a:t>Quartiles</a:t>
            </a:r>
            <a:r>
              <a:rPr lang="en-US" altLang="en-US" sz="1800"/>
              <a:t>: Q</a:t>
            </a:r>
            <a:r>
              <a:rPr lang="en-US" altLang="en-US" sz="1800" baseline="-25000"/>
              <a:t>1</a:t>
            </a:r>
            <a:r>
              <a:rPr lang="en-US" altLang="en-US" sz="1800"/>
              <a:t> (25</a:t>
            </a:r>
            <a:r>
              <a:rPr lang="en-US" altLang="en-US" sz="1800" baseline="30000"/>
              <a:t>th</a:t>
            </a:r>
            <a:r>
              <a:rPr lang="en-US" altLang="en-US" sz="1800"/>
              <a:t> percentile), Q</a:t>
            </a:r>
            <a:r>
              <a:rPr lang="en-US" altLang="en-US" sz="1800" baseline="-25000"/>
              <a:t>3</a:t>
            </a:r>
            <a:r>
              <a:rPr lang="en-US" altLang="en-US" sz="1800"/>
              <a:t> (75</a:t>
            </a:r>
            <a:r>
              <a:rPr lang="en-US" altLang="en-US" sz="1800" baseline="30000"/>
              <a:t>th</a:t>
            </a:r>
            <a:r>
              <a:rPr lang="en-US" altLang="en-US" sz="1800"/>
              <a:t> percentile)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en-US" sz="1800" b="1"/>
              <a:t>Inter-quartile range</a:t>
            </a:r>
            <a:r>
              <a:rPr lang="en-US" altLang="en-US" sz="1800"/>
              <a:t>: IQR = Q</a:t>
            </a:r>
            <a:r>
              <a:rPr lang="en-US" altLang="en-US" sz="1800" baseline="-25000"/>
              <a:t>3 </a:t>
            </a:r>
            <a:r>
              <a:rPr lang="en-US" altLang="en-US" sz="1800"/>
              <a:t>–</a:t>
            </a:r>
            <a:r>
              <a:rPr lang="en-US" altLang="en-US" sz="1800" baseline="-25000"/>
              <a:t> </a:t>
            </a:r>
            <a:r>
              <a:rPr lang="en-US" altLang="en-US" sz="1800"/>
              <a:t>Q</a:t>
            </a:r>
            <a:r>
              <a:rPr lang="en-US" altLang="en-US" sz="1800" baseline="-25000"/>
              <a:t>1 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en-US" sz="1800" b="1"/>
              <a:t>Five number summary</a:t>
            </a:r>
            <a:r>
              <a:rPr lang="en-US" altLang="en-US" sz="1800"/>
              <a:t>: min, Q</a:t>
            </a:r>
            <a:r>
              <a:rPr lang="en-US" altLang="en-US" sz="1800" baseline="-25000"/>
              <a:t>1</a:t>
            </a:r>
            <a:r>
              <a:rPr lang="en-US" altLang="en-US" sz="1800"/>
              <a:t>, median,</a:t>
            </a:r>
            <a:r>
              <a:rPr lang="en-US" altLang="en-US" sz="1800" baseline="-25000"/>
              <a:t> </a:t>
            </a:r>
            <a:r>
              <a:rPr lang="en-US" altLang="en-US" sz="1800"/>
              <a:t>Q</a:t>
            </a:r>
            <a:r>
              <a:rPr lang="en-US" altLang="en-US" sz="1800" baseline="-25000"/>
              <a:t>3</a:t>
            </a:r>
            <a:r>
              <a:rPr lang="en-US" altLang="en-US" sz="1800"/>
              <a:t>, max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en-US" sz="1800" b="1"/>
              <a:t>Boxplot</a:t>
            </a:r>
            <a:r>
              <a:rPr lang="en-US" altLang="en-US" sz="1800"/>
              <a:t>: ends of the box are the quartiles; median is marked; add whiskers, and plot outliers individually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en-US" sz="1800" b="1"/>
              <a:t>Outlier</a:t>
            </a:r>
            <a:r>
              <a:rPr lang="en-US" altLang="en-US" sz="1800"/>
              <a:t>: usually, a value higher/lower than 1.5 x IQR</a:t>
            </a:r>
          </a:p>
          <a:p>
            <a:pPr eaLnBrk="1" hangingPunct="1">
              <a:lnSpc>
                <a:spcPct val="130000"/>
              </a:lnSpc>
              <a:buSzPct val="80000"/>
            </a:pPr>
            <a:r>
              <a:rPr lang="en-US" altLang="en-US" sz="1800"/>
              <a:t>Variance and standard deviation (</a:t>
            </a:r>
            <a:r>
              <a:rPr lang="en-US" altLang="en-US" sz="1800" i="1"/>
              <a:t>sample:</a:t>
            </a:r>
            <a:r>
              <a:rPr lang="en-US" altLang="en-US" sz="1800"/>
              <a:t> </a:t>
            </a:r>
            <a:r>
              <a:rPr lang="en-US" altLang="en-US" sz="1800" i="1"/>
              <a:t>s, population: </a:t>
            </a:r>
            <a:r>
              <a:rPr lang="el-GR" altLang="en-US" sz="1800" i="1"/>
              <a:t>σ</a:t>
            </a:r>
            <a:r>
              <a:rPr lang="en-US" altLang="en-US" sz="1800" i="1"/>
              <a:t>)</a:t>
            </a:r>
            <a:endParaRPr lang="en-US" altLang="en-US" sz="1800"/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en-US" sz="1800" b="1"/>
              <a:t>Variance</a:t>
            </a:r>
            <a:r>
              <a:rPr lang="en-US" altLang="en-US" sz="1800"/>
              <a:t>: (algebraic, scalable computation)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endParaRPr lang="en-US" altLang="en-US" sz="1800"/>
          </a:p>
          <a:p>
            <a:pPr lvl="1" eaLnBrk="1" hangingPunct="1">
              <a:lnSpc>
                <a:spcPct val="130000"/>
              </a:lnSpc>
              <a:buSzPct val="80000"/>
            </a:pPr>
            <a:endParaRPr lang="en-US" altLang="en-US" sz="1800"/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en-US" sz="1800" b="1"/>
              <a:t>Standard deviation</a:t>
            </a:r>
            <a:r>
              <a:rPr lang="en-US" altLang="en-US" sz="1800" i="1"/>
              <a:t> s (or </a:t>
            </a:r>
            <a:r>
              <a:rPr lang="el-GR" altLang="en-US" sz="1800" i="1"/>
              <a:t>σ</a:t>
            </a:r>
            <a:r>
              <a:rPr lang="en-US" altLang="en-US" sz="1800" i="1"/>
              <a:t>) </a:t>
            </a:r>
            <a:r>
              <a:rPr lang="en-US" altLang="en-US" sz="1800"/>
              <a:t>is the square root of variance </a:t>
            </a:r>
            <a:r>
              <a:rPr lang="en-US" altLang="en-US" sz="1800" i="1"/>
              <a:t>s</a:t>
            </a:r>
            <a:r>
              <a:rPr lang="en-US" altLang="en-US" sz="1800" i="1" baseline="30000"/>
              <a:t>2 (</a:t>
            </a:r>
            <a:r>
              <a:rPr lang="en-US" altLang="en-US" sz="1800" i="1"/>
              <a:t>or</a:t>
            </a:r>
            <a:r>
              <a:rPr lang="en-US" altLang="en-US" sz="1800" i="1" baseline="30000"/>
              <a:t> </a:t>
            </a:r>
            <a:r>
              <a:rPr lang="el-GR" altLang="en-US" sz="1800" i="1"/>
              <a:t>σ</a:t>
            </a:r>
            <a:r>
              <a:rPr lang="en-US" altLang="en-US" sz="1800" i="1" baseline="30000"/>
              <a:t>2)</a:t>
            </a:r>
          </a:p>
        </p:txBody>
      </p:sp>
      <p:graphicFrame>
        <p:nvGraphicFramePr>
          <p:cNvPr id="17413" name="Object 10">
            <a:extLst>
              <a:ext uri="{FF2B5EF4-FFF2-40B4-BE49-F238E27FC236}">
                <a16:creationId xmlns:a16="http://schemas.microsoft.com/office/drawing/2014/main" id="{8D4A2F59-1C30-4AC7-A7A0-37B01496F0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018088"/>
          <a:ext cx="42672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" name="Equation" r:id="rId4" imgW="2959100" imgH="431800" progId="Equation.3">
                  <p:embed/>
                </p:oleObj>
              </mc:Choice>
              <mc:Fallback>
                <p:oleObj name="Equation" r:id="rId4" imgW="2959100" imgH="431800" progId="Equation.3">
                  <p:embed/>
                  <p:pic>
                    <p:nvPicPr>
                      <p:cNvPr id="17413" name="Object 10">
                        <a:extLst>
                          <a:ext uri="{FF2B5EF4-FFF2-40B4-BE49-F238E27FC236}">
                            <a16:creationId xmlns:a16="http://schemas.microsoft.com/office/drawing/2014/main" id="{8D4A2F59-1C30-4AC7-A7A0-37B01496F0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018088"/>
                        <a:ext cx="426720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414" name="Object 11">
                <a:extLst>
                  <a:ext uri="{FF2B5EF4-FFF2-40B4-BE49-F238E27FC236}">
                    <a16:creationId xmlns:a16="http://schemas.microsoft.com/office/drawing/2014/main" id="{917754A8-E3E0-4F90-8D95-74F050298E25}"/>
                  </a:ext>
                </a:extLst>
              </p:cNvPr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5105400" y="4953000"/>
                <a:ext cx="3657600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14" name="Object 11">
                <a:extLst>
                  <a:ext uri="{FF2B5EF4-FFF2-40B4-BE49-F238E27FC236}">
                    <a16:creationId xmlns:a16="http://schemas.microsoft.com/office/drawing/2014/main" id="{917754A8-E3E0-4F90-8D95-74F050298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5105400" y="4953000"/>
                <a:ext cx="3657600" cy="838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1C2-C81F-4016-B1E8-DA298491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645E5-0C87-40DA-90D6-2349ECABA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Data Objects and Attribute Types</a:t>
            </a:r>
          </a:p>
          <a:p>
            <a:r>
              <a:rPr lang="en-US" sz="2800" dirty="0"/>
              <a:t>Basic Statistical Descriptions of Data</a:t>
            </a:r>
          </a:p>
          <a:p>
            <a:r>
              <a:rPr lang="en-US" sz="2800" dirty="0"/>
              <a:t>Data Visualization</a:t>
            </a:r>
          </a:p>
          <a:p>
            <a:r>
              <a:rPr lang="en-US" sz="2800" dirty="0"/>
              <a:t>Measuring Data Similarity and Dissimilarity</a:t>
            </a:r>
          </a:p>
          <a:p>
            <a:r>
              <a:rPr lang="en-US" sz="2800" dirty="0"/>
              <a:t>Summary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728E1-4AEC-461A-AA7F-45CF0366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331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>
            <a:extLst>
              <a:ext uri="{FF2B5EF4-FFF2-40B4-BE49-F238E27FC236}">
                <a16:creationId xmlns:a16="http://schemas.microsoft.com/office/drawing/2014/main" id="{9EF023C1-AA4E-4E14-B15F-E6BB971D66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1EC3DA1-FDF5-46AD-9DBA-EED17C608859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pic>
        <p:nvPicPr>
          <p:cNvPr id="18435" name="Picture 1035" descr="box plot">
            <a:extLst>
              <a:ext uri="{FF2B5EF4-FFF2-40B4-BE49-F238E27FC236}">
                <a16:creationId xmlns:a16="http://schemas.microsoft.com/office/drawing/2014/main" id="{3A1359B1-8DF5-47F5-AE68-E72E4AD8E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24" y="3500120"/>
            <a:ext cx="28305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782EEF67-206A-4E7B-9C2D-97BC54706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5181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 </a:t>
            </a:r>
            <a:r>
              <a:rPr lang="en-US" altLang="en-US"/>
              <a:t>Boxplot Analysis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712A5D66-5585-4E49-A497-BAE38247D5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60960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b="1" dirty="0"/>
              <a:t>Five-number summary</a:t>
            </a:r>
            <a:r>
              <a:rPr lang="en-US" altLang="en-US" sz="2000" dirty="0"/>
              <a:t> of a distribution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Minimum, Q1, Median, Q3, Maximum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/>
              <a:t>Boxplot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Data is represented with a box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The ends of the box are at the first and third quartiles, i.e., the height of the box is IQR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The median is marked by a line within the box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Whiskers: two lines outside the box extended to Minimum and Maximum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/>
              <a:t>Outliers: points beyond a specified outlier threshold, plotted individually</a:t>
            </a:r>
          </a:p>
        </p:txBody>
      </p:sp>
      <p:pic>
        <p:nvPicPr>
          <p:cNvPr id="18438" name="Picture 1038" descr="three">
            <a:extLst>
              <a:ext uri="{FF2B5EF4-FFF2-40B4-BE49-F238E27FC236}">
                <a16:creationId xmlns:a16="http://schemas.microsoft.com/office/drawing/2014/main" id="{CE1B7C8F-6F8F-40A0-9C22-E7013EAC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45" y="1173956"/>
            <a:ext cx="442555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>
            <a:extLst>
              <a:ext uri="{FF2B5EF4-FFF2-40B4-BE49-F238E27FC236}">
                <a16:creationId xmlns:a16="http://schemas.microsoft.com/office/drawing/2014/main" id="{5E846C8A-6D74-497A-B6D0-52C55671C4A0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152400" y="6477000"/>
            <a:ext cx="1905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C5AE1-E504-4D45-B665-01BE028DE53A}" type="datetime4">
              <a:rPr lang="en-US" altLang="en-US" sz="1200"/>
              <a:pPr eaLnBrk="1" hangingPunct="1"/>
              <a:t>September 15, 2019</a:t>
            </a:fld>
            <a:endParaRPr lang="en-US" altLang="en-US" sz="1200"/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27B11FFD-C103-488D-BD63-24C9D8B1591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Data Mining: Concepts and Techniques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D13B9B45-A463-437F-8CAF-045F7D17EC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B25154C-7B36-4438-A3F0-FA2114663C5E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A48B2FC2-9E6F-4CCE-B291-6C1E7EC4C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Visualization of Data Dispersion: 3-D Boxplots</a:t>
            </a:r>
            <a:endParaRPr lang="en-US" altLang="en-US"/>
          </a:p>
        </p:txBody>
      </p:sp>
      <p:pic>
        <p:nvPicPr>
          <p:cNvPr id="19462" name="Picture 3" descr="1">
            <a:extLst>
              <a:ext uri="{FF2B5EF4-FFF2-40B4-BE49-F238E27FC236}">
                <a16:creationId xmlns:a16="http://schemas.microsoft.com/office/drawing/2014/main" id="{96E84404-4D2A-4DAA-B0BC-47B3B982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991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7">
            <a:extLst>
              <a:ext uri="{FF2B5EF4-FFF2-40B4-BE49-F238E27FC236}">
                <a16:creationId xmlns:a16="http://schemas.microsoft.com/office/drawing/2014/main" id="{23F66631-6088-4E28-A5B3-FE64A35C7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9F7A86D-1D32-4FF0-BCC8-773870BF795B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A32788E-42EF-4A3B-AF0F-31F46D0C1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Properties of Normal Distribution Curve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560386B-DECF-4549-A6D4-7195D9EC5B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2514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normal (distribution) curve</a:t>
            </a:r>
          </a:p>
          <a:p>
            <a:pPr lvl="1" eaLnBrk="1" hangingPunct="1"/>
            <a:r>
              <a:rPr lang="en-US" altLang="en-US" sz="2400" dirty="0"/>
              <a:t>From </a:t>
            </a:r>
            <a:r>
              <a:rPr lang="el-GR" altLang="en-US" sz="2400" dirty="0"/>
              <a:t>μ</a:t>
            </a:r>
            <a:r>
              <a:rPr lang="en-US" altLang="en-US" sz="2400" dirty="0"/>
              <a:t>–</a:t>
            </a:r>
            <a:r>
              <a:rPr lang="el-GR" altLang="en-US" sz="2400" dirty="0"/>
              <a:t>σ</a:t>
            </a:r>
            <a:r>
              <a:rPr lang="en-US" altLang="en-US" sz="2400" dirty="0"/>
              <a:t> to </a:t>
            </a:r>
            <a:r>
              <a:rPr lang="el-GR" altLang="en-US" sz="2400" dirty="0"/>
              <a:t>μ</a:t>
            </a:r>
            <a:r>
              <a:rPr lang="en-US" altLang="en-US" sz="2400" dirty="0"/>
              <a:t>+</a:t>
            </a:r>
            <a:r>
              <a:rPr lang="el-GR" altLang="en-US" sz="2400" dirty="0"/>
              <a:t>σ</a:t>
            </a:r>
            <a:r>
              <a:rPr lang="en-US" altLang="en-US" sz="2400" dirty="0"/>
              <a:t>: contains about 68% of the measurements  (</a:t>
            </a:r>
            <a:r>
              <a:rPr lang="el-GR" altLang="en-US" sz="2400" dirty="0"/>
              <a:t>μ</a:t>
            </a:r>
            <a:r>
              <a:rPr lang="en-US" altLang="en-US" sz="2400" dirty="0"/>
              <a:t>: mean, </a:t>
            </a:r>
            <a:r>
              <a:rPr lang="el-GR" altLang="en-US" sz="2400" dirty="0"/>
              <a:t>σ</a:t>
            </a:r>
            <a:r>
              <a:rPr lang="en-US" altLang="en-US" sz="2400" dirty="0"/>
              <a:t>: standard deviation)</a:t>
            </a:r>
          </a:p>
          <a:p>
            <a:pPr lvl="1" eaLnBrk="1" hangingPunct="1"/>
            <a:r>
              <a:rPr lang="en-US" altLang="en-US" sz="2400" dirty="0"/>
              <a:t> From </a:t>
            </a:r>
            <a:r>
              <a:rPr lang="el-GR" altLang="en-US" sz="2400" dirty="0"/>
              <a:t>μ</a:t>
            </a:r>
            <a:r>
              <a:rPr lang="en-US" altLang="en-US" sz="2400" dirty="0"/>
              <a:t>–2</a:t>
            </a:r>
            <a:r>
              <a:rPr lang="el-GR" altLang="en-US" sz="2400" dirty="0"/>
              <a:t>σ</a:t>
            </a:r>
            <a:r>
              <a:rPr lang="en-US" altLang="en-US" sz="2400" dirty="0"/>
              <a:t> to </a:t>
            </a:r>
            <a:r>
              <a:rPr lang="el-GR" altLang="en-US" sz="2400" dirty="0"/>
              <a:t>μ</a:t>
            </a:r>
            <a:r>
              <a:rPr lang="en-US" altLang="en-US" sz="2400" dirty="0"/>
              <a:t>+2</a:t>
            </a:r>
            <a:r>
              <a:rPr lang="el-GR" altLang="en-US" sz="2400" dirty="0"/>
              <a:t>σ</a:t>
            </a:r>
            <a:r>
              <a:rPr lang="en-US" altLang="en-US" sz="2400" dirty="0"/>
              <a:t>: contains about 95% of it</a:t>
            </a:r>
          </a:p>
          <a:p>
            <a:pPr lvl="1" eaLnBrk="1" hangingPunct="1"/>
            <a:r>
              <a:rPr lang="en-US" altLang="en-US" sz="2400" dirty="0"/>
              <a:t>From </a:t>
            </a:r>
            <a:r>
              <a:rPr lang="el-GR" altLang="en-US" sz="2400" dirty="0"/>
              <a:t>μ</a:t>
            </a:r>
            <a:r>
              <a:rPr lang="en-US" altLang="en-US" sz="2400" dirty="0"/>
              <a:t>–3</a:t>
            </a:r>
            <a:r>
              <a:rPr lang="el-GR" altLang="en-US" sz="2400" dirty="0"/>
              <a:t>σ</a:t>
            </a:r>
            <a:r>
              <a:rPr lang="en-US" altLang="en-US" sz="2400" dirty="0"/>
              <a:t> to </a:t>
            </a:r>
            <a:r>
              <a:rPr lang="el-GR" altLang="en-US" sz="2400" dirty="0"/>
              <a:t>μ</a:t>
            </a:r>
            <a:r>
              <a:rPr lang="en-US" altLang="en-US" sz="2400" dirty="0"/>
              <a:t>+3</a:t>
            </a:r>
            <a:r>
              <a:rPr lang="el-GR" altLang="en-US" sz="2400" dirty="0"/>
              <a:t>σ</a:t>
            </a:r>
            <a:r>
              <a:rPr lang="en-US" altLang="en-US" sz="2400" dirty="0"/>
              <a:t>: contains about 99.7% of it</a:t>
            </a:r>
          </a:p>
          <a:p>
            <a:pPr lvl="1" eaLnBrk="1" hangingPunct="1"/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>
              <a:solidFill>
                <a:schemeClr val="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pic>
        <p:nvPicPr>
          <p:cNvPr id="20485" name="Picture 5" descr="normal1-95">
            <a:extLst>
              <a:ext uri="{FF2B5EF4-FFF2-40B4-BE49-F238E27FC236}">
                <a16:creationId xmlns:a16="http://schemas.microsoft.com/office/drawing/2014/main" id="{681C197A-B7BB-4545-B74D-7DF7EF0843B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3729038"/>
            <a:ext cx="2895600" cy="2590800"/>
          </a:xfrm>
          <a:noFill/>
        </p:spPr>
      </p:pic>
      <p:pic>
        <p:nvPicPr>
          <p:cNvPr id="20486" name="Picture 7" descr="normal1-68">
            <a:extLst>
              <a:ext uri="{FF2B5EF4-FFF2-40B4-BE49-F238E27FC236}">
                <a16:creationId xmlns:a16="http://schemas.microsoft.com/office/drawing/2014/main" id="{1ACEBD80-D1BF-4F9A-9FFA-D0462792FD0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86200"/>
            <a:ext cx="2986088" cy="2438400"/>
          </a:xfrm>
          <a:noFill/>
        </p:spPr>
      </p:pic>
      <p:pic>
        <p:nvPicPr>
          <p:cNvPr id="20487" name="Picture 9" descr="normal1-99">
            <a:extLst>
              <a:ext uri="{FF2B5EF4-FFF2-40B4-BE49-F238E27FC236}">
                <a16:creationId xmlns:a16="http://schemas.microsoft.com/office/drawing/2014/main" id="{BCBCCDC4-D8C4-4531-A957-2FFCC9266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3810000"/>
            <a:ext cx="29860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5AA81977-3380-4FEE-96CF-0569867CC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4231AC9-D969-4D5B-8A04-92F1B29F0527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7C45B8F-0FF0-4A8F-8745-04A880A36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C00000"/>
                </a:solidFill>
              </a:rPr>
              <a:t>Graphic Displays of Basic Statistical Descriptions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AB432AC-A44D-4C2E-BF6C-80D754498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SzPct val="80000"/>
            </a:pPr>
            <a:r>
              <a:rPr lang="en-US" altLang="en-US" sz="2400" b="1"/>
              <a:t>Boxplot</a:t>
            </a:r>
            <a:r>
              <a:rPr lang="en-US" altLang="en-US" sz="2400"/>
              <a:t>: graphic display of five-number summary</a:t>
            </a:r>
          </a:p>
          <a:p>
            <a:pPr eaLnBrk="1" hangingPunct="1">
              <a:lnSpc>
                <a:spcPct val="140000"/>
              </a:lnSpc>
              <a:buSzPct val="80000"/>
            </a:pPr>
            <a:r>
              <a:rPr lang="en-US" altLang="en-US" sz="2400" b="1"/>
              <a:t>Histogram</a:t>
            </a:r>
            <a:r>
              <a:rPr lang="en-US" altLang="en-US" sz="2400"/>
              <a:t>: x-axis are values, y-axis repres. frequencies </a:t>
            </a:r>
          </a:p>
          <a:p>
            <a:pPr eaLnBrk="1" hangingPunct="1">
              <a:lnSpc>
                <a:spcPct val="140000"/>
              </a:lnSpc>
              <a:buSzPct val="80000"/>
            </a:pPr>
            <a:r>
              <a:rPr lang="en-US" altLang="en-US" sz="2400" b="1"/>
              <a:t>Quantile plot</a:t>
            </a:r>
            <a:r>
              <a:rPr lang="en-US" altLang="en-US" sz="2400"/>
              <a:t>:  each value </a:t>
            </a:r>
            <a:r>
              <a:rPr lang="en-US" altLang="en-US" sz="2400" i="1"/>
              <a:t>x</a:t>
            </a:r>
            <a:r>
              <a:rPr lang="en-US" altLang="en-US" sz="2400" i="1" baseline="-25000"/>
              <a:t>i</a:t>
            </a:r>
            <a:r>
              <a:rPr lang="en-US" altLang="en-US" sz="2400" baseline="-25000"/>
              <a:t>  </a:t>
            </a:r>
            <a:r>
              <a:rPr lang="en-US" altLang="en-US" sz="2400"/>
              <a:t>is paired with 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i </a:t>
            </a:r>
            <a:r>
              <a:rPr lang="en-US" altLang="en-US" sz="2400"/>
              <a:t> indicating that approximately 100 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i </a:t>
            </a:r>
            <a:r>
              <a:rPr lang="en-US" altLang="en-US" sz="2400"/>
              <a:t>% of data  are </a:t>
            </a:r>
            <a:r>
              <a:rPr lang="en-US" altLang="en-US" sz="2400">
                <a:sym typeface="Symbol" panose="05050102010706020507" pitchFamily="18" charset="2"/>
              </a:rPr>
              <a:t></a:t>
            </a:r>
            <a:r>
              <a:rPr lang="en-US" altLang="en-US" sz="2400"/>
              <a:t> </a:t>
            </a:r>
            <a:r>
              <a:rPr lang="en-US" altLang="en-US" sz="2400" i="1"/>
              <a:t>x</a:t>
            </a:r>
            <a:r>
              <a:rPr lang="en-US" altLang="en-US" sz="2400" i="1" baseline="-25000"/>
              <a:t>i</a:t>
            </a:r>
            <a:r>
              <a:rPr lang="en-US" altLang="en-US" sz="2400" baseline="-25000"/>
              <a:t> </a:t>
            </a:r>
            <a:endParaRPr lang="en-US" altLang="en-US" sz="2400"/>
          </a:p>
          <a:p>
            <a:pPr eaLnBrk="1" hangingPunct="1">
              <a:lnSpc>
                <a:spcPct val="140000"/>
              </a:lnSpc>
              <a:buSzPct val="80000"/>
            </a:pPr>
            <a:r>
              <a:rPr lang="en-US" altLang="en-US" sz="2400" b="1"/>
              <a:t>Quantile-quantile (q-q) plot</a:t>
            </a:r>
            <a:r>
              <a:rPr lang="en-US" altLang="en-US" sz="2400"/>
              <a:t>: graphs the quantiles of one univariant distribution against the corresponding quantiles of another</a:t>
            </a:r>
          </a:p>
          <a:p>
            <a:pPr eaLnBrk="1" hangingPunct="1">
              <a:lnSpc>
                <a:spcPct val="140000"/>
              </a:lnSpc>
              <a:buSzPct val="80000"/>
            </a:pPr>
            <a:r>
              <a:rPr lang="en-US" altLang="en-US" sz="2400" b="1"/>
              <a:t>Scatter plot</a:t>
            </a:r>
            <a:r>
              <a:rPr lang="en-US" altLang="en-US" sz="2400"/>
              <a:t>: each pair of values is a pair of coordinates and plotted as points in the plane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>
            <a:extLst>
              <a:ext uri="{FF2B5EF4-FFF2-40B4-BE49-F238E27FC236}">
                <a16:creationId xmlns:a16="http://schemas.microsoft.com/office/drawing/2014/main" id="{BFF280D8-55C2-44F1-89C3-F4A0EC7ACC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4CC48A8-1290-4B16-B797-47E148BFF551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22531" name="Rectangle 1026">
            <a:extLst>
              <a:ext uri="{FF2B5EF4-FFF2-40B4-BE49-F238E27FC236}">
                <a16:creationId xmlns:a16="http://schemas.microsoft.com/office/drawing/2014/main" id="{B5F2CE3F-0FC4-4DF0-9EDE-E3FB49EB2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Histogram Analysis</a:t>
            </a:r>
          </a:p>
        </p:txBody>
      </p:sp>
      <p:sp>
        <p:nvSpPr>
          <p:cNvPr id="22532" name="Rectangle 1027">
            <a:extLst>
              <a:ext uri="{FF2B5EF4-FFF2-40B4-BE49-F238E27FC236}">
                <a16:creationId xmlns:a16="http://schemas.microsoft.com/office/drawing/2014/main" id="{D4804898-39E1-4BEC-9ECC-E1D82870D8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92202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Histogram: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Graph display of tabulated frequencies, shown as bars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It shows what proportion of cases fall into each of several categories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Differs from a bar chart in that it is the </a:t>
            </a:r>
            <a:r>
              <a:rPr lang="en-US" altLang="en-US" i="1" dirty="0"/>
              <a:t>area</a:t>
            </a:r>
            <a:r>
              <a:rPr lang="en-US" altLang="en-US" dirty="0"/>
              <a:t> of the bar that denotes the value, not the height as in bar charts, a crucial distinction when the categories are not of uniform width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The categories are usually specified as non-overlapping intervals of some variable. The categories (bars) must be adjacent</a:t>
            </a:r>
          </a:p>
          <a:p>
            <a:pPr eaLnBrk="1" hangingPunct="1">
              <a:lnSpc>
                <a:spcPct val="110000"/>
              </a:lnSpc>
            </a:pPr>
            <a:endParaRPr lang="en-US" altLang="en-US" sz="1600" dirty="0"/>
          </a:p>
        </p:txBody>
      </p:sp>
      <p:graphicFrame>
        <p:nvGraphicFramePr>
          <p:cNvPr id="22533" name="Object 1029">
            <a:extLst>
              <a:ext uri="{FF2B5EF4-FFF2-40B4-BE49-F238E27FC236}">
                <a16:creationId xmlns:a16="http://schemas.microsoft.com/office/drawing/2014/main" id="{6AAC314C-BA4D-47C2-917B-7595A761254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998188"/>
              </p:ext>
            </p:extLst>
          </p:nvPr>
        </p:nvGraphicFramePr>
        <p:xfrm>
          <a:off x="1828800" y="4572000"/>
          <a:ext cx="54864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Chart" r:id="rId4" imgW="7915206" imgH="3848173" progId="MSGraph.Chart.8">
                  <p:embed followColorScheme="full"/>
                </p:oleObj>
              </mc:Choice>
              <mc:Fallback>
                <p:oleObj name="Chart" r:id="rId4" imgW="7915206" imgH="3848173" progId="MSGraph.Chart.8">
                  <p:embed followColorScheme="full"/>
                  <p:pic>
                    <p:nvPicPr>
                      <p:cNvPr id="22533" name="Object 1029">
                        <a:extLst>
                          <a:ext uri="{FF2B5EF4-FFF2-40B4-BE49-F238E27FC236}">
                            <a16:creationId xmlns:a16="http://schemas.microsoft.com/office/drawing/2014/main" id="{6AAC314C-BA4D-47C2-917B-7595A761254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72000"/>
                        <a:ext cx="54864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B2380922-91A7-4D61-8F7E-96229A035A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E99B2F2-5DE0-46E6-A88B-C4B27D3EE18F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D3CA91F-4508-453C-8C55-8CDF90E64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Histograms Often Tell More than Boxplots</a:t>
            </a:r>
          </a:p>
        </p:txBody>
      </p:sp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F3905987-2C81-43C0-BBD4-F78CAB823AB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" y="1295400"/>
          <a:ext cx="3962400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4" name="SmartDraw" r:id="rId4" imgW="3063240" imgH="1691640" progId="SmartDraw.2">
                  <p:embed/>
                </p:oleObj>
              </mc:Choice>
              <mc:Fallback>
                <p:oleObj name="SmartDraw" r:id="rId4" imgW="3063240" imgH="1691640" progId="SmartDraw.2">
                  <p:embed/>
                  <p:pic>
                    <p:nvPicPr>
                      <p:cNvPr id="23556" name="Object 4">
                        <a:extLst>
                          <a:ext uri="{FF2B5EF4-FFF2-40B4-BE49-F238E27FC236}">
                            <a16:creationId xmlns:a16="http://schemas.microsoft.com/office/drawing/2014/main" id="{F3905987-2C81-43C0-BBD4-F78CAB823A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3962400" cy="241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7">
            <a:extLst>
              <a:ext uri="{FF2B5EF4-FFF2-40B4-BE49-F238E27FC236}">
                <a16:creationId xmlns:a16="http://schemas.microsoft.com/office/drawing/2014/main" id="{7BD6BE0A-F381-44BA-8932-B20B507154B2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4043363"/>
          <a:ext cx="3886200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5" name="SmartDraw" r:id="rId6" imgW="3063240" imgH="1691640" progId="SmartDraw.2">
                  <p:embed/>
                </p:oleObj>
              </mc:Choice>
              <mc:Fallback>
                <p:oleObj name="SmartDraw" r:id="rId6" imgW="3063240" imgH="1691640" progId="SmartDraw.2">
                  <p:embed/>
                  <p:pic>
                    <p:nvPicPr>
                      <p:cNvPr id="23557" name="Object 7">
                        <a:extLst>
                          <a:ext uri="{FF2B5EF4-FFF2-40B4-BE49-F238E27FC236}">
                            <a16:creationId xmlns:a16="http://schemas.microsoft.com/office/drawing/2014/main" id="{7BD6BE0A-F381-44BA-8932-B20B507154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43363"/>
                        <a:ext cx="3886200" cy="243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9">
            <a:extLst>
              <a:ext uri="{FF2B5EF4-FFF2-40B4-BE49-F238E27FC236}">
                <a16:creationId xmlns:a16="http://schemas.microsoft.com/office/drawing/2014/main" id="{6CA4E425-59DC-4CF0-8BE5-6C1D58FD7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784880"/>
            <a:ext cx="472440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 dirty="0"/>
              <a:t>The two histograms shown on the left may have the same boxplot representation</a:t>
            </a: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dirty="0"/>
              <a:t>The same values for: min, Q1, median, Q3, max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 dirty="0"/>
              <a:t>But they have rather different data distributions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4ABE7E15-4C42-4CB6-AB78-CC24E518724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Data Mining: Concepts and Techniques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BB6F4A83-F308-4DB8-A357-EC0480097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270AC1F-0290-468F-A0D3-676B58D4C9E0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46676311-59BF-4EA3-84EB-C98BBEEE5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39738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Quantile Plot</a:t>
            </a: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8389F2D4-A72B-44AA-AB8C-32198AA50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31913"/>
            <a:ext cx="8382000" cy="2478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Displays all of the data (allowing the user to assess both the overall behavior and unusual occurrences)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Plots </a:t>
            </a:r>
            <a:r>
              <a:rPr lang="en-US" altLang="en-US" sz="2400" b="1"/>
              <a:t>quantile</a:t>
            </a:r>
            <a:r>
              <a:rPr lang="en-US" altLang="en-US" sz="2400"/>
              <a:t>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For a data </a:t>
            </a:r>
            <a:r>
              <a:rPr lang="en-US" altLang="en-US" sz="2400" i="1"/>
              <a:t>x</a:t>
            </a:r>
            <a:r>
              <a:rPr lang="en-US" altLang="en-US" sz="2400" i="1" baseline="-25000"/>
              <a:t>i</a:t>
            </a:r>
            <a:r>
              <a:rPr lang="en-US" altLang="en-US" sz="2400" i="1"/>
              <a:t> </a:t>
            </a:r>
            <a:r>
              <a:rPr lang="en-US" altLang="en-US" sz="2400"/>
              <a:t>data sorted in increasing order, 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i</a:t>
            </a:r>
            <a:r>
              <a:rPr lang="en-US" altLang="en-US" sz="2400" i="1"/>
              <a:t> </a:t>
            </a:r>
            <a:r>
              <a:rPr lang="en-US" altLang="en-US" sz="2400"/>
              <a:t>indicates that approximately 100 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i</a:t>
            </a:r>
            <a:r>
              <a:rPr lang="en-US" altLang="en-US" sz="2400"/>
              <a:t>% of the data are below or equal to the value </a:t>
            </a:r>
            <a:r>
              <a:rPr lang="en-US" altLang="en-US" sz="2400" i="1"/>
              <a:t>x</a:t>
            </a:r>
            <a:r>
              <a:rPr lang="en-US" altLang="en-US" sz="2400" i="1" baseline="-25000"/>
              <a:t>i</a:t>
            </a:r>
          </a:p>
        </p:txBody>
      </p:sp>
      <p:pic>
        <p:nvPicPr>
          <p:cNvPr id="24582" name="Picture 8">
            <a:extLst>
              <a:ext uri="{FF2B5EF4-FFF2-40B4-BE49-F238E27FC236}">
                <a16:creationId xmlns:a16="http://schemas.microsoft.com/office/drawing/2014/main" id="{47C7AF53-3D87-4FAC-9F87-A5D7C773A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02038"/>
            <a:ext cx="6400800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70583D3C-85E8-435C-AD6E-794755FC29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57C61B3-7D59-4EC9-AA6F-3A9C521C42B2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599A089-C3F0-48C4-AD47-F1C3E43A3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133" y="322263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Quantile-Quantile (Q-Q) Plot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D13D4F5-23CC-4CE4-BD15-89C8F74CB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Graphs the quantiles of one univariate distribution against the corresponding quantiles of another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View: Is there is a shift in going from one distribution to another?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Example shows unit price of items sold at Branch 1 vs. Branch 2 for each quantile.  Unit prices of items sold at Branch 1 tend to be lower than those at Branch 2.</a:t>
            </a:r>
          </a:p>
        </p:txBody>
      </p:sp>
      <p:pic>
        <p:nvPicPr>
          <p:cNvPr id="25605" name="Picture 8">
            <a:extLst>
              <a:ext uri="{FF2B5EF4-FFF2-40B4-BE49-F238E27FC236}">
                <a16:creationId xmlns:a16="http://schemas.microsoft.com/office/drawing/2014/main" id="{745024B7-9CE3-4B7B-997D-0294009DF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68" y="3429000"/>
            <a:ext cx="377666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F868666B-46FC-4023-A8E3-6533F2DF98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8FB2D53-8D0D-4D08-91B6-82A61CCF9ABB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26627" name="Rectangle 1026">
            <a:extLst>
              <a:ext uri="{FF2B5EF4-FFF2-40B4-BE49-F238E27FC236}">
                <a16:creationId xmlns:a16="http://schemas.microsoft.com/office/drawing/2014/main" id="{C31E4D47-5A15-412D-8E8C-3B3C79864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Scatter Plot</a:t>
            </a:r>
          </a:p>
        </p:txBody>
      </p:sp>
      <p:sp>
        <p:nvSpPr>
          <p:cNvPr id="26628" name="Rectangle 1027">
            <a:extLst>
              <a:ext uri="{FF2B5EF4-FFF2-40B4-BE49-F238E27FC236}">
                <a16:creationId xmlns:a16="http://schemas.microsoft.com/office/drawing/2014/main" id="{143015AE-F2B2-49BB-AF7E-36EED407F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1779588"/>
          </a:xfrm>
        </p:spPr>
        <p:txBody>
          <a:bodyPr/>
          <a:lstStyle/>
          <a:p>
            <a:pPr eaLnBrk="1" hangingPunct="1"/>
            <a:r>
              <a:rPr lang="en-US" altLang="en-US" sz="2400"/>
              <a:t>Provides a first look at bivariate data to see clusters of points, outliers, etc</a:t>
            </a:r>
          </a:p>
          <a:p>
            <a:pPr eaLnBrk="1" hangingPunct="1"/>
            <a:r>
              <a:rPr lang="en-US" altLang="en-US" sz="2400"/>
              <a:t>Each pair of values is treated as a pair of coordinates and plotted as points in the plane</a:t>
            </a:r>
          </a:p>
        </p:txBody>
      </p:sp>
      <p:pic>
        <p:nvPicPr>
          <p:cNvPr id="26629" name="Picture 8">
            <a:extLst>
              <a:ext uri="{FF2B5EF4-FFF2-40B4-BE49-F238E27FC236}">
                <a16:creationId xmlns:a16="http://schemas.microsoft.com/office/drawing/2014/main" id="{95A8F61C-A196-4889-824A-DC3B519C6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3914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79E1F1A9-8F20-4640-976B-6B5E2FE5A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D16250E-5F98-4242-ACA1-0C874D84DBA0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9325D14-A64D-4DEA-B38E-7582848BC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en-US" altLang="en-US" sz="3600"/>
              <a:t>Positively and Negatively Correlated Data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0C912EF-476A-4A3C-83C8-69BB145BA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4419601"/>
            <a:ext cx="5473700" cy="1976438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</a:pPr>
            <a:r>
              <a:rPr lang="en-US" altLang="en-US" dirty="0"/>
              <a:t>The left half fragment is positively correlated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dirty="0"/>
              <a:t>The right half is negative correlated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pic>
        <p:nvPicPr>
          <p:cNvPr id="27653" name="Picture 4" descr="ha02correl1">
            <a:extLst>
              <a:ext uri="{FF2B5EF4-FFF2-40B4-BE49-F238E27FC236}">
                <a16:creationId xmlns:a16="http://schemas.microsoft.com/office/drawing/2014/main" id="{4D0AA6E7-3A6B-4AAC-B474-BA88BCF6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3655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ha02correl2">
            <a:extLst>
              <a:ext uri="{FF2B5EF4-FFF2-40B4-BE49-F238E27FC236}">
                <a16:creationId xmlns:a16="http://schemas.microsoft.com/office/drawing/2014/main" id="{62EFFF29-2EEE-4681-AFBC-E7C3488BB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 descr="fig46">
            <a:extLst>
              <a:ext uri="{FF2B5EF4-FFF2-40B4-BE49-F238E27FC236}">
                <a16:creationId xmlns:a16="http://schemas.microsoft.com/office/drawing/2014/main" id="{C852A2C5-5490-44F6-836C-A0D37BC6E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7">
            <a:extLst>
              <a:ext uri="{FF2B5EF4-FFF2-40B4-BE49-F238E27FC236}">
                <a16:creationId xmlns:a16="http://schemas.microsoft.com/office/drawing/2014/main" id="{1BFA81AB-1C4F-431E-A669-614F427BC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267200"/>
            <a:ext cx="50927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7">
            <a:extLst>
              <a:ext uri="{FF2B5EF4-FFF2-40B4-BE49-F238E27FC236}">
                <a16:creationId xmlns:a16="http://schemas.microsoft.com/office/drawing/2014/main" id="{41FE795B-72E9-4F65-8BFC-E2115B5137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E8E3589-35FB-4742-AAF2-49EE136863D4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814DB72-7A3F-44EA-A024-C688473F8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Types of Data Sets 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648F13C-6CA2-4585-B095-2AC849F6F4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85938"/>
            <a:ext cx="4876800" cy="4248123"/>
          </a:xfrm>
          <a:noFill/>
        </p:spPr>
        <p:txBody>
          <a:bodyPr lIns="90488" tIns="44450" rIns="90488" bIns="44450"/>
          <a:lstStyle/>
          <a:p>
            <a:pPr marL="285750" indent="-285750" eaLnBrk="1" hangingPunct="1">
              <a:lnSpc>
                <a:spcPct val="105000"/>
              </a:lnSpc>
            </a:pPr>
            <a:r>
              <a:rPr lang="en-US" altLang="en-US" sz="2600" dirty="0">
                <a:cs typeface="Times New Roman" panose="02020603050405020304" pitchFamily="18" charset="0"/>
              </a:rPr>
              <a:t>Record</a:t>
            </a:r>
          </a:p>
          <a:p>
            <a:pPr marL="630238" lvl="1" indent="-342900" eaLnBrk="1" hangingPunct="1">
              <a:lnSpc>
                <a:spcPct val="105000"/>
              </a:lnSpc>
            </a:pPr>
            <a:r>
              <a:rPr lang="en-US" altLang="en-US" sz="2200" dirty="0">
                <a:cs typeface="Times New Roman" panose="02020603050405020304" pitchFamily="18" charset="0"/>
              </a:rPr>
              <a:t>Relational records</a:t>
            </a:r>
          </a:p>
          <a:p>
            <a:pPr marL="630238" lvl="1" indent="-342900" eaLnBrk="1" hangingPunct="1">
              <a:lnSpc>
                <a:spcPct val="105000"/>
              </a:lnSpc>
            </a:pPr>
            <a:r>
              <a:rPr lang="en-US" altLang="en-US" sz="2200" dirty="0">
                <a:cs typeface="Times New Roman" panose="02020603050405020304" pitchFamily="18" charset="0"/>
              </a:rPr>
              <a:t>Data matrix, e.g., numerical matrix, crosstabs</a:t>
            </a:r>
          </a:p>
          <a:p>
            <a:pPr marL="630238" lvl="1" indent="-342900" eaLnBrk="1" hangingPunct="1">
              <a:lnSpc>
                <a:spcPct val="105000"/>
              </a:lnSpc>
            </a:pPr>
            <a:r>
              <a:rPr lang="en-US" altLang="en-US" sz="2200" dirty="0">
                <a:cs typeface="Times New Roman" panose="02020603050405020304" pitchFamily="18" charset="0"/>
              </a:rPr>
              <a:t>Transaction data</a:t>
            </a:r>
            <a:endParaRPr lang="en-US" altLang="en-US" sz="2200" dirty="0"/>
          </a:p>
          <a:p>
            <a:pPr marL="630238" lvl="1" indent="-342900" eaLnBrk="1" hangingPunct="1">
              <a:lnSpc>
                <a:spcPct val="105000"/>
              </a:lnSpc>
            </a:pPr>
            <a:r>
              <a:rPr lang="en-US" altLang="en-US" sz="2200" dirty="0">
                <a:cs typeface="Times New Roman" panose="02020603050405020304" pitchFamily="18" charset="0"/>
              </a:rPr>
              <a:t>Document data: text documents: term-frequency vector</a:t>
            </a:r>
          </a:p>
        </p:txBody>
      </p:sp>
      <p:graphicFrame>
        <p:nvGraphicFramePr>
          <p:cNvPr id="6149" name="Object 4">
            <a:extLst>
              <a:ext uri="{FF2B5EF4-FFF2-40B4-BE49-F238E27FC236}">
                <a16:creationId xmlns:a16="http://schemas.microsoft.com/office/drawing/2014/main" id="{01FD505C-EE9F-4260-B19C-BE8116ABC5E9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9258352"/>
              </p:ext>
            </p:extLst>
          </p:nvPr>
        </p:nvGraphicFramePr>
        <p:xfrm>
          <a:off x="3200400" y="4162425"/>
          <a:ext cx="5715000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0" name="Visio" r:id="rId4" imgW="5925718" imgH="2693902" progId="Visio.Drawing.6">
                  <p:embed/>
                </p:oleObj>
              </mc:Choice>
              <mc:Fallback>
                <p:oleObj name="Visio" r:id="rId4" imgW="5925718" imgH="2693902" progId="Visio.Drawing.6">
                  <p:embed/>
                  <p:pic>
                    <p:nvPicPr>
                      <p:cNvPr id="6149" name="Object 4">
                        <a:extLst>
                          <a:ext uri="{FF2B5EF4-FFF2-40B4-BE49-F238E27FC236}">
                            <a16:creationId xmlns:a16="http://schemas.microsoft.com/office/drawing/2014/main" id="{01FD505C-EE9F-4260-B19C-BE8116ABC5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162425"/>
                        <a:ext cx="5715000" cy="259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>
            <a:extLst>
              <a:ext uri="{FF2B5EF4-FFF2-40B4-BE49-F238E27FC236}">
                <a16:creationId xmlns:a16="http://schemas.microsoft.com/office/drawing/2014/main" id="{8BA07971-E1A9-41CB-A763-EB3620BCF085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04219310"/>
              </p:ext>
            </p:extLst>
          </p:nvPr>
        </p:nvGraphicFramePr>
        <p:xfrm>
          <a:off x="5010150" y="1266497"/>
          <a:ext cx="3822700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1" name="Document" r:id="rId6" imgW="3823716" imgH="1999488" progId="Word.Document.8">
                  <p:embed/>
                </p:oleObj>
              </mc:Choice>
              <mc:Fallback>
                <p:oleObj name="Document" r:id="rId6" imgW="3823716" imgH="1999488" progId="Word.Document.8">
                  <p:embed/>
                  <p:pic>
                    <p:nvPicPr>
                      <p:cNvPr id="6150" name="Object 6">
                        <a:extLst>
                          <a:ext uri="{FF2B5EF4-FFF2-40B4-BE49-F238E27FC236}">
                            <a16:creationId xmlns:a16="http://schemas.microsoft.com/office/drawing/2014/main" id="{8BA07971-E1A9-41CB-A763-EB3620BCF0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1266497"/>
                        <a:ext cx="3822700" cy="199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8">
            <a:extLst>
              <a:ext uri="{FF2B5EF4-FFF2-40B4-BE49-F238E27FC236}">
                <a16:creationId xmlns:a16="http://schemas.microsoft.com/office/drawing/2014/main" id="{CBA9EC5F-FA29-449F-BE6D-A689675BB1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DF53A9F-A8EA-48CB-9750-09370B8B7EA4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pic>
        <p:nvPicPr>
          <p:cNvPr id="28675" name="Picture 3" descr="fig18-1">
            <a:extLst>
              <a:ext uri="{FF2B5EF4-FFF2-40B4-BE49-F238E27FC236}">
                <a16:creationId xmlns:a16="http://schemas.microsoft.com/office/drawing/2014/main" id="{2B4CE0D1-81B6-4EAF-8E64-30CF5D6E2BA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0"/>
            <a:ext cx="4038600" cy="3733800"/>
          </a:xfrm>
          <a:noFill/>
        </p:spPr>
      </p:pic>
      <p:pic>
        <p:nvPicPr>
          <p:cNvPr id="28676" name="Picture 4" descr="fig18-2">
            <a:extLst>
              <a:ext uri="{FF2B5EF4-FFF2-40B4-BE49-F238E27FC236}">
                <a16:creationId xmlns:a16="http://schemas.microsoft.com/office/drawing/2014/main" id="{1F7D1EFA-26D1-43B1-9929-137707BF542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352800"/>
            <a:ext cx="4191000" cy="3505200"/>
          </a:xfrm>
          <a:noFill/>
        </p:spPr>
      </p:pic>
      <p:pic>
        <p:nvPicPr>
          <p:cNvPr id="28677" name="Picture 5" descr="fig18-3">
            <a:extLst>
              <a:ext uri="{FF2B5EF4-FFF2-40B4-BE49-F238E27FC236}">
                <a16:creationId xmlns:a16="http://schemas.microsoft.com/office/drawing/2014/main" id="{CEED8FA0-0C72-4A5E-9623-A0ED56AF964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001838"/>
            <a:ext cx="4267200" cy="3606800"/>
          </a:xfrm>
          <a:noFill/>
        </p:spPr>
      </p:pic>
      <p:sp>
        <p:nvSpPr>
          <p:cNvPr id="28678" name="Rectangle 2">
            <a:extLst>
              <a:ext uri="{FF2B5EF4-FFF2-40B4-BE49-F238E27FC236}">
                <a16:creationId xmlns:a16="http://schemas.microsoft.com/office/drawing/2014/main" id="{6E5AB7EE-6DBF-4D87-BC2B-044051BF059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52400" y="304800"/>
            <a:ext cx="8763000" cy="944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 Uncorrelated Data</a:t>
            </a:r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1C2-C81F-4016-B1E8-DA298491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645E5-0C87-40DA-90D6-2349ECABA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Data Objects and Attribute Types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Basic Statistical Descriptions of Data</a:t>
            </a:r>
          </a:p>
          <a:p>
            <a:r>
              <a:rPr lang="en-US" sz="2800" dirty="0"/>
              <a:t>Data Visualization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Measuring Data Similarity and Dissimilarity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728E1-4AEC-461A-AA7F-45CF0366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144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85646D8D-757F-4CE2-82E2-F523BF179E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1B30C98-983D-48CF-8759-E921E3AE7073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41F3001-2AA2-470A-A30D-057815CAC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47663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Data Visualization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1FA0A44-6AEE-41A9-B62F-CCEBB7B83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47737"/>
            <a:ext cx="8839200" cy="58912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Why data visualization?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>
                <a:solidFill>
                  <a:schemeClr val="tx2"/>
                </a:solidFill>
              </a:rPr>
              <a:t>Gain insight</a:t>
            </a:r>
            <a:r>
              <a:rPr lang="en-US" altLang="en-US" dirty="0"/>
              <a:t> into an information space by mapping data onto graphical primitives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>
                <a:solidFill>
                  <a:schemeClr val="tx2"/>
                </a:solidFill>
              </a:rPr>
              <a:t>Provide qualitative overview</a:t>
            </a:r>
            <a:r>
              <a:rPr lang="en-US" altLang="en-US" dirty="0"/>
              <a:t> of large data sets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>
                <a:solidFill>
                  <a:schemeClr val="tx2"/>
                </a:solidFill>
              </a:rPr>
              <a:t>Search</a:t>
            </a:r>
            <a:r>
              <a:rPr lang="en-US" altLang="en-US" dirty="0"/>
              <a:t> for patterns, trends, structure, irregularities, relationships among data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>
                <a:solidFill>
                  <a:schemeClr val="tx2"/>
                </a:solidFill>
              </a:rPr>
              <a:t>Help find interesting regions and suitable parameters</a:t>
            </a:r>
            <a:r>
              <a:rPr lang="en-US" altLang="en-US" dirty="0"/>
              <a:t> for further quantitative analysis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>
                <a:solidFill>
                  <a:schemeClr val="tx2"/>
                </a:solidFill>
              </a:rPr>
              <a:t>Provide a visual proof</a:t>
            </a:r>
            <a:r>
              <a:rPr lang="en-US" altLang="en-US" dirty="0"/>
              <a:t> of computer representations derived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Categorization of visualization methods: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Pixel-oriented visualization techniques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Geometric projection visualization techniques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Icon-based visualization techniques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Hierarchical visualization techniques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Visualizing complex data and relations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BF1CB5E0-5442-4E43-BC06-9F2E480E7B91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CEEBF4C2-3F31-4831-BADE-E0AB5F275FB1}" type="slidenum">
              <a:rPr lang="en-US" altLang="en-US" sz="1200"/>
              <a:pPr algn="r" eaLnBrk="1" hangingPunct="1"/>
              <a:t>33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017E785-846F-43F0-BD42-C09D34BA9C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Pixel-Oriented Visualization Techniques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0633439-C90E-4C72-BE97-9DBC70551FA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0133" y="1006474"/>
            <a:ext cx="8534400" cy="21320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For a data set of m dimensions, create m windows on the screen, one for each dimension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The m dimension values of a record are mapped to m pixels at the corresponding positions in the windows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The colors of the pixels reflect the corresponding values</a:t>
            </a: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FD79AFFA-A4F2-42AF-929B-245A469B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8613775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D0832FFA-84F7-4A8C-B203-DCAE9ADB6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722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en-US" altLang="en-US" sz="2000"/>
              <a:t>Income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9F2C93FE-5287-4BCA-B8AD-17ECE97C6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1722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(b) Credit Limit</a:t>
            </a: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6A6FCBE3-70CC-4D20-8D4C-5250EC275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1722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(c) transaction volume</a:t>
            </a: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5603439B-6F4C-4220-A200-F5FDFA2CD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156325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(d) age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451349E7-E240-4A6F-91CB-8FE8213F42E0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3E980C04-9823-4124-91AF-82D7B483F8D4}" type="slidenum">
              <a:rPr lang="en-US" altLang="en-US" sz="1200"/>
              <a:pPr algn="r" eaLnBrk="1" hangingPunct="1"/>
              <a:t>34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C155F2B-60AB-4D14-97C2-759C935843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799"/>
            <a:ext cx="9144000" cy="9413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Laying Out Pixels in Circle Segments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D7096FA-0478-4084-BE51-566460CE31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534400" cy="838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To save space and show the connections among multiple dimensions, space filling is often done in a circle segment</a:t>
            </a:r>
          </a:p>
        </p:txBody>
      </p:sp>
      <p:sp>
        <p:nvSpPr>
          <p:cNvPr id="32773" name="Text Box 6">
            <a:extLst>
              <a:ext uri="{FF2B5EF4-FFF2-40B4-BE49-F238E27FC236}">
                <a16:creationId xmlns:a16="http://schemas.microsoft.com/office/drawing/2014/main" id="{4FA6402A-EEAB-410A-B67A-3B9DBB2E6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51525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AutoNum type="alphaLcParenBoth"/>
            </a:pPr>
            <a:r>
              <a:rPr lang="en-US" altLang="en-US" sz="2000"/>
              <a:t>Representing a data record in circle segment</a:t>
            </a:r>
          </a:p>
        </p:txBody>
      </p:sp>
      <p:sp>
        <p:nvSpPr>
          <p:cNvPr id="32774" name="Text Box 7">
            <a:extLst>
              <a:ext uri="{FF2B5EF4-FFF2-40B4-BE49-F238E27FC236}">
                <a16:creationId xmlns:a16="http://schemas.microsoft.com/office/drawing/2014/main" id="{3B22A077-CE43-4E5D-91EF-AB5790A32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019800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(b) Laying out pixels in circle segment</a:t>
            </a:r>
          </a:p>
        </p:txBody>
      </p:sp>
      <p:pic>
        <p:nvPicPr>
          <p:cNvPr id="32775" name="Picture 10">
            <a:extLst>
              <a:ext uri="{FF2B5EF4-FFF2-40B4-BE49-F238E27FC236}">
                <a16:creationId xmlns:a16="http://schemas.microsoft.com/office/drawing/2014/main" id="{053F2512-0FE6-41D5-A29C-535EE447E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98725"/>
            <a:ext cx="37576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11">
            <a:extLst>
              <a:ext uri="{FF2B5EF4-FFF2-40B4-BE49-F238E27FC236}">
                <a16:creationId xmlns:a16="http://schemas.microsoft.com/office/drawing/2014/main" id="{D7B8677A-C891-4D0E-9B3A-60A467542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82813"/>
            <a:ext cx="4078288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A35A9B32-EA03-4CE1-B02E-CE2F3F3A8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9585305-C2A2-4A73-B5FB-004ACBD93150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98D747D-ACBB-4EC0-BFD5-20BBB9A71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9144000" cy="150494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Geometric Projection Visualization Techniques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BACBF586-8032-4E3C-A04F-D023E6091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334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de-DE" altLang="en-US" sz="2800" dirty="0"/>
              <a:t>Visualization of geometric transformations and projections of the data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en-US" sz="2800" dirty="0"/>
              <a:t>Methods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Direct visualization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Scatterplot and scatterplot matrices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Landscapes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Projection pursuit technique: Help users find meaningful projections of multidimensional data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Prosection views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Hyperslice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Parallel coordinates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>
            <a:extLst>
              <a:ext uri="{FF2B5EF4-FFF2-40B4-BE49-F238E27FC236}">
                <a16:creationId xmlns:a16="http://schemas.microsoft.com/office/drawing/2014/main" id="{57C1F40F-0BAB-4668-BE3D-FCF7CBFD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Data Mining: Concepts and Techniques</a:t>
            </a:r>
          </a:p>
        </p:txBody>
      </p:sp>
      <p:sp>
        <p:nvSpPr>
          <p:cNvPr id="34819" name="Slide Number Placeholder 4">
            <a:extLst>
              <a:ext uri="{FF2B5EF4-FFF2-40B4-BE49-F238E27FC236}">
                <a16:creationId xmlns:a16="http://schemas.microsoft.com/office/drawing/2014/main" id="{5AA667D1-65CA-48E0-B439-E3DBC6AFB5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43DBD2F-0F42-4349-ADC8-6693BEF91B5C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58758000-8E66-4188-9BBC-C8227E3FA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Direct Data Visualization</a:t>
            </a:r>
          </a:p>
        </p:txBody>
      </p:sp>
      <p:pic>
        <p:nvPicPr>
          <p:cNvPr id="34821" name="Picture 3" descr="fig1-6b">
            <a:extLst>
              <a:ext uri="{FF2B5EF4-FFF2-40B4-BE49-F238E27FC236}">
                <a16:creationId xmlns:a16="http://schemas.microsoft.com/office/drawing/2014/main" id="{AEC4D19E-B30F-49BC-8DAB-2210CE052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31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>
            <a:extLst>
              <a:ext uri="{FF2B5EF4-FFF2-40B4-BE49-F238E27FC236}">
                <a16:creationId xmlns:a16="http://schemas.microsoft.com/office/drawing/2014/main" id="{744ED1F3-C5A4-47F0-89D5-0E9BC45E616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-1855788" y="3630613"/>
            <a:ext cx="508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Ribbons with Twists Based on Vorticity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4FD74776-462F-4D8D-B83C-3B71F46BEE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EC4BD6C-276E-4764-AFD9-711EE7EA63AD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411ECA16-24EF-4789-A4C3-3BD017729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609600"/>
          </a:xfrm>
        </p:spPr>
        <p:txBody>
          <a:bodyPr/>
          <a:lstStyle/>
          <a:p>
            <a:pPr eaLnBrk="1" hangingPunct="1"/>
            <a:r>
              <a:rPr lang="de-DE" altLang="en-US" sz="3200">
                <a:latin typeface="Arial" panose="020B0604020202020204" pitchFamily="34" charset="0"/>
              </a:rPr>
              <a:t>Scatterplot Matrices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4FDD3DA-4BCA-4968-B214-F38C68D36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6172200"/>
            <a:ext cx="8382000" cy="30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/>
              <a:t>Matrix </a:t>
            </a:r>
            <a:r>
              <a:rPr lang="de-DE" altLang="en-US" sz="1600"/>
              <a:t>of scatterplots (x-y-diagrams) of the k-dim. data [total of (k2/2-k) scatterplots]</a:t>
            </a:r>
            <a:endParaRPr lang="en-US" altLang="en-US" sz="1600"/>
          </a:p>
        </p:txBody>
      </p:sp>
      <p:pic>
        <p:nvPicPr>
          <p:cNvPr id="35845" name="Picture 4" descr="scatplot">
            <a:extLst>
              <a:ext uri="{FF2B5EF4-FFF2-40B4-BE49-F238E27FC236}">
                <a16:creationId xmlns:a16="http://schemas.microsoft.com/office/drawing/2014/main" id="{C4459295-3498-4B3E-A449-EDFB50C01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06450"/>
            <a:ext cx="54102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5">
            <a:extLst>
              <a:ext uri="{FF2B5EF4-FFF2-40B4-BE49-F238E27FC236}">
                <a16:creationId xmlns:a16="http://schemas.microsoft.com/office/drawing/2014/main" id="{A949051D-4335-4D04-8466-60D60814C99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9056" y="3421856"/>
            <a:ext cx="315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n-US" sz="800">
                <a:solidFill>
                  <a:schemeClr val="accent1"/>
                </a:solidFill>
                <a:latin typeface="Arial" panose="020B0604020202020204" pitchFamily="34" charset="0"/>
              </a:rPr>
              <a:t>Used by</a:t>
            </a:r>
            <a:r>
              <a:rPr lang="de-DE" altLang="en-US" sz="800" u="sng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altLang="en-US" sz="800">
                <a:solidFill>
                  <a:schemeClr val="accent1"/>
                </a:solidFill>
                <a:latin typeface="Arial" panose="020B0604020202020204" pitchFamily="34" charset="0"/>
              </a:rPr>
              <a:t>ermission of M. Ward, Worcester Polytechnic</a:t>
            </a:r>
            <a:r>
              <a:rPr lang="de-DE" altLang="en-US" sz="120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altLang="en-US" sz="800">
                <a:solidFill>
                  <a:schemeClr val="accent1"/>
                </a:solidFill>
                <a:latin typeface="Arial" panose="020B0604020202020204" pitchFamily="34" charset="0"/>
              </a:rPr>
              <a:t>Institute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9198ACF6-858D-4DEC-BE11-3397FF4253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ACDA80C-E7AC-4815-93D2-FAECC48341EC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4C7AB0A-D908-4C2C-921A-477DE0923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0200"/>
            <a:ext cx="8991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044575" indent="-1588" eaLnBrk="0" hangingPunct="0"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de-DE" altLang="en-US" sz="2000" b="1" u="sng">
              <a:latin typeface="Arial" panose="020B0604020202020204" pitchFamily="34" charset="0"/>
            </a:endParaRPr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D816AC6C-C5B0-4D6E-BE25-5A097A9CA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2590800"/>
            <a:ext cx="14573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n-US" sz="1400">
                <a:solidFill>
                  <a:schemeClr val="tx2"/>
                </a:solidFill>
                <a:latin typeface="Arial" panose="020B0604020202020204" pitchFamily="34" charset="0"/>
              </a:rPr>
              <a:t>news articles</a:t>
            </a:r>
            <a:br>
              <a:rPr lang="de-DE" altLang="en-US" sz="14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de-DE" altLang="en-US" sz="1400">
                <a:solidFill>
                  <a:schemeClr val="tx2"/>
                </a:solidFill>
                <a:latin typeface="Arial" panose="020B0604020202020204" pitchFamily="34" charset="0"/>
              </a:rPr>
              <a:t>visualized as</a:t>
            </a:r>
            <a:br>
              <a:rPr lang="de-DE" altLang="en-US" sz="14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de-DE" altLang="en-US" sz="1400">
                <a:solidFill>
                  <a:schemeClr val="tx2"/>
                </a:solidFill>
                <a:latin typeface="Arial" panose="020B0604020202020204" pitchFamily="34" charset="0"/>
              </a:rPr>
              <a:t>a landscape</a:t>
            </a:r>
          </a:p>
        </p:txBody>
      </p:sp>
      <p:pic>
        <p:nvPicPr>
          <p:cNvPr id="36869" name="Picture 4" descr="Landscape">
            <a:extLst>
              <a:ext uri="{FF2B5EF4-FFF2-40B4-BE49-F238E27FC236}">
                <a16:creationId xmlns:a16="http://schemas.microsoft.com/office/drawing/2014/main" id="{72E4C4DC-7EC1-40FB-ACA7-AC132AE3F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17600"/>
            <a:ext cx="56388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5">
            <a:extLst>
              <a:ext uri="{FF2B5EF4-FFF2-40B4-BE49-F238E27FC236}">
                <a16:creationId xmlns:a16="http://schemas.microsoft.com/office/drawing/2014/main" id="{5B0041AE-46F6-4DDF-A2D1-81C5039D054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442912" y="3351212"/>
            <a:ext cx="3721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n-US" sz="1000">
                <a:solidFill>
                  <a:schemeClr val="accent1"/>
                </a:solidFill>
                <a:latin typeface="Arial" panose="020B0604020202020204" pitchFamily="34" charset="0"/>
              </a:rPr>
              <a:t>Used by permission of B. Wright, Visible Decisions Inc.</a:t>
            </a:r>
          </a:p>
        </p:txBody>
      </p:sp>
      <p:sp>
        <p:nvSpPr>
          <p:cNvPr id="36871" name="Rectangle 6">
            <a:extLst>
              <a:ext uri="{FF2B5EF4-FFF2-40B4-BE49-F238E27FC236}">
                <a16:creationId xmlns:a16="http://schemas.microsoft.com/office/drawing/2014/main" id="{E62B571C-9BF2-41ED-AD3C-BC9A37069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229600" cy="990600"/>
          </a:xfrm>
        </p:spPr>
        <p:txBody>
          <a:bodyPr/>
          <a:lstStyle/>
          <a:p>
            <a:pPr eaLnBrk="1" hangingPunct="1"/>
            <a:r>
              <a:rPr lang="de-DE" altLang="en-US" dirty="0">
                <a:latin typeface="Arial" panose="020B0604020202020204" pitchFamily="34" charset="0"/>
              </a:rPr>
              <a:t>Landscapes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sp>
        <p:nvSpPr>
          <p:cNvPr id="36872" name="Rectangle 7">
            <a:extLst>
              <a:ext uri="{FF2B5EF4-FFF2-40B4-BE49-F238E27FC236}">
                <a16:creationId xmlns:a16="http://schemas.microsoft.com/office/drawing/2014/main" id="{09FACF18-F8CE-4391-9B02-D73EBF7D0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5486400"/>
            <a:ext cx="83820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en-US" sz="2000"/>
              <a:t>Visualization of the data as perspective landscape</a:t>
            </a:r>
            <a:endParaRPr lang="de-DE" altLang="en-US" sz="2000" b="1"/>
          </a:p>
          <a:p>
            <a:pPr eaLnBrk="1" hangingPunct="1">
              <a:lnSpc>
                <a:spcPct val="90000"/>
              </a:lnSpc>
            </a:pPr>
            <a:r>
              <a:rPr lang="de-DE" altLang="en-US" sz="2000"/>
              <a:t>The data needs to be transformed into a (possibly artificial) 2D spatial representation which preserves the characteristics of the data </a:t>
            </a:r>
            <a:endParaRPr lang="en-US" altLang="en-US"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5476415A-E944-4AE6-8395-B9B6395539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5E53132-E990-4ED8-AAE4-DBB2B9E00557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79323BBA-0CEA-451D-87D6-FF355BD98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1625"/>
            <a:ext cx="65532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id="{96DD7153-E27C-4AB2-A31C-A1B60BDC3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/>
              <a:t>Parallel Coordinates</a:t>
            </a:r>
            <a:endParaRPr lang="en-US" altLang="en-US" sz="4000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594DD893-6106-4FB9-A768-607F2F5C8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2286000"/>
          </a:xfrm>
        </p:spPr>
        <p:txBody>
          <a:bodyPr/>
          <a:lstStyle/>
          <a:p>
            <a:pPr eaLnBrk="1" hangingPunct="1"/>
            <a:r>
              <a:rPr lang="de-DE" altLang="en-US" dirty="0"/>
              <a:t>n equidistant axes which are parallel to one of the screen axes and correspond to the attributes </a:t>
            </a:r>
          </a:p>
          <a:p>
            <a:pPr eaLnBrk="1" hangingPunct="1"/>
            <a:r>
              <a:rPr lang="de-DE" altLang="en-US" dirty="0"/>
              <a:t>The axes are scaled to the [minimum, maximum]: range of the corresponding attribute</a:t>
            </a:r>
          </a:p>
          <a:p>
            <a:pPr eaLnBrk="1" hangingPunct="1"/>
            <a:r>
              <a:rPr lang="de-DE" altLang="en-US" dirty="0"/>
              <a:t>Every data item corresponds to a polygonal line which intersects each of the axes at the point which corresponds to the value for the attribute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D814DB72-7A3F-44EA-A024-C688473F8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Types of Data Sets 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648F13C-6CA2-4585-B095-2AC849F6F4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077200" cy="5181600"/>
          </a:xfrm>
          <a:noFill/>
        </p:spPr>
        <p:txBody>
          <a:bodyPr lIns="90488" tIns="44450" rIns="90488" bIns="44450">
            <a:normAutofit fontScale="92500" lnSpcReduction="20000"/>
          </a:bodyPr>
          <a:lstStyle/>
          <a:p>
            <a:pPr marL="285750" indent="-285750" eaLnBrk="1" hangingPunct="1">
              <a:lnSpc>
                <a:spcPct val="105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Graph and network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World Wide Web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Social or information networks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Molecular Structures</a:t>
            </a:r>
          </a:p>
          <a:p>
            <a:pPr marL="285750" indent="-285750" eaLnBrk="1" hangingPunct="1">
              <a:lnSpc>
                <a:spcPct val="105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Ordered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Video data: sequence of images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Temporal data: time-series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Sequential Data: transaction sequences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Genetic sequence data</a:t>
            </a:r>
          </a:p>
          <a:p>
            <a:pPr marL="285750" indent="-285750" eaLnBrk="1" hangingPunct="1">
              <a:lnSpc>
                <a:spcPct val="105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Spatial, image and multimedia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Spatial data: maps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Image data: 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Video data:</a:t>
            </a:r>
          </a:p>
        </p:txBody>
      </p:sp>
      <p:sp>
        <p:nvSpPr>
          <p:cNvPr id="6146" name="Slide Number Placeholder 7">
            <a:extLst>
              <a:ext uri="{FF2B5EF4-FFF2-40B4-BE49-F238E27FC236}">
                <a16:creationId xmlns:a16="http://schemas.microsoft.com/office/drawing/2014/main" id="{41FE795B-72E9-4F65-8BFC-E2115B5137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E8E3589-35FB-4742-AAF2-49EE136863D4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016DD6-EEA7-45EB-A4F0-1B379CFBF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75" y="467751"/>
            <a:ext cx="281871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E95E16-BE9B-4C66-A455-15F5F3E3A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91" y="624681"/>
            <a:ext cx="1383146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protein_map">
            <a:extLst>
              <a:ext uri="{FF2B5EF4-FFF2-40B4-BE49-F238E27FC236}">
                <a16:creationId xmlns:a16="http://schemas.microsoft.com/office/drawing/2014/main" id="{13CC44E3-1877-45E1-B057-83A4442BF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4614" y="2036801"/>
            <a:ext cx="2079281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42053-2BEC-440C-B176-06D90E6E03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109660" y="2462677"/>
            <a:ext cx="1907041" cy="1265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56D34D-AA70-468C-BFC7-42E16C55C2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499515" y="4383619"/>
            <a:ext cx="3288353" cy="18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65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94C785B7-19C6-42F4-A462-FEAEA2A07E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19F45AA-3DF4-427E-A182-4D4D61EA1258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pic>
        <p:nvPicPr>
          <p:cNvPr id="38915" name="Picture 2" descr="ParCoord_KapIIb">
            <a:extLst>
              <a:ext uri="{FF2B5EF4-FFF2-40B4-BE49-F238E27FC236}">
                <a16:creationId xmlns:a16="http://schemas.microsoft.com/office/drawing/2014/main" id="{02B3A4D1-A1A6-429C-8891-7E6E8E92F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2238"/>
            <a:ext cx="7467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>
            <a:extLst>
              <a:ext uri="{FF2B5EF4-FFF2-40B4-BE49-F238E27FC236}">
                <a16:creationId xmlns:a16="http://schemas.microsoft.com/office/drawing/2014/main" id="{B6031269-982D-4986-8D84-227E045E0B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1993"/>
            <a:ext cx="9144000" cy="10112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Parallel Coordinates of a Data Set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ADA44381-7362-4E65-88AF-2BD3D77EF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605B0CA-636F-41E2-B177-145A586B1FB2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793D50C-423C-43FB-8002-3B613E8F6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>
                <a:solidFill>
                  <a:srgbClr val="C00000"/>
                </a:solidFill>
              </a:rPr>
              <a:t>Icon-Based Visualization Techniques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1592B415-6FBE-41E2-B066-215CCDB53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de-DE" altLang="en-US" sz="2800" dirty="0"/>
              <a:t>Visualization of the data values as features of icons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en-US" sz="2800" dirty="0"/>
              <a:t>Typical visualization methods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Chernoff Faces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Stick Figures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en-US" sz="2800" dirty="0"/>
              <a:t>General techniques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Shape coding: Use shape to represent certain information encoding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Color icons: Use color icons to encode more information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Tile bars: Use small icons to represent the relevant feature vectors in document retrieval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>
            <a:extLst>
              <a:ext uri="{FF2B5EF4-FFF2-40B4-BE49-F238E27FC236}">
                <a16:creationId xmlns:a16="http://schemas.microsoft.com/office/drawing/2014/main" id="{A0F0AAEA-1A83-45B0-A9F9-3DEE30389A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10D1761-0E04-43CF-A189-AEFF9F32E13A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78C45FF-2541-4A36-9095-3CCAD59DD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Chernoff Faces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CBD6AB4F-B0AA-4749-83EE-66C1CF547E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86800" cy="2667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A way to display variables on a two-dimensional surface, e.g., let x be eyebrow slant, y be eye size, z be nose length, etc.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The figure shows faces produced using 10 characteristics--head eccentricity, eye size, eye spacing, eye eccentricity, pupil size, eyebrow slant, nose size, mouth shape, mouth size, and mouth opening): Each assigned one of 10 possible values, generated using </a:t>
            </a:r>
            <a:r>
              <a:rPr lang="en-US" altLang="en-US" sz="2400" i="1" dirty="0">
                <a:hlinkClick r:id="rId3"/>
              </a:rPr>
              <a:t>Mathematica</a:t>
            </a:r>
            <a:r>
              <a:rPr lang="en-US" altLang="en-US" sz="2400" dirty="0"/>
              <a:t> (S. Dickson)</a:t>
            </a:r>
          </a:p>
        </p:txBody>
      </p:sp>
      <p:pic>
        <p:nvPicPr>
          <p:cNvPr id="40966" name="Picture 4" descr="ChernoffFaces">
            <a:extLst>
              <a:ext uri="{FF2B5EF4-FFF2-40B4-BE49-F238E27FC236}">
                <a16:creationId xmlns:a16="http://schemas.microsoft.com/office/drawing/2014/main" id="{A59DA156-F1FF-433C-96DB-FD241526D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19600"/>
            <a:ext cx="3429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>
            <a:extLst>
              <a:ext uri="{FF2B5EF4-FFF2-40B4-BE49-F238E27FC236}">
                <a16:creationId xmlns:a16="http://schemas.microsoft.com/office/drawing/2014/main" id="{9BD70469-61B0-41CC-A621-BF20281859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1F79B04-B7DE-4843-8E63-269917440D6D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  <p:pic>
        <p:nvPicPr>
          <p:cNvPr id="41987" name="Picture 2" descr="StickCensus">
            <a:extLst>
              <a:ext uri="{FF2B5EF4-FFF2-40B4-BE49-F238E27FC236}">
                <a16:creationId xmlns:a16="http://schemas.microsoft.com/office/drawing/2014/main" id="{2AB3C6F9-136D-4425-A49C-59370AFD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6208713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3">
            <a:extLst>
              <a:ext uri="{FF2B5EF4-FFF2-40B4-BE49-F238E27FC236}">
                <a16:creationId xmlns:a16="http://schemas.microsoft.com/office/drawing/2014/main" id="{F4E646FC-F0E5-4EE5-826E-2F8195435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6559550"/>
            <a:ext cx="7445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 defTabSz="381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381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381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381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381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30000"/>
            </a:pPr>
            <a:r>
              <a:rPr lang="en-US" altLang="en-US" sz="1100"/>
              <a:t>Two attributes mapped to axes, remaining attributes mapped to angle or length of limbs”. Look at texture pattern</a:t>
            </a:r>
            <a:endParaRPr lang="de-DE" altLang="en-US" sz="1800">
              <a:latin typeface="Arial Narrow" panose="020B0606020202030204" pitchFamily="34" charset="0"/>
            </a:endParaRPr>
          </a:p>
        </p:txBody>
      </p:sp>
      <p:sp>
        <p:nvSpPr>
          <p:cNvPr id="41989" name="Text Box 4">
            <a:extLst>
              <a:ext uri="{FF2B5EF4-FFF2-40B4-BE49-F238E27FC236}">
                <a16:creationId xmlns:a16="http://schemas.microsoft.com/office/drawing/2014/main" id="{0E6F6C3C-7A10-49DE-B7F1-73BD35F14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066800"/>
            <a:ext cx="22383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n-US">
                <a:latin typeface="Arial" panose="020B0604020202020204" pitchFamily="34" charset="0"/>
              </a:rPr>
              <a:t>A census data figure showing age, income, gender, education, etc.</a:t>
            </a:r>
          </a:p>
        </p:txBody>
      </p:sp>
      <p:sp>
        <p:nvSpPr>
          <p:cNvPr id="41990" name="Text Box 5">
            <a:extLst>
              <a:ext uri="{FF2B5EF4-FFF2-40B4-BE49-F238E27FC236}">
                <a16:creationId xmlns:a16="http://schemas.microsoft.com/office/drawing/2014/main" id="{714D6210-7676-49DF-A078-AC2EE0984C39}"/>
              </a:ext>
            </a:extLst>
          </p:cNvPr>
          <p:cNvSpPr txBox="1">
            <a:spLocks noChangeArrowheads="1"/>
          </p:cNvSpPr>
          <p:nvPr/>
        </p:nvSpPr>
        <p:spPr bwMode="auto">
          <a:xfrm rot="-5417876">
            <a:off x="-1455737" y="3741737"/>
            <a:ext cx="35829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n-US" sz="800">
                <a:solidFill>
                  <a:schemeClr val="accent1"/>
                </a:solidFill>
                <a:latin typeface="Arial" panose="020B0604020202020204" pitchFamily="34" charset="0"/>
              </a:rPr>
              <a:t>used by permission of G. Grinstein, University of Massachusettes at Lowell</a:t>
            </a:r>
          </a:p>
        </p:txBody>
      </p:sp>
      <p:sp>
        <p:nvSpPr>
          <p:cNvPr id="41991" name="Rectangle 6">
            <a:extLst>
              <a:ext uri="{FF2B5EF4-FFF2-40B4-BE49-F238E27FC236}">
                <a16:creationId xmlns:a16="http://schemas.microsoft.com/office/drawing/2014/main" id="{95B20874-A7A5-4ECF-8B6E-4CF630E59D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8288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en-US" sz="3600" dirty="0"/>
              <a:t>Stick</a:t>
            </a:r>
            <a:r>
              <a:rPr lang="de-DE" altLang="en-US" sz="3600" dirty="0">
                <a:solidFill>
                  <a:schemeClr val="tx1"/>
                </a:solidFill>
              </a:rPr>
              <a:t> </a:t>
            </a:r>
            <a:r>
              <a:rPr lang="de-DE" altLang="en-US" sz="3600" dirty="0"/>
              <a:t>Figure</a:t>
            </a:r>
            <a:endParaRPr lang="en-US" altLang="en-US" sz="3600" dirty="0"/>
          </a:p>
        </p:txBody>
      </p:sp>
      <p:sp>
        <p:nvSpPr>
          <p:cNvPr id="41992" name="Text Box 12">
            <a:extLst>
              <a:ext uri="{FF2B5EF4-FFF2-40B4-BE49-F238E27FC236}">
                <a16:creationId xmlns:a16="http://schemas.microsoft.com/office/drawing/2014/main" id="{CD156307-1304-49B9-9C7C-9BD8B0B9A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419600"/>
            <a:ext cx="2286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 5-piece stick figure (1 body and 4 limbs w. different angle/length)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389341BC-3087-4E84-928A-7C113575A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B0637DA-32DB-4D51-AE26-FED1656AF6BA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6FC9BB2-6591-4A1B-987E-E067F026F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en-US" sz="3600" dirty="0">
                <a:solidFill>
                  <a:srgbClr val="C00000"/>
                </a:solidFill>
              </a:rPr>
              <a:t>Hierarchical Visualization Techniques</a:t>
            </a:r>
            <a:endParaRPr lang="en-US" altLang="en-US" sz="3600" dirty="0">
              <a:solidFill>
                <a:srgbClr val="C00000"/>
              </a:solidFill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7966C79-7D26-42CD-BADE-9BE96146A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de-DE" altLang="en-US" sz="2800" dirty="0"/>
              <a:t>Visualization of the data using a hierarchical partitioning into subspaces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en-US" sz="2800" dirty="0"/>
              <a:t>Methods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Dimensional Stacking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Worlds-within-Worlds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Tree-Map 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Cone Trees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InfoCube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6BDE8E8F-F5A2-4064-985C-895E1C5C0F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A04713B-4B23-4130-B6A7-263B763AE668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45DE3AE-60D7-48EA-A4F3-2D3C26429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6232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Dimensional Stacking</a:t>
            </a: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E2948765-9CD1-48C8-8DBE-DDCA6F175446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8153400" cy="2125663"/>
          </a:xfrm>
          <a:noFill/>
        </p:spPr>
      </p:pic>
      <p:sp>
        <p:nvSpPr>
          <p:cNvPr id="44037" name="Rectangle 5">
            <a:extLst>
              <a:ext uri="{FF2B5EF4-FFF2-40B4-BE49-F238E27FC236}">
                <a16:creationId xmlns:a16="http://schemas.microsoft.com/office/drawing/2014/main" id="{30924DAE-3D4D-4A2D-BAAC-5A36D3BA0DD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581400"/>
            <a:ext cx="8610600" cy="2819400"/>
          </a:xfrm>
        </p:spPr>
        <p:txBody>
          <a:bodyPr/>
          <a:lstStyle/>
          <a:p>
            <a:pPr eaLnBrk="1" hangingPunct="1"/>
            <a:r>
              <a:rPr lang="de-DE" altLang="en-US" sz="2400"/>
              <a:t>Partitioning of the n-dimensional attribute space in 2-D subspaces, which are ‘stacked’ into each other</a:t>
            </a:r>
          </a:p>
          <a:p>
            <a:pPr eaLnBrk="1" hangingPunct="1"/>
            <a:r>
              <a:rPr lang="de-DE" altLang="en-US" sz="2400"/>
              <a:t>Partitioning of the attribute value ranges into classes.  The important attributes should be used on the outer levels.</a:t>
            </a:r>
            <a:endParaRPr lang="de-DE" altLang="en-US" sz="2400" b="1"/>
          </a:p>
          <a:p>
            <a:pPr eaLnBrk="1" hangingPunct="1"/>
            <a:r>
              <a:rPr lang="de-DE" altLang="en-US" sz="2400"/>
              <a:t>Adequate for data with ordinal attributes of low cardinality</a:t>
            </a:r>
          </a:p>
          <a:p>
            <a:pPr eaLnBrk="1" hangingPunct="1"/>
            <a:r>
              <a:rPr lang="en-US" altLang="en-US" sz="2400"/>
              <a:t>But, difficult to display more than nine dimensions</a:t>
            </a:r>
          </a:p>
          <a:p>
            <a:pPr eaLnBrk="1" hangingPunct="1"/>
            <a:r>
              <a:rPr lang="en-US" altLang="en-US" sz="2400"/>
              <a:t>Important to map dimensions appropriately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>
            <a:extLst>
              <a:ext uri="{FF2B5EF4-FFF2-40B4-BE49-F238E27FC236}">
                <a16:creationId xmlns:a16="http://schemas.microsoft.com/office/drawing/2014/main" id="{023A79B1-6882-4B5D-BFBF-4E111BFC5F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76E73E5-0450-40BB-895F-64C6C4055FCD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74B9361-4DF4-4410-ADFB-BDBB2DDFA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219200"/>
            <a:ext cx="7581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3810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2">
              <a:spcBef>
                <a:spcPts val="1900"/>
              </a:spcBef>
              <a:spcAft>
                <a:spcPts val="1500"/>
              </a:spcAft>
            </a:pPr>
            <a:r>
              <a:rPr lang="de-DE" altLang="en-US" sz="1000">
                <a:solidFill>
                  <a:schemeClr val="accent1"/>
                </a:solidFill>
                <a:latin typeface="Arial" panose="020B0604020202020204" pitchFamily="34" charset="0"/>
              </a:rPr>
              <a:t>Used by permission of M. Ward, Worcester Polytechnic Institute</a:t>
            </a:r>
          </a:p>
        </p:txBody>
      </p:sp>
      <p:pic>
        <p:nvPicPr>
          <p:cNvPr id="45060" name="Picture 3" descr="dimstack">
            <a:extLst>
              <a:ext uri="{FF2B5EF4-FFF2-40B4-BE49-F238E27FC236}">
                <a16:creationId xmlns:a16="http://schemas.microsoft.com/office/drawing/2014/main" id="{FB8E1237-4327-4011-98EA-A449E985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0500"/>
            <a:ext cx="74199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4">
            <a:extLst>
              <a:ext uri="{FF2B5EF4-FFF2-40B4-BE49-F238E27FC236}">
                <a16:creationId xmlns:a16="http://schemas.microsoft.com/office/drawing/2014/main" id="{ED94DB1E-5C5B-4A86-9326-5050824A4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n-US" sz="2000">
                <a:latin typeface="Arial" panose="020B0604020202020204" pitchFamily="34" charset="0"/>
              </a:rPr>
              <a:t>Visualization of oil mining data with longitude and latitude mapped to the outer x-, y-axes and ore grade and depth mapped to the inner x-, y-axes</a:t>
            </a:r>
          </a:p>
        </p:txBody>
      </p:sp>
      <p:sp>
        <p:nvSpPr>
          <p:cNvPr id="45062" name="Rectangle 5">
            <a:extLst>
              <a:ext uri="{FF2B5EF4-FFF2-40B4-BE49-F238E27FC236}">
                <a16:creationId xmlns:a16="http://schemas.microsoft.com/office/drawing/2014/main" id="{C146792C-C58D-40B1-AD2F-9F52094318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Dimensional Stacking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>
            <a:extLst>
              <a:ext uri="{FF2B5EF4-FFF2-40B4-BE49-F238E27FC236}">
                <a16:creationId xmlns:a16="http://schemas.microsoft.com/office/drawing/2014/main" id="{FCE3F062-6FD1-48FA-96FB-5B7E21671B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8A52B9D-261A-49BD-9C12-86042027F1FF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366674A-F4BE-47FC-8F61-7ACBCBE68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/>
              <a:t>Worlds-within-Worlds</a:t>
            </a:r>
            <a:endParaRPr lang="en-US" altLang="en-US" dirty="0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86C6A8D-466D-40E4-973F-B6CE00E861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8839200" cy="1981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de-DE" altLang="en-US" sz="2400" dirty="0"/>
              <a:t>Assign </a:t>
            </a:r>
            <a:r>
              <a:rPr lang="en-US" altLang="en-US" sz="2400" dirty="0"/>
              <a:t>the function and two most important parameters to innermost world 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altLang="en-US" sz="2400" dirty="0"/>
              <a:t>Fix all other parameters at constant values - draw other (1 or 2 or 3 dimensional worlds choosing these as the axes)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altLang="en-US" sz="2400" dirty="0"/>
              <a:t>Software that uses this paradigm</a:t>
            </a:r>
          </a:p>
          <a:p>
            <a:pPr marL="457200" indent="-457200" eaLnBrk="1" hangingPunct="1">
              <a:lnSpc>
                <a:spcPct val="110000"/>
              </a:lnSpc>
            </a:pPr>
            <a:endParaRPr lang="en-US" altLang="en-US" sz="2000" dirty="0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834C4D3B-828B-4018-8F42-8C7DFABCB8F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-304800" y="3581400"/>
            <a:ext cx="5208639" cy="3200400"/>
          </a:xfrm>
        </p:spPr>
        <p:txBody>
          <a:bodyPr/>
          <a:lstStyle/>
          <a:p>
            <a:pPr marL="800100" lvl="1" indent="-342900" eaLnBrk="1" hangingPunct="1"/>
            <a:r>
              <a:rPr lang="en-US" altLang="en-US" dirty="0"/>
              <a:t>N–vision: Dynamic interaction through data glove and stereo displays, including  rotation, scaling (inner) and translation (inner/outer) </a:t>
            </a:r>
          </a:p>
          <a:p>
            <a:pPr marL="800100" lvl="1" indent="-342900" eaLnBrk="1" hangingPunct="1"/>
            <a:r>
              <a:rPr lang="en-US" altLang="en-US" dirty="0"/>
              <a:t>Auto Visual: Static interaction by means of queries</a:t>
            </a:r>
          </a:p>
        </p:txBody>
      </p:sp>
      <p:pic>
        <p:nvPicPr>
          <p:cNvPr id="46086" name="Picture 4" descr="pic1">
            <a:extLst>
              <a:ext uri="{FF2B5EF4-FFF2-40B4-BE49-F238E27FC236}">
                <a16:creationId xmlns:a16="http://schemas.microsoft.com/office/drawing/2014/main" id="{940C4DE5-04F8-4969-82CB-C188FD8DD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520863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ADA02301-1D26-43DF-8A68-EC62FEE23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D91AC87-2861-43DB-8B16-8BEAE4C6C6F3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EB3106D-65A7-4098-9BA3-CB9056AA9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Tree-Map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47108" name="Rectangle 6">
            <a:extLst>
              <a:ext uri="{FF2B5EF4-FFF2-40B4-BE49-F238E27FC236}">
                <a16:creationId xmlns:a16="http://schemas.microsoft.com/office/drawing/2014/main" id="{8D514CBC-812D-40A0-BD09-2E5A7D94A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839200" cy="2362200"/>
          </a:xfrm>
        </p:spPr>
        <p:txBody>
          <a:bodyPr/>
          <a:lstStyle/>
          <a:p>
            <a:pPr eaLnBrk="1" hangingPunct="1"/>
            <a:r>
              <a:rPr lang="de-DE" altLang="en-US" sz="2800" dirty="0"/>
              <a:t>Screen-filling method which uses a hierarchical partitioning of the screen into regions depending on the attribute values</a:t>
            </a:r>
            <a:endParaRPr lang="de-DE" altLang="en-US" sz="2800" b="1" dirty="0"/>
          </a:p>
          <a:p>
            <a:pPr eaLnBrk="1" hangingPunct="1"/>
            <a:r>
              <a:rPr lang="de-DE" altLang="en-US" sz="2800" dirty="0"/>
              <a:t>The x- and y-dimensions of the screen are partitioned alternately according to the attribute values (classes)</a:t>
            </a:r>
            <a:endParaRPr lang="en-US" altLang="en-US" sz="2800" dirty="0"/>
          </a:p>
        </p:txBody>
      </p:sp>
      <p:pic>
        <p:nvPicPr>
          <p:cNvPr id="47109" name="Picture 4" descr="all102001">
            <a:extLst>
              <a:ext uri="{FF2B5EF4-FFF2-40B4-BE49-F238E27FC236}">
                <a16:creationId xmlns:a16="http://schemas.microsoft.com/office/drawing/2014/main" id="{B764A389-E1B5-4745-B64E-6F54C4BC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76637"/>
            <a:ext cx="4572000" cy="30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5">
            <a:extLst>
              <a:ext uri="{FF2B5EF4-FFF2-40B4-BE49-F238E27FC236}">
                <a16:creationId xmlns:a16="http://schemas.microsoft.com/office/drawing/2014/main" id="{54A4D9D5-59FC-434F-AAB7-18DC8EE25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0"/>
            <a:ext cx="2590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MSR </a:t>
            </a:r>
            <a:r>
              <a:rPr lang="en-US" altLang="en-US" sz="2800" dirty="0" err="1"/>
              <a:t>Netscan</a:t>
            </a:r>
            <a:r>
              <a:rPr lang="en-US" altLang="en-US" sz="2800" dirty="0"/>
              <a:t> Image</a:t>
            </a:r>
          </a:p>
        </p:txBody>
      </p:sp>
      <p:sp>
        <p:nvSpPr>
          <p:cNvPr id="47111" name="Rectangle 1">
            <a:extLst>
              <a:ext uri="{FF2B5EF4-FFF2-40B4-BE49-F238E27FC236}">
                <a16:creationId xmlns:a16="http://schemas.microsoft.com/office/drawing/2014/main" id="{9692CFAA-C29D-4FA8-A25A-1D50D8940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5320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Ack.: http://www.cs.umd.edu/hcil/treemap-history/all102001.jpg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52DD341D-1628-4563-8630-9192FC82F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EB99E46-5A5D-423E-BAC9-9F08D5C76BB7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C30F3189-F3BE-4178-9C69-4BDD0F6B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5438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>
            <a:extLst>
              <a:ext uri="{FF2B5EF4-FFF2-40B4-BE49-F238E27FC236}">
                <a16:creationId xmlns:a16="http://schemas.microsoft.com/office/drawing/2014/main" id="{29B90ED7-AC7D-4E3A-A65A-86FFCD64B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46049"/>
            <a:ext cx="8534400" cy="13779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0" dirty="0"/>
              <a:t>Tree-Map of a File System (Schneiderman)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A52FCEEF-B07D-4E75-AF47-C367C3BDB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2662309-8562-4DC1-BC49-383A60B82779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61A7A3C-D79C-4BAF-9E69-D2C49DD22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852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Important Characteristics of Structured Data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46926F9-4E43-4C13-AE00-6CCC108F5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13700" cy="5029200"/>
          </a:xfrm>
          <a:noFill/>
        </p:spPr>
        <p:txBody>
          <a:bodyPr lIns="90488" tIns="44450" rIns="90488" bIns="44450"/>
          <a:lstStyle/>
          <a:p>
            <a:pPr marL="285750" indent="-285750" eaLnBrk="1" hangingPunct="1">
              <a:lnSpc>
                <a:spcPct val="115000"/>
              </a:lnSpc>
            </a:pPr>
            <a:r>
              <a:rPr lang="en-US" altLang="en-US" sz="2800" dirty="0"/>
              <a:t>Dimensionality</a:t>
            </a:r>
          </a:p>
          <a:p>
            <a:pPr marL="800100" lvl="1" indent="-342900" eaLnBrk="1" hangingPunct="1">
              <a:lnSpc>
                <a:spcPct val="115000"/>
              </a:lnSpc>
            </a:pPr>
            <a:r>
              <a:rPr lang="en-US" altLang="en-US" sz="2400" dirty="0"/>
              <a:t>Curse of dimensionality</a:t>
            </a:r>
          </a:p>
          <a:p>
            <a:pPr marL="285750" indent="-285750" eaLnBrk="1" hangingPunct="1">
              <a:lnSpc>
                <a:spcPct val="115000"/>
              </a:lnSpc>
            </a:pPr>
            <a:r>
              <a:rPr lang="en-US" altLang="en-US" sz="2800" dirty="0"/>
              <a:t>Sparsity</a:t>
            </a:r>
          </a:p>
          <a:p>
            <a:pPr marL="800100" lvl="1" indent="-342900" eaLnBrk="1" hangingPunct="1">
              <a:lnSpc>
                <a:spcPct val="115000"/>
              </a:lnSpc>
            </a:pPr>
            <a:r>
              <a:rPr lang="en-US" altLang="en-US" sz="2400" dirty="0"/>
              <a:t>Only presence counts</a:t>
            </a:r>
          </a:p>
          <a:p>
            <a:pPr marL="285750" indent="-285750" eaLnBrk="1" hangingPunct="1">
              <a:lnSpc>
                <a:spcPct val="115000"/>
              </a:lnSpc>
            </a:pPr>
            <a:r>
              <a:rPr lang="en-US" altLang="en-US" sz="2800" dirty="0"/>
              <a:t>Resolution</a:t>
            </a:r>
          </a:p>
          <a:p>
            <a:pPr marL="800100" lvl="1" indent="-342900" eaLnBrk="1" hangingPunct="1">
              <a:lnSpc>
                <a:spcPct val="115000"/>
              </a:lnSpc>
            </a:pPr>
            <a:r>
              <a:rPr lang="en-US" altLang="en-US" sz="2400" dirty="0"/>
              <a:t>Patterns depend on the scale</a:t>
            </a:r>
            <a:r>
              <a:rPr lang="en-US" altLang="en-US" sz="3600" dirty="0"/>
              <a:t> </a:t>
            </a:r>
          </a:p>
          <a:p>
            <a:pPr marL="285750" indent="-285750" eaLnBrk="1" hangingPunct="1">
              <a:lnSpc>
                <a:spcPct val="115000"/>
              </a:lnSpc>
            </a:pPr>
            <a:r>
              <a:rPr lang="en-US" altLang="en-US" sz="2800" dirty="0"/>
              <a:t>Distribution</a:t>
            </a:r>
          </a:p>
          <a:p>
            <a:pPr marL="800100" lvl="1" indent="-342900" eaLnBrk="1" hangingPunct="1">
              <a:lnSpc>
                <a:spcPct val="115000"/>
              </a:lnSpc>
            </a:pPr>
            <a:r>
              <a:rPr lang="en-US" altLang="en-US" sz="2400" dirty="0"/>
              <a:t>Centrality and dispersion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03392666-8F0F-4922-913E-EBB0773F0F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8879E60-8E43-4BAF-BC45-E3EDCA37FFB4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C16E427-DE03-46AC-A7F7-0D959A4B2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3863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en-US" sz="3600" dirty="0"/>
              <a:t>InfoCube</a:t>
            </a:r>
            <a:endParaRPr lang="en-US" altLang="en-US" sz="3600" dirty="0"/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EFFDD28-BD48-4DF3-9A97-B072193F4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4953000"/>
          </a:xfrm>
        </p:spPr>
        <p:txBody>
          <a:bodyPr/>
          <a:lstStyle/>
          <a:p>
            <a:pPr eaLnBrk="1" hangingPunct="1"/>
            <a:r>
              <a:rPr lang="de-DE" altLang="en-US" sz="2800" dirty="0"/>
              <a:t>A 3-D visualization technique where hierarchical information is displayed as nested semi-transparent cubes </a:t>
            </a:r>
          </a:p>
          <a:p>
            <a:pPr eaLnBrk="1" hangingPunct="1"/>
            <a:r>
              <a:rPr lang="de-DE" altLang="en-US" sz="2800" dirty="0"/>
              <a:t>The outermost cubes correspond to the top level data, while the subnodes or the lower level data are represented as smaller cubes inside the outermost cubes, and so on</a:t>
            </a:r>
          </a:p>
        </p:txBody>
      </p:sp>
      <p:pic>
        <p:nvPicPr>
          <p:cNvPr id="49157" name="Picture 11">
            <a:extLst>
              <a:ext uri="{FF2B5EF4-FFF2-40B4-BE49-F238E27FC236}">
                <a16:creationId xmlns:a16="http://schemas.microsoft.com/office/drawing/2014/main" id="{C08DDBC8-2937-4907-9AFC-4265DEC7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114800"/>
            <a:ext cx="3600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7F825177-05F6-4F8B-9693-DB40EECBD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743777A-606F-46E2-AB1C-D31AE355A948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  <p:pic>
        <p:nvPicPr>
          <p:cNvPr id="50179" name="Picture 6" descr="GraphVis_ExConeTree_15_den_top">
            <a:extLst>
              <a:ext uri="{FF2B5EF4-FFF2-40B4-BE49-F238E27FC236}">
                <a16:creationId xmlns:a16="http://schemas.microsoft.com/office/drawing/2014/main" id="{70405AC0-86F1-4ACD-949D-8324FEDEB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49" y="2963864"/>
            <a:ext cx="2400299" cy="24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GraphVis_ExConeTree_15_den">
            <a:extLst>
              <a:ext uri="{FF2B5EF4-FFF2-40B4-BE49-F238E27FC236}">
                <a16:creationId xmlns:a16="http://schemas.microsoft.com/office/drawing/2014/main" id="{1459C7C7-C497-4551-B6CB-9401E785B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08" y="769939"/>
            <a:ext cx="343958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2">
            <a:extLst>
              <a:ext uri="{FF2B5EF4-FFF2-40B4-BE49-F238E27FC236}">
                <a16:creationId xmlns:a16="http://schemas.microsoft.com/office/drawing/2014/main" id="{CE6F2FB6-DA3E-46E8-AD18-74B6F752E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391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en-US" dirty="0"/>
              <a:t>Three-D Cone Trees</a:t>
            </a:r>
            <a:endParaRPr lang="en-US" altLang="en-US" dirty="0"/>
          </a:p>
        </p:txBody>
      </p:sp>
      <p:sp>
        <p:nvSpPr>
          <p:cNvPr id="50182" name="Rectangle 3">
            <a:extLst>
              <a:ext uri="{FF2B5EF4-FFF2-40B4-BE49-F238E27FC236}">
                <a16:creationId xmlns:a16="http://schemas.microsoft.com/office/drawing/2014/main" id="{E20E52C7-29F5-48C7-A9E4-CAD1F2EDE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6934200" cy="5562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i="1" dirty="0"/>
              <a:t>3D</a:t>
            </a:r>
            <a:r>
              <a:rPr lang="en-US" altLang="en-US" dirty="0"/>
              <a:t> </a:t>
            </a:r>
            <a:r>
              <a:rPr lang="en-US" altLang="en-US" i="1" dirty="0"/>
              <a:t>cone tree</a:t>
            </a:r>
            <a:r>
              <a:rPr lang="en-US" altLang="en-US" dirty="0"/>
              <a:t> visualization technique works well for up to a thousand nodes or so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First build a </a:t>
            </a:r>
            <a:r>
              <a:rPr lang="en-US" altLang="en-US" i="1" dirty="0"/>
              <a:t>2D</a:t>
            </a:r>
            <a:r>
              <a:rPr lang="en-US" altLang="en-US" dirty="0"/>
              <a:t> </a:t>
            </a:r>
            <a:r>
              <a:rPr lang="en-US" altLang="en-US" i="1" dirty="0"/>
              <a:t>circle tree</a:t>
            </a:r>
            <a:r>
              <a:rPr lang="en-US" altLang="en-US" dirty="0"/>
              <a:t> that arranges its nodes in concentric circles centered on the root node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Cannot avoid overlaps when projected to 2D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G. Robertson, J. Mackinlay, S. Card. “Cone Trees: Animated 3D Visualizations of Hierarchical Information”, </a:t>
            </a:r>
            <a:r>
              <a:rPr lang="en-US" altLang="en-US" i="1" dirty="0"/>
              <a:t>ACM SIGCHI'91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Graph from Nadeau Software Consulting website: Visualize a social network data set that models the way an infection spreads from one person to the next </a:t>
            </a:r>
            <a:endParaRPr lang="de-DE" altLang="en-US" dirty="0"/>
          </a:p>
        </p:txBody>
      </p:sp>
      <p:sp>
        <p:nvSpPr>
          <p:cNvPr id="50183" name="TextBox 1">
            <a:extLst>
              <a:ext uri="{FF2B5EF4-FFF2-40B4-BE49-F238E27FC236}">
                <a16:creationId xmlns:a16="http://schemas.microsoft.com/office/drawing/2014/main" id="{0E1C9997-0677-401E-9237-5125F2273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390" y="6245225"/>
            <a:ext cx="446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Ack.: http://nadeausoftware.com/articles/visualization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1127940-8ABE-4C9B-A0BF-19F3440F9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6988"/>
            <a:ext cx="8229600" cy="138747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Visualizing Complex Data and Relations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4F99151-79C4-4737-9929-A3D93189F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813"/>
            <a:ext cx="9296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Visualizing non-numerical data: text and social networks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Tag cloud: visualizing user-generated tags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EA350EB8-9C0C-4182-9B98-5E03A04C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84400"/>
            <a:ext cx="51054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Rectangle 5">
            <a:extLst>
              <a:ext uri="{FF2B5EF4-FFF2-40B4-BE49-F238E27FC236}">
                <a16:creationId xmlns:a16="http://schemas.microsoft.com/office/drawing/2014/main" id="{BE736398-9C8A-4963-9694-0D399498A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336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800100" lvl="1">
              <a:spcBef>
                <a:spcPct val="20000"/>
              </a:spcBef>
              <a:buClr>
                <a:schemeClr val="hlink"/>
              </a:buClr>
              <a:buSzPct val="55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The importance of tag is represented by font size/color</a:t>
            </a:r>
          </a:p>
          <a:p>
            <a: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Besides text data, there are also methods to visualize relationships, such as visualizing social networks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94E67142-5530-466D-9D35-37E5BEC98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32460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Newsmap: Google News Stories in 2005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1C2-C81F-4016-B1E8-DA298491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645E5-0C87-40DA-90D6-2349ECABA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Data Objects and Attribute Types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Basic Statistical Descriptions of Data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Data Visualization</a:t>
            </a:r>
          </a:p>
          <a:p>
            <a:r>
              <a:rPr lang="en-US" sz="2800" dirty="0"/>
              <a:t>Measuring Data Similarity and Dissimilarity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728E1-4AEC-461A-AA7F-45CF0366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583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FB2AE5D9-885F-4E95-A51F-C4D73FD87A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5AF14F2-FFD0-4892-8CF0-9640EAB6F70F}" type="slidenum">
              <a:rPr lang="en-US" altLang="en-US" sz="1200"/>
              <a:pPr eaLnBrk="1" hangingPunct="1"/>
              <a:t>54</a:t>
            </a:fld>
            <a:endParaRPr lang="en-US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1564819-2839-49A0-98B8-C9E52BF55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solidFill>
                  <a:srgbClr val="C00000"/>
                </a:solidFill>
              </a:rPr>
              <a:t>Similarity and Dissimilarity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24450E6-4360-4E66-A68B-E24786C4B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181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Similarity</a:t>
            </a:r>
          </a:p>
          <a:p>
            <a:pPr lvl="1" eaLnBrk="1" hangingPunct="1"/>
            <a:r>
              <a:rPr lang="en-US" altLang="en-US" sz="2400" dirty="0"/>
              <a:t>Numerical measure of how alike two data objects are</a:t>
            </a:r>
          </a:p>
          <a:p>
            <a:pPr lvl="1" eaLnBrk="1" hangingPunct="1"/>
            <a:r>
              <a:rPr lang="en-US" altLang="en-US" sz="2400" dirty="0"/>
              <a:t>Value is higher when objects are more alike</a:t>
            </a:r>
          </a:p>
          <a:p>
            <a:pPr lvl="1" eaLnBrk="1" hangingPunct="1"/>
            <a:r>
              <a:rPr lang="en-US" altLang="en-US" sz="2400" dirty="0"/>
              <a:t>Often falls in the range [0,1]</a:t>
            </a:r>
          </a:p>
          <a:p>
            <a:pPr eaLnBrk="1" hangingPunct="1"/>
            <a:r>
              <a:rPr lang="en-US" altLang="en-US" sz="2800" dirty="0"/>
              <a:t>Dissimilarity</a:t>
            </a:r>
            <a:r>
              <a:rPr lang="en-US" altLang="en-US" dirty="0"/>
              <a:t> (e.g., distance)</a:t>
            </a:r>
          </a:p>
          <a:p>
            <a:pPr lvl="1" eaLnBrk="1" hangingPunct="1"/>
            <a:r>
              <a:rPr lang="en-US" altLang="en-US" sz="2400" dirty="0"/>
              <a:t>Numerical measure of how different two data objects are</a:t>
            </a:r>
          </a:p>
          <a:p>
            <a:pPr lvl="1" eaLnBrk="1" hangingPunct="1"/>
            <a:r>
              <a:rPr lang="en-US" altLang="en-US" sz="2400" dirty="0"/>
              <a:t>Lower when objects are more alike</a:t>
            </a:r>
          </a:p>
          <a:p>
            <a:pPr lvl="1" eaLnBrk="1" hangingPunct="1"/>
            <a:r>
              <a:rPr lang="en-US" altLang="en-US" sz="2400" dirty="0"/>
              <a:t>Minimum dissimilarity is often 0</a:t>
            </a:r>
          </a:p>
          <a:p>
            <a:pPr lvl="1" eaLnBrk="1" hangingPunct="1"/>
            <a:r>
              <a:rPr lang="en-US" altLang="en-US" sz="2400" dirty="0"/>
              <a:t>Upper limit varies</a:t>
            </a:r>
          </a:p>
          <a:p>
            <a:pPr eaLnBrk="1" hangingPunct="1"/>
            <a:r>
              <a:rPr lang="en-US" altLang="en-US" sz="2800" dirty="0"/>
              <a:t>Proximity</a:t>
            </a:r>
            <a:r>
              <a:rPr lang="en-US" altLang="en-US" sz="2400" dirty="0"/>
              <a:t> refers to a similarity or dissimilarity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BAECB2F0-0494-4A8F-B960-738C561E10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92A466E-3F37-419D-ACA5-6C20864F2080}" type="slidenum">
              <a:rPr lang="en-US" altLang="en-US" sz="1200"/>
              <a:pPr eaLnBrk="1" hangingPunct="1"/>
              <a:t>55</a:t>
            </a:fld>
            <a:endParaRPr lang="en-US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D785EB68-B7B3-4BDA-B6C9-90C4A940D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Data Matrix and Dissimilarity Matrix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75E017A-1BCF-455E-B825-A1B282287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686300" cy="5181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Data matrix</a:t>
            </a:r>
          </a:p>
          <a:p>
            <a:pPr lvl="1" eaLnBrk="1" hangingPunct="1"/>
            <a:r>
              <a:rPr lang="en-US" altLang="en-US" sz="2400" dirty="0"/>
              <a:t>n data points with p dimensions</a:t>
            </a:r>
          </a:p>
          <a:p>
            <a:pPr lvl="1" eaLnBrk="1" hangingPunct="1"/>
            <a:r>
              <a:rPr lang="en-US" altLang="en-US" sz="2400" dirty="0"/>
              <a:t>Two modes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800" dirty="0"/>
              <a:t>Dissimilarity matrix</a:t>
            </a:r>
          </a:p>
          <a:p>
            <a:pPr lvl="1" eaLnBrk="1" hangingPunct="1"/>
            <a:r>
              <a:rPr lang="en-US" altLang="en-US" sz="2400" dirty="0"/>
              <a:t>n data points, but registers only the distance </a:t>
            </a:r>
          </a:p>
          <a:p>
            <a:pPr lvl="1" eaLnBrk="1" hangingPunct="1"/>
            <a:r>
              <a:rPr lang="en-US" altLang="en-US" sz="2400" dirty="0"/>
              <a:t>A triangular matrix</a:t>
            </a:r>
          </a:p>
          <a:p>
            <a:pPr lvl="1" eaLnBrk="1" hangingPunct="1"/>
            <a:r>
              <a:rPr lang="en-US" altLang="en-US" sz="2400" dirty="0"/>
              <a:t>Single mode</a:t>
            </a:r>
          </a:p>
        </p:txBody>
      </p:sp>
      <p:graphicFrame>
        <p:nvGraphicFramePr>
          <p:cNvPr id="54277" name="Object 4">
            <a:extLst>
              <a:ext uri="{FF2B5EF4-FFF2-40B4-BE49-F238E27FC236}">
                <a16:creationId xmlns:a16="http://schemas.microsoft.com/office/drawing/2014/main" id="{5C71CB2D-3848-43E0-8DA5-BEFA561265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030873"/>
              </p:ext>
            </p:extLst>
          </p:nvPr>
        </p:nvGraphicFramePr>
        <p:xfrm>
          <a:off x="5143500" y="1314450"/>
          <a:ext cx="3124200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8" name="Equation" r:id="rId4" imgW="1778000" imgH="1244600" progId="Equation.3">
                  <p:embed/>
                </p:oleObj>
              </mc:Choice>
              <mc:Fallback>
                <p:oleObj name="Equation" r:id="rId4" imgW="1778000" imgH="1244600" progId="Equation.3">
                  <p:embed/>
                  <p:pic>
                    <p:nvPicPr>
                      <p:cNvPr id="54277" name="Object 4">
                        <a:extLst>
                          <a:ext uri="{FF2B5EF4-FFF2-40B4-BE49-F238E27FC236}">
                            <a16:creationId xmlns:a16="http://schemas.microsoft.com/office/drawing/2014/main" id="{5C71CB2D-3848-43E0-8DA5-BEFA561265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1314450"/>
                        <a:ext cx="3124200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5">
            <a:extLst>
              <a:ext uri="{FF2B5EF4-FFF2-40B4-BE49-F238E27FC236}">
                <a16:creationId xmlns:a16="http://schemas.microsoft.com/office/drawing/2014/main" id="{6F9553A9-3797-4EAE-B555-BCDCB0D6CC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798347"/>
              </p:ext>
            </p:extLst>
          </p:nvPr>
        </p:nvGraphicFramePr>
        <p:xfrm>
          <a:off x="4991100" y="4135438"/>
          <a:ext cx="3429000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" name="Equation" r:id="rId6" imgW="1828800" imgH="1143000" progId="Equation.3">
                  <p:embed/>
                </p:oleObj>
              </mc:Choice>
              <mc:Fallback>
                <p:oleObj name="Equation" r:id="rId6" imgW="1828800" imgH="1143000" progId="Equation.3">
                  <p:embed/>
                  <p:pic>
                    <p:nvPicPr>
                      <p:cNvPr id="54278" name="Object 5">
                        <a:extLst>
                          <a:ext uri="{FF2B5EF4-FFF2-40B4-BE49-F238E27FC236}">
                            <a16:creationId xmlns:a16="http://schemas.microsoft.com/office/drawing/2014/main" id="{6F9553A9-3797-4EAE-B555-BCDCB0D6CC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4135438"/>
                        <a:ext cx="3429000" cy="197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8B60B6D0-B88C-4D07-95E3-57AE11E6C5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4AD0634-D602-4967-AB48-5B7D93B7A891}" type="slidenum">
              <a:rPr lang="en-US" altLang="en-US" sz="1200"/>
              <a:pPr eaLnBrk="1" hangingPunct="1"/>
              <a:t>56</a:t>
            </a:fld>
            <a:endParaRPr lang="en-US" altLang="en-US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9B2E2CD-971C-425A-B5A7-5C0D8942E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066800"/>
          </a:xfr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en-US" altLang="en-US" sz="3600" dirty="0">
                <a:solidFill>
                  <a:srgbClr val="C00000"/>
                </a:solidFill>
              </a:rPr>
              <a:t>Proximity Measure for Nominal Attributes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B622AFE-464F-4DE0-B4E9-AD1A89009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876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Can take 2 or more states, e.g., red, yellow, blue, green (generalization of a binary attribute)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u="sng" dirty="0"/>
              <a:t>Method 1</a:t>
            </a:r>
            <a:r>
              <a:rPr lang="en-US" altLang="en-US" sz="2800" dirty="0"/>
              <a:t>: Simple matching</a:t>
            </a:r>
            <a:endParaRPr lang="en-US" altLang="en-US" sz="2800" i="1" dirty="0"/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i="1" dirty="0"/>
              <a:t>m</a:t>
            </a:r>
            <a:r>
              <a:rPr lang="en-US" altLang="en-US" sz="2400" dirty="0"/>
              <a:t>: # of matches,</a:t>
            </a:r>
            <a:r>
              <a:rPr lang="en-US" altLang="en-US" sz="2400" i="1" dirty="0"/>
              <a:t> p</a:t>
            </a:r>
            <a:r>
              <a:rPr lang="en-US" altLang="en-US" sz="2400" dirty="0"/>
              <a:t>: total # of variables</a:t>
            </a:r>
          </a:p>
          <a:p>
            <a:pPr lvl="1" eaLnBrk="1" hangingPunct="1">
              <a:lnSpc>
                <a:spcPct val="120000"/>
              </a:lnSpc>
            </a:pPr>
            <a:endParaRPr lang="en-US" altLang="en-US" sz="2400" dirty="0"/>
          </a:p>
          <a:p>
            <a:pPr eaLnBrk="1" hangingPunct="1">
              <a:lnSpc>
                <a:spcPct val="120000"/>
              </a:lnSpc>
            </a:pPr>
            <a:endParaRPr lang="en-US" altLang="en-US" dirty="0"/>
          </a:p>
          <a:p>
            <a:pPr eaLnBrk="1" hangingPunct="1">
              <a:lnSpc>
                <a:spcPct val="120000"/>
              </a:lnSpc>
            </a:pPr>
            <a:r>
              <a:rPr lang="en-US" altLang="en-US" sz="2800" u="sng" dirty="0"/>
              <a:t>Method 2</a:t>
            </a:r>
            <a:r>
              <a:rPr lang="en-US" altLang="en-US" sz="2800" dirty="0"/>
              <a:t>: Use a large number of binary attributes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creating a new binary attribute for each of the </a:t>
            </a:r>
            <a:r>
              <a:rPr lang="en-US" altLang="en-US" sz="2400" i="1" dirty="0"/>
              <a:t>M</a:t>
            </a:r>
            <a:r>
              <a:rPr lang="en-US" altLang="en-US" sz="2400" dirty="0"/>
              <a:t> nominal states</a:t>
            </a:r>
          </a:p>
        </p:txBody>
      </p:sp>
      <p:graphicFrame>
        <p:nvGraphicFramePr>
          <p:cNvPr id="55301" name="Object 4">
            <a:extLst>
              <a:ext uri="{FF2B5EF4-FFF2-40B4-BE49-F238E27FC236}">
                <a16:creationId xmlns:a16="http://schemas.microsoft.com/office/drawing/2014/main" id="{46036974-DF2C-4817-B98E-8CA42A77E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80499"/>
              </p:ext>
            </p:extLst>
          </p:nvPr>
        </p:nvGraphicFramePr>
        <p:xfrm>
          <a:off x="2667000" y="3771900"/>
          <a:ext cx="2667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Equation" r:id="rId4" imgW="1384300" imgH="469900" progId="Equation.3">
                  <p:embed/>
                </p:oleObj>
              </mc:Choice>
              <mc:Fallback>
                <p:oleObj name="Equation" r:id="rId4" imgW="1384300" imgH="469900" progId="Equation.3">
                  <p:embed/>
                  <p:pic>
                    <p:nvPicPr>
                      <p:cNvPr id="55301" name="Object 4">
                        <a:extLst>
                          <a:ext uri="{FF2B5EF4-FFF2-40B4-BE49-F238E27FC236}">
                            <a16:creationId xmlns:a16="http://schemas.microsoft.com/office/drawing/2014/main" id="{46036974-DF2C-4817-B98E-8CA42A77EF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771900"/>
                        <a:ext cx="26670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7">
            <a:extLst>
              <a:ext uri="{FF2B5EF4-FFF2-40B4-BE49-F238E27FC236}">
                <a16:creationId xmlns:a16="http://schemas.microsoft.com/office/drawing/2014/main" id="{BD259BD6-8531-4E5E-8E3B-FDB7A1657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C60DD3E-BD5D-4EE7-AF6E-CBAAE87D34E4}" type="slidenum">
              <a:rPr lang="en-US" altLang="en-US" sz="1200"/>
              <a:pPr eaLnBrk="1" hangingPunct="1"/>
              <a:t>57</a:t>
            </a:fld>
            <a:endParaRPr lang="en-US" altLang="en-US" sz="1200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76F59607-EE12-47DC-94D8-4F621014C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47638"/>
            <a:ext cx="8610600" cy="1047750"/>
          </a:xfr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en-US" altLang="en-US" sz="3600" dirty="0">
                <a:solidFill>
                  <a:srgbClr val="C00000"/>
                </a:solidFill>
              </a:rPr>
              <a:t>Proximity Measure for Binary Attributes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275708EC-B2B7-4883-8813-2DD149AA65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648200" cy="38100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en-US" sz="2000"/>
              <a:t>A contingency table for binary data</a:t>
            </a:r>
          </a:p>
          <a:p>
            <a:pPr eaLnBrk="1" hangingPunct="1">
              <a:lnSpc>
                <a:spcPct val="130000"/>
              </a:lnSpc>
            </a:pPr>
            <a:endParaRPr lang="en-US" altLang="en-US" sz="2000"/>
          </a:p>
          <a:p>
            <a:pPr eaLnBrk="1" hangingPunct="1">
              <a:lnSpc>
                <a:spcPct val="130000"/>
              </a:lnSpc>
            </a:pPr>
            <a:r>
              <a:rPr lang="en-US" altLang="en-US" sz="2000"/>
              <a:t>Distance measure for symmetric binary variables: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/>
              <a:t>Distance measure for asymmetric binary variables: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/>
              <a:t>Jaccard coefficient (</a:t>
            </a:r>
            <a:r>
              <a:rPr lang="en-US" altLang="en-US" sz="2000" i="1">
                <a:solidFill>
                  <a:schemeClr val="hlink"/>
                </a:solidFill>
              </a:rPr>
              <a:t>similarity</a:t>
            </a:r>
            <a:r>
              <a:rPr lang="en-US" altLang="en-US" sz="2000"/>
              <a:t> measure for </a:t>
            </a:r>
            <a:r>
              <a:rPr lang="en-US" altLang="en-US" sz="2000" i="1"/>
              <a:t>asymmetric </a:t>
            </a:r>
            <a:r>
              <a:rPr lang="en-US" altLang="en-US" sz="2000"/>
              <a:t>binary variables): </a:t>
            </a:r>
          </a:p>
        </p:txBody>
      </p:sp>
      <p:sp>
        <p:nvSpPr>
          <p:cNvPr id="1031" name="Rectangle 15">
            <a:extLst>
              <a:ext uri="{FF2B5EF4-FFF2-40B4-BE49-F238E27FC236}">
                <a16:creationId xmlns:a16="http://schemas.microsoft.com/office/drawing/2014/main" id="{CDC82599-D545-4CE0-82BE-F0DD6995F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816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/>
              <a:t>Note: Jaccard coefficient is the same as “coherence”:</a:t>
            </a:r>
          </a:p>
        </p:txBody>
      </p:sp>
      <p:pic>
        <p:nvPicPr>
          <p:cNvPr id="1032" name="Picture 18" descr="eqjaccard">
            <a:extLst>
              <a:ext uri="{FF2B5EF4-FFF2-40B4-BE49-F238E27FC236}">
                <a16:creationId xmlns:a16="http://schemas.microsoft.com/office/drawing/2014/main" id="{F1EB60BF-1CE5-4DC8-BD5E-0B9123244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434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Diagram 25">
            <a:extLst>
              <a:ext uri="{FF2B5EF4-FFF2-40B4-BE49-F238E27FC236}">
                <a16:creationId xmlns:a16="http://schemas.microsoft.com/office/drawing/2014/main" id="{4DC41605-4944-4B99-A88F-F296886FED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77000" y="2413000"/>
            <a:ext cx="381000" cy="233363"/>
            <a:chOff x="2880" y="816"/>
            <a:chExt cx="2592" cy="1584"/>
          </a:xfrm>
        </p:grpSpPr>
      </p:grpSp>
      <p:pic>
        <p:nvPicPr>
          <p:cNvPr id="1033" name="Picture 30" descr="eqbinarysym">
            <a:extLst>
              <a:ext uri="{FF2B5EF4-FFF2-40B4-BE49-F238E27FC236}">
                <a16:creationId xmlns:a16="http://schemas.microsoft.com/office/drawing/2014/main" id="{5F9BBB13-13DD-49EA-9854-0ED19617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429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1" descr="eqbinaryasym">
            <a:extLst>
              <a:ext uri="{FF2B5EF4-FFF2-40B4-BE49-F238E27FC236}">
                <a16:creationId xmlns:a16="http://schemas.microsoft.com/office/drawing/2014/main" id="{336C68F1-5967-48BD-B920-D875CF5AA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2971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5" descr="eqcoherence">
            <a:extLst>
              <a:ext uri="{FF2B5EF4-FFF2-40B4-BE49-F238E27FC236}">
                <a16:creationId xmlns:a16="http://schemas.microsoft.com/office/drawing/2014/main" id="{344E9ED9-C8E9-4130-906F-D95DC3A290D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5638800"/>
            <a:ext cx="8305800" cy="731838"/>
          </a:xfrm>
          <a:noFill/>
        </p:spPr>
      </p:pic>
      <p:pic>
        <p:nvPicPr>
          <p:cNvPr id="1036" name="Picture 36" descr="eqcontingency2">
            <a:extLst>
              <a:ext uri="{FF2B5EF4-FFF2-40B4-BE49-F238E27FC236}">
                <a16:creationId xmlns:a16="http://schemas.microsoft.com/office/drawing/2014/main" id="{F23E7ED9-316A-4D12-B9B4-6C9B3D03A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76350"/>
            <a:ext cx="3962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Box 37">
            <a:extLst>
              <a:ext uri="{FF2B5EF4-FFF2-40B4-BE49-F238E27FC236}">
                <a16:creationId xmlns:a16="http://schemas.microsoft.com/office/drawing/2014/main" id="{411A08C0-0203-441D-848E-E91148217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90688"/>
            <a:ext cx="963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/>
              <a:t>Object </a:t>
            </a:r>
            <a:r>
              <a:rPr lang="en-US" altLang="en-US" sz="1800" i="1"/>
              <a:t>i</a:t>
            </a:r>
            <a:endParaRPr lang="en-US" altLang="en-US" sz="1800"/>
          </a:p>
        </p:txBody>
      </p:sp>
      <p:sp>
        <p:nvSpPr>
          <p:cNvPr id="1038" name="Text Box 38">
            <a:extLst>
              <a:ext uri="{FF2B5EF4-FFF2-40B4-BE49-F238E27FC236}">
                <a16:creationId xmlns:a16="http://schemas.microsoft.com/office/drawing/2014/main" id="{91ADE758-6B81-45F7-8DEB-FD453F1C6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28688"/>
            <a:ext cx="976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800"/>
              <a:t>Object </a:t>
            </a:r>
            <a:r>
              <a:rPr lang="en-US" altLang="en-US" sz="1800" i="1"/>
              <a:t>j</a:t>
            </a:r>
            <a:endParaRPr lang="en-US" altLang="en-US" sz="1800"/>
          </a:p>
        </p:txBody>
      </p:sp>
    </p:spTree>
  </p:cSld>
  <p:clrMapOvr>
    <a:masterClrMapping/>
  </p:clrMapOvr>
  <p:transition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3AD01AAC-9DB5-41A5-87C6-3D45EE001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4D47F33-4901-40FA-9CB4-A2F8A02423D4}" type="slidenum">
              <a:rPr lang="en-US" altLang="en-US" sz="1200"/>
              <a:pPr eaLnBrk="1" hangingPunct="1"/>
              <a:t>58</a:t>
            </a:fld>
            <a:endParaRPr lang="en-US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A42C4BB9-7E59-4F2E-8867-C5CAD0744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98436"/>
            <a:ext cx="8991600" cy="114300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Example: Data Matrix and Dissimilarity Matrix</a:t>
            </a:r>
          </a:p>
        </p:txBody>
      </p:sp>
      <p:graphicFrame>
        <p:nvGraphicFramePr>
          <p:cNvPr id="58372" name="Object 4">
            <a:extLst>
              <a:ext uri="{FF2B5EF4-FFF2-40B4-BE49-F238E27FC236}">
                <a16:creationId xmlns:a16="http://schemas.microsoft.com/office/drawing/2014/main" id="{45E21EE5-9EF7-4659-850E-62B73A89FD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1981200"/>
          <a:ext cx="2947987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4" name="Worksheet" r:id="rId4" imgW="1838249" imgH="857402" progId="Excel.Sheet.8">
                  <p:embed/>
                </p:oleObj>
              </mc:Choice>
              <mc:Fallback>
                <p:oleObj name="Worksheet" r:id="rId4" imgW="1838249" imgH="857402" progId="Excel.Sheet.8">
                  <p:embed/>
                  <p:pic>
                    <p:nvPicPr>
                      <p:cNvPr id="58372" name="Object 4">
                        <a:extLst>
                          <a:ext uri="{FF2B5EF4-FFF2-40B4-BE49-F238E27FC236}">
                            <a16:creationId xmlns:a16="http://schemas.microsoft.com/office/drawing/2014/main" id="{45E21EE5-9EF7-4659-850E-62B73A89FD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1981200"/>
                        <a:ext cx="2947987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Text Box 5">
            <a:extLst>
              <a:ext uri="{FF2B5EF4-FFF2-40B4-BE49-F238E27FC236}">
                <a16:creationId xmlns:a16="http://schemas.microsoft.com/office/drawing/2014/main" id="{2AD5A2EE-69C2-4A76-958A-8298CFD31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962400"/>
            <a:ext cx="4800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/>
              <a:t>Dissimilarity Matrix 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/>
              <a:t>(with </a:t>
            </a:r>
            <a:r>
              <a:rPr lang="en-US" altLang="en-US" sz="2000" b="1">
                <a:solidFill>
                  <a:schemeClr val="tx2"/>
                </a:solidFill>
              </a:rPr>
              <a:t>Euclidean Distance)</a:t>
            </a:r>
          </a:p>
        </p:txBody>
      </p:sp>
      <p:graphicFrame>
        <p:nvGraphicFramePr>
          <p:cNvPr id="58374" name="Object 6">
            <a:extLst>
              <a:ext uri="{FF2B5EF4-FFF2-40B4-BE49-F238E27FC236}">
                <a16:creationId xmlns:a16="http://schemas.microsoft.com/office/drawing/2014/main" id="{9B944CBD-C2FA-4842-B713-4D095BC19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711138"/>
              </p:ext>
            </p:extLst>
          </p:nvPr>
        </p:nvGraphicFramePr>
        <p:xfrm>
          <a:off x="4008438" y="5029200"/>
          <a:ext cx="4906962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5" name="Worksheet" r:id="rId6" imgW="3057620" imgH="866757" progId="Excel.Sheet.8">
                  <p:embed/>
                </p:oleObj>
              </mc:Choice>
              <mc:Fallback>
                <p:oleObj name="Worksheet" r:id="rId6" imgW="3057620" imgH="866757" progId="Excel.Sheet.8">
                  <p:embed/>
                  <p:pic>
                    <p:nvPicPr>
                      <p:cNvPr id="58374" name="Object 6">
                        <a:extLst>
                          <a:ext uri="{FF2B5EF4-FFF2-40B4-BE49-F238E27FC236}">
                            <a16:creationId xmlns:a16="http://schemas.microsoft.com/office/drawing/2014/main" id="{9B944CBD-C2FA-4842-B713-4D095BC19C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5029200"/>
                        <a:ext cx="4906962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Text Box 7">
            <a:extLst>
              <a:ext uri="{FF2B5EF4-FFF2-40B4-BE49-F238E27FC236}">
                <a16:creationId xmlns:a16="http://schemas.microsoft.com/office/drawing/2014/main" id="{FEFA6863-026D-40FF-AFB3-C16559B62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447800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Data Matrix</a:t>
            </a:r>
          </a:p>
        </p:txBody>
      </p:sp>
      <p:graphicFrame>
        <p:nvGraphicFramePr>
          <p:cNvPr id="58376" name="Object 12">
            <a:extLst>
              <a:ext uri="{FF2B5EF4-FFF2-40B4-BE49-F238E27FC236}">
                <a16:creationId xmlns:a16="http://schemas.microsoft.com/office/drawing/2014/main" id="{30698850-A833-4FFC-BED5-C4C1560DFF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038" y="1219200"/>
          <a:ext cx="3306762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" name="SmartDraw" r:id="rId8" imgW="4379976" imgH="5551932" progId="SmartDraw.2">
                  <p:embed/>
                </p:oleObj>
              </mc:Choice>
              <mc:Fallback>
                <p:oleObj name="SmartDraw" r:id="rId8" imgW="4379976" imgH="5551932" progId="SmartDraw.2">
                  <p:embed/>
                  <p:pic>
                    <p:nvPicPr>
                      <p:cNvPr id="58376" name="Object 12">
                        <a:extLst>
                          <a:ext uri="{FF2B5EF4-FFF2-40B4-BE49-F238E27FC236}">
                            <a16:creationId xmlns:a16="http://schemas.microsoft.com/office/drawing/2014/main" id="{30698850-A833-4FFC-BED5-C4C1560DFF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1219200"/>
                        <a:ext cx="3306762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0585D934-470C-42B4-B35F-3904AEB571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E9D7D85-A30D-4CEB-B34D-D14630EC392D}" type="slidenum">
              <a:rPr lang="en-US" altLang="en-US" sz="1200"/>
              <a:pPr eaLnBrk="1" hangingPunct="1"/>
              <a:t>59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1E65CB72-AEE9-4747-B756-C61C86398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Distance on Numeric Data: </a:t>
            </a:r>
            <a:r>
              <a:rPr lang="en-US" altLang="en-US" sz="3200" dirty="0" err="1"/>
              <a:t>Minkowski</a:t>
            </a:r>
            <a:r>
              <a:rPr lang="en-US" altLang="en-US" sz="3200" dirty="0"/>
              <a:t> Distance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C33857E-15B4-4E12-9AE3-7DEB2C7CF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029200"/>
          </a:xfrm>
        </p:spPr>
        <p:txBody>
          <a:bodyPr/>
          <a:lstStyle/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i="1">
                <a:solidFill>
                  <a:schemeClr val="hlink"/>
                </a:solidFill>
              </a:rPr>
              <a:t>Minkowski distance</a:t>
            </a:r>
            <a:r>
              <a:rPr lang="en-US" altLang="en-US" sz="2400"/>
              <a:t>: A popular distance measure</a:t>
            </a:r>
          </a:p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sz="2400"/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en-US" sz="2400"/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2400"/>
              <a:t>where  </a:t>
            </a:r>
            <a:r>
              <a:rPr lang="en-US" altLang="en-US" sz="2400" i="1"/>
              <a:t>i</a:t>
            </a:r>
            <a:r>
              <a:rPr lang="en-US" altLang="en-US" sz="2400"/>
              <a:t> = (</a:t>
            </a:r>
            <a:r>
              <a:rPr lang="en-US" altLang="en-US" sz="2400" i="1"/>
              <a:t>x</a:t>
            </a:r>
            <a:r>
              <a:rPr lang="en-US" altLang="en-US" sz="2400" baseline="-25000"/>
              <a:t>i1</a:t>
            </a:r>
            <a:r>
              <a:rPr lang="en-US" altLang="en-US" sz="2400"/>
              <a:t>, </a:t>
            </a:r>
            <a:r>
              <a:rPr lang="en-US" altLang="en-US" sz="2400" i="1"/>
              <a:t>x</a:t>
            </a:r>
            <a:r>
              <a:rPr lang="en-US" altLang="en-US" sz="2400" baseline="-25000"/>
              <a:t>i2</a:t>
            </a:r>
            <a:r>
              <a:rPr lang="en-US" altLang="en-US" sz="2400"/>
              <a:t>, …, </a:t>
            </a:r>
            <a:r>
              <a:rPr lang="en-US" altLang="en-US" sz="2400" i="1"/>
              <a:t>x</a:t>
            </a:r>
            <a:r>
              <a:rPr lang="en-US" altLang="en-US" sz="2400" baseline="-25000"/>
              <a:t>ip</a:t>
            </a:r>
            <a:r>
              <a:rPr lang="en-US" altLang="en-US" sz="2400"/>
              <a:t>) and</a:t>
            </a:r>
            <a:r>
              <a:rPr lang="en-US" altLang="en-US" sz="2400" i="1"/>
              <a:t> j</a:t>
            </a:r>
            <a:r>
              <a:rPr lang="en-US" altLang="en-US" sz="2400"/>
              <a:t> = (</a:t>
            </a:r>
            <a:r>
              <a:rPr lang="en-US" altLang="en-US" sz="2400" i="1"/>
              <a:t>x</a:t>
            </a:r>
            <a:r>
              <a:rPr lang="en-US" altLang="en-US" sz="2400" baseline="-25000"/>
              <a:t>j1</a:t>
            </a:r>
            <a:r>
              <a:rPr lang="en-US" altLang="en-US" sz="2400"/>
              <a:t>, </a:t>
            </a:r>
            <a:r>
              <a:rPr lang="en-US" altLang="en-US" sz="2400" i="1"/>
              <a:t>x</a:t>
            </a:r>
            <a:r>
              <a:rPr lang="en-US" altLang="en-US" sz="2400" baseline="-25000"/>
              <a:t>j2</a:t>
            </a:r>
            <a:r>
              <a:rPr lang="en-US" altLang="en-US" sz="2400"/>
              <a:t>, …, </a:t>
            </a:r>
            <a:r>
              <a:rPr lang="en-US" altLang="en-US" sz="2400" i="1"/>
              <a:t>x</a:t>
            </a:r>
            <a:r>
              <a:rPr lang="en-US" altLang="en-US" sz="2400" baseline="-25000"/>
              <a:t>jp</a:t>
            </a:r>
            <a:r>
              <a:rPr lang="en-US" altLang="en-US" sz="2400"/>
              <a:t>) are two </a:t>
            </a:r>
            <a:r>
              <a:rPr lang="en-US" altLang="en-US" sz="2400" i="1"/>
              <a:t>p</a:t>
            </a:r>
            <a:r>
              <a:rPr lang="en-US" altLang="en-US" sz="2400"/>
              <a:t>-dimensional data objects, and </a:t>
            </a:r>
            <a:r>
              <a:rPr lang="en-US" altLang="en-US" sz="2400" i="1"/>
              <a:t>h</a:t>
            </a:r>
            <a:r>
              <a:rPr lang="en-US" altLang="en-US" sz="2400"/>
              <a:t> is the order (the distance so defined is also called L-</a:t>
            </a:r>
            <a:r>
              <a:rPr lang="en-US" altLang="en-US" sz="2400" i="1"/>
              <a:t>h</a:t>
            </a:r>
            <a:r>
              <a:rPr lang="en-US" altLang="en-US" sz="2400"/>
              <a:t> norm)</a:t>
            </a:r>
          </a:p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Properties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d(i, j) </a:t>
            </a:r>
            <a:r>
              <a:rPr lang="en-US" altLang="en-US" sz="2400">
                <a:sym typeface="Symbol" panose="05050102010706020507" pitchFamily="18" charset="2"/>
              </a:rPr>
              <a:t>&gt; 0 if i </a:t>
            </a:r>
            <a:r>
              <a:rPr lang="en-US" altLang="en-US" sz="2400">
                <a:cs typeface="Tahoma" panose="020B0604030504040204" pitchFamily="34" charset="0"/>
                <a:sym typeface="Symbol" panose="05050102010706020507" pitchFamily="18" charset="2"/>
              </a:rPr>
              <a:t>≠ j</a:t>
            </a:r>
            <a:r>
              <a:rPr lang="en-US" altLang="en-US" sz="2400">
                <a:cs typeface="Tahoma" panose="020B0604030504040204" pitchFamily="34" charset="0"/>
              </a:rPr>
              <a:t>, and </a:t>
            </a:r>
            <a:r>
              <a:rPr lang="en-US" altLang="en-US" sz="2400"/>
              <a:t>d(i, i) </a:t>
            </a:r>
            <a:r>
              <a:rPr lang="en-US" altLang="en-US" sz="2400">
                <a:sym typeface="Symbol" panose="05050102010706020507" pitchFamily="18" charset="2"/>
              </a:rPr>
              <a:t>= 0 </a:t>
            </a:r>
            <a:r>
              <a:rPr lang="en-US" altLang="en-US" sz="2400"/>
              <a:t>(Positive definiteness)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d(i, j) </a:t>
            </a:r>
            <a:r>
              <a:rPr lang="en-US" altLang="en-US" sz="2400">
                <a:sym typeface="Symbol" panose="05050102010706020507" pitchFamily="18" charset="2"/>
              </a:rPr>
              <a:t>= </a:t>
            </a:r>
            <a:r>
              <a:rPr lang="en-US" altLang="en-US" sz="2400"/>
              <a:t>d(j, i)</a:t>
            </a:r>
            <a:r>
              <a:rPr lang="en-US" altLang="en-US" sz="2400" i="1"/>
              <a:t>  </a:t>
            </a:r>
            <a:r>
              <a:rPr lang="en-US" altLang="en-US" sz="2400"/>
              <a:t>(Symmetry)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d(i, j) </a:t>
            </a:r>
            <a:r>
              <a:rPr lang="en-US" altLang="en-US" sz="2400">
                <a:sym typeface="Symbol" panose="05050102010706020507" pitchFamily="18" charset="2"/>
              </a:rPr>
              <a:t> </a:t>
            </a:r>
            <a:r>
              <a:rPr lang="en-US" altLang="en-US" sz="2400"/>
              <a:t>d(i, k) </a:t>
            </a:r>
            <a:r>
              <a:rPr lang="en-US" altLang="en-US" sz="2400">
                <a:sym typeface="Symbol" panose="05050102010706020507" pitchFamily="18" charset="2"/>
              </a:rPr>
              <a:t>+ </a:t>
            </a:r>
            <a:r>
              <a:rPr lang="en-US" altLang="en-US" sz="2400"/>
              <a:t>d(k, j)</a:t>
            </a:r>
            <a:r>
              <a:rPr lang="en-US" altLang="en-US" sz="2400" i="1"/>
              <a:t>  </a:t>
            </a:r>
            <a:r>
              <a:rPr lang="en-US" altLang="en-US" sz="2400"/>
              <a:t>(Triangle Inequality)</a:t>
            </a:r>
            <a:endParaRPr lang="en-US" altLang="en-US" sz="2400" i="1"/>
          </a:p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A distance that satisfies these properties is a </a:t>
            </a:r>
            <a:r>
              <a:rPr lang="en-US" altLang="en-US" sz="2400">
                <a:solidFill>
                  <a:srgbClr val="FF0000"/>
                </a:solidFill>
              </a:rPr>
              <a:t>metric</a:t>
            </a:r>
          </a:p>
        </p:txBody>
      </p:sp>
      <p:pic>
        <p:nvPicPr>
          <p:cNvPr id="59397" name="Picture 7" descr="eqminkowski">
            <a:extLst>
              <a:ext uri="{FF2B5EF4-FFF2-40B4-BE49-F238E27FC236}">
                <a16:creationId xmlns:a16="http://schemas.microsoft.com/office/drawing/2014/main" id="{1608A2D3-2576-4C70-8E6E-CD65392B2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40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4A8C4971-1277-412D-B670-E0B0277802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02A1AD2-376A-45B8-BF41-89CEC06F7189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3D5211A-4A7D-48D6-B035-865933A81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Data Objects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29304EC-3A61-45CB-9082-22EE6E17F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Data sets are made up of data objects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A </a:t>
            </a:r>
            <a:r>
              <a:rPr lang="en-US" altLang="en-US" sz="2800" b="1" dirty="0"/>
              <a:t>data object</a:t>
            </a:r>
            <a:r>
              <a:rPr lang="en-US" altLang="en-US" sz="2800" dirty="0"/>
              <a:t> represents an entity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Examples: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sales database: customers, store items, sales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medical database: patients, treatments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university database: students, professors, courses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Also called </a:t>
            </a:r>
            <a:r>
              <a:rPr lang="en-US" altLang="en-US" sz="2800" i="1" dirty="0"/>
              <a:t>samples, examples, instances, data points, objects, tuples</a:t>
            </a:r>
            <a:endParaRPr lang="en-US" altLang="en-US" sz="2800" dirty="0"/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Data objects are described by </a:t>
            </a:r>
            <a:r>
              <a:rPr lang="en-US" altLang="en-US" sz="2800" b="1" dirty="0"/>
              <a:t>attributes</a:t>
            </a:r>
            <a:endParaRPr lang="en-US" altLang="en-US" sz="2800" dirty="0"/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Database rows -&gt; data objects; columns -&gt;attributes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>
            <a:extLst>
              <a:ext uri="{FF2B5EF4-FFF2-40B4-BE49-F238E27FC236}">
                <a16:creationId xmlns:a16="http://schemas.microsoft.com/office/drawing/2014/main" id="{AC8928EF-91F4-4BED-8F78-BA8E29C55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5DDE14E-5AA1-4F0E-8775-1EC36C902580}" type="slidenum">
              <a:rPr lang="en-US" altLang="en-US" sz="1200"/>
              <a:pPr eaLnBrk="1" hangingPunct="1"/>
              <a:t>60</a:t>
            </a:fld>
            <a:endParaRPr lang="en-US" altLang="en-US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B310D7A-A523-4349-B828-5D5DD2DF5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996950"/>
          </a:xfrm>
        </p:spPr>
        <p:txBody>
          <a:bodyPr/>
          <a:lstStyle/>
          <a:p>
            <a:pPr eaLnBrk="1" hangingPunct="1"/>
            <a:r>
              <a:rPr lang="en-US" altLang="en-US" sz="3200"/>
              <a:t>Special Cases of Minkowski Distance</a:t>
            </a:r>
            <a:endParaRPr lang="en-US" altLang="en-US"/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F87C531A-EED9-4AC7-BEFC-FB350D9C6E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077200" cy="5181600"/>
          </a:xfrm>
        </p:spPr>
        <p:txBody>
          <a:bodyPr/>
          <a:lstStyle/>
          <a:p>
            <a:pPr eaLnBrk="1" hangingPunct="1"/>
            <a:r>
              <a:rPr lang="en-US" altLang="en-US" sz="2000" i="1">
                <a:latin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= 1:  </a:t>
            </a:r>
            <a:r>
              <a:rPr lang="en-US" altLang="en-US" sz="2000">
                <a:solidFill>
                  <a:schemeClr val="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Manhattan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(city block, L</a:t>
            </a:r>
            <a:r>
              <a:rPr lang="en-US" altLang="en-US" sz="2000" baseline="-3000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norm)</a:t>
            </a:r>
            <a:r>
              <a:rPr lang="en-US" altLang="en-US" sz="2000">
                <a:solidFill>
                  <a:schemeClr val="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distance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E.g., the Hamming distance: the number of bits that are different between two binary vectors</a:t>
            </a:r>
          </a:p>
          <a:p>
            <a:pPr lvl="1" eaLnBrk="1" hangingPunct="1"/>
            <a:endParaRPr lang="en-US" altLang="en-US" sz="2000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000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i="1">
                <a:latin typeface="Arial" panose="020B0604020202020204" pitchFamily="34" charset="0"/>
                <a:cs typeface="Times New Roman" panose="02020603050405020304" pitchFamily="18" charset="0"/>
              </a:rPr>
              <a:t>h 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= 2:  (L</a:t>
            </a:r>
            <a:r>
              <a:rPr lang="en-US" altLang="en-US" sz="2000" baseline="-2500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norm) </a:t>
            </a:r>
            <a:r>
              <a:rPr lang="en-US" altLang="en-US" sz="2000">
                <a:solidFill>
                  <a:schemeClr val="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Euclidean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distance</a:t>
            </a:r>
          </a:p>
          <a:p>
            <a:pPr lvl="4" eaLnBrk="1" hangingPunct="1"/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000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i="1">
                <a:latin typeface="Arial" panose="020B0604020202020204" pitchFamily="34" charset="0"/>
                <a:cs typeface="Times New Roman" panose="02020603050405020304" pitchFamily="18" charset="0"/>
              </a:rPr>
              <a:t>h 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.  </a:t>
            </a:r>
            <a:r>
              <a:rPr lang="en-US" altLang="en-US" sz="2000">
                <a:solidFill>
                  <a:schemeClr val="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“supremum”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(L</a:t>
            </a:r>
            <a:r>
              <a:rPr lang="en-US" altLang="en-US" sz="2000" baseline="-30000">
                <a:latin typeface="Arial" panose="020B0604020202020204" pitchFamily="34" charset="0"/>
                <a:cs typeface="Times New Roman" panose="02020603050405020304" pitchFamily="18" charset="0"/>
              </a:rPr>
              <a:t>max 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norm, L</a:t>
            </a:r>
            <a:r>
              <a:rPr lang="en-US" altLang="en-US" sz="2000" baseline="-3000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altLang="en-US" sz="2000" baseline="-300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norm) distance. 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This is the maximum difference between any component (attribute) of the vectors</a:t>
            </a:r>
          </a:p>
          <a:p>
            <a:pPr lvl="1" eaLnBrk="1" hangingPunct="1"/>
            <a:endParaRPr lang="en-US" altLang="en-US" sz="20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421" name="Object 4">
            <a:extLst>
              <a:ext uri="{FF2B5EF4-FFF2-40B4-BE49-F238E27FC236}">
                <a16:creationId xmlns:a16="http://schemas.microsoft.com/office/drawing/2014/main" id="{BDC2E170-1811-4602-AAAE-FDE836CB0B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3750" y="3455988"/>
          <a:ext cx="500538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8" name="Equation" r:id="rId4" imgW="5003800" imgH="584200" progId="Equation.3">
                  <p:embed/>
                </p:oleObj>
              </mc:Choice>
              <mc:Fallback>
                <p:oleObj name="Equation" r:id="rId4" imgW="5003800" imgH="584200" progId="Equation.3">
                  <p:embed/>
                  <p:pic>
                    <p:nvPicPr>
                      <p:cNvPr id="60421" name="Object 4">
                        <a:extLst>
                          <a:ext uri="{FF2B5EF4-FFF2-40B4-BE49-F238E27FC236}">
                            <a16:creationId xmlns:a16="http://schemas.microsoft.com/office/drawing/2014/main" id="{BDC2E170-1811-4602-AAAE-FDE836CB0B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455988"/>
                        <a:ext cx="5005388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5">
            <a:extLst>
              <a:ext uri="{FF2B5EF4-FFF2-40B4-BE49-F238E27FC236}">
                <a16:creationId xmlns:a16="http://schemas.microsoft.com/office/drawing/2014/main" id="{AE8AB25E-2AF2-4981-8D3D-9EBA1D9DD73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438400" y="2514600"/>
          <a:ext cx="4114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9" name="Microsoft Equation 3.0" r:id="rId6" imgW="4292600" imgH="431800" progId="Equation.3">
                  <p:embed/>
                </p:oleObj>
              </mc:Choice>
              <mc:Fallback>
                <p:oleObj name="Microsoft Equation 3.0" r:id="rId6" imgW="4292600" imgH="431800" progId="Equation.3">
                  <p:embed/>
                  <p:pic>
                    <p:nvPicPr>
                      <p:cNvPr id="60422" name="Object 5">
                        <a:extLst>
                          <a:ext uri="{FF2B5EF4-FFF2-40B4-BE49-F238E27FC236}">
                            <a16:creationId xmlns:a16="http://schemas.microsoft.com/office/drawing/2014/main" id="{AE8AB25E-2AF2-4981-8D3D-9EBA1D9DD7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14600"/>
                        <a:ext cx="4114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3" name="Picture 10">
            <a:extLst>
              <a:ext uri="{FF2B5EF4-FFF2-40B4-BE49-F238E27FC236}">
                <a16:creationId xmlns:a16="http://schemas.microsoft.com/office/drawing/2014/main" id="{8A7D8162-19D1-4AC2-B933-92FCDC43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10200"/>
            <a:ext cx="60198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>
            <a:extLst>
              <a:ext uri="{FF2B5EF4-FFF2-40B4-BE49-F238E27FC236}">
                <a16:creationId xmlns:a16="http://schemas.microsoft.com/office/drawing/2014/main" id="{86D7630C-1AAE-4CF1-BCC1-88F738C99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F586063-72B0-4295-8E6F-9659190F2D2C}" type="slidenum">
              <a:rPr lang="en-US" altLang="en-US" sz="1200"/>
              <a:pPr eaLnBrk="1" hangingPunct="1"/>
              <a:t>61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95CED7D5-76A3-49BA-9285-5FDB11592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953" y="145098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Example: </a:t>
            </a:r>
            <a:r>
              <a:rPr lang="en-US" altLang="en-US" dirty="0" err="1"/>
              <a:t>Minkowski</a:t>
            </a:r>
            <a:r>
              <a:rPr lang="en-US" altLang="en-US" dirty="0"/>
              <a:t> Distance</a:t>
            </a:r>
          </a:p>
        </p:txBody>
      </p:sp>
      <p:sp>
        <p:nvSpPr>
          <p:cNvPr id="61444" name="Text Box 3">
            <a:extLst>
              <a:ext uri="{FF2B5EF4-FFF2-40B4-BE49-F238E27FC236}">
                <a16:creationId xmlns:a16="http://schemas.microsoft.com/office/drawing/2014/main" id="{FC898D17-ED80-4837-ADB7-8FFCE4E5F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8382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Dissimilarity Matrices</a:t>
            </a:r>
          </a:p>
        </p:txBody>
      </p:sp>
      <p:graphicFrame>
        <p:nvGraphicFramePr>
          <p:cNvPr id="61445" name="Object 4">
            <a:extLst>
              <a:ext uri="{FF2B5EF4-FFF2-40B4-BE49-F238E27FC236}">
                <a16:creationId xmlns:a16="http://schemas.microsoft.com/office/drawing/2014/main" id="{87C84DD5-932E-4444-92A1-88BAD2ACAD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219200"/>
          <a:ext cx="2962275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2" name="Worksheet" r:id="rId4" imgW="1838249" imgH="819302" progId="Excel.Sheet.8">
                  <p:embed/>
                </p:oleObj>
              </mc:Choice>
              <mc:Fallback>
                <p:oleObj name="Worksheet" r:id="rId4" imgW="1838249" imgH="819302" progId="Excel.Sheet.8">
                  <p:embed/>
                  <p:pic>
                    <p:nvPicPr>
                      <p:cNvPr id="61445" name="Object 4">
                        <a:extLst>
                          <a:ext uri="{FF2B5EF4-FFF2-40B4-BE49-F238E27FC236}">
                            <a16:creationId xmlns:a16="http://schemas.microsoft.com/office/drawing/2014/main" id="{87C84DD5-932E-4444-92A1-88BAD2ACAD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2962275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5">
            <a:extLst>
              <a:ext uri="{FF2B5EF4-FFF2-40B4-BE49-F238E27FC236}">
                <a16:creationId xmlns:a16="http://schemas.microsoft.com/office/drawing/2014/main" id="{711BD04F-7A34-45CD-B96C-34033EB072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1600200"/>
          <a:ext cx="494823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3" name="Worksheet" r:id="rId6" imgW="3057449" imgH="819302" progId="Excel.Sheet.8">
                  <p:embed/>
                </p:oleObj>
              </mc:Choice>
              <mc:Fallback>
                <p:oleObj name="Worksheet" r:id="rId6" imgW="3057449" imgH="819302" progId="Excel.Sheet.8">
                  <p:embed/>
                  <p:pic>
                    <p:nvPicPr>
                      <p:cNvPr id="61446" name="Object 5">
                        <a:extLst>
                          <a:ext uri="{FF2B5EF4-FFF2-40B4-BE49-F238E27FC236}">
                            <a16:creationId xmlns:a16="http://schemas.microsoft.com/office/drawing/2014/main" id="{711BD04F-7A34-45CD-B96C-34033EB072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00200"/>
                        <a:ext cx="4948238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6">
            <a:extLst>
              <a:ext uri="{FF2B5EF4-FFF2-40B4-BE49-F238E27FC236}">
                <a16:creationId xmlns:a16="http://schemas.microsoft.com/office/drawing/2014/main" id="{D4E0D973-3AA5-4890-8034-1893F88101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3429000"/>
          <a:ext cx="494823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4" name="Worksheet" r:id="rId8" imgW="3057449" imgH="819302" progId="Excel.Sheet.8">
                  <p:embed/>
                </p:oleObj>
              </mc:Choice>
              <mc:Fallback>
                <p:oleObj name="Worksheet" r:id="rId8" imgW="3057449" imgH="819302" progId="Excel.Sheet.8">
                  <p:embed/>
                  <p:pic>
                    <p:nvPicPr>
                      <p:cNvPr id="61447" name="Object 6">
                        <a:extLst>
                          <a:ext uri="{FF2B5EF4-FFF2-40B4-BE49-F238E27FC236}">
                            <a16:creationId xmlns:a16="http://schemas.microsoft.com/office/drawing/2014/main" id="{D4E0D973-3AA5-4890-8034-1893F88101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29000"/>
                        <a:ext cx="4948238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7">
            <a:extLst>
              <a:ext uri="{FF2B5EF4-FFF2-40B4-BE49-F238E27FC236}">
                <a16:creationId xmlns:a16="http://schemas.microsoft.com/office/drawing/2014/main" id="{5137F974-8E6D-490A-A7B4-51E289432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5254625"/>
          <a:ext cx="4872038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5" name="Worksheet" r:id="rId10" imgW="3057449" imgH="838200" progId="Excel.Sheet.8">
                  <p:embed/>
                </p:oleObj>
              </mc:Choice>
              <mc:Fallback>
                <p:oleObj name="Worksheet" r:id="rId10" imgW="3057449" imgH="838200" progId="Excel.Sheet.8">
                  <p:embed/>
                  <p:pic>
                    <p:nvPicPr>
                      <p:cNvPr id="61448" name="Object 7">
                        <a:extLst>
                          <a:ext uri="{FF2B5EF4-FFF2-40B4-BE49-F238E27FC236}">
                            <a16:creationId xmlns:a16="http://schemas.microsoft.com/office/drawing/2014/main" id="{5137F974-8E6D-490A-A7B4-51E289432E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254625"/>
                        <a:ext cx="4872038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9" name="Rectangle 16">
            <a:extLst>
              <a:ext uri="{FF2B5EF4-FFF2-40B4-BE49-F238E27FC236}">
                <a16:creationId xmlns:a16="http://schemas.microsoft.com/office/drawing/2014/main" id="{540309DD-A7AF-46A0-A85A-AB1A29CCA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1066800"/>
            <a:ext cx="2576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1"/>
              <a:t>Manhattan (L</a:t>
            </a:r>
            <a:r>
              <a:rPr lang="en-US" altLang="en-US" b="1" baseline="-25000"/>
              <a:t>1</a:t>
            </a:r>
            <a:r>
              <a:rPr lang="en-US" altLang="en-US" b="1"/>
              <a:t>)</a:t>
            </a:r>
          </a:p>
        </p:txBody>
      </p:sp>
      <p:sp>
        <p:nvSpPr>
          <p:cNvPr id="61450" name="Rectangle 17">
            <a:extLst>
              <a:ext uri="{FF2B5EF4-FFF2-40B4-BE49-F238E27FC236}">
                <a16:creationId xmlns:a16="http://schemas.microsoft.com/office/drawing/2014/main" id="{1413EBF7-8D6D-499D-BC62-E3B1D7A46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1"/>
              <a:t>Euclidean (L</a:t>
            </a:r>
            <a:r>
              <a:rPr lang="en-US" altLang="en-US" b="1" baseline="-25000"/>
              <a:t>2</a:t>
            </a:r>
            <a:r>
              <a:rPr lang="en-US" altLang="en-US" b="1"/>
              <a:t>)</a:t>
            </a:r>
          </a:p>
        </p:txBody>
      </p:sp>
      <p:sp>
        <p:nvSpPr>
          <p:cNvPr id="61451" name="Rectangle 18">
            <a:extLst>
              <a:ext uri="{FF2B5EF4-FFF2-40B4-BE49-F238E27FC236}">
                <a16:creationId xmlns:a16="http://schemas.microsoft.com/office/drawing/2014/main" id="{E693AAFC-BC88-4755-A56D-F769D8D4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80060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1"/>
              <a:t>Supremum </a:t>
            </a:r>
          </a:p>
        </p:txBody>
      </p:sp>
      <p:graphicFrame>
        <p:nvGraphicFramePr>
          <p:cNvPr id="61452" name="Object 19">
            <a:extLst>
              <a:ext uri="{FF2B5EF4-FFF2-40B4-BE49-F238E27FC236}">
                <a16:creationId xmlns:a16="http://schemas.microsoft.com/office/drawing/2014/main" id="{45957846-94C5-406D-91E9-035C0D7281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113" y="2819400"/>
          <a:ext cx="3006725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6" name="SmartDraw" r:id="rId12" imgW="4379976" imgH="5551932" progId="SmartDraw.2">
                  <p:embed/>
                </p:oleObj>
              </mc:Choice>
              <mc:Fallback>
                <p:oleObj name="SmartDraw" r:id="rId12" imgW="4379976" imgH="5551932" progId="SmartDraw.2">
                  <p:embed/>
                  <p:pic>
                    <p:nvPicPr>
                      <p:cNvPr id="61452" name="Object 19">
                        <a:extLst>
                          <a:ext uri="{FF2B5EF4-FFF2-40B4-BE49-F238E27FC236}">
                            <a16:creationId xmlns:a16="http://schemas.microsoft.com/office/drawing/2014/main" id="{45957846-94C5-406D-91E9-035C0D7281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2819400"/>
                        <a:ext cx="3006725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A6676F1D-8050-4DA5-87D9-47B493C684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E90857F-11A0-487C-8E2E-CBB5096F5C59}" type="slidenum">
              <a:rPr lang="en-US" altLang="en-US" sz="1200"/>
              <a:pPr eaLnBrk="1" hangingPunct="1"/>
              <a:t>62</a:t>
            </a:fld>
            <a:endParaRPr lang="en-US" altLang="en-US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F2713A3-3602-4641-AF75-0C393EDE5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066800"/>
          </a:xfr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en-US" altLang="en-US" sz="3600" dirty="0">
                <a:solidFill>
                  <a:srgbClr val="C00000"/>
                </a:solidFill>
              </a:rPr>
              <a:t>Ordinal Variables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1ECB3A0E-C4D8-4804-8189-E18102CD5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458200" cy="4800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/>
              <a:t>An ordinal variable can be discrete or continuous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Order is important, e.g., rank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Can be treated like interval-scaled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replace </a:t>
            </a:r>
            <a:r>
              <a:rPr lang="en-US" altLang="en-US" sz="2400" i="1"/>
              <a:t>x</a:t>
            </a:r>
            <a:r>
              <a:rPr lang="en-US" altLang="en-US" sz="2400" i="1" baseline="-25000"/>
              <a:t>if</a:t>
            </a:r>
            <a:r>
              <a:rPr lang="en-US" altLang="en-US" sz="2400" baseline="-25000"/>
              <a:t> </a:t>
            </a:r>
            <a:r>
              <a:rPr lang="en-US" altLang="en-US" sz="2400"/>
              <a:t> by their rank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map the range of each variable onto [0, 1] by replacing</a:t>
            </a:r>
            <a:r>
              <a:rPr lang="en-US" altLang="en-US" sz="2400" i="1"/>
              <a:t> i</a:t>
            </a:r>
            <a:r>
              <a:rPr lang="en-US" altLang="en-US" sz="2400"/>
              <a:t>-th object in the </a:t>
            </a:r>
            <a:r>
              <a:rPr lang="en-US" altLang="en-US" sz="2400" i="1"/>
              <a:t>f</a:t>
            </a:r>
            <a:r>
              <a:rPr lang="en-US" altLang="en-US" sz="2400"/>
              <a:t>-th variable by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sz="2400"/>
          </a:p>
          <a:p>
            <a:pPr lvl="1" eaLnBrk="1" hangingPunct="1">
              <a:lnSpc>
                <a:spcPct val="110000"/>
              </a:lnSpc>
            </a:pPr>
            <a:endParaRPr lang="en-US" altLang="en-US" sz="2400"/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compute the dissimilarity using methods for interval-scaled variables</a:t>
            </a:r>
          </a:p>
        </p:txBody>
      </p:sp>
      <p:graphicFrame>
        <p:nvGraphicFramePr>
          <p:cNvPr id="62469" name="Object 4">
            <a:extLst>
              <a:ext uri="{FF2B5EF4-FFF2-40B4-BE49-F238E27FC236}">
                <a16:creationId xmlns:a16="http://schemas.microsoft.com/office/drawing/2014/main" id="{25E0D939-01E6-4B17-A85A-164C43679C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4419600"/>
          <a:ext cx="2438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6" name="Equation" r:id="rId4" imgW="1168400" imgH="711200" progId="Equation.3">
                  <p:embed/>
                </p:oleObj>
              </mc:Choice>
              <mc:Fallback>
                <p:oleObj name="Equation" r:id="rId4" imgW="1168400" imgH="711200" progId="Equation.3">
                  <p:embed/>
                  <p:pic>
                    <p:nvPicPr>
                      <p:cNvPr id="62469" name="Object 4">
                        <a:extLst>
                          <a:ext uri="{FF2B5EF4-FFF2-40B4-BE49-F238E27FC236}">
                            <a16:creationId xmlns:a16="http://schemas.microsoft.com/office/drawing/2014/main" id="{25E0D939-01E6-4B17-A85A-164C43679C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19600"/>
                        <a:ext cx="24384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5">
            <a:extLst>
              <a:ext uri="{FF2B5EF4-FFF2-40B4-BE49-F238E27FC236}">
                <a16:creationId xmlns:a16="http://schemas.microsoft.com/office/drawing/2014/main" id="{6E807FA5-D5FA-43C1-BC76-CDEF1332E6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2971800"/>
          <a:ext cx="22098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7" name="Equation" r:id="rId6" imgW="1397000" imgH="368300" progId="Equation.3">
                  <p:embed/>
                </p:oleObj>
              </mc:Choice>
              <mc:Fallback>
                <p:oleObj name="Equation" r:id="rId6" imgW="1397000" imgH="368300" progId="Equation.3">
                  <p:embed/>
                  <p:pic>
                    <p:nvPicPr>
                      <p:cNvPr id="62470" name="Object 5">
                        <a:extLst>
                          <a:ext uri="{FF2B5EF4-FFF2-40B4-BE49-F238E27FC236}">
                            <a16:creationId xmlns:a16="http://schemas.microsoft.com/office/drawing/2014/main" id="{6E807FA5-D5FA-43C1-BC76-CDEF1332E6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71800"/>
                        <a:ext cx="22098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7">
            <a:extLst>
              <a:ext uri="{FF2B5EF4-FFF2-40B4-BE49-F238E27FC236}">
                <a16:creationId xmlns:a16="http://schemas.microsoft.com/office/drawing/2014/main" id="{3270003F-4930-4643-A25F-3F6FA42EFB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BE7ED4C-AA7E-480B-83D3-2BA90F779D0D}" type="slidenum">
              <a:rPr lang="en-US" altLang="en-US" sz="1200"/>
              <a:pPr eaLnBrk="1" hangingPunct="1"/>
              <a:t>63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4621BC6-0C32-4F57-8E7D-EEFA45CAC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799"/>
            <a:ext cx="8763000" cy="11461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solidFill>
                  <a:srgbClr val="C00000"/>
                </a:solidFill>
              </a:rPr>
              <a:t>Attributes of Mixed Type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410EA87-5047-4523-B27C-FE76A24D3D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database may contain all attribute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Nominal, symmetric binary, asymmetric binary, numeric, ordinal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One may use a weighted formula to combine their effects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lvl="1" eaLnBrk="1" hangingPunct="1">
              <a:lnSpc>
                <a:spcPct val="90000"/>
              </a:lnSpc>
            </a:pPr>
            <a:endParaRPr lang="en-US" altLang="en-US" sz="2400" i="1"/>
          </a:p>
          <a:p>
            <a:pPr lvl="1" eaLnBrk="1" hangingPunct="1">
              <a:lnSpc>
                <a:spcPct val="90000"/>
              </a:lnSpc>
            </a:pPr>
            <a:endParaRPr lang="en-US" altLang="en-US" sz="2400" i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/>
              <a:t>f</a:t>
            </a:r>
            <a:r>
              <a:rPr lang="en-US" altLang="en-US" sz="2400"/>
              <a:t>  is binary or nominal: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cs typeface="Tahoma" panose="020B0604030504040204" pitchFamily="34" charset="0"/>
              </a:rPr>
              <a:t>d</a:t>
            </a:r>
            <a:r>
              <a:rPr lang="en-US" altLang="en-US" baseline="-25000"/>
              <a:t>ij</a:t>
            </a:r>
            <a:r>
              <a:rPr lang="en-US" altLang="en-US" baseline="30000"/>
              <a:t>(f)</a:t>
            </a:r>
            <a:r>
              <a:rPr lang="en-US" altLang="en-US"/>
              <a:t> = 0  if x</a:t>
            </a:r>
            <a:r>
              <a:rPr lang="en-US" altLang="en-US" baseline="-25000"/>
              <a:t>if </a:t>
            </a:r>
            <a:r>
              <a:rPr lang="en-US" altLang="en-US"/>
              <a:t>= x</a:t>
            </a:r>
            <a:r>
              <a:rPr lang="en-US" altLang="en-US" baseline="-25000"/>
              <a:t>jf</a:t>
            </a:r>
            <a:r>
              <a:rPr lang="en-US" altLang="en-US"/>
              <a:t> , or </a:t>
            </a:r>
            <a:r>
              <a:rPr lang="en-US" altLang="en-US">
                <a:cs typeface="Tahoma" panose="020B0604030504040204" pitchFamily="34" charset="0"/>
              </a:rPr>
              <a:t>d</a:t>
            </a:r>
            <a:r>
              <a:rPr lang="en-US" altLang="en-US" baseline="-25000"/>
              <a:t>ij</a:t>
            </a:r>
            <a:r>
              <a:rPr lang="en-US" altLang="en-US" baseline="30000"/>
              <a:t>(f)</a:t>
            </a:r>
            <a:r>
              <a:rPr lang="en-US" altLang="en-US"/>
              <a:t> = 1 otherwise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/>
              <a:t>f</a:t>
            </a:r>
            <a:r>
              <a:rPr lang="en-US" altLang="en-US" sz="2400"/>
              <a:t>  is numeric: use the normalized distance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/>
              <a:t>f</a:t>
            </a:r>
            <a:r>
              <a:rPr lang="en-US" altLang="en-US" sz="2400"/>
              <a:t>  is ordinal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Compute ranks r</a:t>
            </a:r>
            <a:r>
              <a:rPr lang="en-US" altLang="en-US" baseline="-25000"/>
              <a:t>if</a:t>
            </a:r>
            <a:r>
              <a:rPr lang="en-US" altLang="en-US"/>
              <a:t> and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Treat z</a:t>
            </a:r>
            <a:r>
              <a:rPr lang="en-US" altLang="en-US" baseline="-25000"/>
              <a:t>if</a:t>
            </a:r>
            <a:r>
              <a:rPr lang="en-US" altLang="en-US"/>
              <a:t> as interval-scaled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/>
          </a:p>
        </p:txBody>
      </p:sp>
      <p:graphicFrame>
        <p:nvGraphicFramePr>
          <p:cNvPr id="63493" name="Object 4">
            <a:extLst>
              <a:ext uri="{FF2B5EF4-FFF2-40B4-BE49-F238E27FC236}">
                <a16:creationId xmlns:a16="http://schemas.microsoft.com/office/drawing/2014/main" id="{A464AF21-6A21-4B7E-AE70-757948069C48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14600" y="2895600"/>
          <a:ext cx="32766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0" name="Equation" r:id="rId4" imgW="2108200" imgH="736600" progId="Equation.3">
                  <p:embed/>
                </p:oleObj>
              </mc:Choice>
              <mc:Fallback>
                <p:oleObj name="Equation" r:id="rId4" imgW="2108200" imgH="736600" progId="Equation.3">
                  <p:embed/>
                  <p:pic>
                    <p:nvPicPr>
                      <p:cNvPr id="63493" name="Object 4">
                        <a:extLst>
                          <a:ext uri="{FF2B5EF4-FFF2-40B4-BE49-F238E27FC236}">
                            <a16:creationId xmlns:a16="http://schemas.microsoft.com/office/drawing/2014/main" id="{A464AF21-6A21-4B7E-AE70-757948069C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95600"/>
                        <a:ext cx="32766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5">
            <a:extLst>
              <a:ext uri="{FF2B5EF4-FFF2-40B4-BE49-F238E27FC236}">
                <a16:creationId xmlns:a16="http://schemas.microsoft.com/office/drawing/2014/main" id="{DB93F75D-995F-474D-9412-FAE762AD48D3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791200" y="5748338"/>
          <a:ext cx="13716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1" name="Equation" r:id="rId6" imgW="1002865" imgH="533169" progId="Equation.3">
                  <p:embed/>
                </p:oleObj>
              </mc:Choice>
              <mc:Fallback>
                <p:oleObj name="Equation" r:id="rId6" imgW="1002865" imgH="533169" progId="Equation.3">
                  <p:embed/>
                  <p:pic>
                    <p:nvPicPr>
                      <p:cNvPr id="63494" name="Object 5">
                        <a:extLst>
                          <a:ext uri="{FF2B5EF4-FFF2-40B4-BE49-F238E27FC236}">
                            <a16:creationId xmlns:a16="http://schemas.microsoft.com/office/drawing/2014/main" id="{DB93F75D-995F-474D-9412-FAE762AD48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748338"/>
                        <a:ext cx="1371600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30122798-A6AA-4521-91DF-3EE5066455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BE761DC-A5C3-4EC3-AE2E-E5AF3FD4CAC3}" type="slidenum">
              <a:rPr lang="en-US" altLang="en-US" sz="1200"/>
              <a:pPr eaLnBrk="1" hangingPunct="1"/>
              <a:t>64</a:t>
            </a:fld>
            <a:endParaRPr lang="en-US" altLang="en-US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BC51CEA8-0542-4E06-95E1-1EA49551B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150225" cy="914400"/>
          </a:xfr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en-US" altLang="en-US" sz="3600" dirty="0">
                <a:solidFill>
                  <a:srgbClr val="C00000"/>
                </a:solidFill>
              </a:rPr>
              <a:t> Cosine Similarity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8C80CBC6-7237-4615-A435-75F6D87E6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A </a:t>
            </a:r>
            <a:r>
              <a:rPr lang="en-US" altLang="en-US" sz="2000" b="1" dirty="0"/>
              <a:t>document</a:t>
            </a:r>
            <a:r>
              <a:rPr lang="en-US" altLang="en-US" sz="2000" dirty="0"/>
              <a:t> can be represented by thousands of attributes, each recording the </a:t>
            </a:r>
            <a:r>
              <a:rPr lang="en-US" altLang="en-US" sz="2000" i="1" dirty="0"/>
              <a:t>frequency</a:t>
            </a:r>
            <a:r>
              <a:rPr lang="en-US" altLang="en-US" sz="2000" dirty="0"/>
              <a:t> of a particular word (such as keywords) or phrase in the document.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Other vector objects: gene features in micro-arrays, 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Applications: information retrieval, biologic taxonomy, gene feature mapping, 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Cosine measure: </a:t>
            </a:r>
            <a:r>
              <a:rPr lang="en-US" altLang="en-US" sz="2000" dirty="0">
                <a:cs typeface="Times New Roman" panose="02020603050405020304" pitchFamily="18" charset="0"/>
              </a:rPr>
              <a:t>If </a:t>
            </a: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  <a:r>
              <a:rPr lang="en-US" altLang="en-US" sz="2000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cs typeface="Times New Roman" panose="02020603050405020304" pitchFamily="18" charset="0"/>
              </a:rPr>
              <a:t> and </a:t>
            </a: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  <a:r>
              <a:rPr lang="en-US" altLang="en-US" sz="2000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cs typeface="Times New Roman" panose="02020603050405020304" pitchFamily="18" charset="0"/>
              </a:rPr>
              <a:t> are two vectors (e.g., term-frequency vectors), then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             cos(</a:t>
            </a: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  <a:r>
              <a:rPr lang="en-US" altLang="en-US" sz="2000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000" i="1" dirty="0">
                <a:cs typeface="Times New Roman" panose="02020603050405020304" pitchFamily="18" charset="0"/>
              </a:rPr>
              <a:t>, d</a:t>
            </a:r>
            <a:r>
              <a:rPr lang="en-US" altLang="en-US" sz="2000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cs typeface="Times New Roman" panose="02020603050405020304" pitchFamily="18" charset="0"/>
              </a:rPr>
              <a:t>) =  (</a:t>
            </a: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  <a:r>
              <a:rPr lang="en-US" altLang="en-US" sz="2000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  <a:r>
              <a:rPr lang="en-US" altLang="en-US" sz="2000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cs typeface="Times New Roman" panose="02020603050405020304" pitchFamily="18" charset="0"/>
              </a:rPr>
              <a:t>) /||</a:t>
            </a: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  <a:r>
              <a:rPr lang="en-US" altLang="en-US" sz="2000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cs typeface="Times New Roman" panose="02020603050405020304" pitchFamily="18" charset="0"/>
              </a:rPr>
              <a:t>|| ||</a:t>
            </a: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  <a:r>
              <a:rPr lang="en-US" altLang="en-US" sz="2000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cs typeface="Times New Roman" panose="02020603050405020304" pitchFamily="18" charset="0"/>
              </a:rPr>
              <a:t>|| ,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  where </a:t>
            </a: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en-US" sz="2000" dirty="0">
                <a:cs typeface="Times New Roman" panose="02020603050405020304" pitchFamily="18" charset="0"/>
              </a:rPr>
              <a:t> indicates vector dot product, ||</a:t>
            </a: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cs typeface="Times New Roman" panose="02020603050405020304" pitchFamily="18" charset="0"/>
              </a:rPr>
              <a:t>||: the length of vector </a:t>
            </a: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64517" name="Picture 4" descr="eqtable">
            <a:extLst>
              <a:ext uri="{FF2B5EF4-FFF2-40B4-BE49-F238E27FC236}">
                <a16:creationId xmlns:a16="http://schemas.microsoft.com/office/drawing/2014/main" id="{32973A38-6D7B-4484-94F9-EC2F88996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>
            <a:extLst>
              <a:ext uri="{FF2B5EF4-FFF2-40B4-BE49-F238E27FC236}">
                <a16:creationId xmlns:a16="http://schemas.microsoft.com/office/drawing/2014/main" id="{BCD04684-D3CE-4E7F-9DDE-3536031F81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E3D1B1F-812C-494B-B3E7-E5242699FFCF}" type="slidenum">
              <a:rPr lang="en-US" altLang="en-US" sz="1200"/>
              <a:pPr eaLnBrk="1" hangingPunct="1"/>
              <a:t>65</a:t>
            </a:fld>
            <a:endParaRPr lang="en-US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26561971-92EB-4766-9931-6D91EDF59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226425" cy="6096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 Example: Cosine Similarity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3923D26A-BE52-4C3D-86EF-4A98D9097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cos(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, 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) =  (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) /||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|| ||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|| ,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   where </a:t>
            </a: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en-US" sz="2000" dirty="0">
                <a:cs typeface="Times New Roman" panose="02020603050405020304" pitchFamily="18" charset="0"/>
              </a:rPr>
              <a:t> indicates vector dot product, ||</a:t>
            </a: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cs typeface="Times New Roman" panose="02020603050405020304" pitchFamily="18" charset="0"/>
              </a:rPr>
              <a:t>|: the length of vector </a:t>
            </a: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i="1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Ex: Find the </a:t>
            </a:r>
            <a:r>
              <a:rPr lang="en-US" altLang="en-US" b="1" dirty="0">
                <a:cs typeface="Times New Roman" panose="02020603050405020304" pitchFamily="18" charset="0"/>
              </a:rPr>
              <a:t>similarity</a:t>
            </a:r>
            <a:r>
              <a:rPr lang="en-US" altLang="en-US" dirty="0">
                <a:cs typeface="Times New Roman" panose="02020603050405020304" pitchFamily="18" charset="0"/>
              </a:rPr>
              <a:t> between documents 1 and 2.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  <a:r>
              <a:rPr lang="en-US" altLang="en-US" sz="2000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000" i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Times New Roman" panose="02020603050405020304" pitchFamily="18" charset="0"/>
              </a:rPr>
              <a:t>=  </a:t>
            </a:r>
            <a:r>
              <a:rPr lang="en-US" altLang="en-US" sz="2000" dirty="0">
                <a:cs typeface="Times New Roman" panose="02020603050405020304" pitchFamily="18" charset="0"/>
              </a:rPr>
              <a:t>(5, 0, 3, 0, 2, 0, 0, 2, 0, 0)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  <a:r>
              <a:rPr lang="en-US" altLang="en-US" sz="2000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cs typeface="Times New Roman" panose="02020603050405020304" pitchFamily="18" charset="0"/>
              </a:rPr>
              <a:t> =  </a:t>
            </a:r>
            <a:r>
              <a:rPr lang="en-US" altLang="en-US" sz="2000" dirty="0">
                <a:cs typeface="Times New Roman" panose="02020603050405020304" pitchFamily="18" charset="0"/>
              </a:rPr>
              <a:t>(3, 0, 2, 0, 1, 1, 0, 1, 0, 1)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  <a:r>
              <a:rPr lang="en-US" altLang="en-US" sz="2000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  <a:r>
              <a:rPr lang="en-US" altLang="en-US" sz="2000" i="1" baseline="-30000" dirty="0">
                <a:cs typeface="Times New Roman" panose="02020603050405020304" pitchFamily="18" charset="0"/>
              </a:rPr>
              <a:t>2 </a:t>
            </a:r>
            <a:r>
              <a:rPr lang="en-US" altLang="en-US" sz="2000" dirty="0">
                <a:cs typeface="Times New Roman" panose="02020603050405020304" pitchFamily="18" charset="0"/>
              </a:rPr>
              <a:t>= 5*3+0*0+3*2+0*0+2*1+0*1+0*1+2*1+0*0+0*1 = 25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||</a:t>
            </a: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  <a:r>
              <a:rPr lang="en-US" altLang="en-US" sz="2000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cs typeface="Times New Roman" panose="02020603050405020304" pitchFamily="18" charset="0"/>
              </a:rPr>
              <a:t>||= (5*5+0*0+3*3+0*0+2*2+0*0+0*0+2*2+0*0+0*0)</a:t>
            </a:r>
            <a:r>
              <a:rPr lang="en-US" altLang="en-US" sz="2000" b="1" baseline="30000" dirty="0">
                <a:cs typeface="Times New Roman" panose="02020603050405020304" pitchFamily="18" charset="0"/>
              </a:rPr>
              <a:t>0.5</a:t>
            </a:r>
            <a:r>
              <a:rPr lang="en-US" altLang="en-US" sz="2000" dirty="0">
                <a:cs typeface="Times New Roman" panose="02020603050405020304" pitchFamily="18" charset="0"/>
              </a:rPr>
              <a:t>=(42)</a:t>
            </a:r>
            <a:r>
              <a:rPr lang="en-US" altLang="en-US" sz="2000" b="1" baseline="30000" dirty="0">
                <a:cs typeface="Times New Roman" panose="02020603050405020304" pitchFamily="18" charset="0"/>
              </a:rPr>
              <a:t>0.5</a:t>
            </a:r>
            <a:r>
              <a:rPr lang="en-US" altLang="en-US" sz="2000" dirty="0">
                <a:cs typeface="Times New Roman" panose="02020603050405020304" pitchFamily="18" charset="0"/>
              </a:rPr>
              <a:t>  = 6.481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||</a:t>
            </a: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  <a:r>
              <a:rPr lang="en-US" altLang="en-US" sz="2000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cs typeface="Times New Roman" panose="02020603050405020304" pitchFamily="18" charset="0"/>
              </a:rPr>
              <a:t>||= (3*3+0*0+2*2+0*0+1*1+1*1+0*0+1*1+0*0+1*1)</a:t>
            </a:r>
            <a:r>
              <a:rPr lang="en-US" altLang="en-US" sz="2000" b="1" baseline="30000" dirty="0">
                <a:cs typeface="Times New Roman" panose="02020603050405020304" pitchFamily="18" charset="0"/>
              </a:rPr>
              <a:t>0.5</a:t>
            </a:r>
            <a:r>
              <a:rPr lang="en-US" altLang="en-US" sz="2000" dirty="0">
                <a:cs typeface="Times New Roman" panose="02020603050405020304" pitchFamily="18" charset="0"/>
              </a:rPr>
              <a:t>=(17)</a:t>
            </a:r>
            <a:r>
              <a:rPr lang="en-US" altLang="en-US" sz="2000" b="1" baseline="30000" dirty="0">
                <a:cs typeface="Times New Roman" panose="02020603050405020304" pitchFamily="18" charset="0"/>
              </a:rPr>
              <a:t>0.5</a:t>
            </a:r>
            <a:r>
              <a:rPr lang="en-US" altLang="en-US" sz="2000" dirty="0">
                <a:cs typeface="Times New Roman" panose="02020603050405020304" pitchFamily="18" charset="0"/>
              </a:rPr>
              <a:t>  = 4.12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cos(</a:t>
            </a:r>
            <a:r>
              <a:rPr lang="en-US" altLang="en-US" sz="2000" i="1" dirty="0">
                <a:cs typeface="Times New Roman" panose="02020603050405020304" pitchFamily="18" charset="0"/>
              </a:rPr>
              <a:t>d</a:t>
            </a:r>
            <a:r>
              <a:rPr lang="en-US" altLang="en-US" sz="2000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000" i="1" dirty="0">
                <a:cs typeface="Times New Roman" panose="02020603050405020304" pitchFamily="18" charset="0"/>
              </a:rPr>
              <a:t>, d</a:t>
            </a:r>
            <a:r>
              <a:rPr lang="en-US" altLang="en-US" sz="2000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cs typeface="Times New Roman" panose="02020603050405020304" pitchFamily="18" charset="0"/>
              </a:rPr>
              <a:t> ) = 0.94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1C2-C81F-4016-B1E8-DA298491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645E5-0C87-40DA-90D6-2349ECABA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Data Objects and Attribute Types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Basic Statistical Descriptions of Data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Data Visualization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Measuring Data Similarity and Dissimilarity</a:t>
            </a:r>
          </a:p>
          <a:p>
            <a:r>
              <a:rPr lang="en-US" sz="2800" dirty="0"/>
              <a:t>Summary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728E1-4AEC-461A-AA7F-45CF0366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5150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7391850-3998-4C69-9A1C-205D3C95B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Summary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64DD7A4-9120-430E-AE25-C93D4FCE9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5435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/>
              <a:t>Data attribute types: nominal, binary, ordinal, interval-scaled, ratio-scaled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/>
              <a:t>Many types of data sets, e.g., numerical, text, graph, Web, image.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/>
              <a:t>Gain insight into the data by: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Basic statistical data description: central tendency, dispersion,  graphical displays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Data visualization: map data onto graphical primitives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Measure data similarity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/>
              <a:t>Above steps are the beginning of data preprocessing.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/>
              <a:t>Many methods have been developed but still an active area of research.</a:t>
            </a: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DE183001-FC09-4A5D-B606-2E3115DDC2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52277B1-65A6-48E9-8FF6-3F14D1E71C57}" type="slidenum">
              <a:rPr lang="en-US" altLang="en-US" sz="1200"/>
              <a:pPr eaLnBrk="1" hangingPunct="1"/>
              <a:t>67</a:t>
            </a:fld>
            <a:endParaRPr lang="en-US" altLang="en-US" sz="12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0C848F4-A7A0-4CD7-9BD3-1A22D8964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0BD66C7-E589-4337-934A-394A49DD7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334000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W. Cleveland, Visualizing Data, Hobart Press, 1993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sz="180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T. Dasu and T. Johnson.  Exploratory Data Mining and Data Cleaning. John Wiley, 2003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 Fayyad, G. Grinstein, and A. Wierse. Information Visualization in Data Mining and Knowledge Discovery, Morgan Kaufmann, 2001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sz="1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Kaufman and P. J. Rousseeuw. Finding Groups in Data: an Introduction to Cluster Analysis. John Wiley &amp; Sons, 1990</a:t>
            </a: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1800">
              <a:solidFill>
                <a:schemeClr val="hlin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H. V. Jagadish, et al., Special Issue on Data Reduction Techniques.  Bulletin of the Tech. Committee on Data Eng., 20(4), Dec. 1997</a:t>
            </a:r>
          </a:p>
          <a:p>
            <a:pPr marL="457200" indent="-457200">
              <a:spcBef>
                <a:spcPts val="600"/>
              </a:spcBef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A. Keim. Information visualization and visual data mining, IEEE trans. on Visualization and Computer Graphics, 8(1), 2002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Pyle. Data Preparation for Data Mining. Morgan Kaufmann, 1999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  Santini and R. Jain,” Similarity measures”, IEEE Trans. on Pattern Analysis and Machine Intelligence, 21(9), 1999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sz="1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R. Tufte. The Visual Display of Quantitative Information, 2nd ed., Graphics Press, 2001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Yu , et al.,  Visual data mining of multimedia data for social and behavioral studies, Information Visualization, 8(1), 2009 </a:t>
            </a:r>
          </a:p>
        </p:txBody>
      </p:sp>
      <p:sp>
        <p:nvSpPr>
          <p:cNvPr id="68612" name="Slide Number Placeholder 5">
            <a:extLst>
              <a:ext uri="{FF2B5EF4-FFF2-40B4-BE49-F238E27FC236}">
                <a16:creationId xmlns:a16="http://schemas.microsoft.com/office/drawing/2014/main" id="{A4A4F4F3-FFE2-4B3A-B133-D9C9CC1F69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1B17244-884B-412A-AB30-B22AB0C7D6CE}" type="slidenum">
              <a:rPr lang="en-US" altLang="en-US" sz="1200"/>
              <a:pPr eaLnBrk="1" hangingPunct="1"/>
              <a:t>68</a:t>
            </a:fld>
            <a:endParaRPr lang="en-US" altLang="en-US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BD4C479A-082C-410B-AE7B-9F32CDD462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A8BA379-D656-4E4B-93AE-9FD9FC875B94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E75A747-8B35-4663-B0B8-C3489AC80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Attributes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86FA3C8A-FBED-41CA-ADB3-93A2E81BF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95300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Attribute (</a:t>
            </a:r>
            <a:r>
              <a:rPr lang="en-US" altLang="en-US" sz="2800" dirty="0"/>
              <a:t>or</a:t>
            </a:r>
            <a:r>
              <a:rPr lang="en-US" altLang="en-US" sz="2800" b="1" dirty="0"/>
              <a:t> dimensions, features, variables</a:t>
            </a:r>
            <a:r>
              <a:rPr lang="en-US" altLang="en-US" sz="2800" dirty="0"/>
              <a:t>): a data field, representing a characteristic or feature of a data object</a:t>
            </a:r>
          </a:p>
          <a:p>
            <a:pPr lvl="1" eaLnBrk="1" hangingPunct="1"/>
            <a:r>
              <a:rPr lang="en-US" altLang="en-US" sz="2400" i="1" dirty="0"/>
              <a:t>E.g., customer _ID, name, address</a:t>
            </a:r>
          </a:p>
          <a:p>
            <a:pPr eaLnBrk="1" hangingPunct="1"/>
            <a:r>
              <a:rPr lang="en-US" altLang="en-US" sz="2800" dirty="0"/>
              <a:t>Types:</a:t>
            </a:r>
          </a:p>
          <a:p>
            <a:pPr lvl="1" eaLnBrk="1" hangingPunct="1"/>
            <a:r>
              <a:rPr lang="en-US" altLang="en-US" sz="2400" dirty="0"/>
              <a:t>Nominal</a:t>
            </a:r>
          </a:p>
          <a:p>
            <a:pPr lvl="1" eaLnBrk="1" hangingPunct="1"/>
            <a:r>
              <a:rPr lang="en-US" altLang="en-US" sz="2400" dirty="0"/>
              <a:t>Binary</a:t>
            </a:r>
          </a:p>
          <a:p>
            <a:pPr lvl="1" eaLnBrk="1" hangingPunct="1"/>
            <a:r>
              <a:rPr lang="en-US" altLang="en-US" sz="2400" dirty="0"/>
              <a:t>Numeric: quantitative</a:t>
            </a:r>
          </a:p>
          <a:p>
            <a:pPr lvl="2" eaLnBrk="1" hangingPunct="1"/>
            <a:r>
              <a:rPr lang="en-US" altLang="en-US" sz="2000" dirty="0"/>
              <a:t>Interval-scaled</a:t>
            </a:r>
          </a:p>
          <a:p>
            <a:pPr lvl="2" eaLnBrk="1" hangingPunct="1"/>
            <a:r>
              <a:rPr lang="en-US" altLang="en-US" sz="2000" dirty="0"/>
              <a:t>Ratio-scaled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85BBB353-9611-4FEE-9F11-A6CB064217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C89AD53-E180-4F2E-B216-C694ACF8CC57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8E5CC98-8160-4A48-A54D-10D680017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Attribute Types – Nominal Quantities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453B954-FAB9-4D33-B8DC-EC9141F28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38750"/>
          </a:xfrm>
        </p:spPr>
        <p:txBody>
          <a:bodyPr/>
          <a:lstStyle/>
          <a:p>
            <a:pPr marL="292100" indent="-292100" eaLnBrk="1" hangingPunct="1">
              <a:lnSpc>
                <a:spcPct val="90000"/>
              </a:lnSpc>
            </a:pPr>
            <a:r>
              <a:rPr lang="en-US" altLang="en-US" sz="2800" dirty="0"/>
              <a:t>Nominal: categories, states, or “names of things”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altLang="en-US" sz="2400" i="1" dirty="0" err="1"/>
              <a:t>Hair_color</a:t>
            </a:r>
            <a:r>
              <a:rPr lang="en-US" altLang="en-US" sz="2400" i="1" dirty="0"/>
              <a:t> = </a:t>
            </a:r>
            <a:r>
              <a:rPr lang="en-US" altLang="en-US" sz="2400" dirty="0"/>
              <a:t>{</a:t>
            </a:r>
            <a:r>
              <a:rPr lang="en-US" altLang="en-US" sz="2400" i="1" dirty="0"/>
              <a:t>auburn, black, blond, brown, grey, red, white</a:t>
            </a:r>
            <a:r>
              <a:rPr lang="en-US" altLang="en-US" sz="2400" dirty="0"/>
              <a:t>}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altLang="en-US" sz="2400" dirty="0"/>
              <a:t>marital status, occupation, ID numbers, zip codes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altLang="en-US" sz="2400" dirty="0"/>
              <a:t>attribute "outlook" from weather data: "sunny", "overcast", and “rainy”</a:t>
            </a:r>
          </a:p>
          <a:p>
            <a:pPr marL="474663" indent="-342900" eaLnBrk="1" hangingPunct="1">
              <a:lnSpc>
                <a:spcPct val="90000"/>
              </a:lnSpc>
            </a:pPr>
            <a:r>
              <a:rPr lang="en-US" altLang="en-US" sz="2800" dirty="0"/>
              <a:t>No relation is implied among nominal values (no ordering or distance measure)</a:t>
            </a:r>
          </a:p>
          <a:p>
            <a:pPr marL="474663" indent="-342900"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85BBB353-9611-4FEE-9F11-A6CB064217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C89AD53-E180-4F2E-B216-C694ACF8CC57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8E5CC98-8160-4A48-A54D-10D680017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Attribute Types – Binary  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453B954-FAB9-4D33-B8DC-EC9141F28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38750"/>
          </a:xfrm>
        </p:spPr>
        <p:txBody>
          <a:bodyPr/>
          <a:lstStyle/>
          <a:p>
            <a:pPr marL="292100" indent="-292100" eaLnBrk="1" hangingPunct="1">
              <a:lnSpc>
                <a:spcPct val="90000"/>
              </a:lnSpc>
            </a:pPr>
            <a:r>
              <a:rPr lang="en-US" altLang="en-US" sz="2800" dirty="0"/>
              <a:t>Binary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altLang="en-US" sz="2400" dirty="0"/>
              <a:t>Nominal attribute with only 2 states (0 and 1)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altLang="en-US" sz="2400" u="sng" dirty="0"/>
              <a:t>Symmetric binary</a:t>
            </a:r>
            <a:r>
              <a:rPr lang="en-US" altLang="en-US" sz="2400" dirty="0"/>
              <a:t>: both outcomes equally important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altLang="en-US" sz="2000" dirty="0"/>
              <a:t>e.g., gender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altLang="en-US" sz="2400" u="sng" dirty="0"/>
              <a:t>Asymmetric binary</a:t>
            </a:r>
            <a:r>
              <a:rPr lang="en-US" altLang="en-US" sz="2400" dirty="0"/>
              <a:t>: outcomes not equally important.  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altLang="en-US" sz="2000" dirty="0"/>
              <a:t>e.g., medical test (positive vs. negative)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altLang="en-US" sz="2000" dirty="0"/>
              <a:t>Convention: assign 1 to most important outcome (e.g., HIV positive)</a:t>
            </a:r>
          </a:p>
        </p:txBody>
      </p:sp>
    </p:spTree>
    <p:extLst>
      <p:ext uri="{BB962C8B-B14F-4D97-AF65-F5344CB8AC3E}">
        <p14:creationId xmlns:p14="http://schemas.microsoft.com/office/powerpoint/2010/main" val="1006759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4028</Words>
  <Application>Microsoft Office PowerPoint</Application>
  <PresentationFormat>On-screen Show (4:3)</PresentationFormat>
  <Paragraphs>616</Paragraphs>
  <Slides>68</Slides>
  <Notes>63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8</vt:i4>
      </vt:variant>
      <vt:variant>
        <vt:lpstr>Slide Titles</vt:lpstr>
      </vt:variant>
      <vt:variant>
        <vt:i4>68</vt:i4>
      </vt:variant>
    </vt:vector>
  </HeadingPairs>
  <TitlesOfParts>
    <vt:vector size="84" baseType="lpstr">
      <vt:lpstr>Arial</vt:lpstr>
      <vt:lpstr>Arial Narrow</vt:lpstr>
      <vt:lpstr>Calibri</vt:lpstr>
      <vt:lpstr>Cambria Math</vt:lpstr>
      <vt:lpstr>Tahoma</vt:lpstr>
      <vt:lpstr>Times New Roman</vt:lpstr>
      <vt:lpstr>Wingdings</vt:lpstr>
      <vt:lpstr>Clarity</vt:lpstr>
      <vt:lpstr>Visio</vt:lpstr>
      <vt:lpstr>Document</vt:lpstr>
      <vt:lpstr>Microsoft Equation 3.0</vt:lpstr>
      <vt:lpstr>Equation</vt:lpstr>
      <vt:lpstr>Chart</vt:lpstr>
      <vt:lpstr>SmartDraw</vt:lpstr>
      <vt:lpstr>Worksheet</vt:lpstr>
      <vt:lpstr>Microsoft Excel 97-2003 Worksheet</vt:lpstr>
      <vt:lpstr>CS 43105 Data Mining Techniques  Chapter 2 Input: Data Basics</vt:lpstr>
      <vt:lpstr>Outline</vt:lpstr>
      <vt:lpstr>Types of Data Sets </vt:lpstr>
      <vt:lpstr>Types of Data Sets </vt:lpstr>
      <vt:lpstr>Important Characteristics of Structured Data</vt:lpstr>
      <vt:lpstr>Data Objects</vt:lpstr>
      <vt:lpstr>Attributes</vt:lpstr>
      <vt:lpstr>Attribute Types – Nominal Quantities</vt:lpstr>
      <vt:lpstr>Attribute Types – Binary  </vt:lpstr>
      <vt:lpstr>Attribute Types – Ordinal Quantities</vt:lpstr>
      <vt:lpstr>Numeric Attribute Types</vt:lpstr>
      <vt:lpstr>Numeric Attribute Types – Interval Quantities</vt:lpstr>
      <vt:lpstr>Numeric Attribute Types – Ratio Quantities </vt:lpstr>
      <vt:lpstr>Discrete vs. Continuous Attributes </vt:lpstr>
      <vt:lpstr>Outline</vt:lpstr>
      <vt:lpstr>Basic Statistical Descriptions of Data</vt:lpstr>
      <vt:lpstr>Measuring the Central Tendency</vt:lpstr>
      <vt:lpstr> Symmetric vs. Skewed Data</vt:lpstr>
      <vt:lpstr>Measuring the Dispersion of Data</vt:lpstr>
      <vt:lpstr> Boxplot Analysis</vt:lpstr>
      <vt:lpstr>Visualization of Data Dispersion: 3-D Boxplots</vt:lpstr>
      <vt:lpstr>Properties of Normal Distribution Curve</vt:lpstr>
      <vt:lpstr>Graphic Displays of Basic Statistical Descriptions</vt:lpstr>
      <vt:lpstr>Histogram Analysis</vt:lpstr>
      <vt:lpstr>Histograms Often Tell More than Boxplots</vt:lpstr>
      <vt:lpstr>Quantile Plot</vt:lpstr>
      <vt:lpstr>Quantile-Quantile (Q-Q) Plot</vt:lpstr>
      <vt:lpstr>Scatter Plot</vt:lpstr>
      <vt:lpstr>Positively and Negatively Correlated Data</vt:lpstr>
      <vt:lpstr> Uncorrelated Data</vt:lpstr>
      <vt:lpstr>Outline</vt:lpstr>
      <vt:lpstr>Data Visualization</vt:lpstr>
      <vt:lpstr>Pixel-Oriented Visualization Techniques</vt:lpstr>
      <vt:lpstr>Laying Out Pixels in Circle Segments</vt:lpstr>
      <vt:lpstr>Geometric Projection Visualization Techniques</vt:lpstr>
      <vt:lpstr>Direct Data Visualization</vt:lpstr>
      <vt:lpstr>Scatterplot Matrices</vt:lpstr>
      <vt:lpstr>Landscapes</vt:lpstr>
      <vt:lpstr>Parallel Coordinates</vt:lpstr>
      <vt:lpstr>Parallel Coordinates of a Data Set</vt:lpstr>
      <vt:lpstr>Icon-Based Visualization Techniques</vt:lpstr>
      <vt:lpstr>Chernoff Faces</vt:lpstr>
      <vt:lpstr>Stick Figure</vt:lpstr>
      <vt:lpstr>Hierarchical Visualization Techniques</vt:lpstr>
      <vt:lpstr>Dimensional Stacking</vt:lpstr>
      <vt:lpstr>Dimensional Stacking</vt:lpstr>
      <vt:lpstr>Worlds-within-Worlds</vt:lpstr>
      <vt:lpstr>Tree-Map</vt:lpstr>
      <vt:lpstr>Tree-Map of a File System (Schneiderman)</vt:lpstr>
      <vt:lpstr>InfoCube</vt:lpstr>
      <vt:lpstr>Three-D Cone Trees</vt:lpstr>
      <vt:lpstr>Visualizing Complex Data and Relations</vt:lpstr>
      <vt:lpstr>Outline</vt:lpstr>
      <vt:lpstr>Similarity and Dissimilarity</vt:lpstr>
      <vt:lpstr>Data Matrix and Dissimilarity Matrix</vt:lpstr>
      <vt:lpstr>Proximity Measure for Nominal Attributes</vt:lpstr>
      <vt:lpstr>Proximity Measure for Binary Attributes</vt:lpstr>
      <vt:lpstr>Example: Data Matrix and Dissimilarity Matrix</vt:lpstr>
      <vt:lpstr>Distance on Numeric Data: Minkowski Distance</vt:lpstr>
      <vt:lpstr>Special Cases of Minkowski Distance</vt:lpstr>
      <vt:lpstr>Example: Minkowski Distance</vt:lpstr>
      <vt:lpstr>Ordinal Variables</vt:lpstr>
      <vt:lpstr>Attributes of Mixed Type</vt:lpstr>
      <vt:lpstr> Cosine Similarity</vt:lpstr>
      <vt:lpstr> Example: Cosine Similarity</vt:lpstr>
      <vt:lpstr>Outline</vt:lpstr>
      <vt:lpstr>Summary</vt:lpstr>
      <vt:lpstr>References</vt:lpstr>
    </vt:vector>
  </TitlesOfParts>
  <Company>KSU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Mining: Introduction</dc:title>
  <dc:creator>KSU</dc:creator>
  <cp:lastModifiedBy>Lian, Xiang</cp:lastModifiedBy>
  <cp:revision>225</cp:revision>
  <dcterms:created xsi:type="dcterms:W3CDTF">2006-08-30T09:37:06Z</dcterms:created>
  <dcterms:modified xsi:type="dcterms:W3CDTF">2019-09-16T01:29:15Z</dcterms:modified>
</cp:coreProperties>
</file>