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3" r:id="rId1"/>
  </p:sldMasterIdLst>
  <p:notesMasterIdLst>
    <p:notesMasterId r:id="rId47"/>
  </p:notesMasterIdLst>
  <p:handoutMasterIdLst>
    <p:handoutMasterId r:id="rId48"/>
  </p:handoutMasterIdLst>
  <p:sldIdLst>
    <p:sldId id="257" r:id="rId2"/>
    <p:sldId id="755" r:id="rId3"/>
    <p:sldId id="650" r:id="rId4"/>
    <p:sldId id="651" r:id="rId5"/>
    <p:sldId id="652" r:id="rId6"/>
    <p:sldId id="653" r:id="rId7"/>
    <p:sldId id="654" r:id="rId8"/>
    <p:sldId id="655" r:id="rId9"/>
    <p:sldId id="656" r:id="rId10"/>
    <p:sldId id="657" r:id="rId11"/>
    <p:sldId id="658" r:id="rId12"/>
    <p:sldId id="659" r:id="rId13"/>
    <p:sldId id="664" r:id="rId14"/>
    <p:sldId id="1434" r:id="rId15"/>
    <p:sldId id="1435" r:id="rId16"/>
    <p:sldId id="1201" r:id="rId17"/>
    <p:sldId id="873" r:id="rId18"/>
    <p:sldId id="1202" r:id="rId19"/>
    <p:sldId id="1203" r:id="rId20"/>
    <p:sldId id="880" r:id="rId21"/>
    <p:sldId id="1430" r:id="rId22"/>
    <p:sldId id="1462" r:id="rId23"/>
    <p:sldId id="1468" r:id="rId24"/>
    <p:sldId id="1469" r:id="rId25"/>
    <p:sldId id="1440" r:id="rId26"/>
    <p:sldId id="1441" r:id="rId27"/>
    <p:sldId id="1470" r:id="rId28"/>
    <p:sldId id="1443" r:id="rId29"/>
    <p:sldId id="1444" r:id="rId30"/>
    <p:sldId id="1445" r:id="rId31"/>
    <p:sldId id="1452" r:id="rId32"/>
    <p:sldId id="1456" r:id="rId33"/>
    <p:sldId id="1277" r:id="rId34"/>
    <p:sldId id="1279" r:id="rId35"/>
    <p:sldId id="1280" r:id="rId36"/>
    <p:sldId id="1281" r:id="rId37"/>
    <p:sldId id="1479" r:id="rId38"/>
    <p:sldId id="1282" r:id="rId39"/>
    <p:sldId id="1283" r:id="rId40"/>
    <p:sldId id="1286" r:id="rId41"/>
    <p:sldId id="1287" r:id="rId42"/>
    <p:sldId id="1478" r:id="rId43"/>
    <p:sldId id="1480" r:id="rId44"/>
    <p:sldId id="1477" r:id="rId45"/>
    <p:sldId id="1288" r:id="rId46"/>
  </p:sldIdLst>
  <p:sldSz cx="9144000" cy="6858000" type="screen4x3"/>
  <p:notesSz cx="7004050" cy="929005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170981"/>
    <a:srgbClr val="CC0066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419" autoAdjust="0"/>
    <p:restoredTop sz="84330" autoAdjust="0"/>
  </p:normalViewPr>
  <p:slideViewPr>
    <p:cSldViewPr>
      <p:cViewPr varScale="1">
        <p:scale>
          <a:sx n="48" d="100"/>
          <a:sy n="48" d="100"/>
        </p:scale>
        <p:origin x="165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e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image" Target="../media/image9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5300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97" tIns="46549" rIns="93097" bIns="46549" numCol="1" anchor="t" anchorCtr="0" compatLnSpc="1">
            <a:prstTxWarp prst="textNoShape">
              <a:avLst/>
            </a:prstTxWarp>
          </a:bodyPr>
          <a:lstStyle>
            <a:lvl1pPr defTabSz="931863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7163" y="0"/>
            <a:ext cx="3035300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97" tIns="46549" rIns="93097" bIns="4654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5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3325"/>
            <a:ext cx="3035300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97" tIns="46549" rIns="93097" bIns="46549" numCol="1" anchor="b" anchorCtr="0" compatLnSpc="1">
            <a:prstTxWarp prst="textNoShape">
              <a:avLst/>
            </a:prstTxWarp>
          </a:bodyPr>
          <a:lstStyle>
            <a:lvl1pPr defTabSz="931863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5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7163" y="8823325"/>
            <a:ext cx="3035300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97" tIns="46549" rIns="93097" bIns="4654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fld id="{D067444B-2999-496F-ADED-9904EBE1C28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5300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97" tIns="46549" rIns="93097" bIns="46549" numCol="1" anchor="t" anchorCtr="0" compatLnSpc="1">
            <a:prstTxWarp prst="textNoShape">
              <a:avLst/>
            </a:prstTxWarp>
          </a:bodyPr>
          <a:lstStyle>
            <a:lvl1pPr defTabSz="931863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7163" y="0"/>
            <a:ext cx="3035300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97" tIns="46549" rIns="93097" bIns="4654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3438" cy="34829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3250"/>
            <a:ext cx="5603875" cy="4179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97" tIns="46549" rIns="93097" bIns="465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3325"/>
            <a:ext cx="3035300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97" tIns="46549" rIns="93097" bIns="46549" numCol="1" anchor="b" anchorCtr="0" compatLnSpc="1">
            <a:prstTxWarp prst="textNoShape">
              <a:avLst/>
            </a:prstTxWarp>
          </a:bodyPr>
          <a:lstStyle>
            <a:lvl1pPr defTabSz="931863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7163" y="8823325"/>
            <a:ext cx="3035300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97" tIns="46549" rIns="93097" bIns="4654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fld id="{DB4FF69C-79C5-4702-BE4C-EC665519D97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B206D1B-D27E-43A7-8F49-0B62910F1786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0088"/>
            <a:ext cx="4640263" cy="3479800"/>
          </a:xfrm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038" y="4413250"/>
            <a:ext cx="5133975" cy="41767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97" tIns="45745" rIns="91497" bIns="45745"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References</a:t>
            </a:r>
          </a:p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Ian H. Witten,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Eibe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Frank, and Mark A. Hall. Data Mining: Practical Machine Learning Tools and Techniques: 3rd Edition. ISBN-13: 9780123748560,  Publisher: Elsevier Science, Publication date: 1/20/2011. </a:t>
            </a:r>
          </a:p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  <a:p>
            <a:pPr eaLnBrk="1" hangingPunct="1"/>
            <a:r>
              <a:rPr lang="en-US" u="none" dirty="0">
                <a:solidFill>
                  <a:schemeClr val="tx1"/>
                </a:solidFill>
              </a:rPr>
              <a:t>https://hanj.cs.illinois.edu/bk3/bk3_slidesindex.htm 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http://www.cs.kent.edu/~jin/DM11/DM11.html</a:t>
            </a:r>
          </a:p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>
            <a:extLst>
              <a:ext uri="{FF2B5EF4-FFF2-40B4-BE49-F238E27FC236}">
                <a16:creationId xmlns:a16="http://schemas.microsoft.com/office/drawing/2014/main" id="{BBB4E89E-2184-403D-9919-76697F87C41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CDCB8794-2645-4C00-BDF5-C1D7DE216E07}" type="slidenum">
              <a:rPr lang="en-US" altLang="en-US" sz="1200">
                <a:latin typeface="Times New Roman" panose="02020603050405020304" pitchFamily="18" charset="0"/>
              </a:rPr>
              <a:pPr/>
              <a:t>22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103427" name="Rectangle 2">
            <a:extLst>
              <a:ext uri="{FF2B5EF4-FFF2-40B4-BE49-F238E27FC236}">
                <a16:creationId xmlns:a16="http://schemas.microsoft.com/office/drawing/2014/main" id="{8602E6F4-1F75-4541-8DB3-BC81E83B1E9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>
            <a:extLst>
              <a:ext uri="{FF2B5EF4-FFF2-40B4-BE49-F238E27FC236}">
                <a16:creationId xmlns:a16="http://schemas.microsoft.com/office/drawing/2014/main" id="{EC4772F8-95DA-40D6-97F0-7BF743E7FA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>
            <a:extLst>
              <a:ext uri="{FF2B5EF4-FFF2-40B4-BE49-F238E27FC236}">
                <a16:creationId xmlns:a16="http://schemas.microsoft.com/office/drawing/2014/main" id="{48D9CD5B-E961-4C22-8F65-569607FCCAC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305" tIns="46153" rIns="92305" bIns="46153" anchor="b"/>
          <a:lstStyle>
            <a:lvl1pPr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/>
            <a:fld id="{DC4ECD08-766D-4D5F-A73E-B49BB84D5F5C}" type="slidenum">
              <a:rPr lang="en-US" altLang="en-US" sz="1200">
                <a:latin typeface="Times New Roman" panose="02020603050405020304" pitchFamily="18" charset="0"/>
              </a:rPr>
              <a:pPr algn="r"/>
              <a:t>23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104451" name="Rectangle 2">
            <a:extLst>
              <a:ext uri="{FF2B5EF4-FFF2-40B4-BE49-F238E27FC236}">
                <a16:creationId xmlns:a16="http://schemas.microsoft.com/office/drawing/2014/main" id="{4E487C53-F9C6-4310-8EBE-3DCB16EF717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>
            <a:extLst>
              <a:ext uri="{FF2B5EF4-FFF2-40B4-BE49-F238E27FC236}">
                <a16:creationId xmlns:a16="http://schemas.microsoft.com/office/drawing/2014/main" id="{B6198E34-2C5C-4FAA-A8C5-D210E4B567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>
            <a:extLst>
              <a:ext uri="{FF2B5EF4-FFF2-40B4-BE49-F238E27FC236}">
                <a16:creationId xmlns:a16="http://schemas.microsoft.com/office/drawing/2014/main" id="{0956DEAC-B0C5-4828-A504-6AA428D3109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305" tIns="46153" rIns="92305" bIns="46153" anchor="b"/>
          <a:lstStyle>
            <a:lvl1pPr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/>
            <a:fld id="{A44C7C5F-32A2-44E3-8F60-4A3773D3D2D4}" type="slidenum">
              <a:rPr lang="en-US" altLang="en-US" sz="1200">
                <a:latin typeface="Times New Roman" panose="02020603050405020304" pitchFamily="18" charset="0"/>
              </a:rPr>
              <a:pPr algn="r"/>
              <a:t>24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105475" name="Rectangle 2">
            <a:extLst>
              <a:ext uri="{FF2B5EF4-FFF2-40B4-BE49-F238E27FC236}">
                <a16:creationId xmlns:a16="http://schemas.microsoft.com/office/drawing/2014/main" id="{96A25130-6661-41C6-A2E9-325AD3A178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>
            <a:extLst>
              <a:ext uri="{FF2B5EF4-FFF2-40B4-BE49-F238E27FC236}">
                <a16:creationId xmlns:a16="http://schemas.microsoft.com/office/drawing/2014/main" id="{EC102C64-33E8-4FB2-81B0-F8C7F4122D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>
            <a:extLst>
              <a:ext uri="{FF2B5EF4-FFF2-40B4-BE49-F238E27FC236}">
                <a16:creationId xmlns:a16="http://schemas.microsoft.com/office/drawing/2014/main" id="{22E017C2-40C8-45FC-A233-0A4C2346CF4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5B31A2E8-EE18-4180-98C8-8AB1228E8CE1}" type="slidenum">
              <a:rPr lang="en-US" altLang="en-US" sz="1200">
                <a:latin typeface="Times New Roman" panose="02020603050405020304" pitchFamily="18" charset="0"/>
              </a:rPr>
              <a:pPr/>
              <a:t>25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107523" name="Rectangle 2">
            <a:extLst>
              <a:ext uri="{FF2B5EF4-FFF2-40B4-BE49-F238E27FC236}">
                <a16:creationId xmlns:a16="http://schemas.microsoft.com/office/drawing/2014/main" id="{49BD8524-8995-4F71-96AF-BE2CBDA94F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>
            <a:extLst>
              <a:ext uri="{FF2B5EF4-FFF2-40B4-BE49-F238E27FC236}">
                <a16:creationId xmlns:a16="http://schemas.microsoft.com/office/drawing/2014/main" id="{6FFF6280-29C1-4559-BE05-AC84330A48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>
            <a:extLst>
              <a:ext uri="{FF2B5EF4-FFF2-40B4-BE49-F238E27FC236}">
                <a16:creationId xmlns:a16="http://schemas.microsoft.com/office/drawing/2014/main" id="{CEBA0A50-12D6-4CB1-8D98-48638D60E8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B4706E65-15CD-4292-941F-297FE5292136}" type="slidenum">
              <a:rPr lang="en-US" altLang="en-US" sz="1200">
                <a:latin typeface="Times New Roman" panose="02020603050405020304" pitchFamily="18" charset="0"/>
              </a:rPr>
              <a:pPr/>
              <a:t>26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108547" name="Rectangle 2">
            <a:extLst>
              <a:ext uri="{FF2B5EF4-FFF2-40B4-BE49-F238E27FC236}">
                <a16:creationId xmlns:a16="http://schemas.microsoft.com/office/drawing/2014/main" id="{3B25B625-B855-4E01-A15F-C920D8386B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>
            <a:extLst>
              <a:ext uri="{FF2B5EF4-FFF2-40B4-BE49-F238E27FC236}">
                <a16:creationId xmlns:a16="http://schemas.microsoft.com/office/drawing/2014/main" id="{EE52B9F5-5C92-4A9B-BA83-684D2ECEA5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>
            <a:extLst>
              <a:ext uri="{FF2B5EF4-FFF2-40B4-BE49-F238E27FC236}">
                <a16:creationId xmlns:a16="http://schemas.microsoft.com/office/drawing/2014/main" id="{DCD7AD89-2AA9-406A-AD64-0C8828CAF38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4905D5CE-56D8-46FA-8304-3D6B60A0F1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>
            <a:extLst>
              <a:ext uri="{FF2B5EF4-FFF2-40B4-BE49-F238E27FC236}">
                <a16:creationId xmlns:a16="http://schemas.microsoft.com/office/drawing/2014/main" id="{3D0CCDD6-073B-444A-8C06-E868B14165B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C0AFA207-BFAB-4BCA-8442-F6BAF6A2C1FA}" type="slidenum">
              <a:rPr lang="en-US" altLang="en-US" sz="1200">
                <a:latin typeface="Times New Roman" panose="02020603050405020304" pitchFamily="18" charset="0"/>
              </a:rPr>
              <a:pPr/>
              <a:t>28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F72E024A-7BB5-43A9-BDC5-DD4E9A9D518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01B13F6B-DEB2-4D3D-822B-3DB20599C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>
            <a:extLst>
              <a:ext uri="{FF2B5EF4-FFF2-40B4-BE49-F238E27FC236}">
                <a16:creationId xmlns:a16="http://schemas.microsoft.com/office/drawing/2014/main" id="{5739B42A-E5EC-4B69-845A-6184142FFBC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31DF5B9A-E6DF-465C-A8FB-612CC89FF19B}" type="slidenum">
              <a:rPr lang="en-US" altLang="en-US" sz="1200">
                <a:latin typeface="Times New Roman" panose="02020603050405020304" pitchFamily="18" charset="0"/>
              </a:rPr>
              <a:pPr/>
              <a:t>29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112643" name="Rectangle 2">
            <a:extLst>
              <a:ext uri="{FF2B5EF4-FFF2-40B4-BE49-F238E27FC236}">
                <a16:creationId xmlns:a16="http://schemas.microsoft.com/office/drawing/2014/main" id="{8B95B2DA-29AD-4F08-82F7-E4D70CA55C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>
            <a:extLst>
              <a:ext uri="{FF2B5EF4-FFF2-40B4-BE49-F238E27FC236}">
                <a16:creationId xmlns:a16="http://schemas.microsoft.com/office/drawing/2014/main" id="{FE299DD8-74FD-4638-9C17-9E46856E70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>
            <a:extLst>
              <a:ext uri="{FF2B5EF4-FFF2-40B4-BE49-F238E27FC236}">
                <a16:creationId xmlns:a16="http://schemas.microsoft.com/office/drawing/2014/main" id="{421A6B6C-5AB7-4D6E-9F33-6FCC14C456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4AE90DEE-A38E-44E1-98A9-FE41BB5B6E04}" type="slidenum">
              <a:rPr lang="en-US" altLang="en-US" sz="1200">
                <a:latin typeface="Times New Roman" panose="02020603050405020304" pitchFamily="18" charset="0"/>
              </a:rPr>
              <a:pPr/>
              <a:t>30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113667" name="Rectangle 2">
            <a:extLst>
              <a:ext uri="{FF2B5EF4-FFF2-40B4-BE49-F238E27FC236}">
                <a16:creationId xmlns:a16="http://schemas.microsoft.com/office/drawing/2014/main" id="{7F77FED8-865B-4CF7-9876-A3C6BF570E3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>
            <a:extLst>
              <a:ext uri="{FF2B5EF4-FFF2-40B4-BE49-F238E27FC236}">
                <a16:creationId xmlns:a16="http://schemas.microsoft.com/office/drawing/2014/main" id="{056389CF-5B4A-4A61-A3F3-3927FDDEED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>
            <a:extLst>
              <a:ext uri="{FF2B5EF4-FFF2-40B4-BE49-F238E27FC236}">
                <a16:creationId xmlns:a16="http://schemas.microsoft.com/office/drawing/2014/main" id="{E9562EED-AD32-41AC-BFC9-63EFD720E9E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6D5220D0-656E-4212-8DF5-72D238E8EC30}" type="slidenum">
              <a:rPr lang="en-US" altLang="en-US" sz="1200">
                <a:latin typeface="Times New Roman" panose="02020603050405020304" pitchFamily="18" charset="0"/>
              </a:rPr>
              <a:pPr/>
              <a:t>31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120835" name="Rectangle 2">
            <a:extLst>
              <a:ext uri="{FF2B5EF4-FFF2-40B4-BE49-F238E27FC236}">
                <a16:creationId xmlns:a16="http://schemas.microsoft.com/office/drawing/2014/main" id="{444F068B-99AC-4272-84DC-1134E392FC5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>
            <a:extLst>
              <a:ext uri="{FF2B5EF4-FFF2-40B4-BE49-F238E27FC236}">
                <a16:creationId xmlns:a16="http://schemas.microsoft.com/office/drawing/2014/main" id="{932EC72E-84D9-46DF-9A89-FA75EA1DF6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>
            <a:extLst>
              <a:ext uri="{FF2B5EF4-FFF2-40B4-BE49-F238E27FC236}">
                <a16:creationId xmlns:a16="http://schemas.microsoft.com/office/drawing/2014/main" id="{D58DF0D9-E3CA-468E-91B0-D844C638E1F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>
            <a:extLst>
              <a:ext uri="{FF2B5EF4-FFF2-40B4-BE49-F238E27FC236}">
                <a16:creationId xmlns:a16="http://schemas.microsoft.com/office/drawing/2014/main" id="{C3C5C87C-9A2C-4365-BF69-BC08FC6F12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>
            <a:extLst>
              <a:ext uri="{FF2B5EF4-FFF2-40B4-BE49-F238E27FC236}">
                <a16:creationId xmlns:a16="http://schemas.microsoft.com/office/drawing/2014/main" id="{0A53C54C-6F25-41F6-A26C-D99756F7F06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AC6C4B52-E660-4F00-9EE7-B5A23DA922C2}" type="slidenum">
              <a:rPr lang="en-US" altLang="en-US" sz="1200">
                <a:latin typeface="Times New Roman" panose="02020603050405020304" pitchFamily="18" charset="0"/>
              </a:rPr>
              <a:pPr/>
              <a:t>32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124931" name="Rectangle 2">
            <a:extLst>
              <a:ext uri="{FF2B5EF4-FFF2-40B4-BE49-F238E27FC236}">
                <a16:creationId xmlns:a16="http://schemas.microsoft.com/office/drawing/2014/main" id="{B1110BB7-C9CE-4135-89B1-56D9600FC9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2" name="Rectangle 3">
            <a:extLst>
              <a:ext uri="{FF2B5EF4-FFF2-40B4-BE49-F238E27FC236}">
                <a16:creationId xmlns:a16="http://schemas.microsoft.com/office/drawing/2014/main" id="{454889BE-62C5-459A-BC84-5B4DA86F3A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7">
            <a:extLst>
              <a:ext uri="{FF2B5EF4-FFF2-40B4-BE49-F238E27FC236}">
                <a16:creationId xmlns:a16="http://schemas.microsoft.com/office/drawing/2014/main" id="{CDA8DDE3-E0A1-4E73-AFC3-D2EE919282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600370F-AD3A-49D5-953C-15666F4FBCDA}" type="slidenum">
              <a:rPr lang="en-US" altLang="en-US" sz="1200">
                <a:latin typeface="Times New Roman" panose="02020603050405020304" pitchFamily="18" charset="0"/>
              </a:rPr>
              <a:pPr/>
              <a:t>33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159747" name="Rectangle 2">
            <a:extLst>
              <a:ext uri="{FF2B5EF4-FFF2-40B4-BE49-F238E27FC236}">
                <a16:creationId xmlns:a16="http://schemas.microsoft.com/office/drawing/2014/main" id="{08BF7BA0-75D1-4129-9A03-7176C9E619A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9748" name="Rectangle 3">
            <a:extLst>
              <a:ext uri="{FF2B5EF4-FFF2-40B4-BE49-F238E27FC236}">
                <a16:creationId xmlns:a16="http://schemas.microsoft.com/office/drawing/2014/main" id="{69F6780F-302A-46BA-A9F4-A07020AC9F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7">
            <a:extLst>
              <a:ext uri="{FF2B5EF4-FFF2-40B4-BE49-F238E27FC236}">
                <a16:creationId xmlns:a16="http://schemas.microsoft.com/office/drawing/2014/main" id="{65F84B2E-3976-4E80-A22C-CBDE9631B10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639C30BB-6F7F-455E-AB80-B63648889952}" type="slidenum">
              <a:rPr lang="en-US" altLang="en-US" sz="1200">
                <a:latin typeface="Times New Roman" panose="02020603050405020304" pitchFamily="18" charset="0"/>
              </a:rPr>
              <a:pPr/>
              <a:t>34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160771" name="Rectangle 2">
            <a:extLst>
              <a:ext uri="{FF2B5EF4-FFF2-40B4-BE49-F238E27FC236}">
                <a16:creationId xmlns:a16="http://schemas.microsoft.com/office/drawing/2014/main" id="{67DB041B-3AB2-45F7-A2AF-75682C5507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0772" name="Rectangle 3">
            <a:extLst>
              <a:ext uri="{FF2B5EF4-FFF2-40B4-BE49-F238E27FC236}">
                <a16:creationId xmlns:a16="http://schemas.microsoft.com/office/drawing/2014/main" id="{D663662D-0702-4D92-8852-12E84DFEFB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7">
            <a:extLst>
              <a:ext uri="{FF2B5EF4-FFF2-40B4-BE49-F238E27FC236}">
                <a16:creationId xmlns:a16="http://schemas.microsoft.com/office/drawing/2014/main" id="{77FCD73B-EA1F-4A29-93F1-330469D9225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F501480C-DAE8-49A5-9CD6-1953EA54DD78}" type="slidenum">
              <a:rPr lang="en-US" altLang="en-US" sz="1200">
                <a:latin typeface="Times New Roman" panose="02020603050405020304" pitchFamily="18" charset="0"/>
              </a:rPr>
              <a:pPr/>
              <a:t>35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161795" name="Rectangle 2">
            <a:extLst>
              <a:ext uri="{FF2B5EF4-FFF2-40B4-BE49-F238E27FC236}">
                <a16:creationId xmlns:a16="http://schemas.microsoft.com/office/drawing/2014/main" id="{74B3A740-4EB1-4B48-8091-E02FE47BF37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6" name="Rectangle 3">
            <a:extLst>
              <a:ext uri="{FF2B5EF4-FFF2-40B4-BE49-F238E27FC236}">
                <a16:creationId xmlns:a16="http://schemas.microsoft.com/office/drawing/2014/main" id="{297B1FB0-15A9-428C-9B7F-545EA8D7F6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7">
            <a:extLst>
              <a:ext uri="{FF2B5EF4-FFF2-40B4-BE49-F238E27FC236}">
                <a16:creationId xmlns:a16="http://schemas.microsoft.com/office/drawing/2014/main" id="{D16385F8-DFF8-4837-A3D2-60343B6267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A2515E9F-01D9-4853-95FE-8010FB31846B}" type="slidenum">
              <a:rPr lang="en-US" altLang="en-US" sz="1200">
                <a:latin typeface="Times New Roman" panose="02020603050405020304" pitchFamily="18" charset="0"/>
              </a:rPr>
              <a:pPr/>
              <a:t>36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162819" name="Rectangle 2">
            <a:extLst>
              <a:ext uri="{FF2B5EF4-FFF2-40B4-BE49-F238E27FC236}">
                <a16:creationId xmlns:a16="http://schemas.microsoft.com/office/drawing/2014/main" id="{584FC7DC-DC02-4579-A138-A3C54BA31A0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20" name="Rectangle 3">
            <a:extLst>
              <a:ext uri="{FF2B5EF4-FFF2-40B4-BE49-F238E27FC236}">
                <a16:creationId xmlns:a16="http://schemas.microsoft.com/office/drawing/2014/main" id="{EE48824D-A37A-4729-9034-22B5162423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7">
            <a:extLst>
              <a:ext uri="{FF2B5EF4-FFF2-40B4-BE49-F238E27FC236}">
                <a16:creationId xmlns:a16="http://schemas.microsoft.com/office/drawing/2014/main" id="{E01A9178-DF4A-4AE7-9100-47A8C3B9084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C4592523-CAE2-438C-8D4D-4672B108493B}" type="slidenum">
              <a:rPr lang="en-US" altLang="en-US" sz="1200">
                <a:latin typeface="Times New Roman" panose="02020603050405020304" pitchFamily="18" charset="0"/>
              </a:rPr>
              <a:pPr/>
              <a:t>38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163843" name="Rectangle 2">
            <a:extLst>
              <a:ext uri="{FF2B5EF4-FFF2-40B4-BE49-F238E27FC236}">
                <a16:creationId xmlns:a16="http://schemas.microsoft.com/office/drawing/2014/main" id="{7BDCF1FC-DF1A-4066-A82C-832C3906686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4" name="Rectangle 3">
            <a:extLst>
              <a:ext uri="{FF2B5EF4-FFF2-40B4-BE49-F238E27FC236}">
                <a16:creationId xmlns:a16="http://schemas.microsoft.com/office/drawing/2014/main" id="{B7ABF54E-35A7-4545-952E-A00A691927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7">
            <a:extLst>
              <a:ext uri="{FF2B5EF4-FFF2-40B4-BE49-F238E27FC236}">
                <a16:creationId xmlns:a16="http://schemas.microsoft.com/office/drawing/2014/main" id="{81F4D54C-EDF3-45AE-874E-30F86AD04F9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54EEBBA3-BF51-47C2-A5A5-0E820732904C}" type="slidenum">
              <a:rPr lang="en-US" altLang="en-US" sz="1200">
                <a:latin typeface="Times New Roman" panose="02020603050405020304" pitchFamily="18" charset="0"/>
              </a:rPr>
              <a:pPr/>
              <a:t>39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164867" name="Rectangle 2">
            <a:extLst>
              <a:ext uri="{FF2B5EF4-FFF2-40B4-BE49-F238E27FC236}">
                <a16:creationId xmlns:a16="http://schemas.microsoft.com/office/drawing/2014/main" id="{460077DF-3322-4F51-976E-54B57E7D824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8" name="Rectangle 3">
            <a:extLst>
              <a:ext uri="{FF2B5EF4-FFF2-40B4-BE49-F238E27FC236}">
                <a16:creationId xmlns:a16="http://schemas.microsoft.com/office/drawing/2014/main" id="{7CDFD4D5-AA1F-4FFB-8094-4F4AE3DAAA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7">
            <a:extLst>
              <a:ext uri="{FF2B5EF4-FFF2-40B4-BE49-F238E27FC236}">
                <a16:creationId xmlns:a16="http://schemas.microsoft.com/office/drawing/2014/main" id="{EA4F5389-72E2-4677-AC5E-1825AFFCD7F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892CEEC1-7AEB-4181-9E04-D4F4BAD92CF4}" type="slidenum">
              <a:rPr lang="en-US" altLang="en-US" sz="1200">
                <a:latin typeface="Times New Roman" panose="02020603050405020304" pitchFamily="18" charset="0"/>
              </a:rPr>
              <a:pPr/>
              <a:t>40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165891" name="Rectangle 2">
            <a:extLst>
              <a:ext uri="{FF2B5EF4-FFF2-40B4-BE49-F238E27FC236}">
                <a16:creationId xmlns:a16="http://schemas.microsoft.com/office/drawing/2014/main" id="{66DC29BC-0B24-4FFB-8278-01E697FB84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892" name="Rectangle 3">
            <a:extLst>
              <a:ext uri="{FF2B5EF4-FFF2-40B4-BE49-F238E27FC236}">
                <a16:creationId xmlns:a16="http://schemas.microsoft.com/office/drawing/2014/main" id="{1734C971-E3D7-491C-862F-052361BD86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7">
            <a:extLst>
              <a:ext uri="{FF2B5EF4-FFF2-40B4-BE49-F238E27FC236}">
                <a16:creationId xmlns:a16="http://schemas.microsoft.com/office/drawing/2014/main" id="{FCB0A38B-7BA3-40D1-8F8F-ECF4DC10CF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DBD805D-C8C2-43B2-A4AB-68816896FA58}" type="slidenum">
              <a:rPr lang="en-US" altLang="en-US" sz="1200">
                <a:latin typeface="Times New Roman" panose="02020603050405020304" pitchFamily="18" charset="0"/>
              </a:rPr>
              <a:pPr/>
              <a:t>41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166915" name="Rectangle 2">
            <a:extLst>
              <a:ext uri="{FF2B5EF4-FFF2-40B4-BE49-F238E27FC236}">
                <a16:creationId xmlns:a16="http://schemas.microsoft.com/office/drawing/2014/main" id="{9BF05F98-5837-4BE1-8102-99E4B936133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916" name="Rectangle 3">
            <a:extLst>
              <a:ext uri="{FF2B5EF4-FFF2-40B4-BE49-F238E27FC236}">
                <a16:creationId xmlns:a16="http://schemas.microsoft.com/office/drawing/2014/main" id="{D3CC50D4-447F-4ABB-8ECE-128DE6010F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>
            <a:extLst>
              <a:ext uri="{FF2B5EF4-FFF2-40B4-BE49-F238E27FC236}">
                <a16:creationId xmlns:a16="http://schemas.microsoft.com/office/drawing/2014/main" id="{1BEF1F8F-0A69-4AE6-8D1D-0BF562DAFD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083B7FD7-F53B-4983-85CF-CA826C4D2DD6}" type="slidenum">
              <a:rPr lang="en-US" altLang="en-US" sz="1200">
                <a:latin typeface="Times New Roman" panose="02020603050405020304" pitchFamily="18" charset="0"/>
              </a:rPr>
              <a:pPr/>
              <a:t>44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167939" name="Rectangle 2">
            <a:extLst>
              <a:ext uri="{FF2B5EF4-FFF2-40B4-BE49-F238E27FC236}">
                <a16:creationId xmlns:a16="http://schemas.microsoft.com/office/drawing/2014/main" id="{CF7CFEC9-5A4F-41AA-9514-6D789833336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7940" name="Rectangle 3">
            <a:extLst>
              <a:ext uri="{FF2B5EF4-FFF2-40B4-BE49-F238E27FC236}">
                <a16:creationId xmlns:a16="http://schemas.microsoft.com/office/drawing/2014/main" id="{4A710831-D78F-4870-906F-7CD364CD8E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>
            <a:extLst>
              <a:ext uri="{FF2B5EF4-FFF2-40B4-BE49-F238E27FC236}">
                <a16:creationId xmlns:a16="http://schemas.microsoft.com/office/drawing/2014/main" id="{2F4844D2-4D1C-41A7-ACA3-E4628F7235B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413C10CE-5A9C-412D-8F43-1C09EE3BEB0E}" type="slidenum">
              <a:rPr lang="en-US" altLang="en-US" sz="1200">
                <a:latin typeface="Times New Roman" panose="02020603050405020304" pitchFamily="18" charset="0"/>
              </a:rPr>
              <a:pPr/>
              <a:t>15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93187" name="Rectangle 2">
            <a:extLst>
              <a:ext uri="{FF2B5EF4-FFF2-40B4-BE49-F238E27FC236}">
                <a16:creationId xmlns:a16="http://schemas.microsoft.com/office/drawing/2014/main" id="{B38700DB-2D57-4D5D-B013-6AFDC58B070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>
            <a:extLst>
              <a:ext uri="{FF2B5EF4-FFF2-40B4-BE49-F238E27FC236}">
                <a16:creationId xmlns:a16="http://schemas.microsoft.com/office/drawing/2014/main" id="{73CA2D93-3C5B-42F4-A576-83EA95FB0A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7">
            <a:extLst>
              <a:ext uri="{FF2B5EF4-FFF2-40B4-BE49-F238E27FC236}">
                <a16:creationId xmlns:a16="http://schemas.microsoft.com/office/drawing/2014/main" id="{B9B4123E-7BE7-4121-8ED3-ECCCD58CD34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CC30D971-8D9B-4B4E-9547-FF05B3B0C77A}" type="slidenum">
              <a:rPr lang="en-US" altLang="en-US" sz="1200">
                <a:latin typeface="Times New Roman" panose="02020603050405020304" pitchFamily="18" charset="0"/>
              </a:rPr>
              <a:pPr/>
              <a:t>45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168963" name="Rectangle 2">
            <a:extLst>
              <a:ext uri="{FF2B5EF4-FFF2-40B4-BE49-F238E27FC236}">
                <a16:creationId xmlns:a16="http://schemas.microsoft.com/office/drawing/2014/main" id="{8565E4C9-C361-4CD4-9CFE-2033D391A2A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8964" name="Rectangle 3">
            <a:extLst>
              <a:ext uri="{FF2B5EF4-FFF2-40B4-BE49-F238E27FC236}">
                <a16:creationId xmlns:a16="http://schemas.microsoft.com/office/drawing/2014/main" id="{C773FE9D-A520-4188-B766-DD4BFC5BC8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>
            <a:extLst>
              <a:ext uri="{FF2B5EF4-FFF2-40B4-BE49-F238E27FC236}">
                <a16:creationId xmlns:a16="http://schemas.microsoft.com/office/drawing/2014/main" id="{59DEFC4B-C8C3-4850-B517-BBED94D0854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AD888131-9265-4EB0-80C0-D2F53D56E61E}" type="slidenum">
              <a:rPr lang="en-US" altLang="en-US" sz="1200">
                <a:latin typeface="Times New Roman" panose="02020603050405020304" pitchFamily="18" charset="0"/>
              </a:rPr>
              <a:pPr/>
              <a:t>16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94211" name="Rectangle 2">
            <a:extLst>
              <a:ext uri="{FF2B5EF4-FFF2-40B4-BE49-F238E27FC236}">
                <a16:creationId xmlns:a16="http://schemas.microsoft.com/office/drawing/2014/main" id="{0AE7E890-B34F-425B-89DD-CBE6E472DF2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>
            <a:extLst>
              <a:ext uri="{FF2B5EF4-FFF2-40B4-BE49-F238E27FC236}">
                <a16:creationId xmlns:a16="http://schemas.microsoft.com/office/drawing/2014/main" id="{0F2A6C01-0940-4B03-B6D0-2130FE20A5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>
            <a:extLst>
              <a:ext uri="{FF2B5EF4-FFF2-40B4-BE49-F238E27FC236}">
                <a16:creationId xmlns:a16="http://schemas.microsoft.com/office/drawing/2014/main" id="{9EE5EFB2-BDAE-457D-8485-E552845A6C4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8D846DC9-7D60-473A-B35C-159540D544EF}" type="slidenum">
              <a:rPr lang="en-US" altLang="en-US" sz="1200">
                <a:latin typeface="Times New Roman" panose="02020603050405020304" pitchFamily="18" charset="0"/>
              </a:rPr>
              <a:pPr/>
              <a:t>17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95235" name="Rectangle 2">
            <a:extLst>
              <a:ext uri="{FF2B5EF4-FFF2-40B4-BE49-F238E27FC236}">
                <a16:creationId xmlns:a16="http://schemas.microsoft.com/office/drawing/2014/main" id="{FE3257C1-6B58-4E0C-A37E-BB4E32AD4FE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>
            <a:extLst>
              <a:ext uri="{FF2B5EF4-FFF2-40B4-BE49-F238E27FC236}">
                <a16:creationId xmlns:a16="http://schemas.microsoft.com/office/drawing/2014/main" id="{F7A00BEF-901F-4902-BE70-DD288E28FF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>
            <a:extLst>
              <a:ext uri="{FF2B5EF4-FFF2-40B4-BE49-F238E27FC236}">
                <a16:creationId xmlns:a16="http://schemas.microsoft.com/office/drawing/2014/main" id="{234631AF-0AC5-4547-9873-4FACF2E473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3483BF4B-8036-4966-B7EC-2D101FE29F70}" type="slidenum">
              <a:rPr lang="en-US" altLang="en-US" sz="1200">
                <a:latin typeface="Times New Roman" panose="02020603050405020304" pitchFamily="18" charset="0"/>
              </a:rPr>
              <a:pPr/>
              <a:t>18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97283" name="Rectangle 2">
            <a:extLst>
              <a:ext uri="{FF2B5EF4-FFF2-40B4-BE49-F238E27FC236}">
                <a16:creationId xmlns:a16="http://schemas.microsoft.com/office/drawing/2014/main" id="{2A6B9CFB-0224-4F01-9480-B5AC5B4E918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>
            <a:extLst>
              <a:ext uri="{FF2B5EF4-FFF2-40B4-BE49-F238E27FC236}">
                <a16:creationId xmlns:a16="http://schemas.microsoft.com/office/drawing/2014/main" id="{D983218B-B87B-4EC9-BFD7-EDE3DFFAE7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>
            <a:extLst>
              <a:ext uri="{FF2B5EF4-FFF2-40B4-BE49-F238E27FC236}">
                <a16:creationId xmlns:a16="http://schemas.microsoft.com/office/drawing/2014/main" id="{C556B897-F688-4392-8060-342966C783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2A54A62F-21DE-4A16-A02E-136E9C4A6EC9}" type="slidenum">
              <a:rPr lang="en-US" altLang="en-US" sz="1200">
                <a:latin typeface="Times New Roman" panose="02020603050405020304" pitchFamily="18" charset="0"/>
              </a:rPr>
              <a:pPr/>
              <a:t>19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99331" name="Rectangle 2">
            <a:extLst>
              <a:ext uri="{FF2B5EF4-FFF2-40B4-BE49-F238E27FC236}">
                <a16:creationId xmlns:a16="http://schemas.microsoft.com/office/drawing/2014/main" id="{690CAB86-DA50-4E70-8506-766C63BD53F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>
            <a:extLst>
              <a:ext uri="{FF2B5EF4-FFF2-40B4-BE49-F238E27FC236}">
                <a16:creationId xmlns:a16="http://schemas.microsoft.com/office/drawing/2014/main" id="{915B772B-9491-427F-AAD8-1125E6EE9E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286" tIns="46144" rIns="92286" bIns="46144"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>
            <a:extLst>
              <a:ext uri="{FF2B5EF4-FFF2-40B4-BE49-F238E27FC236}">
                <a16:creationId xmlns:a16="http://schemas.microsoft.com/office/drawing/2014/main" id="{C66D23CC-AA85-4703-8B5E-12CC497EAA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5E56F369-1C53-401B-B1E2-37D782013122}" type="slidenum">
              <a:rPr lang="en-US" altLang="en-US" sz="1200">
                <a:latin typeface="Times New Roman" panose="02020603050405020304" pitchFamily="18" charset="0"/>
              </a:rPr>
              <a:pPr/>
              <a:t>20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100355" name="Rectangle 2">
            <a:extLst>
              <a:ext uri="{FF2B5EF4-FFF2-40B4-BE49-F238E27FC236}">
                <a16:creationId xmlns:a16="http://schemas.microsoft.com/office/drawing/2014/main" id="{9F86AE33-EBDD-4005-B19C-BB3B6507D31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>
            <a:extLst>
              <a:ext uri="{FF2B5EF4-FFF2-40B4-BE49-F238E27FC236}">
                <a16:creationId xmlns:a16="http://schemas.microsoft.com/office/drawing/2014/main" id="{7B5F2C6F-2F0C-4D52-9831-62AC0FB180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>
            <a:extLst>
              <a:ext uri="{FF2B5EF4-FFF2-40B4-BE49-F238E27FC236}">
                <a16:creationId xmlns:a16="http://schemas.microsoft.com/office/drawing/2014/main" id="{FE09698B-74A6-4DD6-B3C6-E8438C3BD1F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DB699156-3538-476C-B0DB-333E0C2911F7}" type="slidenum">
              <a:rPr lang="en-US" altLang="en-US" sz="1200">
                <a:latin typeface="Times New Roman" panose="02020603050405020304" pitchFamily="18" charset="0"/>
              </a:rPr>
              <a:pPr/>
              <a:t>21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101379" name="Rectangle 2">
            <a:extLst>
              <a:ext uri="{FF2B5EF4-FFF2-40B4-BE49-F238E27FC236}">
                <a16:creationId xmlns:a16="http://schemas.microsoft.com/office/drawing/2014/main" id="{AEFE45A4-EBC9-42F0-B608-AE8234BE9E8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>
            <a:extLst>
              <a:ext uri="{FF2B5EF4-FFF2-40B4-BE49-F238E27FC236}">
                <a16:creationId xmlns:a16="http://schemas.microsoft.com/office/drawing/2014/main" id="{EBC734B1-CB1E-418C-8774-ADD8770B8C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685800" y="339883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D42DEC-0FC3-4648-B23A-7B6467A40F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3155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FCF41B-EE18-4601-A653-53A40EAE9F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8617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E3F437-37F4-48C3-B50B-66CA0AAB036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5445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305800" cy="609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1371600"/>
            <a:ext cx="4114800" cy="5105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114800" cy="5105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061">
            <a:extLst>
              <a:ext uri="{FF2B5EF4-FFF2-40B4-BE49-F238E27FC236}">
                <a16:creationId xmlns:a16="http://schemas.microsoft.com/office/drawing/2014/main" id="{EBD8CDCB-B317-4DD1-AFD3-88B8BE4A963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579E57-20FA-4DC6-85B3-1D1DC23148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9131753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632751-6A04-4D5B-A4E5-21C3D9E886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8037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731838" y="459898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/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3B9F4A-9DA5-4E43-8170-22AA96DBB2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15665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29C528-2C6A-4618-82C1-041D6C5B33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5499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rot="5400000">
            <a:off x="2218531" y="4045744"/>
            <a:ext cx="470852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4738FA-29EC-401D-B874-E07FA6D31C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0420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6F9DA2-A24D-4E00-914D-988211E76A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0241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6A5BDC-0021-492F-A401-21E70EA4FB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259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-13494" y="3580607"/>
            <a:ext cx="557847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D0AA0B-8A44-49DB-91A0-9372B2279A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5502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58EF03-7502-4AB2-A2FA-6A67D5F43E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988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663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44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9050"/>
            <a:ext cx="2895600" cy="3286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FFFFFF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9050"/>
            <a:ext cx="4114800" cy="3286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rgbClr val="FFFFFF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9050"/>
            <a:ext cx="1066800" cy="3286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 b="1">
                <a:solidFill>
                  <a:srgbClr val="FFFFFF"/>
                </a:solidFill>
              </a:defRPr>
            </a:lvl1pPr>
          </a:lstStyle>
          <a:p>
            <a:fld id="{3A2A3A2C-93A2-4D33-8A60-C30C2D29E5A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26" r:id="rId2"/>
    <p:sldLayoutId id="2147483734" r:id="rId3"/>
    <p:sldLayoutId id="2147483727" r:id="rId4"/>
    <p:sldLayoutId id="2147483735" r:id="rId5"/>
    <p:sldLayoutId id="2147483728" r:id="rId6"/>
    <p:sldLayoutId id="2147483729" r:id="rId7"/>
    <p:sldLayoutId id="2147483736" r:id="rId8"/>
    <p:sldLayoutId id="2147483730" r:id="rId9"/>
    <p:sldLayoutId id="2147483731" r:id="rId10"/>
    <p:sldLayoutId id="2147483732" r:id="rId11"/>
    <p:sldLayoutId id="2147483739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182563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025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365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xlian@kent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s.kent.edu/~xlian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e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9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1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emf"/><Relationship Id="rId9" Type="http://schemas.openxmlformats.org/officeDocument/2006/relationships/oleObject" Target="../embeddings/oleObject5.bin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8.png"/><Relationship Id="rId4" Type="http://schemas.openxmlformats.org/officeDocument/2006/relationships/image" Target="../media/image7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133600"/>
            <a:ext cx="8763000" cy="12954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CS 43105 Data Mining Techniques </a:t>
            </a:r>
            <a:br>
              <a:rPr lang="en-US" alt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Chapter 5 Association Rule Mining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D64070D-7D9E-48E7-8B3C-B56B85A435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9697" y="3733800"/>
            <a:ext cx="6184605" cy="2502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182563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02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48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7450" indent="-1365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Xiang Lian</a:t>
            </a:r>
          </a:p>
          <a:p>
            <a:pPr marL="0" indent="0" algn="ctr">
              <a:buNone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Computer Science</a:t>
            </a:r>
          </a:p>
          <a:p>
            <a:pPr marL="0" indent="0" algn="ctr">
              <a:buNone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Kent State University</a:t>
            </a:r>
          </a:p>
          <a:p>
            <a:pPr marL="0" indent="0" algn="ctr"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Email: </a:t>
            </a:r>
            <a:r>
              <a:rPr lang="en-US" altLang="en-US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xlian@kent.edu</a:t>
            </a:r>
            <a:r>
              <a:rPr lang="en-US" altLang="en-US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Homepage: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http://www.cs.kent.edu/~xlian/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03C14D-87C5-43B5-8C90-B6066EF7C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>
            <a:extLst>
              <a:ext uri="{FF2B5EF4-FFF2-40B4-BE49-F238E27FC236}">
                <a16:creationId xmlns:a16="http://schemas.microsoft.com/office/drawing/2014/main" id="{5E23CAB3-A135-4BAF-9313-F36FAA419D8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7813"/>
            <a:ext cx="8229600" cy="1139825"/>
          </a:xfrm>
        </p:spPr>
        <p:txBody>
          <a:bodyPr/>
          <a:lstStyle/>
          <a:p>
            <a:pPr eaLnBrk="1" hangingPunct="1"/>
            <a:r>
              <a:rPr lang="en-US" altLang="en-US"/>
              <a:t>Rule Generation</a:t>
            </a:r>
          </a:p>
        </p:txBody>
      </p:sp>
      <p:sp>
        <p:nvSpPr>
          <p:cNvPr id="75780" name="Rectangle 3">
            <a:extLst>
              <a:ext uri="{FF2B5EF4-FFF2-40B4-BE49-F238E27FC236}">
                <a16:creationId xmlns:a16="http://schemas.microsoft.com/office/drawing/2014/main" id="{C92AE7C0-1E63-4914-A76E-93B4935DAD4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8229600" cy="4530725"/>
          </a:xfrm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800" dirty="0">
                <a:sym typeface="Symbol" charset="2"/>
              </a:rPr>
              <a:t>How to efficiently generate rules from frequent </a:t>
            </a:r>
            <a:r>
              <a:rPr lang="en-US" sz="2800" dirty="0" err="1">
                <a:sym typeface="Symbol" charset="2"/>
              </a:rPr>
              <a:t>itemsets</a:t>
            </a:r>
            <a:r>
              <a:rPr lang="en-US" sz="2800" dirty="0">
                <a:sym typeface="Symbol" charset="2"/>
              </a:rPr>
              <a:t>?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400" dirty="0">
                <a:sym typeface="Symbol" charset="2"/>
              </a:rPr>
              <a:t>In general, confidence does not have an anti-monotone property</a:t>
            </a:r>
          </a:p>
          <a:p>
            <a:pPr lvl="2" eaLnBrk="1" fontAlgn="auto" hangingPunct="1">
              <a:lnSpc>
                <a:spcPct val="90000"/>
              </a:lnSpc>
              <a:spcAft>
                <a:spcPts val="0"/>
              </a:spcAft>
              <a:buFont typeface="Wingdings" charset="2"/>
              <a:buNone/>
              <a:defRPr/>
            </a:pPr>
            <a:r>
              <a:rPr lang="en-US" sz="2400" dirty="0">
                <a:sym typeface="Symbol" charset="2"/>
              </a:rPr>
              <a:t>c(ABC  D) can be larger or smaller than c(AB  D)</a:t>
            </a:r>
            <a:endParaRPr lang="en-US" dirty="0">
              <a:sym typeface="Symbol" charset="2"/>
            </a:endParaRP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400" dirty="0">
                <a:sym typeface="Symbol" charset="2"/>
              </a:rPr>
              <a:t>But confidence of rules generated from the same itemset has an anti-monotone property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400" dirty="0">
                <a:sym typeface="Symbol" charset="2"/>
              </a:rPr>
              <a:t>e.g., L = {A,B,C,D}:</a:t>
            </a:r>
            <a:br>
              <a:rPr lang="en-US" sz="2400" dirty="0">
                <a:sym typeface="Symbol" charset="2"/>
              </a:rPr>
            </a:br>
            <a:r>
              <a:rPr lang="en-US" sz="2400" dirty="0">
                <a:sym typeface="Symbol" charset="2"/>
              </a:rPr>
              <a:t>		c(ABC  D)  c(AB  CD)  c(A  BCD)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400" dirty="0">
                <a:sym typeface="Symbol" charset="2"/>
              </a:rPr>
              <a:t>Confidence is anti-monotone </a:t>
            </a:r>
            <a:r>
              <a:rPr lang="en-US" sz="2400" dirty="0" err="1">
                <a:sym typeface="Symbol" charset="2"/>
              </a:rPr>
              <a:t>w.r.t.</a:t>
            </a:r>
            <a:r>
              <a:rPr lang="en-US" sz="2400" dirty="0">
                <a:sym typeface="Symbol" charset="2"/>
              </a:rPr>
              <a:t> number of items on the RHS of the rule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5696844-AEEB-45AD-99D1-710F35B36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A5BDC-0021-492F-A401-21E70EA4FB73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5" name="Rectangle 2">
            <a:extLst>
              <a:ext uri="{FF2B5EF4-FFF2-40B4-BE49-F238E27FC236}">
                <a16:creationId xmlns:a16="http://schemas.microsoft.com/office/drawing/2014/main" id="{13D72709-5A3E-4D8E-A799-51710965BED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381000"/>
            <a:ext cx="8229600" cy="11398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Rule Generation for Apriori Algorithm</a:t>
            </a:r>
          </a:p>
        </p:txBody>
      </p:sp>
      <p:graphicFrame>
        <p:nvGraphicFramePr>
          <p:cNvPr id="46084" name="Object 2">
            <a:extLst>
              <a:ext uri="{FF2B5EF4-FFF2-40B4-BE49-F238E27FC236}">
                <a16:creationId xmlns:a16="http://schemas.microsoft.com/office/drawing/2014/main" id="{8B789544-EAF7-4F2B-9E48-5375E63546F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0600" y="1827213"/>
          <a:ext cx="7620000" cy="429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98" name="Visio" r:id="rId3" imgW="8671306" imgH="4782859" progId="Visio.Drawing.6">
                  <p:embed/>
                </p:oleObj>
              </mc:Choice>
              <mc:Fallback>
                <p:oleObj name="Visio" r:id="rId3" imgW="8671306" imgH="4782859" progId="Visio.Drawing.6">
                  <p:embed/>
                  <p:pic>
                    <p:nvPicPr>
                      <p:cNvPr id="46084" name="Object 2">
                        <a:extLst>
                          <a:ext uri="{FF2B5EF4-FFF2-40B4-BE49-F238E27FC236}">
                            <a16:creationId xmlns:a16="http://schemas.microsoft.com/office/drawing/2014/main" id="{8B789544-EAF7-4F2B-9E48-5375E63546F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827213"/>
                        <a:ext cx="7620000" cy="429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85" name="Text Box 4">
            <a:extLst>
              <a:ext uri="{FF2B5EF4-FFF2-40B4-BE49-F238E27FC236}">
                <a16:creationId xmlns:a16="http://schemas.microsoft.com/office/drawing/2014/main" id="{EF8E96F4-8EE2-47BF-A4E4-8B2BECCB3C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474788"/>
            <a:ext cx="2025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>
                <a:solidFill>
                  <a:srgbClr val="CC3300"/>
                </a:solidFill>
                <a:latin typeface="Times New Roman" panose="02020603050405020304" pitchFamily="18" charset="0"/>
              </a:rPr>
              <a:t>Lattice of rules</a:t>
            </a:r>
          </a:p>
        </p:txBody>
      </p:sp>
      <p:grpSp>
        <p:nvGrpSpPr>
          <p:cNvPr id="2" name="Group 5">
            <a:extLst>
              <a:ext uri="{FF2B5EF4-FFF2-40B4-BE49-F238E27FC236}">
                <a16:creationId xmlns:a16="http://schemas.microsoft.com/office/drawing/2014/main" id="{F0CD90DC-02CD-4E62-954E-E1C37ED79B9D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1827213"/>
            <a:ext cx="8153400" cy="4784725"/>
            <a:chOff x="96" y="894"/>
            <a:chExt cx="5136" cy="3014"/>
          </a:xfrm>
        </p:grpSpPr>
        <p:graphicFrame>
          <p:nvGraphicFramePr>
            <p:cNvPr id="46089" name="Object 3">
              <a:extLst>
                <a:ext uri="{FF2B5EF4-FFF2-40B4-BE49-F238E27FC236}">
                  <a16:creationId xmlns:a16="http://schemas.microsoft.com/office/drawing/2014/main" id="{4F2AB941-92EB-49D1-8B60-B2896E690BD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32" y="894"/>
            <a:ext cx="4800" cy="27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699" name="Visio" r:id="rId5" imgW="8671306" imgH="4782859" progId="Visio.Drawing.6">
                    <p:embed/>
                  </p:oleObj>
                </mc:Choice>
                <mc:Fallback>
                  <p:oleObj name="Visio" r:id="rId5" imgW="8671306" imgH="4782859" progId="Visio.Drawing.6">
                    <p:embed/>
                    <p:pic>
                      <p:nvPicPr>
                        <p:cNvPr id="46089" name="Object 3">
                          <a:extLst>
                            <a:ext uri="{FF2B5EF4-FFF2-40B4-BE49-F238E27FC236}">
                              <a16:creationId xmlns:a16="http://schemas.microsoft.com/office/drawing/2014/main" id="{4F2AB941-92EB-49D1-8B60-B2896E690BD6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2" y="894"/>
                          <a:ext cx="4800" cy="270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6090" name="Freeform 7">
              <a:extLst>
                <a:ext uri="{FF2B5EF4-FFF2-40B4-BE49-F238E27FC236}">
                  <a16:creationId xmlns:a16="http://schemas.microsoft.com/office/drawing/2014/main" id="{D5147428-8C8D-4B90-8BA8-2060F96726F7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" y="1064"/>
              <a:ext cx="3712" cy="2808"/>
            </a:xfrm>
            <a:custGeom>
              <a:avLst/>
              <a:gdLst>
                <a:gd name="T0" fmla="*/ 256 w 3712"/>
                <a:gd name="T1" fmla="*/ 376 h 2808"/>
                <a:gd name="T2" fmla="*/ 736 w 3712"/>
                <a:gd name="T3" fmla="*/ 88 h 2808"/>
                <a:gd name="T4" fmla="*/ 2176 w 3712"/>
                <a:gd name="T5" fmla="*/ 904 h 2808"/>
                <a:gd name="T6" fmla="*/ 2656 w 3712"/>
                <a:gd name="T7" fmla="*/ 1768 h 2808"/>
                <a:gd name="T8" fmla="*/ 3520 w 3712"/>
                <a:gd name="T9" fmla="*/ 2296 h 2808"/>
                <a:gd name="T10" fmla="*/ 3376 w 3712"/>
                <a:gd name="T11" fmla="*/ 2584 h 2808"/>
                <a:gd name="T12" fmla="*/ 1504 w 3712"/>
                <a:gd name="T13" fmla="*/ 2776 h 2808"/>
                <a:gd name="T14" fmla="*/ 352 w 3712"/>
                <a:gd name="T15" fmla="*/ 2392 h 2808"/>
                <a:gd name="T16" fmla="*/ 16 w 3712"/>
                <a:gd name="T17" fmla="*/ 1288 h 2808"/>
                <a:gd name="T18" fmla="*/ 256 w 3712"/>
                <a:gd name="T19" fmla="*/ 376 h 280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712"/>
                <a:gd name="T31" fmla="*/ 0 h 2808"/>
                <a:gd name="T32" fmla="*/ 3712 w 3712"/>
                <a:gd name="T33" fmla="*/ 2808 h 280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712" h="2808">
                  <a:moveTo>
                    <a:pt x="256" y="376"/>
                  </a:moveTo>
                  <a:cubicBezTo>
                    <a:pt x="376" y="176"/>
                    <a:pt x="416" y="0"/>
                    <a:pt x="736" y="88"/>
                  </a:cubicBezTo>
                  <a:cubicBezTo>
                    <a:pt x="1056" y="176"/>
                    <a:pt x="1856" y="624"/>
                    <a:pt x="2176" y="904"/>
                  </a:cubicBezTo>
                  <a:cubicBezTo>
                    <a:pt x="2496" y="1184"/>
                    <a:pt x="2432" y="1536"/>
                    <a:pt x="2656" y="1768"/>
                  </a:cubicBezTo>
                  <a:cubicBezTo>
                    <a:pt x="2880" y="2000"/>
                    <a:pt x="3400" y="2160"/>
                    <a:pt x="3520" y="2296"/>
                  </a:cubicBezTo>
                  <a:cubicBezTo>
                    <a:pt x="3640" y="2432"/>
                    <a:pt x="3712" y="2504"/>
                    <a:pt x="3376" y="2584"/>
                  </a:cubicBezTo>
                  <a:cubicBezTo>
                    <a:pt x="3040" y="2664"/>
                    <a:pt x="2008" y="2808"/>
                    <a:pt x="1504" y="2776"/>
                  </a:cubicBezTo>
                  <a:cubicBezTo>
                    <a:pt x="1000" y="2744"/>
                    <a:pt x="600" y="2640"/>
                    <a:pt x="352" y="2392"/>
                  </a:cubicBezTo>
                  <a:cubicBezTo>
                    <a:pt x="104" y="2144"/>
                    <a:pt x="32" y="1624"/>
                    <a:pt x="16" y="1288"/>
                  </a:cubicBezTo>
                  <a:cubicBezTo>
                    <a:pt x="0" y="952"/>
                    <a:pt x="136" y="576"/>
                    <a:pt x="256" y="376"/>
                  </a:cubicBezTo>
                  <a:close/>
                </a:path>
              </a:pathLst>
            </a:custGeom>
            <a:noFill/>
            <a:ln w="38100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1" name="Text Box 8">
              <a:extLst>
                <a:ext uri="{FF2B5EF4-FFF2-40B4-BE49-F238E27FC236}">
                  <a16:creationId xmlns:a16="http://schemas.microsoft.com/office/drawing/2014/main" id="{523C39ED-070A-4B39-BE8D-DA71B6884E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" y="3504"/>
              <a:ext cx="72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1"/>
                <a:t>Pruned Rules</a:t>
              </a:r>
            </a:p>
          </p:txBody>
        </p:sp>
      </p:grpSp>
      <p:sp>
        <p:nvSpPr>
          <p:cNvPr id="46087" name="Line 9">
            <a:extLst>
              <a:ext uri="{FF2B5EF4-FFF2-40B4-BE49-F238E27FC236}">
                <a16:creationId xmlns:a16="http://schemas.microsoft.com/office/drawing/2014/main" id="{70BFF6CD-06E3-4A12-B572-0B86D7BE64B6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2693988"/>
            <a:ext cx="9144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88" name="Text Box 10">
            <a:extLst>
              <a:ext uri="{FF2B5EF4-FFF2-40B4-BE49-F238E27FC236}">
                <a16:creationId xmlns:a16="http://schemas.microsoft.com/office/drawing/2014/main" id="{D72DE4BD-1B22-49AD-A263-EFEEE4A75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008188"/>
            <a:ext cx="13716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Low Confidence Rule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E257BD-292C-4FFE-85F4-B27B24FD9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A5BDC-0021-492F-A401-21E70EA4FB73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8" name="Rectangle 2">
            <a:extLst>
              <a:ext uri="{FF2B5EF4-FFF2-40B4-BE49-F238E27FC236}">
                <a16:creationId xmlns:a16="http://schemas.microsoft.com/office/drawing/2014/main" id="{5C8174E3-3010-4334-ABFA-199F3CF72E5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7813"/>
            <a:ext cx="8229600" cy="11398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Rule Generation for Apriori Algorithm</a:t>
            </a:r>
          </a:p>
        </p:txBody>
      </p:sp>
      <p:sp>
        <p:nvSpPr>
          <p:cNvPr id="77829" name="Rectangle 3">
            <a:extLst>
              <a:ext uri="{FF2B5EF4-FFF2-40B4-BE49-F238E27FC236}">
                <a16:creationId xmlns:a16="http://schemas.microsoft.com/office/drawing/2014/main" id="{88A5CFBB-D3BE-47A1-8826-C344F977C15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8229600" cy="45307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/>
              <a:t>Candidate rule is generated by merging two rules that share the same prefix in the rule consequent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/>
              <a:t>join(CD=&gt;AB,BD=&gt;AC)</a:t>
            </a:r>
            <a:br>
              <a:rPr lang="en-US" sz="2800" dirty="0"/>
            </a:br>
            <a:r>
              <a:rPr lang="en-US" sz="2800" dirty="0"/>
              <a:t>would produce the candidate</a:t>
            </a:r>
            <a:br>
              <a:rPr lang="en-US" sz="2800" dirty="0"/>
            </a:br>
            <a:r>
              <a:rPr lang="en-US" sz="2800" dirty="0"/>
              <a:t>rule D =&gt; ABC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/>
              <a:t>Prune rule D=&gt;ABC if its</a:t>
            </a:r>
            <a:br>
              <a:rPr lang="en-US" sz="2800" dirty="0"/>
            </a:br>
            <a:r>
              <a:rPr lang="en-US" sz="2800" dirty="0"/>
              <a:t>subset AD=&gt;BC does not have</a:t>
            </a:r>
            <a:br>
              <a:rPr lang="en-US" sz="2800" dirty="0"/>
            </a:br>
            <a:r>
              <a:rPr lang="en-US" sz="2800" dirty="0"/>
              <a:t>high confidence</a:t>
            </a:r>
          </a:p>
        </p:txBody>
      </p:sp>
      <p:graphicFrame>
        <p:nvGraphicFramePr>
          <p:cNvPr id="47109" name="Object 2">
            <a:extLst>
              <a:ext uri="{FF2B5EF4-FFF2-40B4-BE49-F238E27FC236}">
                <a16:creationId xmlns:a16="http://schemas.microsoft.com/office/drawing/2014/main" id="{F7AA3EF9-F413-4896-AED5-18B9A1103B0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34000" y="2697163"/>
          <a:ext cx="3429000" cy="286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74" name="VISIO" r:id="rId3" imgW="2773680" imgH="2321052" progId="Visio.Drawing.6">
                  <p:embed/>
                </p:oleObj>
              </mc:Choice>
              <mc:Fallback>
                <p:oleObj name="VISIO" r:id="rId3" imgW="2773680" imgH="2321052" progId="Visio.Drawing.6">
                  <p:embed/>
                  <p:pic>
                    <p:nvPicPr>
                      <p:cNvPr id="47109" name="Object 2">
                        <a:extLst>
                          <a:ext uri="{FF2B5EF4-FFF2-40B4-BE49-F238E27FC236}">
                            <a16:creationId xmlns:a16="http://schemas.microsoft.com/office/drawing/2014/main" id="{F7AA3EF9-F413-4896-AED5-18B9A1103B0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2697163"/>
                        <a:ext cx="3429000" cy="2865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9E6ED2B-EA05-451C-9E5C-6F6DE4038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A5BDC-0021-492F-A401-21E70EA4FB73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C9B8C5DD-D957-4C96-88A9-D3D33045BE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/>
              <a:t>Beyond </a:t>
            </a:r>
            <a:r>
              <a:rPr lang="en-US" altLang="zh-CN" dirty="0" err="1"/>
              <a:t>Itemsets</a:t>
            </a:r>
            <a:r>
              <a:rPr lang="en-US" altLang="zh-CN" dirty="0"/>
              <a:t>	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7EA0AD31-74D7-43EA-B30D-E24D04A74D7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792480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CN" sz="2800" dirty="0"/>
              <a:t>Sequence Mining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CN" sz="2400" dirty="0"/>
              <a:t>Finding frequent subsequences from a collection of sequences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CN" sz="2800" dirty="0"/>
              <a:t>Graph Mining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CN" sz="2400" dirty="0"/>
              <a:t>Finding frequent (connected) subgraphs from a collection of graphs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CN" sz="2800" dirty="0"/>
              <a:t>Tree Mining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CN" sz="2400" dirty="0"/>
              <a:t>Finding frequent (embedded) subtrees from a set of trees/graphs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CN" sz="2800" dirty="0"/>
              <a:t>Geometric Structure Mining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CN" sz="2400" dirty="0"/>
              <a:t>Finding frequent substructures from 3-D or 2-D geometric graphs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CN" sz="2800" dirty="0"/>
              <a:t>Others…</a:t>
            </a:r>
          </a:p>
          <a:p>
            <a:pPr eaLnBrk="1" hangingPunct="1">
              <a:lnSpc>
                <a:spcPct val="90000"/>
              </a:lnSpc>
            </a:pPr>
            <a:endParaRPr lang="en-US" altLang="zh-CN" sz="2400" dirty="0"/>
          </a:p>
          <a:p>
            <a:pPr eaLnBrk="1" hangingPunct="1">
              <a:lnSpc>
                <a:spcPct val="90000"/>
              </a:lnSpc>
            </a:pPr>
            <a:endParaRPr lang="en-US" altLang="zh-CN" sz="24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5115C0D-C8E9-4E02-B1BC-7E5EE98DE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Placeholder 2">
            <a:extLst>
              <a:ext uri="{FF2B5EF4-FFF2-40B4-BE49-F238E27FC236}">
                <a16:creationId xmlns:a16="http://schemas.microsoft.com/office/drawing/2014/main" id="{2AB675AD-65A5-458F-ABA2-86446C018680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 rot="16200000">
            <a:off x="-3048000" y="3124200"/>
            <a:ext cx="6781800" cy="533400"/>
          </a:xfrm>
        </p:spPr>
        <p:txBody>
          <a:bodyPr/>
          <a:lstStyle/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en-US" altLang="en-US" sz="2400" b="1"/>
              <a:t>Research on Pattern Mining: A Road Map</a:t>
            </a:r>
          </a:p>
        </p:txBody>
      </p:sp>
      <p:pic>
        <p:nvPicPr>
          <p:cNvPr id="7172" name="Picture 3">
            <a:extLst>
              <a:ext uri="{FF2B5EF4-FFF2-40B4-BE49-F238E27FC236}">
                <a16:creationId xmlns:a16="http://schemas.microsoft.com/office/drawing/2014/main" id="{2AA8ABD1-F92F-4293-9047-825C0AB778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-76200"/>
            <a:ext cx="8534400" cy="693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7F0F84F-FCD9-4596-8BAD-CFDBD1FFF20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579E57-20FA-4DC6-85B3-1D1DC231488D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>
            <a:extLst>
              <a:ext uri="{FF2B5EF4-FFF2-40B4-BE49-F238E27FC236}">
                <a16:creationId xmlns:a16="http://schemas.microsoft.com/office/drawing/2014/main" id="{D2F9366E-051D-495C-8980-452A32BFE5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330972"/>
            <a:ext cx="9144000" cy="990315"/>
          </a:xfrm>
          <a:noFill/>
        </p:spPr>
        <p:txBody>
          <a:bodyPr lIns="92075" tIns="46038" rIns="92075" bIns="46038" anchor="ctr">
            <a:normAutofit/>
          </a:bodyPr>
          <a:lstStyle/>
          <a:p>
            <a:pPr eaLnBrk="1" hangingPunct="1"/>
            <a:r>
              <a:rPr lang="en-US" altLang="en-US" dirty="0"/>
              <a:t>Advanced Frequent Pattern Mining</a:t>
            </a:r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C6E3B2C3-3811-4164-9968-87750FF0449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295400"/>
            <a:ext cx="8382000" cy="5257800"/>
          </a:xfrm>
          <a:noFill/>
        </p:spPr>
        <p:txBody>
          <a:bodyPr lIns="92075" tIns="46038" rIns="92075" bIns="46038"/>
          <a:lstStyle/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SzTx/>
            </a:pPr>
            <a:r>
              <a:rPr lang="en-US" altLang="en-US" sz="2800" dirty="0"/>
              <a:t>Pattern Mining in Multi-Level, Multi-Dimensional Space</a:t>
            </a:r>
          </a:p>
          <a:p>
            <a:pPr marL="914400" lvl="1" indent="-457200" eaLnBrk="1" hangingPunct="1"/>
            <a:r>
              <a:rPr lang="en-US" altLang="en-US" sz="2400" dirty="0"/>
              <a:t>Mining Multi-Level Association</a:t>
            </a:r>
          </a:p>
          <a:p>
            <a:pPr marL="914400" lvl="1" indent="-457200" eaLnBrk="1" hangingPunct="1"/>
            <a:r>
              <a:rPr lang="en-US" altLang="en-US" sz="2400" dirty="0"/>
              <a:t>Mining Multi-Dimensional Association</a:t>
            </a:r>
          </a:p>
          <a:p>
            <a:pPr marL="914400" lvl="1" indent="-457200" eaLnBrk="1" hangingPunct="1"/>
            <a:r>
              <a:rPr lang="en-US" altLang="en-US" sz="2400" dirty="0"/>
              <a:t>Mining Quantitative Association Rules</a:t>
            </a:r>
          </a:p>
          <a:p>
            <a:pPr marL="914400" lvl="1" indent="-457200" eaLnBrk="1" hangingPunct="1"/>
            <a:r>
              <a:rPr lang="en-US" altLang="en-US" sz="2400" dirty="0"/>
              <a:t>Mining Rare Patterns and Negative Patterns</a:t>
            </a:r>
          </a:p>
          <a:p>
            <a:pPr marL="639763" indent="-457200" eaLnBrk="1" hangingPunct="1"/>
            <a:r>
              <a:rPr lang="en-US" altLang="en-US" sz="2800" dirty="0"/>
              <a:t>Constraint-Based Frequent Pattern Mining</a:t>
            </a:r>
          </a:p>
          <a:p>
            <a:pPr marL="639763" indent="-457200" eaLnBrk="1" hangingPunct="1"/>
            <a:endParaRPr lang="en-US" altLang="en-US" sz="28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6FE2723-24E1-4001-913A-E8B7A5CDF70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579E57-20FA-4DC6-85B3-1D1DC231488D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EA0FAC5A-AB83-4CB1-AC67-2C8B3755E8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7388" y="381000"/>
            <a:ext cx="7845425" cy="609600"/>
          </a:xfrm>
        </p:spPr>
        <p:txBody>
          <a:bodyPr/>
          <a:lstStyle/>
          <a:p>
            <a:pPr eaLnBrk="1" hangingPunct="1"/>
            <a:r>
              <a:rPr lang="en-US" altLang="en-US" sz="3200"/>
              <a:t>Mining Multiple-Level Association Rules</a:t>
            </a:r>
          </a:p>
        </p:txBody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FF53F0D4-EA32-41DD-8855-669EE9A9D0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382000" cy="2362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Items often form hierarchies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Flexible support settings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b="1" dirty="0">
                <a:solidFill>
                  <a:srgbClr val="FF0000"/>
                </a:solidFill>
              </a:rPr>
              <a:t>Items at the lower level are expected to have lower support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Exploration of </a:t>
            </a:r>
            <a:r>
              <a:rPr lang="en-US" altLang="en-US" sz="2400" i="1" dirty="0">
                <a:solidFill>
                  <a:schemeClr val="folHlink"/>
                </a:solidFill>
              </a:rPr>
              <a:t>shared</a:t>
            </a:r>
            <a:r>
              <a:rPr lang="en-US" altLang="en-US" sz="2400" dirty="0"/>
              <a:t> multi-level mining (Agrawal &amp; Srikant@VLB’95, Han &amp; Fu@VLDB’95)</a:t>
            </a:r>
          </a:p>
        </p:txBody>
      </p:sp>
      <p:grpSp>
        <p:nvGrpSpPr>
          <p:cNvPr id="9221" name="Group 4">
            <a:extLst>
              <a:ext uri="{FF2B5EF4-FFF2-40B4-BE49-F238E27FC236}">
                <a16:creationId xmlns:a16="http://schemas.microsoft.com/office/drawing/2014/main" id="{FCEDD8D2-9FF9-4D38-AC1A-6609C380D463}"/>
              </a:ext>
            </a:extLst>
          </p:cNvPr>
          <p:cNvGrpSpPr>
            <a:grpSpLocks/>
          </p:cNvGrpSpPr>
          <p:nvPr/>
        </p:nvGrpSpPr>
        <p:grpSpPr bwMode="auto">
          <a:xfrm>
            <a:off x="838200" y="3962400"/>
            <a:ext cx="7253288" cy="2249488"/>
            <a:chOff x="384" y="1392"/>
            <a:chExt cx="4569" cy="1230"/>
          </a:xfrm>
        </p:grpSpPr>
        <p:sp>
          <p:nvSpPr>
            <p:cNvPr id="9222" name="Rectangle 5">
              <a:extLst>
                <a:ext uri="{FF2B5EF4-FFF2-40B4-BE49-F238E27FC236}">
                  <a16:creationId xmlns:a16="http://schemas.microsoft.com/office/drawing/2014/main" id="{EE9FD235-7D6B-4E0E-9782-1812F64639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1392"/>
              <a:ext cx="15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342900" indent="-3429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None/>
              </a:pPr>
              <a:r>
                <a:rPr lang="en-US" altLang="en-US">
                  <a:solidFill>
                    <a:schemeClr val="hlink"/>
                  </a:solidFill>
                </a:rPr>
                <a:t>uniform support</a:t>
              </a:r>
              <a:endParaRPr lang="en-US" altLang="en-US" sz="2000">
                <a:solidFill>
                  <a:schemeClr val="hlink"/>
                </a:solidFill>
              </a:endParaRPr>
            </a:p>
          </p:txBody>
        </p:sp>
        <p:sp>
          <p:nvSpPr>
            <p:cNvPr id="9223" name="Text Box 6">
              <a:extLst>
                <a:ext uri="{FF2B5EF4-FFF2-40B4-BE49-F238E27FC236}">
                  <a16:creationId xmlns:a16="http://schemas.microsoft.com/office/drawing/2014/main" id="{38E66FDF-E5BC-4949-AD72-8404444BE6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1776"/>
              <a:ext cx="1200" cy="31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lnSpc>
                  <a:spcPct val="60000"/>
                </a:lnSpc>
                <a:spcBef>
                  <a:spcPct val="50000"/>
                </a:spcBef>
              </a:pPr>
              <a:r>
                <a:rPr lang="en-US" altLang="en-US" sz="1800" b="1">
                  <a:latin typeface="Times New Roman" panose="02020603050405020304" pitchFamily="18" charset="0"/>
                </a:rPr>
                <a:t>Milk</a:t>
              </a:r>
            </a:p>
            <a:p>
              <a:pPr algn="ctr">
                <a:lnSpc>
                  <a:spcPct val="60000"/>
                </a:lnSpc>
                <a:spcBef>
                  <a:spcPct val="50000"/>
                </a:spcBef>
              </a:pPr>
              <a:r>
                <a:rPr lang="en-US" altLang="en-US" sz="1800" b="1">
                  <a:latin typeface="Times New Roman" panose="02020603050405020304" pitchFamily="18" charset="0"/>
                </a:rPr>
                <a:t>[support = 10%]</a:t>
              </a:r>
            </a:p>
          </p:txBody>
        </p:sp>
        <p:sp>
          <p:nvSpPr>
            <p:cNvPr id="9224" name="Text Box 7">
              <a:extLst>
                <a:ext uri="{FF2B5EF4-FFF2-40B4-BE49-F238E27FC236}">
                  <a16:creationId xmlns:a16="http://schemas.microsoft.com/office/drawing/2014/main" id="{7E56502F-C147-456C-A0DC-43D30F30AE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6" y="2304"/>
              <a:ext cx="1152" cy="31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lnSpc>
                  <a:spcPct val="60000"/>
                </a:lnSpc>
                <a:spcBef>
                  <a:spcPct val="50000"/>
                </a:spcBef>
              </a:pPr>
              <a:r>
                <a:rPr lang="en-US" altLang="en-US" sz="18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2% Milk </a:t>
              </a:r>
            </a:p>
            <a:p>
              <a:pPr algn="ctr">
                <a:lnSpc>
                  <a:spcPct val="60000"/>
                </a:lnSpc>
                <a:spcBef>
                  <a:spcPct val="50000"/>
                </a:spcBef>
              </a:pPr>
              <a:r>
                <a:rPr lang="en-US" altLang="en-US" sz="18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[support = 6%]</a:t>
              </a:r>
            </a:p>
          </p:txBody>
        </p:sp>
        <p:sp>
          <p:nvSpPr>
            <p:cNvPr id="9225" name="Text Box 8">
              <a:extLst>
                <a:ext uri="{FF2B5EF4-FFF2-40B4-BE49-F238E27FC236}">
                  <a16:creationId xmlns:a16="http://schemas.microsoft.com/office/drawing/2014/main" id="{D9711F47-AB3A-4E12-923D-A714DCCDB6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4" y="2304"/>
              <a:ext cx="1104" cy="315"/>
            </a:xfrm>
            <a:prstGeom prst="rect">
              <a:avLst/>
            </a:prstGeom>
            <a:solidFill>
              <a:srgbClr val="FFFFFF">
                <a:alpha val="50195"/>
              </a:srgbClr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lnSpc>
                  <a:spcPct val="60000"/>
                </a:lnSpc>
                <a:spcBef>
                  <a:spcPct val="50000"/>
                </a:spcBef>
              </a:pPr>
              <a:r>
                <a:rPr lang="en-US" altLang="en-US" sz="1800" b="1" dirty="0">
                  <a:solidFill>
                    <a:srgbClr val="CC0066"/>
                  </a:solidFill>
                  <a:latin typeface="Times New Roman" panose="02020603050405020304" pitchFamily="18" charset="0"/>
                </a:rPr>
                <a:t>Skim Milk </a:t>
              </a:r>
            </a:p>
            <a:p>
              <a:pPr algn="ctr">
                <a:lnSpc>
                  <a:spcPct val="60000"/>
                </a:lnSpc>
                <a:spcBef>
                  <a:spcPct val="50000"/>
                </a:spcBef>
              </a:pPr>
              <a:r>
                <a:rPr lang="en-US" altLang="en-US" sz="1800" b="1" dirty="0">
                  <a:solidFill>
                    <a:srgbClr val="CC0066"/>
                  </a:solidFill>
                  <a:latin typeface="Times New Roman" panose="02020603050405020304" pitchFamily="18" charset="0"/>
                </a:rPr>
                <a:t>[support = 4%]</a:t>
              </a:r>
            </a:p>
          </p:txBody>
        </p:sp>
        <p:sp>
          <p:nvSpPr>
            <p:cNvPr id="9226" name="Text Box 9">
              <a:extLst>
                <a:ext uri="{FF2B5EF4-FFF2-40B4-BE49-F238E27FC236}">
                  <a16:creationId xmlns:a16="http://schemas.microsoft.com/office/drawing/2014/main" id="{C4616BCD-BD52-476E-A9A0-B114C5E429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" y="1680"/>
              <a:ext cx="915" cy="3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en-US" sz="1600" b="1">
                  <a:solidFill>
                    <a:schemeClr val="hlink"/>
                  </a:solidFill>
                  <a:latin typeface="Times New Roman" panose="02020603050405020304" pitchFamily="18" charset="0"/>
                </a:rPr>
                <a:t>Level 1</a:t>
              </a:r>
            </a:p>
            <a:p>
              <a:r>
                <a:rPr lang="en-US" altLang="en-US" sz="1600" b="1">
                  <a:solidFill>
                    <a:schemeClr val="hlink"/>
                  </a:solidFill>
                  <a:latin typeface="Times New Roman" panose="02020603050405020304" pitchFamily="18" charset="0"/>
                </a:rPr>
                <a:t>min_sup = 5%</a:t>
              </a:r>
            </a:p>
          </p:txBody>
        </p:sp>
        <p:sp>
          <p:nvSpPr>
            <p:cNvPr id="9227" name="Text Box 10">
              <a:extLst>
                <a:ext uri="{FF2B5EF4-FFF2-40B4-BE49-F238E27FC236}">
                  <a16:creationId xmlns:a16="http://schemas.microsoft.com/office/drawing/2014/main" id="{38663F0B-2AAB-4B56-8034-A0EBACE782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" y="2304"/>
              <a:ext cx="915" cy="3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en-US" sz="1600" b="1">
                  <a:solidFill>
                    <a:schemeClr val="hlink"/>
                  </a:solidFill>
                  <a:latin typeface="Times New Roman" panose="02020603050405020304" pitchFamily="18" charset="0"/>
                </a:rPr>
                <a:t>Level 2</a:t>
              </a:r>
            </a:p>
            <a:p>
              <a:r>
                <a:rPr lang="en-US" altLang="en-US" sz="1600" b="1">
                  <a:solidFill>
                    <a:schemeClr val="hlink"/>
                  </a:solidFill>
                  <a:latin typeface="Times New Roman" panose="02020603050405020304" pitchFamily="18" charset="0"/>
                </a:rPr>
                <a:t>min_sup = 5%</a:t>
              </a:r>
            </a:p>
          </p:txBody>
        </p:sp>
        <p:sp>
          <p:nvSpPr>
            <p:cNvPr id="9228" name="Text Box 11">
              <a:extLst>
                <a:ext uri="{FF2B5EF4-FFF2-40B4-BE49-F238E27FC236}">
                  <a16:creationId xmlns:a16="http://schemas.microsoft.com/office/drawing/2014/main" id="{5591D5C0-2BC1-4679-A992-108D339D6C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1762"/>
              <a:ext cx="915" cy="3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en-US" sz="1600" b="1">
                  <a:solidFill>
                    <a:schemeClr val="folHlink"/>
                  </a:solidFill>
                  <a:latin typeface="Times New Roman" panose="02020603050405020304" pitchFamily="18" charset="0"/>
                </a:rPr>
                <a:t>Level 1</a:t>
              </a:r>
            </a:p>
            <a:p>
              <a:r>
                <a:rPr lang="en-US" altLang="en-US" sz="1600" b="1">
                  <a:solidFill>
                    <a:schemeClr val="folHlink"/>
                  </a:solidFill>
                  <a:latin typeface="Times New Roman" panose="02020603050405020304" pitchFamily="18" charset="0"/>
                </a:rPr>
                <a:t>min_sup = 5%</a:t>
              </a:r>
            </a:p>
          </p:txBody>
        </p:sp>
        <p:sp>
          <p:nvSpPr>
            <p:cNvPr id="9229" name="Text Box 12">
              <a:extLst>
                <a:ext uri="{FF2B5EF4-FFF2-40B4-BE49-F238E27FC236}">
                  <a16:creationId xmlns:a16="http://schemas.microsoft.com/office/drawing/2014/main" id="{FED0E8F7-8F1F-492C-9B9C-EB163F9F37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2" y="2290"/>
              <a:ext cx="915" cy="3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en-US" sz="1600" b="1">
                  <a:solidFill>
                    <a:schemeClr val="folHlink"/>
                  </a:solidFill>
                  <a:latin typeface="Times New Roman" panose="02020603050405020304" pitchFamily="18" charset="0"/>
                </a:rPr>
                <a:t>Level 2</a:t>
              </a:r>
            </a:p>
            <a:p>
              <a:r>
                <a:rPr lang="en-US" altLang="en-US" sz="1600" b="1">
                  <a:solidFill>
                    <a:schemeClr val="folHlink"/>
                  </a:solidFill>
                  <a:latin typeface="Times New Roman" panose="02020603050405020304" pitchFamily="18" charset="0"/>
                </a:rPr>
                <a:t>min_sup = 3%</a:t>
              </a:r>
            </a:p>
          </p:txBody>
        </p:sp>
        <p:sp>
          <p:nvSpPr>
            <p:cNvPr id="9230" name="Rectangle 13">
              <a:extLst>
                <a:ext uri="{FF2B5EF4-FFF2-40B4-BE49-F238E27FC236}">
                  <a16:creationId xmlns:a16="http://schemas.microsoft.com/office/drawing/2014/main" id="{0D5B5B80-11B6-4AB0-BB67-EC4D381159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1392"/>
              <a:ext cx="149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chemeClr val="folHlink"/>
                  </a:solidFill>
                </a:rPr>
                <a:t>reduced support</a:t>
              </a:r>
            </a:p>
          </p:txBody>
        </p:sp>
        <p:cxnSp>
          <p:nvCxnSpPr>
            <p:cNvPr id="9231" name="AutoShape 14">
              <a:extLst>
                <a:ext uri="{FF2B5EF4-FFF2-40B4-BE49-F238E27FC236}">
                  <a16:creationId xmlns:a16="http://schemas.microsoft.com/office/drawing/2014/main" id="{B947779D-94AA-49C0-8898-E9EDFA380C78}"/>
                </a:ext>
              </a:extLst>
            </p:cNvPr>
            <p:cNvCxnSpPr>
              <a:cxnSpLocks noChangeShapeType="1"/>
              <a:stCxn id="9223" idx="2"/>
              <a:endCxn id="9224" idx="0"/>
            </p:cNvCxnSpPr>
            <p:nvPr/>
          </p:nvCxnSpPr>
          <p:spPr bwMode="auto">
            <a:xfrm flipH="1">
              <a:off x="2112" y="2087"/>
              <a:ext cx="600" cy="21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232" name="AutoShape 15">
              <a:extLst>
                <a:ext uri="{FF2B5EF4-FFF2-40B4-BE49-F238E27FC236}">
                  <a16:creationId xmlns:a16="http://schemas.microsoft.com/office/drawing/2014/main" id="{8C363922-7841-4609-A4F9-9BB03F2FE783}"/>
                </a:ext>
              </a:extLst>
            </p:cNvPr>
            <p:cNvCxnSpPr>
              <a:cxnSpLocks noChangeShapeType="1"/>
              <a:stCxn id="9223" idx="2"/>
              <a:endCxn id="9225" idx="0"/>
            </p:cNvCxnSpPr>
            <p:nvPr/>
          </p:nvCxnSpPr>
          <p:spPr bwMode="auto">
            <a:xfrm>
              <a:off x="2712" y="2087"/>
              <a:ext cx="624" cy="21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7A53E5E-5ECF-43D7-A44B-09D5DC0FC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>
            <a:extLst>
              <a:ext uri="{FF2B5EF4-FFF2-40B4-BE49-F238E27FC236}">
                <a16:creationId xmlns:a16="http://schemas.microsoft.com/office/drawing/2014/main" id="{8EDF3EE0-0F8E-4315-A34A-7B736B3479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500" y="228600"/>
            <a:ext cx="8763000" cy="1325217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600" dirty="0"/>
              <a:t>Multi-level Association: Flexible Support and Redundancy filtering</a:t>
            </a:r>
          </a:p>
        </p:txBody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48B08AD-42FA-4136-B623-3DB1F21B57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5800" cy="5486400"/>
          </a:xfrm>
        </p:spPr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en-US" altLang="en-US" dirty="0"/>
              <a:t>Flexible min-support thresholds: </a:t>
            </a:r>
            <a:r>
              <a:rPr lang="en-US" altLang="en-US" b="1" dirty="0">
                <a:solidFill>
                  <a:srgbClr val="FF0000"/>
                </a:solidFill>
              </a:rPr>
              <a:t>Some items are more valuable but less frequent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en-US" sz="2000" dirty="0"/>
              <a:t>Use non-uniform, group-based min-support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en-US" sz="2000" dirty="0"/>
              <a:t>E.g., {diamond, watch, camera}: 0.05%; {bread, milk}: 5%; …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en-US" dirty="0"/>
              <a:t>Redundancy Filtering: Some rules may be redundant due to “ancestor” relationships between items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en-US" sz="2000" dirty="0">
                <a:solidFill>
                  <a:schemeClr val="folHlink"/>
                </a:solidFill>
              </a:rPr>
              <a:t>milk </a:t>
            </a:r>
            <a:r>
              <a:rPr lang="en-US" altLang="en-US" sz="2000" dirty="0">
                <a:solidFill>
                  <a:schemeClr val="folHlink"/>
                </a:solidFill>
                <a:sym typeface="Symbol" panose="05050102010706020507" pitchFamily="18" charset="2"/>
              </a:rPr>
              <a:t> wheat bread  [support = 8%, confidence = 70%]</a:t>
            </a:r>
            <a:endParaRPr lang="en-US" altLang="en-US" sz="2000" dirty="0">
              <a:sym typeface="Symbol" panose="05050102010706020507" pitchFamily="18" charset="2"/>
            </a:endParaRPr>
          </a:p>
          <a:p>
            <a:pPr lvl="1" eaLnBrk="1" hangingPunct="1">
              <a:lnSpc>
                <a:spcPct val="130000"/>
              </a:lnSpc>
            </a:pPr>
            <a:r>
              <a:rPr lang="en-US" altLang="en-US" sz="2000" dirty="0">
                <a:solidFill>
                  <a:schemeClr val="folHlink"/>
                </a:solidFill>
                <a:sym typeface="Symbol" panose="05050102010706020507" pitchFamily="18" charset="2"/>
              </a:rPr>
              <a:t>2% milk  wheat bread [support = 2%, confidence = 72%]</a:t>
            </a:r>
          </a:p>
          <a:p>
            <a:pPr lvl="1" eaLnBrk="1" hangingPunct="1">
              <a:lnSpc>
                <a:spcPct val="130000"/>
              </a:lnSpc>
              <a:buFont typeface="Wingdings" panose="05000000000000000000" pitchFamily="2" charset="2"/>
              <a:buNone/>
            </a:pPr>
            <a:r>
              <a:rPr lang="en-US" altLang="en-US" sz="2000" dirty="0">
                <a:sym typeface="Symbol" panose="05050102010706020507" pitchFamily="18" charset="2"/>
              </a:rPr>
              <a:t>The first rule is an ancestor of the second rule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en-US" dirty="0"/>
              <a:t>A rule is </a:t>
            </a:r>
            <a:r>
              <a:rPr lang="en-US" altLang="en-US" i="1" dirty="0"/>
              <a:t>redundant</a:t>
            </a:r>
            <a:r>
              <a:rPr lang="en-US" altLang="en-US" dirty="0"/>
              <a:t> if its support is close to the “expected” value, based on the rule’s ancestor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86DCF8A-EED0-4760-A34F-38171BED4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>
            <a:extLst>
              <a:ext uri="{FF2B5EF4-FFF2-40B4-BE49-F238E27FC236}">
                <a16:creationId xmlns:a16="http://schemas.microsoft.com/office/drawing/2014/main" id="{FB7C4692-6F66-49C4-9943-173D757493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82000" cy="12192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/>
              <a:t>Mining Multi-Dimensional Association</a:t>
            </a:r>
          </a:p>
        </p:txBody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E6DD099A-37BD-43D8-AF98-1F3E40095D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86800" cy="51816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110000"/>
              </a:lnSpc>
            </a:pPr>
            <a:r>
              <a:rPr lang="en-US" altLang="en-US" sz="2800" dirty="0"/>
              <a:t>Single-dimensional rules:</a:t>
            </a:r>
          </a:p>
          <a:p>
            <a:pPr lvl="2" eaLnBrk="1" hangingPunct="1">
              <a:lnSpc>
                <a:spcPct val="110000"/>
              </a:lnSpc>
              <a:buFont typeface="Wingdings" panose="05000000000000000000" pitchFamily="2" charset="2"/>
              <a:buNone/>
            </a:pPr>
            <a:r>
              <a:rPr lang="en-US" altLang="en-US" sz="2000" dirty="0">
                <a:solidFill>
                  <a:schemeClr val="folHlink"/>
                </a:solidFill>
              </a:rPr>
              <a:t>buys(X, “milk”) </a:t>
            </a:r>
            <a:r>
              <a:rPr lang="en-US" altLang="en-US" sz="2000" dirty="0">
                <a:solidFill>
                  <a:schemeClr val="folHlink"/>
                </a:solidFill>
                <a:sym typeface="Symbol" panose="05050102010706020507" pitchFamily="18" charset="2"/>
              </a:rPr>
              <a:t> buys(X, “bread”)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800" dirty="0"/>
              <a:t>Multi-dimensional rules: </a:t>
            </a:r>
            <a:r>
              <a:rPr lang="en-US" altLang="en-US" sz="2800" dirty="0">
                <a:sym typeface="Symbol" panose="05050102010706020507" pitchFamily="18" charset="2"/>
              </a:rPr>
              <a:t></a:t>
            </a:r>
            <a:r>
              <a:rPr lang="en-US" altLang="en-US" sz="2800" dirty="0">
                <a:sym typeface="Math B" pitchFamily="2" charset="2"/>
              </a:rPr>
              <a:t> </a:t>
            </a:r>
            <a:r>
              <a:rPr lang="en-US" altLang="en-US" sz="2800" dirty="0"/>
              <a:t>2 dimensions or predicates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400" dirty="0"/>
              <a:t>Inter-dimension assoc. rules (</a:t>
            </a:r>
            <a:r>
              <a:rPr lang="en-US" altLang="en-US" sz="2400" i="1" dirty="0"/>
              <a:t>no repeated predicates</a:t>
            </a:r>
            <a:r>
              <a:rPr lang="en-US" altLang="en-US" sz="2400" dirty="0"/>
              <a:t>)</a:t>
            </a:r>
          </a:p>
          <a:p>
            <a:pPr lvl="2" eaLnBrk="1" hangingPunct="1">
              <a:lnSpc>
                <a:spcPct val="110000"/>
              </a:lnSpc>
              <a:buFont typeface="Wingdings" panose="05000000000000000000" pitchFamily="2" charset="2"/>
              <a:buNone/>
            </a:pPr>
            <a:r>
              <a:rPr lang="en-US" altLang="en-US" sz="2000" dirty="0">
                <a:solidFill>
                  <a:schemeClr val="folHlink"/>
                </a:solidFill>
              </a:rPr>
              <a:t>age(X,”19-25”) </a:t>
            </a:r>
            <a:r>
              <a:rPr lang="en-US" altLang="en-US" sz="2000" dirty="0">
                <a:solidFill>
                  <a:schemeClr val="folHlink"/>
                </a:solidFill>
                <a:sym typeface="Symbol" panose="05050102010706020507" pitchFamily="18" charset="2"/>
              </a:rPr>
              <a:t> </a:t>
            </a:r>
            <a:r>
              <a:rPr lang="en-US" altLang="en-US" sz="2000" dirty="0">
                <a:solidFill>
                  <a:schemeClr val="folHlink"/>
                </a:solidFill>
              </a:rPr>
              <a:t>occupation(</a:t>
            </a:r>
            <a:r>
              <a:rPr lang="en-US" altLang="en-US" sz="2000" dirty="0" err="1">
                <a:solidFill>
                  <a:schemeClr val="folHlink"/>
                </a:solidFill>
              </a:rPr>
              <a:t>X,“student</a:t>
            </a:r>
            <a:r>
              <a:rPr lang="en-US" altLang="en-US" sz="2000" dirty="0">
                <a:solidFill>
                  <a:schemeClr val="folHlink"/>
                </a:solidFill>
              </a:rPr>
              <a:t>”) </a:t>
            </a:r>
            <a:r>
              <a:rPr lang="en-US" altLang="en-US" sz="2000" dirty="0">
                <a:solidFill>
                  <a:schemeClr val="folHlink"/>
                </a:solidFill>
                <a:sym typeface="Symbol" panose="05050102010706020507" pitchFamily="18" charset="2"/>
              </a:rPr>
              <a:t> buys(X, “coke”)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400" dirty="0">
                <a:sym typeface="Symbol" panose="05050102010706020507" pitchFamily="18" charset="2"/>
              </a:rPr>
              <a:t>hybrid-dimension assoc. rules (</a:t>
            </a:r>
            <a:r>
              <a:rPr lang="en-US" altLang="en-US" sz="2400" i="1" dirty="0">
                <a:sym typeface="Symbol" panose="05050102010706020507" pitchFamily="18" charset="2"/>
              </a:rPr>
              <a:t>repeated predicates</a:t>
            </a:r>
            <a:r>
              <a:rPr lang="en-US" altLang="en-US" sz="2400" dirty="0">
                <a:sym typeface="Symbol" panose="05050102010706020507" pitchFamily="18" charset="2"/>
              </a:rPr>
              <a:t>)</a:t>
            </a:r>
          </a:p>
          <a:p>
            <a:pPr lvl="2" eaLnBrk="1" hangingPunct="1">
              <a:lnSpc>
                <a:spcPct val="110000"/>
              </a:lnSpc>
              <a:buFont typeface="Wingdings" panose="05000000000000000000" pitchFamily="2" charset="2"/>
              <a:buNone/>
            </a:pPr>
            <a:r>
              <a:rPr lang="en-US" altLang="en-US" sz="2000" dirty="0">
                <a:solidFill>
                  <a:schemeClr val="folHlink"/>
                </a:solidFill>
              </a:rPr>
              <a:t>age(X,”19-25”) </a:t>
            </a:r>
            <a:r>
              <a:rPr lang="en-US" altLang="en-US" sz="2000" dirty="0">
                <a:solidFill>
                  <a:schemeClr val="folHlink"/>
                </a:solidFill>
                <a:sym typeface="Symbol" panose="05050102010706020507" pitchFamily="18" charset="2"/>
              </a:rPr>
              <a:t>  </a:t>
            </a:r>
            <a:r>
              <a:rPr lang="en-US" altLang="en-US" sz="2000" dirty="0">
                <a:solidFill>
                  <a:schemeClr val="folHlink"/>
                </a:solidFill>
              </a:rPr>
              <a:t>buys(X, “popcorn”) </a:t>
            </a:r>
            <a:r>
              <a:rPr lang="en-US" altLang="en-US" sz="2000" dirty="0">
                <a:solidFill>
                  <a:schemeClr val="folHlink"/>
                </a:solidFill>
                <a:sym typeface="Symbol" panose="05050102010706020507" pitchFamily="18" charset="2"/>
              </a:rPr>
              <a:t> buys(X, “coke”)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800" dirty="0"/>
              <a:t>Categorical Attributes: finite number of possible values, no ordering among values—data cube approach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800" dirty="0"/>
              <a:t>Quantitative Attributes: Numeric, implicit ordering among values—discretization, clustering, and gradient approaches</a:t>
            </a:r>
          </a:p>
          <a:p>
            <a:pPr eaLnBrk="1" hangingPunct="1">
              <a:lnSpc>
                <a:spcPct val="110000"/>
              </a:lnSpc>
            </a:pPr>
            <a:endParaRPr lang="en-US" altLang="en-US" sz="2400" dirty="0">
              <a:solidFill>
                <a:schemeClr val="folHlink"/>
              </a:solidFill>
              <a:sym typeface="Symbol" panose="05050102010706020507" pitchFamily="18" charset="2"/>
            </a:endParaRPr>
          </a:p>
        </p:txBody>
      </p:sp>
      <p:sp>
        <p:nvSpPr>
          <p:cNvPr id="1553412" name="Rectangle 4">
            <a:extLst>
              <a:ext uri="{FF2B5EF4-FFF2-40B4-BE49-F238E27FC236}">
                <a16:creationId xmlns:a16="http://schemas.microsoft.com/office/drawing/2014/main" id="{2D496328-9D71-45DE-AB5C-A3B644ED0E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886200"/>
            <a:ext cx="8382000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</a:pPr>
            <a:endParaRPr lang="en-US" altLang="en-US" sz="2800">
              <a:solidFill>
                <a:schemeClr val="folHlink"/>
              </a:solidFill>
              <a:sym typeface="Symbol" panose="05050102010706020507" pitchFamily="18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9F18CB3-8F0F-4C9B-96E7-77485D718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18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3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53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53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3412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>
            <a:extLst>
              <a:ext uri="{FF2B5EF4-FFF2-40B4-BE49-F238E27FC236}">
                <a16:creationId xmlns:a16="http://schemas.microsoft.com/office/drawing/2014/main" id="{8879B253-3399-4F35-AA86-5E69AB80DA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001000" cy="762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/>
              <a:t>Mining Quantitative Associations</a:t>
            </a:r>
          </a:p>
        </p:txBody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E71AA2C5-7631-4BD4-B00D-52DC1A086C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382000" cy="5029200"/>
          </a:xfrm>
        </p:spPr>
        <p:txBody>
          <a:bodyPr/>
          <a:lstStyle/>
          <a:p>
            <a:pPr marL="533400" indent="-533400" eaLnBrk="1" hangingPunct="1">
              <a:buFont typeface="Wingdings" panose="05000000000000000000" pitchFamily="2" charset="2"/>
              <a:buNone/>
            </a:pPr>
            <a:r>
              <a:rPr lang="en-US" altLang="en-US" sz="2800" dirty="0"/>
              <a:t>Techniques can be categorized by how numerical attributes, such as </a:t>
            </a:r>
            <a:r>
              <a:rPr lang="en-US" altLang="en-US" sz="2800" dirty="0">
                <a:solidFill>
                  <a:schemeClr val="folHlink"/>
                </a:solidFill>
              </a:rPr>
              <a:t>age </a:t>
            </a:r>
            <a:r>
              <a:rPr lang="en-US" altLang="en-US" sz="2800" dirty="0"/>
              <a:t>or</a:t>
            </a:r>
            <a:r>
              <a:rPr lang="en-US" altLang="en-US" sz="2800" dirty="0">
                <a:solidFill>
                  <a:schemeClr val="folHlink"/>
                </a:solidFill>
              </a:rPr>
              <a:t> salary</a:t>
            </a:r>
            <a:r>
              <a:rPr lang="en-US" altLang="en-US" sz="2800" dirty="0"/>
              <a:t> are treated</a:t>
            </a:r>
          </a:p>
          <a:p>
            <a:pPr marL="533400" indent="-533400" eaLnBrk="1" hangingPunct="1">
              <a:lnSpc>
                <a:spcPct val="110000"/>
              </a:lnSpc>
              <a:buSzTx/>
              <a:buFont typeface="Wingdings" panose="05000000000000000000" pitchFamily="2" charset="2"/>
              <a:buAutoNum type="arabicPeriod"/>
            </a:pPr>
            <a:r>
              <a:rPr lang="en-US" altLang="en-US" sz="2400" dirty="0"/>
              <a:t>Static discretization based on predefined concept hierarchies (data cube methods)</a:t>
            </a:r>
          </a:p>
          <a:p>
            <a:pPr marL="533400" indent="-533400" eaLnBrk="1" hangingPunct="1">
              <a:lnSpc>
                <a:spcPct val="110000"/>
              </a:lnSpc>
              <a:buSzTx/>
              <a:buFont typeface="Wingdings" panose="05000000000000000000" pitchFamily="2" charset="2"/>
              <a:buAutoNum type="arabicPeriod"/>
            </a:pPr>
            <a:r>
              <a:rPr lang="en-US" altLang="en-US" sz="2400" dirty="0"/>
              <a:t>Dynamic discretization based on data distribution (quantitative rules, e.g., Agrawal &amp; Srikant@SIGMOD96) </a:t>
            </a:r>
          </a:p>
          <a:p>
            <a:pPr marL="533400" indent="-533400" eaLnBrk="1" hangingPunct="1">
              <a:lnSpc>
                <a:spcPct val="110000"/>
              </a:lnSpc>
              <a:buSzTx/>
              <a:buFont typeface="Wingdings" panose="05000000000000000000" pitchFamily="2" charset="2"/>
              <a:buAutoNum type="arabicPeriod"/>
            </a:pPr>
            <a:r>
              <a:rPr lang="en-US" altLang="en-US" sz="2400" dirty="0"/>
              <a:t>Clustering: Distance-based association (e.g., Yang &amp; Miller@SIGMOD97) </a:t>
            </a:r>
          </a:p>
          <a:p>
            <a:pPr marL="990600" lvl="1" indent="-533400" eaLnBrk="1" hangingPunct="1">
              <a:lnSpc>
                <a:spcPct val="110000"/>
              </a:lnSpc>
              <a:buSzTx/>
            </a:pPr>
            <a:r>
              <a:rPr lang="en-US" altLang="en-US" dirty="0"/>
              <a:t>One dimensional clustering then association</a:t>
            </a:r>
          </a:p>
          <a:p>
            <a:pPr marL="533400" indent="-533400" eaLnBrk="1" hangingPunct="1">
              <a:lnSpc>
                <a:spcPct val="110000"/>
              </a:lnSpc>
              <a:buSzTx/>
              <a:buFont typeface="Wingdings" panose="05000000000000000000" pitchFamily="2" charset="2"/>
              <a:buAutoNum type="arabicPeriod"/>
            </a:pPr>
            <a:r>
              <a:rPr lang="en-US" altLang="en-US" sz="2400" dirty="0"/>
              <a:t>Deviation: (such as </a:t>
            </a:r>
            <a:r>
              <a:rPr lang="en-US" altLang="en-US" sz="2400" dirty="0" err="1"/>
              <a:t>Aumann</a:t>
            </a:r>
            <a:r>
              <a:rPr lang="en-US" altLang="en-US" sz="2400" dirty="0"/>
              <a:t> and Lindell@KDD99)</a:t>
            </a:r>
          </a:p>
          <a:p>
            <a:pPr marL="1371600" lvl="2" indent="-457200" eaLnBrk="1" hangingPunct="1">
              <a:lnSpc>
                <a:spcPct val="110000"/>
              </a:lnSpc>
              <a:buSzTx/>
              <a:buFont typeface="Wingdings" panose="05000000000000000000" pitchFamily="2" charset="2"/>
              <a:buNone/>
            </a:pPr>
            <a:r>
              <a:rPr lang="en-US" altLang="en-US" sz="2000" dirty="0"/>
              <a:t>Sex = female 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 =&gt; </a:t>
            </a:r>
            <a:r>
              <a:rPr lang="en-US" altLang="en-US" sz="2000" dirty="0"/>
              <a:t>  Wage: mean=$7/</a:t>
            </a:r>
            <a:r>
              <a:rPr lang="en-US" altLang="en-US" sz="2000" dirty="0" err="1"/>
              <a:t>hr</a:t>
            </a:r>
            <a:r>
              <a:rPr lang="en-US" altLang="en-US" sz="2000" dirty="0"/>
              <a:t> (overall mean = $9)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B8A0D67-06AE-4683-8EDF-5B6536E92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19</a:t>
            </a:fld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801C2-C81F-4016-B1E8-DA2984914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D645E5-0C87-40DA-90D6-2349ECABA8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What is association rule?</a:t>
            </a:r>
          </a:p>
          <a:p>
            <a:r>
              <a:rPr lang="en-US" sz="2800" dirty="0"/>
              <a:t>Advanced Frequent Pattern Mining</a:t>
            </a:r>
          </a:p>
          <a:p>
            <a:pPr marL="914400" lvl="1" indent="-457200" eaLnBrk="1" hangingPunct="1"/>
            <a:r>
              <a:rPr lang="en-US" altLang="en-US" sz="2400" dirty="0"/>
              <a:t>Mining Multi-Level Association</a:t>
            </a:r>
          </a:p>
          <a:p>
            <a:pPr marL="914400" lvl="1" indent="-457200" eaLnBrk="1" hangingPunct="1"/>
            <a:r>
              <a:rPr lang="en-US" altLang="en-US" sz="2400" dirty="0"/>
              <a:t>Mining Multi-Dimensional Association</a:t>
            </a:r>
          </a:p>
          <a:p>
            <a:pPr marL="914400" lvl="1" indent="-457200" eaLnBrk="1" hangingPunct="1"/>
            <a:r>
              <a:rPr lang="en-US" altLang="en-US" sz="2400" dirty="0"/>
              <a:t>Mining Quantitative Association Rules</a:t>
            </a:r>
          </a:p>
          <a:p>
            <a:pPr marL="914400" lvl="1" indent="-457200" eaLnBrk="1" hangingPunct="1"/>
            <a:r>
              <a:rPr lang="en-US" altLang="en-US" sz="2400" dirty="0"/>
              <a:t>Mining Rare Patterns and Negative Patterns</a:t>
            </a:r>
          </a:p>
          <a:p>
            <a:pPr lvl="1"/>
            <a:endParaRPr lang="en-US" sz="24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A7735B-0059-4702-82D6-55CF32EF1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83318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1026">
            <a:extLst>
              <a:ext uri="{FF2B5EF4-FFF2-40B4-BE49-F238E27FC236}">
                <a16:creationId xmlns:a16="http://schemas.microsoft.com/office/drawing/2014/main" id="{CE123BFB-372C-452D-A3E6-72480DDA87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" y="299830"/>
            <a:ext cx="9144000" cy="11811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Static Discretization of Quantitative Attributes</a:t>
            </a:r>
            <a:endParaRPr lang="en-US" altLang="en-US" sz="4800" dirty="0"/>
          </a:p>
        </p:txBody>
      </p:sp>
      <p:sp>
        <p:nvSpPr>
          <p:cNvPr id="15364" name="Rectangle 1027">
            <a:extLst>
              <a:ext uri="{FF2B5EF4-FFF2-40B4-BE49-F238E27FC236}">
                <a16:creationId xmlns:a16="http://schemas.microsoft.com/office/drawing/2014/main" id="{76FFA38D-93EC-4398-8A03-398E1D699A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371600"/>
            <a:ext cx="84582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</a:pPr>
            <a:r>
              <a:rPr lang="en-US" altLang="en-US"/>
              <a:t>Discretized prior to mining using concept hierarchy.</a:t>
            </a:r>
          </a:p>
          <a:p>
            <a:pPr eaLnBrk="1" hangingPunct="1">
              <a:lnSpc>
                <a:spcPct val="12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</a:pPr>
            <a:r>
              <a:rPr lang="en-US" altLang="en-US"/>
              <a:t>Numeric values are replaced by ranges</a:t>
            </a:r>
          </a:p>
          <a:p>
            <a:pPr eaLnBrk="1" hangingPunct="1">
              <a:lnSpc>
                <a:spcPct val="12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</a:pPr>
            <a:r>
              <a:rPr lang="en-US" altLang="en-US"/>
              <a:t>In relational database, finding all frequent k-predicate sets will require </a:t>
            </a:r>
            <a:r>
              <a:rPr lang="en-US" altLang="en-US" i="1"/>
              <a:t>k</a:t>
            </a:r>
            <a:r>
              <a:rPr lang="en-US" altLang="en-US"/>
              <a:t> or </a:t>
            </a:r>
            <a:r>
              <a:rPr lang="en-US" altLang="en-US" i="1"/>
              <a:t>k</a:t>
            </a:r>
            <a:r>
              <a:rPr lang="en-US" altLang="en-US"/>
              <a:t>+1 table scans</a:t>
            </a:r>
          </a:p>
          <a:p>
            <a:pPr eaLnBrk="1" hangingPunct="1">
              <a:lnSpc>
                <a:spcPct val="12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</a:pPr>
            <a:r>
              <a:rPr lang="en-US" altLang="en-US"/>
              <a:t>Data cube is well suited for mining</a:t>
            </a:r>
          </a:p>
          <a:p>
            <a:pPr eaLnBrk="1" hangingPunct="1">
              <a:lnSpc>
                <a:spcPct val="12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</a:pPr>
            <a:r>
              <a:rPr lang="en-US" altLang="en-US"/>
              <a:t>The cells of an n-dimensional </a:t>
            </a:r>
          </a:p>
          <a:p>
            <a:pPr lvl="1" eaLnBrk="1" hangingPunct="1">
              <a:lnSpc>
                <a:spcPct val="12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03366"/>
                </a:solidFill>
              </a:rPr>
              <a:t>cuboid correspond to the </a:t>
            </a:r>
          </a:p>
          <a:p>
            <a:pPr lvl="1" eaLnBrk="1" hangingPunct="1">
              <a:lnSpc>
                <a:spcPct val="12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03366"/>
                </a:solidFill>
              </a:rPr>
              <a:t>predicate sets</a:t>
            </a:r>
            <a:endParaRPr lang="en-US" altLang="en-US" sz="2000">
              <a:solidFill>
                <a:srgbClr val="003366"/>
              </a:solidFill>
            </a:endParaRPr>
          </a:p>
          <a:p>
            <a:pPr eaLnBrk="1" hangingPunct="1">
              <a:lnSpc>
                <a:spcPct val="12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</a:pPr>
            <a:r>
              <a:rPr lang="en-US" altLang="en-US"/>
              <a:t>Mining from data cubes</a:t>
            </a:r>
            <a:br>
              <a:rPr lang="en-US" altLang="en-US"/>
            </a:br>
            <a:r>
              <a:rPr lang="en-US" altLang="en-US"/>
              <a:t>can be much faster</a:t>
            </a:r>
          </a:p>
        </p:txBody>
      </p:sp>
      <p:grpSp>
        <p:nvGrpSpPr>
          <p:cNvPr id="15365" name="Group 1028">
            <a:extLst>
              <a:ext uri="{FF2B5EF4-FFF2-40B4-BE49-F238E27FC236}">
                <a16:creationId xmlns:a16="http://schemas.microsoft.com/office/drawing/2014/main" id="{09F8E85E-6CC1-4EA8-9441-BFD2DCC00EA9}"/>
              </a:ext>
            </a:extLst>
          </p:cNvPr>
          <p:cNvGrpSpPr>
            <a:grpSpLocks/>
          </p:cNvGrpSpPr>
          <p:nvPr/>
        </p:nvGrpSpPr>
        <p:grpSpPr bwMode="auto">
          <a:xfrm>
            <a:off x="4610100" y="3429000"/>
            <a:ext cx="4229100" cy="3094038"/>
            <a:chOff x="2904" y="2160"/>
            <a:chExt cx="2664" cy="1949"/>
          </a:xfrm>
        </p:grpSpPr>
        <p:sp>
          <p:nvSpPr>
            <p:cNvPr id="15366" name="Line 1029">
              <a:extLst>
                <a:ext uri="{FF2B5EF4-FFF2-40B4-BE49-F238E27FC236}">
                  <a16:creationId xmlns:a16="http://schemas.microsoft.com/office/drawing/2014/main" id="{25339736-AF07-4BAE-B17E-AAB1A59B37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56" y="3408"/>
              <a:ext cx="672" cy="480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7" name="Line 1030">
              <a:extLst>
                <a:ext uri="{FF2B5EF4-FFF2-40B4-BE49-F238E27FC236}">
                  <a16:creationId xmlns:a16="http://schemas.microsoft.com/office/drawing/2014/main" id="{44A5635C-7CCD-47E4-B8CC-5AFDA74696A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376" y="3384"/>
              <a:ext cx="1" cy="528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8" name="Freeform 1031">
              <a:extLst>
                <a:ext uri="{FF2B5EF4-FFF2-40B4-BE49-F238E27FC236}">
                  <a16:creationId xmlns:a16="http://schemas.microsoft.com/office/drawing/2014/main" id="{C74C395E-0B10-4A86-8E33-ED94411AA456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2" y="3432"/>
              <a:ext cx="664" cy="480"/>
            </a:xfrm>
            <a:custGeom>
              <a:avLst/>
              <a:gdLst>
                <a:gd name="T0" fmla="*/ 664 w 664"/>
                <a:gd name="T1" fmla="*/ 480 h 480"/>
                <a:gd name="T2" fmla="*/ 0 w 664"/>
                <a:gd name="T3" fmla="*/ 0 h 48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664" h="480">
                  <a:moveTo>
                    <a:pt x="664" y="48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9" name="Text Box 1032">
              <a:extLst>
                <a:ext uri="{FF2B5EF4-FFF2-40B4-BE49-F238E27FC236}">
                  <a16:creationId xmlns:a16="http://schemas.microsoft.com/office/drawing/2014/main" id="{6F116259-04DA-43E5-ABC0-8F5096F9E9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2" y="2688"/>
              <a:ext cx="576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8484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altLang="en-US" sz="1800">
                  <a:solidFill>
                    <a:srgbClr val="008484"/>
                  </a:solidFill>
                  <a:latin typeface="Times New Roman" panose="02020603050405020304" pitchFamily="18" charset="0"/>
                </a:rPr>
                <a:t>(income)</a:t>
              </a:r>
              <a:endParaRPr lang="en-US" altLang="en-US" sz="1800" u="sng">
                <a:solidFill>
                  <a:srgbClr val="008484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5370" name="Line 1033">
              <a:extLst>
                <a:ext uri="{FF2B5EF4-FFF2-40B4-BE49-F238E27FC236}">
                  <a16:creationId xmlns:a16="http://schemas.microsoft.com/office/drawing/2014/main" id="{455F1C05-430C-4857-B8E3-EA7718D3DD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04" y="2808"/>
              <a:ext cx="1" cy="624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1" name="Line 1034">
              <a:extLst>
                <a:ext uri="{FF2B5EF4-FFF2-40B4-BE49-F238E27FC236}">
                  <a16:creationId xmlns:a16="http://schemas.microsoft.com/office/drawing/2014/main" id="{EA8149BC-5474-4642-9EE0-0344598449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04" y="2808"/>
              <a:ext cx="672" cy="576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2" name="Line 1035">
              <a:extLst>
                <a:ext uri="{FF2B5EF4-FFF2-40B4-BE49-F238E27FC236}">
                  <a16:creationId xmlns:a16="http://schemas.microsoft.com/office/drawing/2014/main" id="{F4FAC2C3-52A9-4406-B4CC-40BA1D5BD1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48" y="2856"/>
              <a:ext cx="1" cy="576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3" name="Line 1036">
              <a:extLst>
                <a:ext uri="{FF2B5EF4-FFF2-40B4-BE49-F238E27FC236}">
                  <a16:creationId xmlns:a16="http://schemas.microsoft.com/office/drawing/2014/main" id="{E3D50564-0AAD-4072-A7DD-A2648BCFF8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76" y="2808"/>
              <a:ext cx="672" cy="624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4" name="Line 1037">
              <a:extLst>
                <a:ext uri="{FF2B5EF4-FFF2-40B4-BE49-F238E27FC236}">
                  <a16:creationId xmlns:a16="http://schemas.microsoft.com/office/drawing/2014/main" id="{176ABF28-8BA9-4D76-B550-687CC95B04D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424" y="2376"/>
              <a:ext cx="624" cy="480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5" name="Line 1038">
              <a:extLst>
                <a:ext uri="{FF2B5EF4-FFF2-40B4-BE49-F238E27FC236}">
                  <a16:creationId xmlns:a16="http://schemas.microsoft.com/office/drawing/2014/main" id="{3146CC4E-824E-4F0B-B6C4-B4180D5043D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04" y="2376"/>
              <a:ext cx="720" cy="432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6" name="Line 1039">
              <a:extLst>
                <a:ext uri="{FF2B5EF4-FFF2-40B4-BE49-F238E27FC236}">
                  <a16:creationId xmlns:a16="http://schemas.microsoft.com/office/drawing/2014/main" id="{DA124F38-5276-4E1B-8FDA-21A39939255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76" y="2376"/>
              <a:ext cx="48" cy="432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7" name="Text Box 1040">
              <a:extLst>
                <a:ext uri="{FF2B5EF4-FFF2-40B4-BE49-F238E27FC236}">
                  <a16:creationId xmlns:a16="http://schemas.microsoft.com/office/drawing/2014/main" id="{74E9DECB-D8E8-466E-AB4F-B4973F74FB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0" y="2688"/>
              <a:ext cx="296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8484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r"/>
              <a:r>
                <a:rPr lang="en-US" altLang="en-US" sz="1800">
                  <a:solidFill>
                    <a:srgbClr val="008484"/>
                  </a:solidFill>
                  <a:latin typeface="Times New Roman" panose="02020603050405020304" pitchFamily="18" charset="0"/>
                </a:rPr>
                <a:t>(age)</a:t>
              </a:r>
              <a:endParaRPr lang="en-US" altLang="en-US" sz="1800" u="sng">
                <a:solidFill>
                  <a:srgbClr val="008484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5378" name="Text Box 1041">
              <a:extLst>
                <a:ext uri="{FF2B5EF4-FFF2-40B4-BE49-F238E27FC236}">
                  <a16:creationId xmlns:a16="http://schemas.microsoft.com/office/drawing/2014/main" id="{447842EE-3138-4E3D-986A-8DA034B4EE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8" y="2160"/>
              <a:ext cx="21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8484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r"/>
              <a:r>
                <a:rPr lang="en-US" altLang="en-US" sz="1800">
                  <a:solidFill>
                    <a:srgbClr val="008484"/>
                  </a:solidFill>
                  <a:latin typeface="Times New Roman" panose="02020603050405020304" pitchFamily="18" charset="0"/>
                </a:rPr>
                <a:t>()</a:t>
              </a:r>
              <a:endParaRPr lang="en-US" altLang="en-US" sz="1800" u="sng">
                <a:solidFill>
                  <a:srgbClr val="008484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5379" name="Line 1042">
              <a:extLst>
                <a:ext uri="{FF2B5EF4-FFF2-40B4-BE49-F238E27FC236}">
                  <a16:creationId xmlns:a16="http://schemas.microsoft.com/office/drawing/2014/main" id="{AC5C721B-0070-4BDB-8ECD-0732577E6A3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04" y="2808"/>
              <a:ext cx="672" cy="624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80" name="Line 1043">
              <a:extLst>
                <a:ext uri="{FF2B5EF4-FFF2-40B4-BE49-F238E27FC236}">
                  <a16:creationId xmlns:a16="http://schemas.microsoft.com/office/drawing/2014/main" id="{B8C494CD-D783-4144-8FEB-22324CB7FCD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76" y="2856"/>
              <a:ext cx="672" cy="528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81" name="Text Box 1044">
              <a:extLst>
                <a:ext uri="{FF2B5EF4-FFF2-40B4-BE49-F238E27FC236}">
                  <a16:creationId xmlns:a16="http://schemas.microsoft.com/office/drawing/2014/main" id="{9745AA13-973A-43CD-9D48-4BC5D5A965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08" y="2688"/>
              <a:ext cx="36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8484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r"/>
              <a:r>
                <a:rPr lang="en-US" altLang="en-US" sz="1800">
                  <a:solidFill>
                    <a:srgbClr val="008484"/>
                  </a:solidFill>
                  <a:latin typeface="Times New Roman" panose="02020603050405020304" pitchFamily="18" charset="0"/>
                </a:rPr>
                <a:t>(buys)</a:t>
              </a:r>
              <a:endParaRPr lang="en-US" altLang="en-US" sz="1800" u="sng">
                <a:solidFill>
                  <a:srgbClr val="008484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5382" name="Text Box 1045">
              <a:extLst>
                <a:ext uri="{FF2B5EF4-FFF2-40B4-BE49-F238E27FC236}">
                  <a16:creationId xmlns:a16="http://schemas.microsoft.com/office/drawing/2014/main" id="{39E194D3-0F01-4B96-9C94-D82835B017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04" y="3360"/>
              <a:ext cx="792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8484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r"/>
              <a:r>
                <a:rPr lang="en-US" altLang="en-US" sz="1800">
                  <a:solidFill>
                    <a:srgbClr val="008484"/>
                  </a:solidFill>
                  <a:latin typeface="Times New Roman" panose="02020603050405020304" pitchFamily="18" charset="0"/>
                </a:rPr>
                <a:t>(age, income)</a:t>
              </a:r>
              <a:endParaRPr lang="en-US" altLang="en-US" sz="1800" u="sng">
                <a:solidFill>
                  <a:srgbClr val="008484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5383" name="Text Box 1046">
              <a:extLst>
                <a:ext uri="{FF2B5EF4-FFF2-40B4-BE49-F238E27FC236}">
                  <a16:creationId xmlns:a16="http://schemas.microsoft.com/office/drawing/2014/main" id="{B5B9771E-7062-407C-826A-38CDDB47BA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60" y="3360"/>
              <a:ext cx="604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8484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r"/>
              <a:r>
                <a:rPr lang="en-US" altLang="en-US" sz="1800">
                  <a:solidFill>
                    <a:srgbClr val="008484"/>
                  </a:solidFill>
                  <a:latin typeface="Times New Roman" panose="02020603050405020304" pitchFamily="18" charset="0"/>
                </a:rPr>
                <a:t>(age,buys)</a:t>
              </a:r>
              <a:endParaRPr lang="en-US" altLang="en-US" sz="1800" u="sng">
                <a:solidFill>
                  <a:srgbClr val="008484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5384" name="Text Box 1047">
              <a:extLst>
                <a:ext uri="{FF2B5EF4-FFF2-40B4-BE49-F238E27FC236}">
                  <a16:creationId xmlns:a16="http://schemas.microsoft.com/office/drawing/2014/main" id="{38AFA904-CF84-4FE1-B952-6C4091D985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40" y="3360"/>
              <a:ext cx="82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8484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r"/>
              <a:r>
                <a:rPr lang="en-US" altLang="en-US" sz="1800">
                  <a:solidFill>
                    <a:srgbClr val="008484"/>
                  </a:solidFill>
                  <a:latin typeface="Times New Roman" panose="02020603050405020304" pitchFamily="18" charset="0"/>
                </a:rPr>
                <a:t>(income,buys)</a:t>
              </a:r>
              <a:endParaRPr lang="en-US" altLang="en-US" sz="1800" u="sng">
                <a:solidFill>
                  <a:srgbClr val="008484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5385" name="Text Box 1048">
              <a:extLst>
                <a:ext uri="{FF2B5EF4-FFF2-40B4-BE49-F238E27FC236}">
                  <a16:creationId xmlns:a16="http://schemas.microsoft.com/office/drawing/2014/main" id="{D0EACC36-73A9-4A22-8D03-67606E8F23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84" y="3936"/>
              <a:ext cx="1064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8484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r"/>
              <a:r>
                <a:rPr lang="en-US" altLang="en-US" sz="1800">
                  <a:solidFill>
                    <a:srgbClr val="008484"/>
                  </a:solidFill>
                  <a:latin typeface="Times New Roman" panose="02020603050405020304" pitchFamily="18" charset="0"/>
                </a:rPr>
                <a:t>(age,income,buys)</a:t>
              </a:r>
              <a:endParaRPr lang="en-US" altLang="en-US" sz="1800" u="sng">
                <a:solidFill>
                  <a:srgbClr val="008484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EF1112D-CFC5-4A03-BD1E-AEA03DFCF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20</a:t>
            </a:fld>
            <a:endParaRPr lang="en-US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>
            <a:extLst>
              <a:ext uri="{FF2B5EF4-FFF2-40B4-BE49-F238E27FC236}">
                <a16:creationId xmlns:a16="http://schemas.microsoft.com/office/drawing/2014/main" id="{1FB572FC-0D12-43C3-842E-8AA31A79E9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78" y="238538"/>
            <a:ext cx="9296400" cy="1285461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Quantitative Association Rules Based on Statistical Inference Theory [</a:t>
            </a:r>
            <a:r>
              <a:rPr lang="en-US" altLang="en-US" sz="2800" dirty="0" err="1"/>
              <a:t>Aumann</a:t>
            </a:r>
            <a:r>
              <a:rPr lang="en-US" altLang="en-US" sz="2800" dirty="0"/>
              <a:t> and Lindell@DMKD’03]</a:t>
            </a: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7E18BD6B-CCA5-48E3-8FB9-086ECCCFCD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534400" cy="52578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110000"/>
              </a:lnSpc>
            </a:pPr>
            <a:r>
              <a:rPr lang="en-US" altLang="en-US" dirty="0"/>
              <a:t>Finding extraordinary and therefore interesting phenomena, e.g., (Sex = female)  </a:t>
            </a:r>
            <a:r>
              <a:rPr lang="en-US" altLang="en-US" dirty="0">
                <a:cs typeface="Arial" panose="020B0604020202020204" pitchFamily="34" charset="0"/>
              </a:rPr>
              <a:t>=&gt;</a:t>
            </a:r>
            <a:r>
              <a:rPr lang="en-US" altLang="en-US" dirty="0"/>
              <a:t> Wage: mean=$7/</a:t>
            </a:r>
            <a:r>
              <a:rPr lang="en-US" altLang="en-US" dirty="0" err="1"/>
              <a:t>hr</a:t>
            </a:r>
            <a:r>
              <a:rPr lang="en-US" altLang="en-US" dirty="0"/>
              <a:t> (overall mean = $9)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000" dirty="0"/>
              <a:t>LHS: a subset of the population 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000" dirty="0"/>
              <a:t>RHS: an extraordinary behavior of this subset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dirty="0"/>
              <a:t>The rule is accepted only if a statistical test (e.g., Z-test) confirms the inference with high confidence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dirty="0" err="1"/>
              <a:t>Subrule</a:t>
            </a:r>
            <a:r>
              <a:rPr lang="en-US" altLang="en-US" dirty="0"/>
              <a:t>: highlights the extraordinary behavior of a subset of the pop. of the super rule 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000" dirty="0"/>
              <a:t>E.g., (Sex = female) ^ (South = yes) </a:t>
            </a:r>
            <a:r>
              <a:rPr lang="en-US" altLang="en-US" sz="2000" dirty="0">
                <a:cs typeface="Arial" panose="020B0604020202020204" pitchFamily="34" charset="0"/>
              </a:rPr>
              <a:t>=&gt;</a:t>
            </a:r>
            <a:r>
              <a:rPr lang="en-US" altLang="en-US" sz="2000" dirty="0"/>
              <a:t> mean wage = $6.3/</a:t>
            </a:r>
            <a:r>
              <a:rPr lang="en-US" altLang="en-US" sz="2000" dirty="0" err="1"/>
              <a:t>hr</a:t>
            </a:r>
            <a:endParaRPr lang="en-US" altLang="en-US" sz="2000" dirty="0"/>
          </a:p>
          <a:p>
            <a:pPr eaLnBrk="1" hangingPunct="1">
              <a:lnSpc>
                <a:spcPct val="110000"/>
              </a:lnSpc>
            </a:pPr>
            <a:r>
              <a:rPr lang="en-US" altLang="en-US" dirty="0"/>
              <a:t>Two forms of rules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1800" dirty="0"/>
              <a:t>Categorical =&gt; quantitative rules, or Quantitative =&gt; quantitative rules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000" dirty="0"/>
              <a:t>E.g., Education </a:t>
            </a:r>
            <a:r>
              <a:rPr lang="en-US" altLang="en-US" sz="2000" dirty="0">
                <a:cs typeface="Tahoma" panose="020B0604030504040204" pitchFamily="34" charset="0"/>
              </a:rPr>
              <a:t>in</a:t>
            </a:r>
            <a:r>
              <a:rPr lang="en-US" altLang="en-US" sz="2000" dirty="0"/>
              <a:t> [14-18] (</a:t>
            </a:r>
            <a:r>
              <a:rPr lang="en-US" altLang="en-US" sz="2000" dirty="0" err="1"/>
              <a:t>yrs</a:t>
            </a:r>
            <a:r>
              <a:rPr lang="en-US" altLang="en-US" sz="2000" dirty="0"/>
              <a:t>) =&gt; mean wage = $11.64/</a:t>
            </a:r>
            <a:r>
              <a:rPr lang="en-US" altLang="en-US" sz="2000" dirty="0" err="1"/>
              <a:t>hr</a:t>
            </a:r>
            <a:endParaRPr lang="en-US" altLang="en-US" sz="2000" dirty="0"/>
          </a:p>
          <a:p>
            <a:pPr eaLnBrk="1" hangingPunct="1">
              <a:lnSpc>
                <a:spcPct val="110000"/>
              </a:lnSpc>
            </a:pPr>
            <a:r>
              <a:rPr lang="en-US" altLang="en-US" dirty="0"/>
              <a:t>Open problem: Efficient methods for LHS containing two or more quantitative attributes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07E376-3C42-4EFD-ADB4-50F3DAA9C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21</a:t>
            </a:fld>
            <a:endParaRPr lang="en-US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>
            <a:extLst>
              <a:ext uri="{FF2B5EF4-FFF2-40B4-BE49-F238E27FC236}">
                <a16:creationId xmlns:a16="http://schemas.microsoft.com/office/drawing/2014/main" id="{D52F17BC-5416-4FD8-8D19-EE841AC703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Negative and Rare Patterns</a:t>
            </a: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C9AAA310-E171-4A47-B35B-361A7A36CD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534400" cy="53340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altLang="en-US" sz="2400"/>
              <a:t>Rare patterns: Very low support but interesting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 sz="2400"/>
              <a:t>E.g., buying Rolex watches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 sz="2400"/>
              <a:t>Mining: Setting individual-based or special group-based support threshold for valuable items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400"/>
              <a:t>Negative patterns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 sz="2400"/>
              <a:t>Since it is unlikely that one buys Ford Expedition (an SUV car) and Toyota Prius (a hybrid car) together, Ford Expedition and Toyota Prius are likely negatively correlated patterns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400"/>
              <a:t>Negatively correlated patterns that are infrequent tend to be more interesting than those that are frequent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3059DEF-DC58-4CEF-BF38-9E2AAA752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22</a:t>
            </a:fld>
            <a:endParaRPr lang="en-US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C080006D-351C-4DDC-A3FF-2CB04D5F55D6}"/>
              </a:ext>
            </a:extLst>
          </p:cNvPr>
          <p:cNvSpPr txBox="1">
            <a:spLocks noGrp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 eaLnBrk="1" hangingPunct="1"/>
            <a:fld id="{244AD2AA-FFC3-47C6-A08A-B3AE6D369780}" type="slidenum">
              <a:rPr lang="en-US" altLang="en-US" sz="1200"/>
              <a:pPr algn="r" eaLnBrk="1" hangingPunct="1"/>
              <a:t>23</a:t>
            </a:fld>
            <a:endParaRPr lang="en-US" altLang="en-US" sz="120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BEE3D1A7-CC26-4E9A-B2B9-1F07EE6D025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52400" y="381000"/>
            <a:ext cx="8991600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/>
              <a:t>Defining Negative Correlated Patterns (I)</a:t>
            </a:r>
          </a:p>
        </p:txBody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E1FE82E4-298B-4772-A8E3-4DF857E96C88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295400"/>
            <a:ext cx="8686800" cy="53340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altLang="en-US" sz="2000"/>
              <a:t>Definition 1 (support-based) 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 sz="2000"/>
              <a:t>If itemsets X and Y are both frequent but rarely occur together, i.e., </a:t>
            </a:r>
          </a:p>
          <a:p>
            <a:pPr lvl="3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en-US" altLang="en-US"/>
              <a:t>sup(X U Y) &lt; sup (X) </a:t>
            </a:r>
            <a:r>
              <a:rPr lang="en-US" altLang="en-US">
                <a:cs typeface="Tahoma" panose="020B0604030504040204" pitchFamily="34" charset="0"/>
              </a:rPr>
              <a:t>*</a:t>
            </a:r>
            <a:r>
              <a:rPr lang="en-US" altLang="en-US"/>
              <a:t> sup(Y)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 sz="2000"/>
              <a:t>Then X and Y are negatively correlated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000"/>
              <a:t>Problem: A store sold two needle 100 packages A and B, only one transaction containing both A and B.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 sz="2000"/>
              <a:t>When there are in total 200 transactions, we have </a:t>
            </a:r>
          </a:p>
          <a:p>
            <a:pPr lvl="2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en-US" altLang="en-US" sz="2000"/>
              <a:t>s(A U B) = 0.005, s(A) * s(B) = 0.25, s(A U B) &lt; s(A) * s(B)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 sz="2000"/>
              <a:t>When there are 10</a:t>
            </a:r>
            <a:r>
              <a:rPr lang="en-US" altLang="en-US" sz="2000" baseline="30000"/>
              <a:t>5</a:t>
            </a:r>
            <a:r>
              <a:rPr lang="en-US" altLang="en-US" sz="2000"/>
              <a:t> transactions, we have</a:t>
            </a:r>
          </a:p>
          <a:p>
            <a:pPr lvl="2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en-US" altLang="en-US" sz="2000"/>
              <a:t>s(A U B) = 1/</a:t>
            </a:r>
            <a:r>
              <a:rPr lang="en-US" altLang="en-US" sz="1800"/>
              <a:t>10</a:t>
            </a:r>
            <a:r>
              <a:rPr lang="en-US" altLang="en-US" sz="1800" baseline="30000"/>
              <a:t>5</a:t>
            </a:r>
            <a:r>
              <a:rPr lang="en-US" altLang="en-US" sz="2000"/>
              <a:t>, s(A) * s(B) = 1/</a:t>
            </a:r>
            <a:r>
              <a:rPr lang="en-US" altLang="en-US" sz="1800"/>
              <a:t>10</a:t>
            </a:r>
            <a:r>
              <a:rPr lang="en-US" altLang="en-US" sz="1800" baseline="30000"/>
              <a:t>3 * </a:t>
            </a:r>
            <a:r>
              <a:rPr lang="en-US" altLang="en-US" sz="2000"/>
              <a:t>1/</a:t>
            </a:r>
            <a:r>
              <a:rPr lang="en-US" altLang="en-US" sz="1800"/>
              <a:t>10</a:t>
            </a:r>
            <a:r>
              <a:rPr lang="en-US" altLang="en-US" sz="1800" baseline="30000"/>
              <a:t>3</a:t>
            </a:r>
            <a:r>
              <a:rPr lang="en-US" altLang="en-US" sz="2000"/>
              <a:t>, s(A U B) &gt; s(A) * s(B)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 sz="2000"/>
              <a:t>Where is the problem? </a:t>
            </a:r>
            <a:r>
              <a:rPr lang="en-US" altLang="en-US" sz="2000">
                <a:cs typeface="Tahoma" panose="020B0604030504040204" pitchFamily="34" charset="0"/>
              </a:rPr>
              <a:t>—</a:t>
            </a:r>
            <a:r>
              <a:rPr lang="en-US" altLang="en-US" sz="2000"/>
              <a:t>Null transactions, i.e., the support-based definition is not null-invariant!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AF90F1D-163F-482C-A52D-EC5817EEC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A5BDC-0021-492F-A401-21E70EA4FB73}" type="slidenum">
              <a:rPr lang="en-US" altLang="en-US" smtClean="0"/>
              <a:pPr/>
              <a:t>23</a:t>
            </a:fld>
            <a:endParaRPr lang="en-US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>
            <a:extLst>
              <a:ext uri="{FF2B5EF4-FFF2-40B4-BE49-F238E27FC236}">
                <a16:creationId xmlns:a16="http://schemas.microsoft.com/office/drawing/2014/main" id="{F5231B9F-BBCC-458B-A3A4-DEB0C6AB25A0}"/>
              </a:ext>
            </a:extLst>
          </p:cNvPr>
          <p:cNvSpPr txBox="1">
            <a:spLocks noGrp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 eaLnBrk="1" hangingPunct="1"/>
            <a:fld id="{011BAC4B-48AA-413E-B2E1-2239F1145319}" type="slidenum">
              <a:rPr lang="en-US" altLang="en-US" sz="1200"/>
              <a:pPr algn="r" eaLnBrk="1" hangingPunct="1"/>
              <a:t>24</a:t>
            </a:fld>
            <a:endParaRPr lang="en-US" altLang="en-US" sz="1200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8971E9F2-FE6B-421E-9030-38133090990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52400" y="381000"/>
            <a:ext cx="8991600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/>
              <a:t>Defining Negative Correlated Patterns (II)</a:t>
            </a:r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7FC61D47-99CC-42F9-9EC5-7479B2F1345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295400"/>
            <a:ext cx="8686800" cy="53340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altLang="en-US" sz="2000"/>
              <a:t>Definition 2 (negative itemset-based) 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 sz="2000"/>
              <a:t>X is a </a:t>
            </a:r>
            <a:r>
              <a:rPr lang="en-US" altLang="en-US" sz="2000" i="1"/>
              <a:t>negative itemset</a:t>
            </a:r>
            <a:r>
              <a:rPr lang="en-US" altLang="en-US" sz="2000"/>
              <a:t> if (1) X = </a:t>
            </a:r>
            <a:r>
              <a:rPr lang="en-US" altLang="en-US" sz="2000">
                <a:cs typeface="Tahoma" panose="020B0604030504040204" pitchFamily="34" charset="0"/>
              </a:rPr>
              <a:t>Ā U B</a:t>
            </a:r>
            <a:r>
              <a:rPr lang="en-US" altLang="en-US" sz="2000"/>
              <a:t>, where B is a set of positive items, and </a:t>
            </a:r>
            <a:r>
              <a:rPr lang="en-US" altLang="en-US" sz="2000">
                <a:cs typeface="Tahoma" panose="020B0604030504040204" pitchFamily="34" charset="0"/>
              </a:rPr>
              <a:t>Ā is a set of negative items, |Ā|≥ 1, and (2) s(X) ≥ </a:t>
            </a:r>
            <a:r>
              <a:rPr lang="el-GR" altLang="en-US" sz="2000">
                <a:cs typeface="Tahoma" panose="020B0604030504040204" pitchFamily="34" charset="0"/>
              </a:rPr>
              <a:t>μ</a:t>
            </a:r>
            <a:endParaRPr lang="en-US" altLang="en-US" sz="2000"/>
          </a:p>
          <a:p>
            <a:pPr lvl="1" eaLnBrk="1" hangingPunct="1">
              <a:lnSpc>
                <a:spcPct val="120000"/>
              </a:lnSpc>
            </a:pPr>
            <a:r>
              <a:rPr lang="en-US" altLang="en-US" sz="2000"/>
              <a:t>Itemsets X is negatively correlated,  if</a:t>
            </a:r>
          </a:p>
          <a:p>
            <a:pPr lvl="3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endParaRPr lang="en-US" altLang="en-US" sz="1600"/>
          </a:p>
          <a:p>
            <a:pPr eaLnBrk="1" hangingPunct="1">
              <a:lnSpc>
                <a:spcPct val="120000"/>
              </a:lnSpc>
            </a:pPr>
            <a:endParaRPr lang="en-US" altLang="en-US" sz="2000"/>
          </a:p>
          <a:p>
            <a:pPr eaLnBrk="1" hangingPunct="1">
              <a:lnSpc>
                <a:spcPct val="120000"/>
              </a:lnSpc>
            </a:pPr>
            <a:r>
              <a:rPr lang="en-US" altLang="en-US" sz="2000"/>
              <a:t>This definition suffers a similar null-invariant problem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000"/>
              <a:t>Definition 3 (Kulzynski measure-based)  If itemsets X and Y are frequent, but (P(X|Y) + P(Y|X))/2 &lt; </a:t>
            </a:r>
            <a:r>
              <a:rPr lang="ru-RU" altLang="en-US" sz="2000">
                <a:cs typeface="Tahoma" panose="020B0604030504040204" pitchFamily="34" charset="0"/>
              </a:rPr>
              <a:t>є</a:t>
            </a:r>
            <a:r>
              <a:rPr lang="en-US" altLang="en-US" sz="2000"/>
              <a:t>, where </a:t>
            </a:r>
            <a:r>
              <a:rPr lang="ru-RU" altLang="en-US" sz="2000">
                <a:cs typeface="Tahoma" panose="020B0604030504040204" pitchFamily="34" charset="0"/>
              </a:rPr>
              <a:t>є</a:t>
            </a:r>
            <a:r>
              <a:rPr lang="en-US" altLang="en-US" sz="2000"/>
              <a:t> is a negative pattern threshold, then X and Y are negatively correlated.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000"/>
              <a:t>Ex. For the same needle package problem, when no matter there are 200 or 10</a:t>
            </a:r>
            <a:r>
              <a:rPr lang="en-US" altLang="en-US" sz="2000" baseline="30000"/>
              <a:t>5</a:t>
            </a:r>
            <a:r>
              <a:rPr lang="en-US" altLang="en-US" sz="2000"/>
              <a:t> transactions, if </a:t>
            </a:r>
            <a:r>
              <a:rPr lang="ru-RU" altLang="en-US" sz="2000">
                <a:cs typeface="Tahoma" panose="020B0604030504040204" pitchFamily="34" charset="0"/>
              </a:rPr>
              <a:t>є</a:t>
            </a:r>
            <a:r>
              <a:rPr lang="en-US" altLang="en-US" sz="2000"/>
              <a:t> = 0.01, we have</a:t>
            </a:r>
          </a:p>
          <a:p>
            <a:pPr lvl="2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en-US" altLang="en-US" sz="2000"/>
              <a:t>(P(A|B) + P(B|A))/2 = (0.01 + 0.01)/2 &lt; </a:t>
            </a:r>
            <a:r>
              <a:rPr lang="ru-RU" altLang="en-US" sz="2000">
                <a:cs typeface="Tahoma" panose="020B0604030504040204" pitchFamily="34" charset="0"/>
              </a:rPr>
              <a:t>є</a:t>
            </a:r>
            <a:endParaRPr lang="en-US" altLang="en-US" sz="2000"/>
          </a:p>
        </p:txBody>
      </p:sp>
      <p:pic>
        <p:nvPicPr>
          <p:cNvPr id="20485" name="Picture 6">
            <a:extLst>
              <a:ext uri="{FF2B5EF4-FFF2-40B4-BE49-F238E27FC236}">
                <a16:creationId xmlns:a16="http://schemas.microsoft.com/office/drawing/2014/main" id="{D1430A0F-A467-455E-9C48-3A6C858D3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946400"/>
            <a:ext cx="7694613" cy="8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D50C7E4-B85F-454F-BA71-66965125B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A5BDC-0021-492F-A401-21E70EA4FB73}" type="slidenum">
              <a:rPr lang="en-US" altLang="en-US" smtClean="0"/>
              <a:pPr/>
              <a:t>24</a:t>
            </a:fld>
            <a:endParaRPr lang="en-US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>
            <a:extLst>
              <a:ext uri="{FF2B5EF4-FFF2-40B4-BE49-F238E27FC236}">
                <a16:creationId xmlns:a16="http://schemas.microsoft.com/office/drawing/2014/main" id="{944659C4-5FED-4278-B506-A93FD2F5FA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6381" y="114197"/>
            <a:ext cx="8631238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600" dirty="0"/>
              <a:t>Constraint-based (Query-Directed) Mining</a:t>
            </a:r>
            <a:endParaRPr lang="en-GB" altLang="en-US" sz="3600" dirty="0"/>
          </a:p>
        </p:txBody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415636C3-58C9-4F6A-8391-323ED00224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023730"/>
            <a:ext cx="8382000" cy="49530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altLang="en-US" dirty="0"/>
              <a:t>Finding </a:t>
            </a:r>
            <a:r>
              <a:rPr lang="en-US" altLang="en-US" dirty="0">
                <a:solidFill>
                  <a:schemeClr val="hlink"/>
                </a:solidFill>
              </a:rPr>
              <a:t>all</a:t>
            </a:r>
            <a:r>
              <a:rPr lang="en-US" altLang="en-US" dirty="0"/>
              <a:t> the patterns in a database </a:t>
            </a:r>
            <a:r>
              <a:rPr lang="en-US" altLang="en-US" dirty="0">
                <a:solidFill>
                  <a:schemeClr val="hlink"/>
                </a:solidFill>
              </a:rPr>
              <a:t>autonomously</a:t>
            </a:r>
            <a:r>
              <a:rPr lang="en-US" altLang="en-US" dirty="0"/>
              <a:t>? — unrealistic!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 sz="2000" dirty="0"/>
              <a:t>The patterns could be too many but not focused!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dirty="0"/>
              <a:t>Data mining should be an </a:t>
            </a:r>
            <a:r>
              <a:rPr lang="en-US" altLang="en-US" dirty="0">
                <a:solidFill>
                  <a:schemeClr val="hlink"/>
                </a:solidFill>
              </a:rPr>
              <a:t>interactive </a:t>
            </a:r>
            <a:r>
              <a:rPr lang="en-US" altLang="en-US" dirty="0"/>
              <a:t>process 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 sz="2000" dirty="0"/>
              <a:t>User directs what to be mined using a </a:t>
            </a:r>
            <a:r>
              <a:rPr lang="en-US" altLang="en-US" sz="2000" dirty="0">
                <a:solidFill>
                  <a:schemeClr val="hlink"/>
                </a:solidFill>
              </a:rPr>
              <a:t>data mining query language </a:t>
            </a:r>
            <a:r>
              <a:rPr lang="en-US" altLang="en-US" sz="2000" dirty="0"/>
              <a:t>(or a graphical user interface)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dirty="0"/>
              <a:t>Constraint-based mining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 sz="2000" dirty="0"/>
              <a:t>User flexibility: provides</a:t>
            </a:r>
            <a:r>
              <a:rPr lang="en-US" altLang="en-US" sz="2000" dirty="0">
                <a:solidFill>
                  <a:schemeClr val="hlink"/>
                </a:solidFill>
              </a:rPr>
              <a:t> constraints</a:t>
            </a:r>
            <a:r>
              <a:rPr lang="en-US" altLang="en-US" sz="2000" dirty="0"/>
              <a:t> on what to be mined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 sz="2000" dirty="0"/>
              <a:t>Optimization: explores such constraints for efficient mining — </a:t>
            </a:r>
            <a:r>
              <a:rPr lang="en-US" altLang="en-US" sz="2000" dirty="0">
                <a:solidFill>
                  <a:schemeClr val="hlink"/>
                </a:solidFill>
              </a:rPr>
              <a:t>constraint-based mining: </a:t>
            </a:r>
            <a:r>
              <a:rPr lang="en-US" altLang="en-US" sz="2000" dirty="0"/>
              <a:t>constraint-pushing, similar to push selection first in DB query processing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 sz="2000" dirty="0"/>
              <a:t>Note: still find all the answers satisfying constraints, not finding some answers in “heuristic search”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EEC0834-2D17-45A2-A3C9-97C81E839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25</a:t>
            </a:fld>
            <a:endParaRPr lang="en-US" alt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>
            <a:extLst>
              <a:ext uri="{FF2B5EF4-FFF2-40B4-BE49-F238E27FC236}">
                <a16:creationId xmlns:a16="http://schemas.microsoft.com/office/drawing/2014/main" id="{37F89123-CAD9-4AF6-A54E-91B5615423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22275"/>
            <a:ext cx="8045450" cy="949325"/>
          </a:xfrm>
          <a:noFill/>
        </p:spPr>
        <p:txBody>
          <a:bodyPr lIns="92075" tIns="46038" rIns="92075" bIns="46038" anchor="ctr">
            <a:normAutofit/>
          </a:bodyPr>
          <a:lstStyle/>
          <a:p>
            <a:pPr eaLnBrk="1" hangingPunct="1"/>
            <a:r>
              <a:rPr lang="en-US" altLang="en-US" sz="3600" dirty="0"/>
              <a:t>Constraints in Data Mining</a:t>
            </a:r>
            <a:endParaRPr lang="en-US" altLang="en-US" sz="4800" dirty="0"/>
          </a:p>
        </p:txBody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35FD2AA3-59B6-4476-BF5D-8C41F7547D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458200" cy="50292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170981"/>
                </a:solidFill>
              </a:rPr>
              <a:t>Knowledge type constraint</a:t>
            </a:r>
            <a:r>
              <a:rPr lang="en-US" altLang="en-US" sz="2800" dirty="0"/>
              <a:t>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/>
              <a:t>classification, association, etc.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170981"/>
                </a:solidFill>
              </a:rPr>
              <a:t>Data constraint</a:t>
            </a:r>
            <a:r>
              <a:rPr lang="en-US" altLang="en-US" sz="2800" dirty="0">
                <a:solidFill>
                  <a:schemeClr val="accent2"/>
                </a:solidFill>
              </a:rPr>
              <a:t> </a:t>
            </a:r>
            <a:r>
              <a:rPr lang="en-US" altLang="en-US" sz="2800" dirty="0">
                <a:cs typeface="Times New Roman" panose="02020603050405020304" pitchFamily="18" charset="0"/>
              </a:rPr>
              <a:t>— using</a:t>
            </a:r>
            <a:r>
              <a:rPr lang="en-US" altLang="en-US" sz="2800" dirty="0"/>
              <a:t> SQL-like queries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/>
              <a:t>find product pairs sold together in stores in </a:t>
            </a:r>
            <a:r>
              <a:rPr lang="en-US" altLang="en-US" sz="2400" dirty="0">
                <a:solidFill>
                  <a:srgbClr val="170981"/>
                </a:solidFill>
              </a:rPr>
              <a:t>Chicago this year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170981"/>
                </a:solidFill>
              </a:rPr>
              <a:t>Dimension/level constraint</a:t>
            </a:r>
            <a:endParaRPr lang="en-US" altLang="en-US" sz="2800" dirty="0"/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/>
              <a:t>in relevance to </a:t>
            </a:r>
            <a:r>
              <a:rPr lang="en-US" altLang="en-US" sz="2400" dirty="0">
                <a:solidFill>
                  <a:srgbClr val="170981"/>
                </a:solidFill>
              </a:rPr>
              <a:t>region, price, brand, customer category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u="sng" dirty="0">
                <a:solidFill>
                  <a:schemeClr val="hlink"/>
                </a:solidFill>
              </a:rPr>
              <a:t>Rule (or pattern) constraint</a:t>
            </a:r>
            <a:endParaRPr lang="en-US" altLang="en-US" sz="2800" dirty="0"/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/>
              <a:t>small sales (price &lt; $10) triggers big sales (sum &gt; $200)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170981"/>
                </a:solidFill>
              </a:rPr>
              <a:t>Interestingness constraint</a:t>
            </a:r>
            <a:endParaRPr lang="en-US" altLang="en-US" sz="2800" dirty="0"/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/>
              <a:t>strong rules: </a:t>
            </a:r>
            <a:r>
              <a:rPr lang="en-US" altLang="en-US" sz="2400" dirty="0" err="1"/>
              <a:t>min_support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</a:t>
            </a:r>
            <a:r>
              <a:rPr lang="en-US" altLang="en-US" sz="2400" dirty="0"/>
              <a:t> 3%, </a:t>
            </a:r>
            <a:r>
              <a:rPr lang="en-US" altLang="en-US" sz="2400" dirty="0" err="1"/>
              <a:t>min_confidence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 </a:t>
            </a:r>
            <a:r>
              <a:rPr lang="en-US" altLang="en-US" sz="2400" dirty="0"/>
              <a:t> 60%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3876541-78F0-4E7E-A765-DD6F2FE65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26</a:t>
            </a:fld>
            <a:endParaRPr lang="en-US" alt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EF6335B7-A8D1-4F73-BC57-DDC831BA08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89787"/>
            <a:ext cx="8229600" cy="990600"/>
          </a:xfrm>
        </p:spPr>
        <p:txBody>
          <a:bodyPr/>
          <a:lstStyle/>
          <a:p>
            <a:r>
              <a:rPr lang="en-US" altLang="en-US" dirty="0"/>
              <a:t>Meta-Rule Guided Mining</a:t>
            </a: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CA78F911-27D3-468B-8008-ADC90055FF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89174"/>
            <a:ext cx="8229600" cy="5649776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en-US" dirty="0"/>
              <a:t>Meta-rule can be in the rule form with partially instantiated predicates and constants </a:t>
            </a:r>
          </a:p>
          <a:p>
            <a:pPr marL="857250" lvl="2" indent="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en-US" altLang="en-US" sz="2000" dirty="0"/>
              <a:t>P</a:t>
            </a:r>
            <a:r>
              <a:rPr lang="en-US" altLang="en-US" sz="2000" baseline="-25000" dirty="0"/>
              <a:t>1</a:t>
            </a:r>
            <a:r>
              <a:rPr lang="en-US" altLang="en-US" sz="2000" dirty="0"/>
              <a:t>(X, Y) ^ P</a:t>
            </a:r>
            <a:r>
              <a:rPr lang="en-US" altLang="en-US" sz="2000" baseline="-25000" dirty="0"/>
              <a:t>2</a:t>
            </a:r>
            <a:r>
              <a:rPr lang="en-US" altLang="en-US" sz="2000" dirty="0"/>
              <a:t>(X, W) =&gt; buys(X, “iPad”)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en-US" dirty="0"/>
              <a:t>The resulting rule derived can be</a:t>
            </a:r>
          </a:p>
          <a:p>
            <a:pPr marL="914400" lvl="4" indent="0">
              <a:spcBef>
                <a:spcPts val="600"/>
              </a:spcBef>
              <a:spcAft>
                <a:spcPts val="600"/>
              </a:spcAft>
              <a:buSzPct val="60000"/>
              <a:buFont typeface="Wingdings" panose="05000000000000000000" pitchFamily="2" charset="2"/>
              <a:buNone/>
            </a:pPr>
            <a:r>
              <a:rPr lang="en-US" altLang="en-US" sz="2000" dirty="0"/>
              <a:t>age(X, “15-25”) ^ profession(X, “student”) =&gt; buys(X, “iPad”)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en-US" dirty="0"/>
              <a:t>In general, it can be in the form of </a:t>
            </a:r>
          </a:p>
          <a:p>
            <a:pPr marL="914400" lvl="4" indent="0">
              <a:spcBef>
                <a:spcPts val="600"/>
              </a:spcBef>
              <a:spcAft>
                <a:spcPts val="600"/>
              </a:spcAft>
              <a:buSzPct val="60000"/>
              <a:buFont typeface="Wingdings" panose="05000000000000000000" pitchFamily="2" charset="2"/>
              <a:buNone/>
            </a:pPr>
            <a:r>
              <a:rPr lang="en-US" altLang="en-US" sz="2000" dirty="0"/>
              <a:t>P</a:t>
            </a:r>
            <a:r>
              <a:rPr lang="en-US" altLang="en-US" sz="2000" baseline="-25000" dirty="0"/>
              <a:t>1</a:t>
            </a:r>
            <a:r>
              <a:rPr lang="en-US" altLang="en-US" sz="2000" dirty="0"/>
              <a:t> ^ P</a:t>
            </a:r>
            <a:r>
              <a:rPr lang="en-US" altLang="en-US" sz="2000" baseline="-25000" dirty="0"/>
              <a:t>2</a:t>
            </a:r>
            <a:r>
              <a:rPr lang="en-US" altLang="en-US" sz="2000" dirty="0"/>
              <a:t> ^ … ^ P</a:t>
            </a:r>
            <a:r>
              <a:rPr lang="en-US" altLang="en-US" sz="2000" baseline="-25000" dirty="0"/>
              <a:t>l</a:t>
            </a:r>
            <a:r>
              <a:rPr lang="en-US" altLang="en-US" sz="2000" dirty="0"/>
              <a:t> =&gt; Q</a:t>
            </a:r>
            <a:r>
              <a:rPr lang="en-US" altLang="en-US" sz="2000" baseline="-25000" dirty="0"/>
              <a:t>1</a:t>
            </a:r>
            <a:r>
              <a:rPr lang="en-US" altLang="en-US" sz="2000" dirty="0"/>
              <a:t> ^ Q</a:t>
            </a:r>
            <a:r>
              <a:rPr lang="en-US" altLang="en-US" sz="2000" baseline="-25000" dirty="0"/>
              <a:t>2</a:t>
            </a:r>
            <a:r>
              <a:rPr lang="en-US" altLang="en-US" sz="2000" dirty="0"/>
              <a:t> ^ … ^ </a:t>
            </a:r>
            <a:r>
              <a:rPr lang="en-US" altLang="en-US" sz="2000" dirty="0" err="1"/>
              <a:t>Q</a:t>
            </a:r>
            <a:r>
              <a:rPr lang="en-US" altLang="en-US" sz="2000" baseline="-25000" dirty="0" err="1"/>
              <a:t>r</a:t>
            </a:r>
            <a:r>
              <a:rPr lang="en-US" altLang="en-US" sz="2000" dirty="0"/>
              <a:t>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en-US" dirty="0"/>
              <a:t>Method to find meta-rules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altLang="en-US" sz="2000" dirty="0"/>
              <a:t>Find frequent (</a:t>
            </a:r>
            <a:r>
              <a:rPr lang="en-US" altLang="en-US" sz="2000" dirty="0" err="1"/>
              <a:t>l+r</a:t>
            </a:r>
            <a:r>
              <a:rPr lang="en-US" altLang="en-US" sz="2000" dirty="0"/>
              <a:t>) predicates (based on min-support threshold)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altLang="en-US" sz="2000" dirty="0"/>
              <a:t>Push constants deeply when possible into the mining process (see the remaining discussions on constraint-push techniques)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altLang="en-US" sz="2000" dirty="0"/>
              <a:t>Use confidence, correlation, and other measures when possible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9C7C35B-3D14-488A-8466-49DE031CF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27</a:t>
            </a:fld>
            <a:endParaRPr lang="en-US" alt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>
            <a:extLst>
              <a:ext uri="{FF2B5EF4-FFF2-40B4-BE49-F238E27FC236}">
                <a16:creationId xmlns:a16="http://schemas.microsoft.com/office/drawing/2014/main" id="{3E5BAE6C-924B-43CD-9A42-29D160E9E6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487" y="206370"/>
            <a:ext cx="9448800" cy="116523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200" dirty="0"/>
              <a:t>Pattern Space Pruning with Anti-Monotonicity Constraints</a:t>
            </a:r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5E11B410-8753-4DA0-8D8E-768CE78CFF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617" y="1130300"/>
            <a:ext cx="6096000" cy="5715000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110000"/>
              </a:lnSpc>
            </a:pPr>
            <a:r>
              <a:rPr lang="en-US" altLang="zh-CN" dirty="0">
                <a:ea typeface="宋体" panose="02010600030101010101" pitchFamily="2" charset="-122"/>
              </a:rPr>
              <a:t>A constraint C is </a:t>
            </a:r>
            <a:r>
              <a:rPr lang="en-US" altLang="zh-CN" i="1" dirty="0">
                <a:ea typeface="宋体" panose="02010600030101010101" pitchFamily="2" charset="-122"/>
              </a:rPr>
              <a:t>anti-monotone</a:t>
            </a:r>
            <a:r>
              <a:rPr lang="en-US" altLang="zh-CN" dirty="0">
                <a:ea typeface="宋体" panose="02010600030101010101" pitchFamily="2" charset="-122"/>
              </a:rPr>
              <a:t> if the super pattern satisfies C, all of its sub-patterns do so too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dirty="0"/>
              <a:t>In other words, </a:t>
            </a:r>
            <a:r>
              <a:rPr lang="en-US" altLang="en-US" i="1" dirty="0"/>
              <a:t>a</a:t>
            </a:r>
            <a:r>
              <a:rPr lang="en-US" altLang="zh-CN" i="1" dirty="0">
                <a:ea typeface="宋体" panose="02010600030101010101" pitchFamily="2" charset="-122"/>
              </a:rPr>
              <a:t>nti-monotonicity: </a:t>
            </a:r>
            <a:r>
              <a:rPr lang="en-US" altLang="en-US" dirty="0">
                <a:solidFill>
                  <a:srgbClr val="FF0000"/>
                </a:solidFill>
              </a:rPr>
              <a:t>If an itemset S </a:t>
            </a:r>
            <a:r>
              <a:rPr lang="en-US" altLang="en-US" b="1" dirty="0">
                <a:solidFill>
                  <a:srgbClr val="FF0000"/>
                </a:solidFill>
              </a:rPr>
              <a:t>violates</a:t>
            </a:r>
            <a:r>
              <a:rPr lang="en-US" altLang="en-US" dirty="0">
                <a:solidFill>
                  <a:srgbClr val="FF0000"/>
                </a:solidFill>
              </a:rPr>
              <a:t> the constraint, so does any of its superset 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dirty="0">
                <a:sym typeface="Symbol" panose="05050102010706020507" pitchFamily="18" charset="2"/>
              </a:rPr>
              <a:t>Ex. 1. </a:t>
            </a:r>
            <a:r>
              <a:rPr lang="en-US" altLang="en-US" i="1" dirty="0">
                <a:sym typeface="Symbol" panose="05050102010706020507" pitchFamily="18" charset="2"/>
              </a:rPr>
              <a:t>sum(</a:t>
            </a:r>
            <a:r>
              <a:rPr lang="en-US" altLang="en-US" i="1" dirty="0" err="1">
                <a:sym typeface="Symbol" panose="05050102010706020507" pitchFamily="18" charset="2"/>
              </a:rPr>
              <a:t>S.price</a:t>
            </a:r>
            <a:r>
              <a:rPr lang="en-US" altLang="en-US" i="1" dirty="0">
                <a:sym typeface="Symbol" panose="05050102010706020507" pitchFamily="18" charset="2"/>
              </a:rPr>
              <a:t>)</a:t>
            </a:r>
            <a:r>
              <a:rPr lang="en-US" altLang="en-US" dirty="0">
                <a:sym typeface="Symbol" panose="05050102010706020507" pitchFamily="18" charset="2"/>
              </a:rPr>
              <a:t>  </a:t>
            </a:r>
            <a:r>
              <a:rPr lang="en-US" altLang="en-US" i="1" dirty="0">
                <a:sym typeface="Symbol" panose="05050102010706020507" pitchFamily="18" charset="2"/>
              </a:rPr>
              <a:t>v</a:t>
            </a:r>
            <a:r>
              <a:rPr lang="en-US" altLang="en-US" dirty="0">
                <a:sym typeface="Symbol" panose="05050102010706020507" pitchFamily="18" charset="2"/>
              </a:rPr>
              <a:t>  is </a:t>
            </a:r>
            <a:r>
              <a:rPr lang="en-US" altLang="en-US" dirty="0">
                <a:solidFill>
                  <a:schemeClr val="hlink"/>
                </a:solidFill>
                <a:sym typeface="Symbol" panose="05050102010706020507" pitchFamily="18" charset="2"/>
              </a:rPr>
              <a:t>anti-monotone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dirty="0">
                <a:sym typeface="Symbol" panose="05050102010706020507" pitchFamily="18" charset="2"/>
              </a:rPr>
              <a:t>Ex. 2.</a:t>
            </a:r>
            <a:r>
              <a:rPr lang="en-US" altLang="en-US" dirty="0">
                <a:solidFill>
                  <a:schemeClr val="hlink"/>
                </a:solidFill>
                <a:sym typeface="Symbol" panose="05050102010706020507" pitchFamily="18" charset="2"/>
              </a:rPr>
              <a:t> </a:t>
            </a:r>
            <a:r>
              <a:rPr lang="en-US" altLang="en-US" dirty="0">
                <a:sym typeface="Wingdings" panose="05000000000000000000" pitchFamily="2" charset="2"/>
              </a:rPr>
              <a:t>range(</a:t>
            </a:r>
            <a:r>
              <a:rPr lang="en-US" altLang="en-US" dirty="0" err="1">
                <a:sym typeface="Wingdings" panose="05000000000000000000" pitchFamily="2" charset="2"/>
              </a:rPr>
              <a:t>S.profit</a:t>
            </a:r>
            <a:r>
              <a:rPr lang="en-US" altLang="en-US" dirty="0">
                <a:sym typeface="Wingdings" panose="05000000000000000000" pitchFamily="2" charset="2"/>
              </a:rPr>
              <a:t>) </a:t>
            </a:r>
            <a:r>
              <a:rPr lang="en-US" altLang="en-US" dirty="0">
                <a:sym typeface="Symbol" panose="05050102010706020507" pitchFamily="18" charset="2"/>
              </a:rPr>
              <a:t></a:t>
            </a:r>
            <a:r>
              <a:rPr lang="en-US" altLang="en-US" dirty="0">
                <a:sym typeface="Wingdings" panose="05000000000000000000" pitchFamily="2" charset="2"/>
              </a:rPr>
              <a:t> 15 </a:t>
            </a:r>
            <a:r>
              <a:rPr lang="en-US" altLang="en-US" dirty="0">
                <a:sym typeface="Symbol" panose="05050102010706020507" pitchFamily="18" charset="2"/>
              </a:rPr>
              <a:t>is </a:t>
            </a:r>
            <a:r>
              <a:rPr lang="en-US" altLang="en-US" dirty="0">
                <a:solidFill>
                  <a:schemeClr val="hlink"/>
                </a:solidFill>
                <a:sym typeface="Symbol" panose="05050102010706020507" pitchFamily="18" charset="2"/>
              </a:rPr>
              <a:t>anti-monotone</a:t>
            </a:r>
            <a:endParaRPr lang="en-US" altLang="en-US" dirty="0">
              <a:sym typeface="Wingdings" panose="05000000000000000000" pitchFamily="2" charset="2"/>
            </a:endParaRPr>
          </a:p>
          <a:p>
            <a:pPr lvl="1" eaLnBrk="1" hangingPunct="1">
              <a:lnSpc>
                <a:spcPct val="110000"/>
              </a:lnSpc>
            </a:pPr>
            <a:r>
              <a:rPr lang="en-US" altLang="en-US" dirty="0"/>
              <a:t>Itemset </a:t>
            </a:r>
            <a:r>
              <a:rPr lang="en-US" altLang="en-US" i="1" dirty="0"/>
              <a:t>ab </a:t>
            </a:r>
            <a:r>
              <a:rPr lang="en-US" altLang="en-US" dirty="0"/>
              <a:t>violates C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dirty="0">
                <a:sym typeface="Wingdings" panose="05000000000000000000" pitchFamily="2" charset="2"/>
              </a:rPr>
              <a:t>So does every superset of </a:t>
            </a:r>
            <a:r>
              <a:rPr lang="en-US" altLang="en-US" i="1" dirty="0">
                <a:sym typeface="Wingdings" panose="05000000000000000000" pitchFamily="2" charset="2"/>
              </a:rPr>
              <a:t>ab</a:t>
            </a:r>
            <a:endParaRPr lang="en-US" altLang="en-US" dirty="0">
              <a:sym typeface="Symbol" panose="05050102010706020507" pitchFamily="18" charset="2"/>
            </a:endParaRPr>
          </a:p>
          <a:p>
            <a:pPr eaLnBrk="1" hangingPunct="1">
              <a:lnSpc>
                <a:spcPct val="110000"/>
              </a:lnSpc>
            </a:pPr>
            <a:r>
              <a:rPr lang="en-US" altLang="en-US" dirty="0">
                <a:sym typeface="Symbol" panose="05050102010706020507" pitchFamily="18" charset="2"/>
              </a:rPr>
              <a:t>Ex. 3.</a:t>
            </a:r>
            <a:r>
              <a:rPr lang="en-US" altLang="en-US" i="1" dirty="0">
                <a:sym typeface="Symbol" panose="05050102010706020507" pitchFamily="18" charset="2"/>
              </a:rPr>
              <a:t> sum(</a:t>
            </a:r>
            <a:r>
              <a:rPr lang="en-US" altLang="en-US" i="1" dirty="0" err="1">
                <a:sym typeface="Symbol" panose="05050102010706020507" pitchFamily="18" charset="2"/>
              </a:rPr>
              <a:t>S.Price</a:t>
            </a:r>
            <a:r>
              <a:rPr lang="en-US" altLang="en-US" i="1" dirty="0">
                <a:sym typeface="Symbol" panose="05050102010706020507" pitchFamily="18" charset="2"/>
              </a:rPr>
              <a:t>) </a:t>
            </a:r>
            <a:r>
              <a:rPr lang="en-US" altLang="en-US" dirty="0">
                <a:sym typeface="Symbol" panose="05050102010706020507" pitchFamily="18" charset="2"/>
              </a:rPr>
              <a:t> </a:t>
            </a:r>
            <a:r>
              <a:rPr lang="en-US" altLang="en-US" i="1" dirty="0">
                <a:sym typeface="Symbol" panose="05050102010706020507" pitchFamily="18" charset="2"/>
              </a:rPr>
              <a:t>v</a:t>
            </a:r>
            <a:r>
              <a:rPr lang="en-US" altLang="en-US" dirty="0">
                <a:sym typeface="Symbol" panose="05050102010706020507" pitchFamily="18" charset="2"/>
              </a:rPr>
              <a:t>  is </a:t>
            </a:r>
            <a:r>
              <a:rPr lang="en-US" altLang="en-US" dirty="0">
                <a:solidFill>
                  <a:schemeClr val="hlink"/>
                </a:solidFill>
                <a:sym typeface="Symbol" panose="05050102010706020507" pitchFamily="18" charset="2"/>
              </a:rPr>
              <a:t>not anti-monotone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dirty="0">
                <a:sym typeface="Symbol" panose="05050102010706020507" pitchFamily="18" charset="2"/>
              </a:rPr>
              <a:t>Ex. 4. </a:t>
            </a:r>
            <a:r>
              <a:rPr lang="en-US" altLang="en-US" i="1" dirty="0">
                <a:sym typeface="Symbol" panose="05050102010706020507" pitchFamily="18" charset="2"/>
              </a:rPr>
              <a:t>support count</a:t>
            </a:r>
            <a:r>
              <a:rPr lang="en-US" altLang="en-US" dirty="0">
                <a:sym typeface="Symbol" panose="05050102010706020507" pitchFamily="18" charset="2"/>
              </a:rPr>
              <a:t>  is anti-monotone: core property used in </a:t>
            </a:r>
            <a:r>
              <a:rPr lang="en-US" altLang="en-US" dirty="0" err="1">
                <a:sym typeface="Symbol" panose="05050102010706020507" pitchFamily="18" charset="2"/>
              </a:rPr>
              <a:t>Apriori</a:t>
            </a:r>
            <a:endParaRPr lang="en-US" altLang="en-US" dirty="0">
              <a:sym typeface="Symbol" panose="05050102010706020507" pitchFamily="18" charset="2"/>
            </a:endParaRPr>
          </a:p>
        </p:txBody>
      </p:sp>
      <p:graphicFrame>
        <p:nvGraphicFramePr>
          <p:cNvPr id="1562628" name="Group 4">
            <a:extLst>
              <a:ext uri="{FF2B5EF4-FFF2-40B4-BE49-F238E27FC236}">
                <a16:creationId xmlns:a16="http://schemas.microsoft.com/office/drawing/2014/main" id="{29A4AFE6-1FBF-4B74-8222-AB17C2281269}"/>
              </a:ext>
            </a:extLst>
          </p:cNvPr>
          <p:cNvGraphicFramePr>
            <a:graphicFrameLocks noGrp="1"/>
          </p:cNvGraphicFramePr>
          <p:nvPr/>
        </p:nvGraphicFramePr>
        <p:xfrm>
          <a:off x="6477000" y="1676400"/>
          <a:ext cx="2465388" cy="1746261"/>
        </p:xfrm>
        <a:graphic>
          <a:graphicData uri="http://schemas.openxmlformats.org/drawingml/2006/table">
            <a:tbl>
              <a:tblPr/>
              <a:tblGrid>
                <a:gridCol w="663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18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07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TID</a:t>
                      </a:r>
                    </a:p>
                  </a:txBody>
                  <a:tcPr marT="45695" marB="4569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Transaction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6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marT="45695" marB="4569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a, b, c, d, f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82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</a:t>
                      </a:r>
                    </a:p>
                  </a:txBody>
                  <a:tcPr marT="45695" marB="4569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b, c, d, f, g, h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82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</a:t>
                      </a:r>
                    </a:p>
                  </a:txBody>
                  <a:tcPr marT="45695" marB="4569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a, c, d, e, f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82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40</a:t>
                      </a:r>
                    </a:p>
                  </a:txBody>
                  <a:tcPr marT="45695" marB="4569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c, e, f, g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6649" name="Text Box 24">
            <a:extLst>
              <a:ext uri="{FF2B5EF4-FFF2-40B4-BE49-F238E27FC236}">
                <a16:creationId xmlns:a16="http://schemas.microsoft.com/office/drawing/2014/main" id="{8A299A46-2B38-40EC-98F3-1F3C726846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1219200"/>
            <a:ext cx="22971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2000">
                <a:latin typeface="Times New Roman" panose="02020603050405020304" pitchFamily="18" charset="0"/>
              </a:rPr>
              <a:t>TDB (min_sup=2)</a:t>
            </a:r>
          </a:p>
        </p:txBody>
      </p:sp>
      <p:graphicFrame>
        <p:nvGraphicFramePr>
          <p:cNvPr id="1562681" name="Group 57">
            <a:extLst>
              <a:ext uri="{FF2B5EF4-FFF2-40B4-BE49-F238E27FC236}">
                <a16:creationId xmlns:a16="http://schemas.microsoft.com/office/drawing/2014/main" id="{CECE80A8-7692-4685-90CD-EFA9F925A263}"/>
              </a:ext>
            </a:extLst>
          </p:cNvPr>
          <p:cNvGraphicFramePr>
            <a:graphicFrameLocks noGrp="1"/>
          </p:cNvGraphicFramePr>
          <p:nvPr/>
        </p:nvGraphicFramePr>
        <p:xfrm>
          <a:off x="7010400" y="3581400"/>
          <a:ext cx="1752600" cy="3263900"/>
        </p:xfrm>
        <a:graphic>
          <a:graphicData uri="http://schemas.openxmlformats.org/drawingml/2006/table">
            <a:tbl>
              <a:tblPr/>
              <a:tblGrid>
                <a:gridCol w="876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Item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Profit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-20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-30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-10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5783E1-24BC-4598-A99A-500188A33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28</a:t>
            </a:fld>
            <a:endParaRPr lang="en-US" alt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>
            <a:extLst>
              <a:ext uri="{FF2B5EF4-FFF2-40B4-BE49-F238E27FC236}">
                <a16:creationId xmlns:a16="http://schemas.microsoft.com/office/drawing/2014/main" id="{ADB1BB62-6346-4B71-9933-92883E9084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13" y="150122"/>
            <a:ext cx="9448800" cy="1162878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200" dirty="0"/>
              <a:t>Pattern Space Pruning with Monotonicity Constraints</a:t>
            </a:r>
          </a:p>
        </p:txBody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48D62BC3-DA51-4525-A756-62456B5FC9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15913" y="1313000"/>
            <a:ext cx="5943600" cy="48006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altLang="zh-CN" dirty="0">
                <a:ea typeface="宋体" panose="02010600030101010101" pitchFamily="2" charset="-122"/>
              </a:rPr>
              <a:t>A constraint C is </a:t>
            </a:r>
            <a:r>
              <a:rPr lang="en-US" altLang="zh-CN" i="1" dirty="0">
                <a:ea typeface="宋体" panose="02010600030101010101" pitchFamily="2" charset="-122"/>
              </a:rPr>
              <a:t>monotone</a:t>
            </a:r>
            <a:r>
              <a:rPr lang="en-US" altLang="zh-CN" dirty="0">
                <a:ea typeface="宋体" panose="02010600030101010101" pitchFamily="2" charset="-122"/>
              </a:rPr>
              <a:t> if the pattern satisfies C, we do not need to check C in subsequent mining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dirty="0"/>
              <a:t>Alternatively, monotonicity: </a:t>
            </a:r>
            <a:r>
              <a:rPr lang="en-US" altLang="en-US" i="1" dirty="0">
                <a:solidFill>
                  <a:srgbClr val="FF0000"/>
                </a:solidFill>
              </a:rPr>
              <a:t>If an itemset S </a:t>
            </a:r>
            <a:r>
              <a:rPr lang="en-US" altLang="en-US" b="1" i="1" dirty="0">
                <a:solidFill>
                  <a:srgbClr val="FF0000"/>
                </a:solidFill>
              </a:rPr>
              <a:t>satisfies</a:t>
            </a:r>
            <a:r>
              <a:rPr lang="en-US" altLang="en-US" i="1" dirty="0">
                <a:solidFill>
                  <a:srgbClr val="FF0000"/>
                </a:solidFill>
              </a:rPr>
              <a:t> the constraint, so does any of its superset 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dirty="0">
                <a:sym typeface="Symbol" panose="05050102010706020507" pitchFamily="18" charset="2"/>
              </a:rPr>
              <a:t>Ex. 1.</a:t>
            </a:r>
            <a:r>
              <a:rPr lang="en-US" altLang="en-US" i="1" dirty="0">
                <a:sym typeface="Symbol" panose="05050102010706020507" pitchFamily="18" charset="2"/>
              </a:rPr>
              <a:t> sum(</a:t>
            </a:r>
            <a:r>
              <a:rPr lang="en-US" altLang="en-US" i="1" dirty="0" err="1">
                <a:sym typeface="Symbol" panose="05050102010706020507" pitchFamily="18" charset="2"/>
              </a:rPr>
              <a:t>S.Price</a:t>
            </a:r>
            <a:r>
              <a:rPr lang="en-US" altLang="en-US" i="1" dirty="0">
                <a:sym typeface="Symbol" panose="05050102010706020507" pitchFamily="18" charset="2"/>
              </a:rPr>
              <a:t>)</a:t>
            </a:r>
            <a:r>
              <a:rPr lang="en-US" altLang="en-US" dirty="0">
                <a:sym typeface="Symbol" panose="05050102010706020507" pitchFamily="18" charset="2"/>
              </a:rPr>
              <a:t>  </a:t>
            </a:r>
            <a:r>
              <a:rPr lang="en-US" altLang="en-US" i="1" dirty="0">
                <a:sym typeface="Symbol" panose="05050102010706020507" pitchFamily="18" charset="2"/>
              </a:rPr>
              <a:t>v</a:t>
            </a:r>
            <a:r>
              <a:rPr lang="en-US" altLang="en-US" dirty="0">
                <a:sym typeface="Symbol" panose="05050102010706020507" pitchFamily="18" charset="2"/>
              </a:rPr>
              <a:t>  is </a:t>
            </a:r>
            <a:r>
              <a:rPr lang="en-US" altLang="en-US" dirty="0">
                <a:solidFill>
                  <a:schemeClr val="hlink"/>
                </a:solidFill>
                <a:sym typeface="Symbol" panose="05050102010706020507" pitchFamily="18" charset="2"/>
              </a:rPr>
              <a:t>monotone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dirty="0">
                <a:sym typeface="Wingdings" panose="05000000000000000000" pitchFamily="2" charset="2"/>
              </a:rPr>
              <a:t>Ex. 2.</a:t>
            </a:r>
            <a:r>
              <a:rPr lang="en-US" altLang="en-US" i="1" dirty="0">
                <a:sym typeface="Wingdings" panose="05000000000000000000" pitchFamily="2" charset="2"/>
              </a:rPr>
              <a:t> min(</a:t>
            </a:r>
            <a:r>
              <a:rPr lang="en-US" altLang="en-US" i="1" dirty="0" err="1">
                <a:sym typeface="Wingdings" panose="05000000000000000000" pitchFamily="2" charset="2"/>
              </a:rPr>
              <a:t>S.Price</a:t>
            </a:r>
            <a:r>
              <a:rPr lang="en-US" altLang="en-US" i="1" dirty="0">
                <a:sym typeface="Wingdings" panose="05000000000000000000" pitchFamily="2" charset="2"/>
              </a:rPr>
              <a:t>) </a:t>
            </a:r>
            <a:r>
              <a:rPr lang="en-US" altLang="en-US" dirty="0">
                <a:sym typeface="Symbol" panose="05050102010706020507" pitchFamily="18" charset="2"/>
              </a:rPr>
              <a:t></a:t>
            </a:r>
            <a:r>
              <a:rPr lang="en-US" altLang="en-US" i="1" dirty="0">
                <a:sym typeface="Wingdings" panose="05000000000000000000" pitchFamily="2" charset="2"/>
              </a:rPr>
              <a:t> v  </a:t>
            </a:r>
            <a:r>
              <a:rPr lang="en-US" altLang="en-US" dirty="0">
                <a:sym typeface="Symbol" panose="05050102010706020507" pitchFamily="18" charset="2"/>
              </a:rPr>
              <a:t>is </a:t>
            </a:r>
            <a:r>
              <a:rPr lang="en-US" altLang="en-US" dirty="0">
                <a:solidFill>
                  <a:schemeClr val="hlink"/>
                </a:solidFill>
                <a:sym typeface="Symbol" panose="05050102010706020507" pitchFamily="18" charset="2"/>
              </a:rPr>
              <a:t>monotone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dirty="0">
                <a:sym typeface="Wingdings" panose="05000000000000000000" pitchFamily="2" charset="2"/>
              </a:rPr>
              <a:t>Ex. 3. C: range(</a:t>
            </a:r>
            <a:r>
              <a:rPr lang="en-US" altLang="en-US" dirty="0" err="1">
                <a:sym typeface="Wingdings" panose="05000000000000000000" pitchFamily="2" charset="2"/>
              </a:rPr>
              <a:t>S.profit</a:t>
            </a:r>
            <a:r>
              <a:rPr lang="en-US" altLang="en-US" dirty="0">
                <a:sym typeface="Wingdings" panose="05000000000000000000" pitchFamily="2" charset="2"/>
              </a:rPr>
              <a:t>) </a:t>
            </a:r>
            <a:r>
              <a:rPr lang="en-US" altLang="en-US" dirty="0">
                <a:sym typeface="Symbol" panose="05050102010706020507" pitchFamily="18" charset="2"/>
              </a:rPr>
              <a:t></a:t>
            </a:r>
            <a:r>
              <a:rPr lang="en-US" altLang="en-US" dirty="0">
                <a:sym typeface="Wingdings" panose="05000000000000000000" pitchFamily="2" charset="2"/>
              </a:rPr>
              <a:t> 15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 sz="2400" dirty="0"/>
              <a:t>Itemset </a:t>
            </a:r>
            <a:r>
              <a:rPr lang="en-US" altLang="en-US" sz="2400" i="1" dirty="0"/>
              <a:t>ab </a:t>
            </a:r>
            <a:r>
              <a:rPr lang="en-US" altLang="en-US" sz="2400" dirty="0"/>
              <a:t>satisfies C</a:t>
            </a:r>
            <a:endParaRPr lang="en-US" altLang="en-US" sz="2400" dirty="0">
              <a:sym typeface="Wingdings" panose="05000000000000000000" pitchFamily="2" charset="2"/>
            </a:endParaRPr>
          </a:p>
          <a:p>
            <a:pPr lvl="1" eaLnBrk="1" hangingPunct="1">
              <a:lnSpc>
                <a:spcPct val="120000"/>
              </a:lnSpc>
            </a:pPr>
            <a:r>
              <a:rPr lang="en-US" altLang="en-US" sz="2400" dirty="0">
                <a:sym typeface="Wingdings" panose="05000000000000000000" pitchFamily="2" charset="2"/>
              </a:rPr>
              <a:t>So does every superset of </a:t>
            </a:r>
            <a:r>
              <a:rPr lang="en-US" altLang="en-US" sz="2400" i="1" dirty="0">
                <a:sym typeface="Wingdings" panose="05000000000000000000" pitchFamily="2" charset="2"/>
              </a:rPr>
              <a:t>ab</a:t>
            </a:r>
          </a:p>
        </p:txBody>
      </p:sp>
      <p:graphicFrame>
        <p:nvGraphicFramePr>
          <p:cNvPr id="1563652" name="Group 4">
            <a:extLst>
              <a:ext uri="{FF2B5EF4-FFF2-40B4-BE49-F238E27FC236}">
                <a16:creationId xmlns:a16="http://schemas.microsoft.com/office/drawing/2014/main" id="{83EFD61C-B6AE-4C4A-B0ED-4776288AC29C}"/>
              </a:ext>
            </a:extLst>
          </p:cNvPr>
          <p:cNvGraphicFramePr>
            <a:graphicFrameLocks noGrp="1"/>
          </p:cNvGraphicFramePr>
          <p:nvPr/>
        </p:nvGraphicFramePr>
        <p:xfrm>
          <a:off x="6477000" y="1600200"/>
          <a:ext cx="2514600" cy="1844675"/>
        </p:xfrm>
        <a:graphic>
          <a:graphicData uri="http://schemas.openxmlformats.org/drawingml/2006/table">
            <a:tbl>
              <a:tblPr/>
              <a:tblGrid>
                <a:gridCol w="744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00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1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TID</a:t>
                      </a:r>
                    </a:p>
                  </a:txBody>
                  <a:tcPr marT="45736" marB="457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Transaction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marT="45736" marB="457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a, b, c, d, f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8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</a:t>
                      </a:r>
                    </a:p>
                  </a:txBody>
                  <a:tcPr marT="45736" marB="457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b, c, d, f, g, h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8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</a:t>
                      </a:r>
                    </a:p>
                  </a:txBody>
                  <a:tcPr marT="45736" marB="457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a, c, d, e, f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8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40</a:t>
                      </a:r>
                    </a:p>
                  </a:txBody>
                  <a:tcPr marT="45736" marB="457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c, e, f, g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7673" name="Text Box 24">
            <a:extLst>
              <a:ext uri="{FF2B5EF4-FFF2-40B4-BE49-F238E27FC236}">
                <a16:creationId xmlns:a16="http://schemas.microsoft.com/office/drawing/2014/main" id="{F3FF84B3-4F41-423E-8451-9F93F3BB7A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1203325"/>
            <a:ext cx="20685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000">
                <a:latin typeface="Times New Roman" panose="02020603050405020304" pitchFamily="18" charset="0"/>
              </a:rPr>
              <a:t>TDB (min_sup=2)</a:t>
            </a:r>
          </a:p>
        </p:txBody>
      </p:sp>
      <p:graphicFrame>
        <p:nvGraphicFramePr>
          <p:cNvPr id="1563705" name="Group 57">
            <a:extLst>
              <a:ext uri="{FF2B5EF4-FFF2-40B4-BE49-F238E27FC236}">
                <a16:creationId xmlns:a16="http://schemas.microsoft.com/office/drawing/2014/main" id="{5DD89BD4-9F75-4BD5-BABA-3FBD76E0ED12}"/>
              </a:ext>
            </a:extLst>
          </p:cNvPr>
          <p:cNvGraphicFramePr>
            <a:graphicFrameLocks noGrp="1"/>
          </p:cNvGraphicFramePr>
          <p:nvPr/>
        </p:nvGraphicFramePr>
        <p:xfrm>
          <a:off x="7086600" y="3581400"/>
          <a:ext cx="1600200" cy="3260856"/>
        </p:xfrm>
        <a:graphic>
          <a:graphicData uri="http://schemas.openxmlformats.org/drawingml/2006/table">
            <a:tbl>
              <a:tblPr/>
              <a:tblGrid>
                <a:gridCol w="723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52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Item</a:t>
                      </a:r>
                    </a:p>
                  </a:txBody>
                  <a:tcPr marT="45692" marB="456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Profit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6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</a:p>
                  </a:txBody>
                  <a:tcPr marT="45692" marB="456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40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6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</a:p>
                  </a:txBody>
                  <a:tcPr marT="45692" marB="456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6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marT="45692" marB="456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-20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6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</a:p>
                  </a:txBody>
                  <a:tcPr marT="45692" marB="456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6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</a:p>
                  </a:txBody>
                  <a:tcPr marT="45692" marB="456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-30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6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</a:t>
                      </a:r>
                    </a:p>
                  </a:txBody>
                  <a:tcPr marT="45692" marB="456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6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</a:t>
                      </a:r>
                    </a:p>
                  </a:txBody>
                  <a:tcPr marT="45692" marB="456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6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h</a:t>
                      </a:r>
                    </a:p>
                  </a:txBody>
                  <a:tcPr marT="45692" marB="456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-10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74A17CC-6B42-4136-BE42-123868875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29</a:t>
            </a:fld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>
            <a:extLst>
              <a:ext uri="{FF2B5EF4-FFF2-40B4-BE49-F238E27FC236}">
                <a16:creationId xmlns:a16="http://schemas.microsoft.com/office/drawing/2014/main" id="{285EDB83-980B-4323-B1C2-C0B121EF286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7813"/>
            <a:ext cx="8229600" cy="1139825"/>
          </a:xfrm>
        </p:spPr>
        <p:txBody>
          <a:bodyPr/>
          <a:lstStyle/>
          <a:p>
            <a:pPr eaLnBrk="1" hangingPunct="1"/>
            <a:r>
              <a:rPr lang="en-US" altLang="en-US"/>
              <a:t>Association Rule Mining</a:t>
            </a:r>
          </a:p>
        </p:txBody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1BD3AA97-5058-4174-A564-2D33FB7F89F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1447800"/>
            <a:ext cx="8763000" cy="5257800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Given a set of transactions, find rules that will predict the occurrence of an item based on the occurrences of other items in the transaction</a:t>
            </a:r>
          </a:p>
        </p:txBody>
      </p:sp>
      <p:sp>
        <p:nvSpPr>
          <p:cNvPr id="37893" name="Text Box 4">
            <a:extLst>
              <a:ext uri="{FF2B5EF4-FFF2-40B4-BE49-F238E27FC236}">
                <a16:creationId xmlns:a16="http://schemas.microsoft.com/office/drawing/2014/main" id="{8C4043E0-165E-48E3-80CE-FDFD6AC298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335338"/>
            <a:ext cx="419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b="1">
                <a:solidFill>
                  <a:srgbClr val="0C6D9C"/>
                </a:solidFill>
              </a:rPr>
              <a:t>Market-Basket transactions</a:t>
            </a:r>
          </a:p>
        </p:txBody>
      </p:sp>
      <p:graphicFrame>
        <p:nvGraphicFramePr>
          <p:cNvPr id="37894" name="Object 2">
            <a:extLst>
              <a:ext uri="{FF2B5EF4-FFF2-40B4-BE49-F238E27FC236}">
                <a16:creationId xmlns:a16="http://schemas.microsoft.com/office/drawing/2014/main" id="{C23B4111-E76A-40AC-9434-475A5452E75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" y="3944938"/>
          <a:ext cx="4343400" cy="2532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4" name="Document" r:id="rId3" imgW="3433292" imgH="1998228" progId="Word.Document.8">
                  <p:embed/>
                </p:oleObj>
              </mc:Choice>
              <mc:Fallback>
                <p:oleObj name="Document" r:id="rId3" imgW="3433292" imgH="1998228" progId="Word.Document.8">
                  <p:embed/>
                  <p:pic>
                    <p:nvPicPr>
                      <p:cNvPr id="37894" name="Object 2">
                        <a:extLst>
                          <a:ext uri="{FF2B5EF4-FFF2-40B4-BE49-F238E27FC236}">
                            <a16:creationId xmlns:a16="http://schemas.microsoft.com/office/drawing/2014/main" id="{C23B4111-E76A-40AC-9434-475A5452E7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3944938"/>
                        <a:ext cx="4343400" cy="2532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5" name="Text Box 6">
            <a:extLst>
              <a:ext uri="{FF2B5EF4-FFF2-40B4-BE49-F238E27FC236}">
                <a16:creationId xmlns:a16="http://schemas.microsoft.com/office/drawing/2014/main" id="{53C7A17B-A6C1-4400-80FC-C31FBCA30A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3048000"/>
            <a:ext cx="3810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b="1"/>
              <a:t>Example of Association Rules</a:t>
            </a:r>
          </a:p>
        </p:txBody>
      </p:sp>
      <p:sp>
        <p:nvSpPr>
          <p:cNvPr id="37896" name="Text Box 7">
            <a:extLst>
              <a:ext uri="{FF2B5EF4-FFF2-40B4-BE49-F238E27FC236}">
                <a16:creationId xmlns:a16="http://schemas.microsoft.com/office/drawing/2014/main" id="{61ED2B5A-A78E-4ADF-9DBC-6A0AC1249C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0150" y="3529439"/>
            <a:ext cx="36195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dirty="0"/>
              <a:t>{Diaper} </a:t>
            </a:r>
            <a:r>
              <a:rPr lang="en-US" altLang="en-US" sz="2400" dirty="0">
                <a:sym typeface="Symbol" panose="05050102010706020507" pitchFamily="18" charset="2"/>
              </a:rPr>
              <a:t> {Beer},</a:t>
            </a:r>
            <a:br>
              <a:rPr lang="en-US" altLang="en-US" sz="2400" dirty="0">
                <a:sym typeface="Symbol" panose="05050102010706020507" pitchFamily="18" charset="2"/>
              </a:rPr>
            </a:br>
            <a:r>
              <a:rPr lang="en-US" altLang="en-US" sz="2400" dirty="0">
                <a:sym typeface="Symbol" panose="05050102010706020507" pitchFamily="18" charset="2"/>
              </a:rPr>
              <a:t>{Beer, Bread}  {Milk},</a:t>
            </a:r>
          </a:p>
        </p:txBody>
      </p:sp>
      <p:sp>
        <p:nvSpPr>
          <p:cNvPr id="37897" name="Text Box 8">
            <a:extLst>
              <a:ext uri="{FF2B5EF4-FFF2-40B4-BE49-F238E27FC236}">
                <a16:creationId xmlns:a16="http://schemas.microsoft.com/office/drawing/2014/main" id="{019EB15D-D59E-4EAF-930F-C7D70900D2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4953000"/>
            <a:ext cx="4038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dirty="0">
                <a:solidFill>
                  <a:srgbClr val="FF0000"/>
                </a:solidFill>
              </a:rPr>
              <a:t>Implication means co-occurrence, not causality!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7B9E007-C6AE-4E8C-AC7C-2942464C5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A5BDC-0021-492F-A401-21E70EA4FB73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>
            <a:extLst>
              <a:ext uri="{FF2B5EF4-FFF2-40B4-BE49-F238E27FC236}">
                <a16:creationId xmlns:a16="http://schemas.microsoft.com/office/drawing/2014/main" id="{71F68B7A-3C99-4C04-92C2-333190C543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5287" y="155575"/>
            <a:ext cx="9296400" cy="9747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zh-CN" sz="3600" dirty="0">
                <a:ea typeface="宋体" panose="02010600030101010101" pitchFamily="2" charset="-122"/>
              </a:rPr>
              <a:t>Data Space Pruning with Data Anti-monotonicity</a:t>
            </a:r>
            <a:endParaRPr lang="en-US" altLang="en-US" sz="3600" dirty="0">
              <a:ea typeface="宋体" panose="02010600030101010101" pitchFamily="2" charset="-122"/>
            </a:endParaRPr>
          </a:p>
        </p:txBody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785B4C3E-EAD9-4FC4-B2C9-296A11E81F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047750"/>
            <a:ext cx="6324600" cy="535305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altLang="zh-CN" dirty="0">
                <a:ea typeface="宋体" panose="02010600030101010101" pitchFamily="2" charset="-122"/>
              </a:rPr>
              <a:t>A constraint c is </a:t>
            </a:r>
            <a:r>
              <a:rPr lang="en-US" altLang="zh-CN" i="1" dirty="0">
                <a:ea typeface="宋体" panose="02010600030101010101" pitchFamily="2" charset="-122"/>
              </a:rPr>
              <a:t>data anti-monotone</a:t>
            </a:r>
            <a:r>
              <a:rPr lang="en-US" altLang="zh-CN" dirty="0">
                <a:ea typeface="宋体" panose="02010600030101010101" pitchFamily="2" charset="-122"/>
              </a:rPr>
              <a:t> if for a pattern p cannot satisfy a transaction t under c, p’s superset cannot satisfy t under c either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zh-CN" dirty="0">
                <a:ea typeface="宋体" panose="02010600030101010101" pitchFamily="2" charset="-122"/>
              </a:rPr>
              <a:t>The key for data anti-monotone is </a:t>
            </a:r>
            <a:r>
              <a:rPr lang="en-US" altLang="zh-CN" i="1" dirty="0">
                <a:ea typeface="宋体" panose="02010600030101010101" pitchFamily="2" charset="-122"/>
              </a:rPr>
              <a:t>recursive data reduction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>
              <a:lnSpc>
                <a:spcPct val="120000"/>
              </a:lnSpc>
            </a:pPr>
            <a:r>
              <a:rPr lang="en-US" altLang="en-US" sz="2000" dirty="0"/>
              <a:t>Ex. 1. </a:t>
            </a:r>
            <a:r>
              <a:rPr lang="en-US" altLang="en-US" sz="2000" i="1" dirty="0">
                <a:sym typeface="Symbol" panose="05050102010706020507" pitchFamily="18" charset="2"/>
              </a:rPr>
              <a:t>sum(</a:t>
            </a:r>
            <a:r>
              <a:rPr lang="en-US" altLang="en-US" sz="2000" i="1" dirty="0" err="1">
                <a:sym typeface="Symbol" panose="05050102010706020507" pitchFamily="18" charset="2"/>
              </a:rPr>
              <a:t>S.Price</a:t>
            </a:r>
            <a:r>
              <a:rPr lang="en-US" altLang="en-US" sz="2000" i="1" dirty="0">
                <a:sym typeface="Symbol" panose="05050102010706020507" pitchFamily="18" charset="2"/>
              </a:rPr>
              <a:t>)</a:t>
            </a:r>
            <a:r>
              <a:rPr lang="en-US" altLang="en-US" sz="2000" dirty="0">
                <a:sym typeface="Symbol" panose="05050102010706020507" pitchFamily="18" charset="2"/>
              </a:rPr>
              <a:t>  </a:t>
            </a:r>
            <a:r>
              <a:rPr lang="en-US" altLang="en-US" sz="2000" i="1" dirty="0">
                <a:sym typeface="Symbol" panose="05050102010706020507" pitchFamily="18" charset="2"/>
              </a:rPr>
              <a:t>v</a:t>
            </a:r>
            <a:r>
              <a:rPr lang="en-US" altLang="en-US" sz="2000" dirty="0">
                <a:sym typeface="Symbol" panose="05050102010706020507" pitchFamily="18" charset="2"/>
              </a:rPr>
              <a:t>  is data </a:t>
            </a:r>
            <a:r>
              <a:rPr lang="en-US" altLang="en-US" sz="2000" dirty="0">
                <a:solidFill>
                  <a:srgbClr val="0000CC"/>
                </a:solidFill>
                <a:sym typeface="Symbol" panose="05050102010706020507" pitchFamily="18" charset="2"/>
              </a:rPr>
              <a:t>anti-monotone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000" dirty="0"/>
              <a:t>Ex. 2. </a:t>
            </a:r>
            <a:r>
              <a:rPr lang="en-US" altLang="en-US" sz="2000" i="1" dirty="0">
                <a:sym typeface="Wingdings" panose="05000000000000000000" pitchFamily="2" charset="2"/>
              </a:rPr>
              <a:t>min(</a:t>
            </a:r>
            <a:r>
              <a:rPr lang="en-US" altLang="en-US" sz="2000" i="1" dirty="0" err="1">
                <a:sym typeface="Wingdings" panose="05000000000000000000" pitchFamily="2" charset="2"/>
              </a:rPr>
              <a:t>S.Price</a:t>
            </a:r>
            <a:r>
              <a:rPr lang="en-US" altLang="en-US" sz="2000" i="1" dirty="0">
                <a:sym typeface="Wingdings" panose="05000000000000000000" pitchFamily="2" charset="2"/>
              </a:rPr>
              <a:t>) </a:t>
            </a:r>
            <a:r>
              <a:rPr lang="en-US" altLang="en-US" sz="2000" dirty="0">
                <a:sym typeface="Symbol" panose="05050102010706020507" pitchFamily="18" charset="2"/>
              </a:rPr>
              <a:t></a:t>
            </a:r>
            <a:r>
              <a:rPr lang="en-US" altLang="en-US" sz="2000" i="1" dirty="0">
                <a:sym typeface="Wingdings" panose="05000000000000000000" pitchFamily="2" charset="2"/>
              </a:rPr>
              <a:t> v  </a:t>
            </a:r>
            <a:r>
              <a:rPr lang="en-US" altLang="en-US" sz="2000" dirty="0">
                <a:sym typeface="Symbol" panose="05050102010706020507" pitchFamily="18" charset="2"/>
              </a:rPr>
              <a:t>is data </a:t>
            </a:r>
            <a:r>
              <a:rPr lang="en-US" altLang="en-US" sz="2000" dirty="0">
                <a:solidFill>
                  <a:srgbClr val="0000CC"/>
                </a:solidFill>
                <a:sym typeface="Symbol" panose="05050102010706020507" pitchFamily="18" charset="2"/>
              </a:rPr>
              <a:t>anti-monotone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000" dirty="0">
                <a:sym typeface="Wingdings" panose="05000000000000000000" pitchFamily="2" charset="2"/>
              </a:rPr>
              <a:t>Ex. 3. C: </a:t>
            </a:r>
            <a:r>
              <a:rPr lang="en-US" altLang="en-US" sz="2000" i="1" dirty="0">
                <a:sym typeface="Wingdings" panose="05000000000000000000" pitchFamily="2" charset="2"/>
              </a:rPr>
              <a:t>range(</a:t>
            </a:r>
            <a:r>
              <a:rPr lang="en-US" altLang="en-US" sz="2000" i="1" dirty="0" err="1">
                <a:sym typeface="Wingdings" panose="05000000000000000000" pitchFamily="2" charset="2"/>
              </a:rPr>
              <a:t>S.profit</a:t>
            </a:r>
            <a:r>
              <a:rPr lang="en-US" altLang="en-US" sz="2000" i="1" dirty="0">
                <a:sym typeface="Wingdings" panose="05000000000000000000" pitchFamily="2" charset="2"/>
              </a:rPr>
              <a:t>) </a:t>
            </a:r>
            <a:r>
              <a:rPr lang="en-US" altLang="en-US" sz="2000" i="1" dirty="0">
                <a:sym typeface="Symbol" panose="05050102010706020507" pitchFamily="18" charset="2"/>
              </a:rPr>
              <a:t></a:t>
            </a:r>
            <a:r>
              <a:rPr lang="en-US" altLang="en-US" sz="2000" i="1" dirty="0">
                <a:sym typeface="Wingdings" panose="05000000000000000000" pitchFamily="2" charset="2"/>
              </a:rPr>
              <a:t> 25</a:t>
            </a:r>
            <a:r>
              <a:rPr lang="en-US" altLang="en-US" sz="2000" dirty="0">
                <a:sym typeface="Wingdings" panose="05000000000000000000" pitchFamily="2" charset="2"/>
              </a:rPr>
              <a:t> is data anti-monotone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 sz="2000" dirty="0"/>
              <a:t>Itemset {b, c}’s projected DB: </a:t>
            </a:r>
            <a:r>
              <a:rPr lang="en-US" altLang="en-US" sz="2000" i="1" dirty="0"/>
              <a:t> </a:t>
            </a:r>
          </a:p>
          <a:p>
            <a:pPr lvl="2" eaLnBrk="1" hangingPunct="1">
              <a:lnSpc>
                <a:spcPct val="120000"/>
              </a:lnSpc>
            </a:pPr>
            <a:r>
              <a:rPr lang="en-US" altLang="en-US" sz="1800" dirty="0"/>
              <a:t>T10’: {d, f, h},  T20’: {d, f, g, h}, T30’: {d, f, g}</a:t>
            </a:r>
            <a:endParaRPr lang="en-US" altLang="en-US" sz="1800" dirty="0">
              <a:sym typeface="Wingdings" panose="05000000000000000000" pitchFamily="2" charset="2"/>
            </a:endParaRPr>
          </a:p>
          <a:p>
            <a:pPr lvl="1" eaLnBrk="1" hangingPunct="1">
              <a:lnSpc>
                <a:spcPct val="120000"/>
              </a:lnSpc>
            </a:pPr>
            <a:r>
              <a:rPr lang="en-US" altLang="en-US" sz="2000" dirty="0">
                <a:sym typeface="Wingdings" panose="05000000000000000000" pitchFamily="2" charset="2"/>
              </a:rPr>
              <a:t>since C cannot satisfy T10’, T10’ can be pruned</a:t>
            </a:r>
          </a:p>
        </p:txBody>
      </p:sp>
      <p:graphicFrame>
        <p:nvGraphicFramePr>
          <p:cNvPr id="1844228" name="Group 4">
            <a:extLst>
              <a:ext uri="{FF2B5EF4-FFF2-40B4-BE49-F238E27FC236}">
                <a16:creationId xmlns:a16="http://schemas.microsoft.com/office/drawing/2014/main" id="{3E267588-4E0C-41AA-8D9D-9FCA0531E322}"/>
              </a:ext>
            </a:extLst>
          </p:cNvPr>
          <p:cNvGraphicFramePr>
            <a:graphicFrameLocks noGrp="1"/>
          </p:cNvGraphicFramePr>
          <p:nvPr/>
        </p:nvGraphicFramePr>
        <p:xfrm>
          <a:off x="6477000" y="1663700"/>
          <a:ext cx="2514600" cy="1844675"/>
        </p:xfrm>
        <a:graphic>
          <a:graphicData uri="http://schemas.openxmlformats.org/drawingml/2006/table">
            <a:tbl>
              <a:tblPr/>
              <a:tblGrid>
                <a:gridCol w="744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00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1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TID</a:t>
                      </a:r>
                    </a:p>
                  </a:txBody>
                  <a:tcPr marT="45736" marB="457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Transaction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marT="45736" marB="457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a, b, c, d, f, h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8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</a:t>
                      </a:r>
                    </a:p>
                  </a:txBody>
                  <a:tcPr marT="45736" marB="457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b, c, d, f, g, h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8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</a:t>
                      </a:r>
                    </a:p>
                  </a:txBody>
                  <a:tcPr marT="45736" marB="457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b, c, d, f, g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8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40</a:t>
                      </a:r>
                    </a:p>
                  </a:txBody>
                  <a:tcPr marT="45736" marB="457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c, e, f, g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8697" name="Text Box 24">
            <a:extLst>
              <a:ext uri="{FF2B5EF4-FFF2-40B4-BE49-F238E27FC236}">
                <a16:creationId xmlns:a16="http://schemas.microsoft.com/office/drawing/2014/main" id="{1B1F08D9-A1F3-4C6D-88DC-5141610A13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1203325"/>
            <a:ext cx="20685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000">
                <a:latin typeface="Times New Roman" panose="02020603050405020304" pitchFamily="18" charset="0"/>
              </a:rPr>
              <a:t>TDB (min_sup=2)</a:t>
            </a:r>
          </a:p>
        </p:txBody>
      </p:sp>
      <p:graphicFrame>
        <p:nvGraphicFramePr>
          <p:cNvPr id="1844281" name="Group 57">
            <a:extLst>
              <a:ext uri="{FF2B5EF4-FFF2-40B4-BE49-F238E27FC236}">
                <a16:creationId xmlns:a16="http://schemas.microsoft.com/office/drawing/2014/main" id="{25E11821-DAB4-4785-B33E-B163CA4781E3}"/>
              </a:ext>
            </a:extLst>
          </p:cNvPr>
          <p:cNvGraphicFramePr>
            <a:graphicFrameLocks noGrp="1"/>
          </p:cNvGraphicFramePr>
          <p:nvPr/>
        </p:nvGraphicFramePr>
        <p:xfrm>
          <a:off x="7086600" y="3581400"/>
          <a:ext cx="1600200" cy="3260856"/>
        </p:xfrm>
        <a:graphic>
          <a:graphicData uri="http://schemas.openxmlformats.org/drawingml/2006/table">
            <a:tbl>
              <a:tblPr/>
              <a:tblGrid>
                <a:gridCol w="723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52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Item</a:t>
                      </a:r>
                    </a:p>
                  </a:txBody>
                  <a:tcPr marT="45692" marB="456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Profit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6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</a:p>
                  </a:txBody>
                  <a:tcPr marT="45692" marB="456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40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6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</a:p>
                  </a:txBody>
                  <a:tcPr marT="45692" marB="456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6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marT="45692" marB="456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-20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6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</a:p>
                  </a:txBody>
                  <a:tcPr marT="45692" marB="456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-15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6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</a:p>
                  </a:txBody>
                  <a:tcPr marT="45692" marB="456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-30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6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</a:t>
                      </a:r>
                    </a:p>
                  </a:txBody>
                  <a:tcPr marT="45692" marB="456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-10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6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</a:t>
                      </a:r>
                    </a:p>
                  </a:txBody>
                  <a:tcPr marT="45692" marB="456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6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h</a:t>
                      </a:r>
                    </a:p>
                  </a:txBody>
                  <a:tcPr marT="45692" marB="456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-5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E1C921E-FF29-4A6E-BDA0-76DBB402E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30</a:t>
            </a:fld>
            <a:endParaRPr lang="en-US" alt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>
            <a:extLst>
              <a:ext uri="{FF2B5EF4-FFF2-40B4-BE49-F238E27FC236}">
                <a16:creationId xmlns:a16="http://schemas.microsoft.com/office/drawing/2014/main" id="{3D3E1512-84D9-41D6-B3F2-25106E75C2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487" y="274637"/>
            <a:ext cx="9144000" cy="1341438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600" dirty="0"/>
              <a:t>Convertible Constraints: Ordering Data in Transactions</a:t>
            </a:r>
          </a:p>
        </p:txBody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0E725F63-DE73-4B07-B6C6-B720938B85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6019800" cy="48768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en-US" sz="2800" dirty="0"/>
              <a:t>Convert tough constraints into anti-monotone or monotone by properly ordering items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800" dirty="0"/>
              <a:t>Examine C: avg(</a:t>
            </a:r>
            <a:r>
              <a:rPr lang="en-US" altLang="en-US" sz="2800" i="1" dirty="0" err="1"/>
              <a:t>S</a:t>
            </a:r>
            <a:r>
              <a:rPr lang="en-US" altLang="en-US" sz="2800" dirty="0" err="1"/>
              <a:t>.profit</a:t>
            </a:r>
            <a:r>
              <a:rPr lang="en-US" altLang="en-US" sz="2800" dirty="0"/>
              <a:t>) </a:t>
            </a:r>
            <a:r>
              <a:rPr lang="en-US" altLang="en-US" sz="2800" b="1" dirty="0">
                <a:sym typeface="Symbol" panose="05050102010706020507" pitchFamily="18" charset="2"/>
              </a:rPr>
              <a:t></a:t>
            </a:r>
            <a:r>
              <a:rPr lang="en-US" altLang="en-US" sz="2800" dirty="0"/>
              <a:t> 25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400" dirty="0"/>
              <a:t>Order items in value-descending order</a:t>
            </a:r>
          </a:p>
          <a:p>
            <a:pPr lvl="2" eaLnBrk="1" hangingPunct="1">
              <a:lnSpc>
                <a:spcPct val="110000"/>
              </a:lnSpc>
            </a:pPr>
            <a:r>
              <a:rPr lang="en-US" altLang="en-US" sz="2000" dirty="0"/>
              <a:t>&lt;</a:t>
            </a:r>
            <a:r>
              <a:rPr lang="en-US" altLang="en-US" sz="2000" i="1" dirty="0"/>
              <a:t>a, f, g, d, b, h, c, e</a:t>
            </a:r>
            <a:r>
              <a:rPr lang="en-US" altLang="en-US" sz="2000" dirty="0"/>
              <a:t>&gt;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400" dirty="0"/>
              <a:t>If an itemset </a:t>
            </a:r>
            <a:r>
              <a:rPr lang="en-US" altLang="en-US" sz="2400" i="1" dirty="0" err="1"/>
              <a:t>afb</a:t>
            </a:r>
            <a:r>
              <a:rPr lang="en-US" altLang="en-US" sz="2400" dirty="0"/>
              <a:t> violates C</a:t>
            </a:r>
            <a:endParaRPr lang="en-US" altLang="en-US" sz="2400" dirty="0">
              <a:sym typeface="Wingdings" panose="05000000000000000000" pitchFamily="2" charset="2"/>
            </a:endParaRPr>
          </a:p>
          <a:p>
            <a:pPr lvl="2" eaLnBrk="1" hangingPunct="1">
              <a:lnSpc>
                <a:spcPct val="110000"/>
              </a:lnSpc>
            </a:pPr>
            <a:r>
              <a:rPr lang="en-US" altLang="en-US" sz="2000" dirty="0"/>
              <a:t>So does </a:t>
            </a:r>
            <a:r>
              <a:rPr lang="en-US" altLang="en-US" sz="2000" i="1" dirty="0" err="1"/>
              <a:t>afbh</a:t>
            </a:r>
            <a:r>
              <a:rPr lang="en-US" altLang="en-US" sz="2000" i="1" dirty="0"/>
              <a:t>, </a:t>
            </a:r>
            <a:r>
              <a:rPr lang="en-US" altLang="en-US" sz="2000" i="1" dirty="0" err="1"/>
              <a:t>afb</a:t>
            </a:r>
            <a:r>
              <a:rPr lang="en-US" altLang="en-US" sz="2000" i="1" dirty="0"/>
              <a:t>*</a:t>
            </a:r>
          </a:p>
          <a:p>
            <a:pPr lvl="2" eaLnBrk="1" hangingPunct="1">
              <a:lnSpc>
                <a:spcPct val="110000"/>
              </a:lnSpc>
            </a:pPr>
            <a:r>
              <a:rPr lang="en-US" altLang="en-US" sz="2000" dirty="0"/>
              <a:t>It becomes </a:t>
            </a:r>
            <a:r>
              <a:rPr lang="en-US" altLang="en-US" sz="2000" dirty="0">
                <a:solidFill>
                  <a:schemeClr val="hlink"/>
                </a:solidFill>
              </a:rPr>
              <a:t>anti-monotone!</a:t>
            </a:r>
          </a:p>
        </p:txBody>
      </p:sp>
      <p:graphicFrame>
        <p:nvGraphicFramePr>
          <p:cNvPr id="1565700" name="Group 4">
            <a:extLst>
              <a:ext uri="{FF2B5EF4-FFF2-40B4-BE49-F238E27FC236}">
                <a16:creationId xmlns:a16="http://schemas.microsoft.com/office/drawing/2014/main" id="{391882DF-E966-4866-B742-078DBE1ED6AF}"/>
              </a:ext>
            </a:extLst>
          </p:cNvPr>
          <p:cNvGraphicFramePr>
            <a:graphicFrameLocks noGrp="1"/>
          </p:cNvGraphicFramePr>
          <p:nvPr/>
        </p:nvGraphicFramePr>
        <p:xfrm>
          <a:off x="6477000" y="1600200"/>
          <a:ext cx="2438400" cy="1841500"/>
        </p:xfrm>
        <a:graphic>
          <a:graphicData uri="http://schemas.openxmlformats.org/drawingml/2006/table">
            <a:tbl>
              <a:tblPr/>
              <a:tblGrid>
                <a:gridCol w="722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60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Transaction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a, b, c, d, 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b, c, d, f, g, 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a, c, d, e, 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c, e, f, 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5865" name="Text Box 24">
            <a:extLst>
              <a:ext uri="{FF2B5EF4-FFF2-40B4-BE49-F238E27FC236}">
                <a16:creationId xmlns:a16="http://schemas.microsoft.com/office/drawing/2014/main" id="{5BFBCBBC-7CFC-48C9-A021-415E0C65A4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1219200"/>
            <a:ext cx="24495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2000">
                <a:latin typeface="Times New Roman" panose="02020603050405020304" pitchFamily="18" charset="0"/>
              </a:rPr>
              <a:t>TDB (min_sup=2)</a:t>
            </a:r>
          </a:p>
        </p:txBody>
      </p:sp>
      <p:graphicFrame>
        <p:nvGraphicFramePr>
          <p:cNvPr id="1565753" name="Group 57">
            <a:extLst>
              <a:ext uri="{FF2B5EF4-FFF2-40B4-BE49-F238E27FC236}">
                <a16:creationId xmlns:a16="http://schemas.microsoft.com/office/drawing/2014/main" id="{7357F804-D89E-4C1E-8488-19FC76A60B9C}"/>
              </a:ext>
            </a:extLst>
          </p:cNvPr>
          <p:cNvGraphicFramePr>
            <a:graphicFrameLocks noGrp="1"/>
          </p:cNvGraphicFramePr>
          <p:nvPr/>
        </p:nvGraphicFramePr>
        <p:xfrm>
          <a:off x="6553200" y="3581400"/>
          <a:ext cx="2209800" cy="3017841"/>
        </p:xfrm>
        <a:graphic>
          <a:graphicData uri="http://schemas.openxmlformats.org/drawingml/2006/table">
            <a:tbl>
              <a:tblPr/>
              <a:tblGrid>
                <a:gridCol w="12430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67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09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Item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Profit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83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83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83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-20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83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83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-30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83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83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83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h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-10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8527474-0438-4A36-88BE-C09FD556D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31</a:t>
            </a:fld>
            <a:endParaRPr lang="en-US" alt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>
            <a:extLst>
              <a:ext uri="{FF2B5EF4-FFF2-40B4-BE49-F238E27FC236}">
                <a16:creationId xmlns:a16="http://schemas.microsoft.com/office/drawing/2014/main" id="{AD666E50-519F-4E15-AEBF-1A33E08580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0354" y="156852"/>
            <a:ext cx="7996237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/>
              <a:t>Handling Multiple Constraints</a:t>
            </a:r>
          </a:p>
        </p:txBody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DAD175C2-3C8B-4A26-8167-5BDF4DF5E0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005763" cy="53340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altLang="en-US" sz="2800" dirty="0"/>
              <a:t>Different constraints may require different or even conflicting item-ordering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800" dirty="0"/>
              <a:t>If there exists conflict on order of items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 sz="2400" dirty="0"/>
              <a:t>Try to satisfy one constraint first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 sz="2400" dirty="0"/>
              <a:t>Then using the order for the other constraint to mine frequent </a:t>
            </a:r>
            <a:r>
              <a:rPr lang="en-US" altLang="en-US" sz="2400" dirty="0" err="1"/>
              <a:t>itemsets</a:t>
            </a:r>
            <a:r>
              <a:rPr lang="en-US" altLang="en-US" sz="2400" dirty="0"/>
              <a:t> in the corresponding projected database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F269439-0D74-4FF7-8820-398940EC0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32</a:t>
            </a:fld>
            <a:endParaRPr lang="en-US" alt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2">
            <a:extLst>
              <a:ext uri="{FF2B5EF4-FFF2-40B4-BE49-F238E27FC236}">
                <a16:creationId xmlns:a16="http://schemas.microsoft.com/office/drawing/2014/main" id="{CEDCFB7E-7E8D-456F-B6AF-DAE262633C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685800"/>
          </a:xfrm>
        </p:spPr>
        <p:txBody>
          <a:bodyPr/>
          <a:lstStyle/>
          <a:p>
            <a:pPr eaLnBrk="1" hangingPunct="1"/>
            <a:r>
              <a:rPr lang="en-US" altLang="en-US" sz="3200">
                <a:ea typeface="Calibri" panose="020F0502020204030204" pitchFamily="34" charset="0"/>
                <a:cs typeface="Calibri" panose="020F0502020204030204" pitchFamily="34" charset="0"/>
              </a:rPr>
              <a:t>Ref: Mining Multi-Level and Quantitative Rules</a:t>
            </a:r>
          </a:p>
        </p:txBody>
      </p:sp>
      <p:sp>
        <p:nvSpPr>
          <p:cNvPr id="74756" name="Rectangle 3">
            <a:extLst>
              <a:ext uri="{FF2B5EF4-FFF2-40B4-BE49-F238E27FC236}">
                <a16:creationId xmlns:a16="http://schemas.microsoft.com/office/drawing/2014/main" id="{DB499F86-44A9-4F23-A18F-8D6C664ADF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534400" cy="5181600"/>
          </a:xfrm>
        </p:spPr>
        <p:txBody>
          <a:bodyPr/>
          <a:lstStyle/>
          <a:p>
            <a:pPr marL="457200" indent="-457200" eaLnBrk="1" hangingPunct="1"/>
            <a:r>
              <a:rPr lang="en-US" altLang="en-US"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Y. Aumann and Y. Lindell.  A Statistical Theory for Quantitative Association Rules, KDD'99</a:t>
            </a:r>
          </a:p>
          <a:p>
            <a:pPr marL="457200" indent="-457200" eaLnBrk="1" hangingPunct="1"/>
            <a:r>
              <a:rPr lang="en-US" altLang="en-US"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T. Fukuda, Y. Morimoto, S. Morishita, and T. Tokuyama. Data mining using two-dimensional optimized association rules: Scheme, algorithms, and visualization. SIGMOD'96.</a:t>
            </a:r>
          </a:p>
          <a:p>
            <a:pPr marL="457200" indent="-457200" eaLnBrk="1" hangingPunct="1"/>
            <a:r>
              <a:rPr lang="en-US" altLang="en-US"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J. Han and Y. Fu. Discovery of multiple-level association rules from large databases. VLDB'95.</a:t>
            </a:r>
          </a:p>
          <a:p>
            <a:pPr marL="457200" indent="-457200" eaLnBrk="1" hangingPunct="1"/>
            <a:r>
              <a:rPr lang="en-US" altLang="en-US"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R.J. Miller and Y. Yang.  Association rules over interval data.  SIGMOD'97.</a:t>
            </a:r>
          </a:p>
          <a:p>
            <a:pPr marL="457200" indent="-457200" eaLnBrk="1" hangingPunct="1"/>
            <a:r>
              <a:rPr lang="en-US" altLang="en-US"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R. Srikant and R. Agrawal. Mining generalized association rules. VLDB'95.</a:t>
            </a:r>
          </a:p>
          <a:p>
            <a:pPr marL="457200" indent="-457200" eaLnBrk="1" hangingPunct="1"/>
            <a:r>
              <a:rPr lang="en-US" altLang="en-US"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R. Srikant and R. Agrawal. Mining quantitative association rules in large relational tables. SIGMOD'96.</a:t>
            </a:r>
          </a:p>
          <a:p>
            <a:pPr marL="457200" indent="-457200" eaLnBrk="1" hangingPunct="1"/>
            <a:r>
              <a:rPr lang="en-US" altLang="en-US"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K. Wang, Y. He, and J. Han. Mining frequent itemsets using support constraints. </a:t>
            </a:r>
            <a:r>
              <a:rPr lang="fr-FR" altLang="en-US" sz="20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VLDB'00</a:t>
            </a:r>
            <a:endParaRPr lang="en-US" altLang="en-US" sz="20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eaLnBrk="1" hangingPunct="1"/>
            <a:r>
              <a:rPr lang="en-US" altLang="en-US"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K. Yoda, T. Fukuda, Y. Morimoto, S. Morishita, and T. Tokuyama. Computing optimized rectilinear regions for association rules. KDD'97.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75A519D-D3FC-4442-B205-75752A019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33</a:t>
            </a:fld>
            <a:endParaRPr lang="en-US" alt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Rectangle 2">
            <a:extLst>
              <a:ext uri="{FF2B5EF4-FFF2-40B4-BE49-F238E27FC236}">
                <a16:creationId xmlns:a16="http://schemas.microsoft.com/office/drawing/2014/main" id="{C20AC4B1-3379-41CE-BC9C-715D008FE0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/>
              <a:t>Ref: Mining Other Kinds of Rules</a:t>
            </a:r>
          </a:p>
        </p:txBody>
      </p:sp>
      <p:sp>
        <p:nvSpPr>
          <p:cNvPr id="76806" name="Rectangle 3">
            <a:extLst>
              <a:ext uri="{FF2B5EF4-FFF2-40B4-BE49-F238E27FC236}">
                <a16:creationId xmlns:a16="http://schemas.microsoft.com/office/drawing/2014/main" id="{1A3DF58C-FB38-46D6-BE87-23103E333C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610600" cy="5334000"/>
          </a:xfrm>
        </p:spPr>
        <p:txBody>
          <a:bodyPr/>
          <a:lstStyle/>
          <a:p>
            <a:pPr marL="457200" indent="-457200" eaLnBrk="1" hangingPunct="1">
              <a:lnSpc>
                <a:spcPct val="110000"/>
              </a:lnSpc>
              <a:defRPr/>
            </a:pPr>
            <a:r>
              <a:rPr lang="en-US" sz="2000" dirty="0">
                <a:latin typeface="Calibri" pitchFamily="34" charset="0"/>
                <a:cs typeface="Calibri" pitchFamily="34" charset="0"/>
              </a:rPr>
              <a:t>F. </a:t>
            </a:r>
            <a:r>
              <a:rPr lang="en-US" sz="2000" dirty="0" err="1">
                <a:latin typeface="Calibri" pitchFamily="34" charset="0"/>
                <a:cs typeface="Calibri" pitchFamily="34" charset="0"/>
              </a:rPr>
              <a:t>Korn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, A. </a:t>
            </a:r>
            <a:r>
              <a:rPr lang="en-US" sz="2000" dirty="0" err="1">
                <a:latin typeface="Calibri" pitchFamily="34" charset="0"/>
                <a:cs typeface="Calibri" pitchFamily="34" charset="0"/>
              </a:rPr>
              <a:t>Labrinidis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, Y. </a:t>
            </a:r>
            <a:r>
              <a:rPr lang="en-US" sz="2000" dirty="0" err="1">
                <a:latin typeface="Calibri" pitchFamily="34" charset="0"/>
                <a:cs typeface="Calibri" pitchFamily="34" charset="0"/>
              </a:rPr>
              <a:t>Kotidis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, and C. </a:t>
            </a:r>
            <a:r>
              <a:rPr lang="en-US" sz="2000" dirty="0" err="1">
                <a:latin typeface="Calibri" pitchFamily="34" charset="0"/>
                <a:cs typeface="Calibri" pitchFamily="34" charset="0"/>
              </a:rPr>
              <a:t>Faloutsos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.  Ratio rules: A new paradigm for fast, quantifiable data mining. VLDB'98</a:t>
            </a:r>
          </a:p>
          <a:p>
            <a:pPr marL="533400" indent="-533400" eaLnBrk="1" hangingPunct="1">
              <a:defRPr/>
            </a:pPr>
            <a:r>
              <a:rPr lang="en-US" sz="2000" dirty="0">
                <a:latin typeface="Calibri" pitchFamily="34" charset="0"/>
                <a:cs typeface="Calibri" pitchFamily="34" charset="0"/>
              </a:rPr>
              <a:t>Y. </a:t>
            </a:r>
            <a:r>
              <a:rPr lang="en-US" sz="2000" dirty="0" err="1">
                <a:latin typeface="Calibri" pitchFamily="34" charset="0"/>
                <a:cs typeface="Calibri" pitchFamily="34" charset="0"/>
              </a:rPr>
              <a:t>Huhtala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, J. </a:t>
            </a:r>
            <a:r>
              <a:rPr lang="en-US" sz="2000" dirty="0" err="1">
                <a:latin typeface="Calibri" pitchFamily="34" charset="0"/>
                <a:cs typeface="Calibri" pitchFamily="34" charset="0"/>
              </a:rPr>
              <a:t>Kärkkäinen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, P. </a:t>
            </a:r>
            <a:r>
              <a:rPr lang="en-US" sz="2000" dirty="0" err="1">
                <a:latin typeface="Calibri" pitchFamily="34" charset="0"/>
                <a:cs typeface="Calibri" pitchFamily="34" charset="0"/>
              </a:rPr>
              <a:t>Porkka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, H. </a:t>
            </a:r>
            <a:r>
              <a:rPr lang="en-US" sz="2000" dirty="0" err="1">
                <a:latin typeface="Calibri" pitchFamily="34" charset="0"/>
                <a:cs typeface="Calibri" pitchFamily="34" charset="0"/>
              </a:rPr>
              <a:t>Toivonen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. Efficient Discovery of Functional and Approximate Dependencies Using Partitions. ICDE’98. </a:t>
            </a:r>
          </a:p>
          <a:p>
            <a:pPr marL="533400" indent="-533400" eaLnBrk="1" hangingPunct="1">
              <a:defRPr/>
            </a:pPr>
            <a:r>
              <a:rPr lang="en-US" sz="2000" dirty="0">
                <a:latin typeface="Calibri" pitchFamily="34" charset="0"/>
                <a:cs typeface="Calibri" pitchFamily="34" charset="0"/>
              </a:rPr>
              <a:t>H. V. </a:t>
            </a:r>
            <a:r>
              <a:rPr lang="en-US" sz="2000" dirty="0" err="1">
                <a:latin typeface="Calibri" pitchFamily="34" charset="0"/>
                <a:cs typeface="Calibri" pitchFamily="34" charset="0"/>
              </a:rPr>
              <a:t>Jagadish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, J. </a:t>
            </a:r>
            <a:r>
              <a:rPr lang="en-US" sz="2000" dirty="0" err="1">
                <a:latin typeface="Calibri" pitchFamily="34" charset="0"/>
                <a:cs typeface="Calibri" pitchFamily="34" charset="0"/>
              </a:rPr>
              <a:t>Madar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, and R. Ng. Semantic Compression and Pattern Extraction with Fascicles.  VLDB'99</a:t>
            </a:r>
          </a:p>
          <a:p>
            <a:pPr marL="533400" indent="-533400" eaLnBrk="1" hangingPunct="1">
              <a:defRPr/>
            </a:pPr>
            <a:r>
              <a:rPr lang="en-US" sz="2000" dirty="0">
                <a:latin typeface="Calibri" pitchFamily="34" charset="0"/>
                <a:cs typeface="Calibri" pitchFamily="34" charset="0"/>
              </a:rPr>
              <a:t>B. Lent, A. Swami, and J. </a:t>
            </a:r>
            <a:r>
              <a:rPr lang="en-US" sz="2000" dirty="0" err="1">
                <a:latin typeface="Calibri" pitchFamily="34" charset="0"/>
                <a:cs typeface="Calibri" pitchFamily="34" charset="0"/>
              </a:rPr>
              <a:t>Widom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.  Clustering association rules. ICDE'97.</a:t>
            </a:r>
          </a:p>
          <a:p>
            <a:pPr marL="533400" indent="-533400" eaLnBrk="1" hangingPunct="1">
              <a:defRPr/>
            </a:pPr>
            <a:r>
              <a:rPr lang="en-US" sz="2000" dirty="0">
                <a:latin typeface="Calibri" pitchFamily="34" charset="0"/>
                <a:cs typeface="Calibri" pitchFamily="34" charset="0"/>
              </a:rPr>
              <a:t>R. </a:t>
            </a:r>
            <a:r>
              <a:rPr lang="en-US" sz="2000" dirty="0" err="1">
                <a:latin typeface="Calibri" pitchFamily="34" charset="0"/>
                <a:cs typeface="Calibri" pitchFamily="34" charset="0"/>
              </a:rPr>
              <a:t>Meo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, G. </a:t>
            </a:r>
            <a:r>
              <a:rPr lang="en-US" sz="2000" dirty="0" err="1">
                <a:latin typeface="Calibri" pitchFamily="34" charset="0"/>
                <a:cs typeface="Calibri" pitchFamily="34" charset="0"/>
              </a:rPr>
              <a:t>Psaila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, and S. </a:t>
            </a:r>
            <a:r>
              <a:rPr lang="en-US" sz="2000" dirty="0" err="1">
                <a:latin typeface="Calibri" pitchFamily="34" charset="0"/>
                <a:cs typeface="Calibri" pitchFamily="34" charset="0"/>
              </a:rPr>
              <a:t>Ceri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.  A new SQL-like operator for mining association rules. VLDB'96.</a:t>
            </a:r>
          </a:p>
          <a:p>
            <a:pPr marL="533400" indent="-533400" eaLnBrk="1" hangingPunct="1">
              <a:defRPr/>
            </a:pPr>
            <a:r>
              <a:rPr lang="en-US" sz="2000" dirty="0">
                <a:latin typeface="Calibri" pitchFamily="34" charset="0"/>
                <a:cs typeface="Calibri" pitchFamily="34" charset="0"/>
              </a:rPr>
              <a:t>A. </a:t>
            </a:r>
            <a:r>
              <a:rPr lang="en-US" sz="2000" dirty="0" err="1">
                <a:latin typeface="Calibri" pitchFamily="34" charset="0"/>
                <a:cs typeface="Calibri" pitchFamily="34" charset="0"/>
              </a:rPr>
              <a:t>Savasere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, E. </a:t>
            </a:r>
            <a:r>
              <a:rPr lang="en-US" sz="2000" dirty="0" err="1">
                <a:latin typeface="Calibri" pitchFamily="34" charset="0"/>
                <a:cs typeface="Calibri" pitchFamily="34" charset="0"/>
              </a:rPr>
              <a:t>Omiecinski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, and S. </a:t>
            </a:r>
            <a:r>
              <a:rPr lang="en-US" sz="2000" dirty="0" err="1">
                <a:latin typeface="Calibri" pitchFamily="34" charset="0"/>
                <a:cs typeface="Calibri" pitchFamily="34" charset="0"/>
              </a:rPr>
              <a:t>Navathe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.  Mining for strong negative associations in a large database of customer transactions. ICDE'98.</a:t>
            </a:r>
          </a:p>
          <a:p>
            <a:pPr marL="533400" indent="-533400" eaLnBrk="1" hangingPunct="1">
              <a:defRPr/>
            </a:pPr>
            <a:r>
              <a:rPr lang="en-US" sz="2000" dirty="0">
                <a:latin typeface="Calibri" pitchFamily="34" charset="0"/>
                <a:cs typeface="Calibri" pitchFamily="34" charset="0"/>
              </a:rPr>
              <a:t>D. </a:t>
            </a:r>
            <a:r>
              <a:rPr lang="en-US" sz="2000" dirty="0" err="1">
                <a:latin typeface="Calibri" pitchFamily="34" charset="0"/>
                <a:cs typeface="Calibri" pitchFamily="34" charset="0"/>
              </a:rPr>
              <a:t>Tsur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, J. D. Ullman, S. </a:t>
            </a:r>
            <a:r>
              <a:rPr lang="en-US" sz="2000" dirty="0" err="1">
                <a:latin typeface="Calibri" pitchFamily="34" charset="0"/>
                <a:cs typeface="Calibri" pitchFamily="34" charset="0"/>
              </a:rPr>
              <a:t>Abitboul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, C. Clifton, R. </a:t>
            </a:r>
            <a:r>
              <a:rPr lang="en-US" sz="2000" dirty="0" err="1">
                <a:latin typeface="Calibri" pitchFamily="34" charset="0"/>
                <a:cs typeface="Calibri" pitchFamily="34" charset="0"/>
              </a:rPr>
              <a:t>Motwani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, and S. </a:t>
            </a:r>
            <a:r>
              <a:rPr lang="en-US" sz="2000" dirty="0" err="1">
                <a:latin typeface="Calibri" pitchFamily="34" charset="0"/>
                <a:cs typeface="Calibri" pitchFamily="34" charset="0"/>
              </a:rPr>
              <a:t>Nestorov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.   Query flocks: A generalization of association-rule mining. SIGMOD'98.</a:t>
            </a:r>
          </a:p>
          <a:p>
            <a:pPr marL="533400" indent="-533400" eaLnBrk="1" hangingPunct="1">
              <a:defRPr/>
            </a:pPr>
            <a:endParaRPr lang="en-US" sz="2000" dirty="0">
              <a:latin typeface="Calibri" pitchFamily="34" charset="0"/>
              <a:cs typeface="Calibri" pitchFamily="34" charset="0"/>
            </a:endParaRPr>
          </a:p>
          <a:p>
            <a:pPr marL="457200" indent="-457200" eaLnBrk="1" hangingPunct="1">
              <a:lnSpc>
                <a:spcPct val="110000"/>
              </a:lnSpc>
              <a:defRPr/>
            </a:pP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326E8CE-4CBF-4F83-904E-5CB1E4850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34</a:t>
            </a:fld>
            <a:endParaRPr lang="en-US" alt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2">
            <a:extLst>
              <a:ext uri="{FF2B5EF4-FFF2-40B4-BE49-F238E27FC236}">
                <a16:creationId xmlns:a16="http://schemas.microsoft.com/office/drawing/2014/main" id="{E0926355-355D-4712-A340-00B0BD090D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685800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altLang="en-US" sz="3200"/>
              <a:t>Ref: Constraint-Based Pattern Mining</a:t>
            </a:r>
          </a:p>
        </p:txBody>
      </p:sp>
      <p:sp>
        <p:nvSpPr>
          <p:cNvPr id="76804" name="Rectangle 3">
            <a:extLst>
              <a:ext uri="{FF2B5EF4-FFF2-40B4-BE49-F238E27FC236}">
                <a16:creationId xmlns:a16="http://schemas.microsoft.com/office/drawing/2014/main" id="{1245378F-57DB-4DA7-BCCD-DB00708DE2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82000" cy="51816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110000"/>
              </a:lnSpc>
            </a:pPr>
            <a:r>
              <a:rPr lang="en-US" altLang="en-US"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R. Srikant, Q. Vu, and R. Agrawal. Mining association rules with item constraints.  KDD'97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R. Ng, L.V.S. Lakshmanan, J. Han &amp; A. Pang. Exploratory mining and pruning optimizations of constrained association rules. SIGMOD’98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G. Grahne, L. Lakshmanan, and X. Wang.  Efficient mining of constrained correlated sets. ICDE'00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J. Pei, J. Han, and L. V. S. Lakshmanan.  Mining Frequent Itemsets with Convertible Constraints. ICDE'01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J. Pei, J. Han, and W. Wang, Mining Sequential Patterns with Constraints in Large Databases, CIKM'02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F. Bonchi, F. Giannotti, A. Mazzanti, and D. Pedreschi. ExAnte: Anticipated Data Reduction in Constrained Pattern Mining, PKDD'03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F. Zhu, X. Yan, J. Han, and P. S. Yu, “gPrune: A Constraint Pushing Framework for Graph Pattern Mining”, PAKDD'07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5EF4D42-B1E4-45E3-89F7-E5A1D0318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35</a:t>
            </a:fld>
            <a:endParaRPr lang="en-US" alt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Rectangle 2">
            <a:extLst>
              <a:ext uri="{FF2B5EF4-FFF2-40B4-BE49-F238E27FC236}">
                <a16:creationId xmlns:a16="http://schemas.microsoft.com/office/drawing/2014/main" id="{1BF764C9-1750-40DC-B14F-FBE3E00560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696200" cy="914400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altLang="en-US" sz="3200"/>
              <a:t>Ref: Mining Sequential Patterns</a:t>
            </a:r>
          </a:p>
        </p:txBody>
      </p:sp>
      <p:sp>
        <p:nvSpPr>
          <p:cNvPr id="77828" name="Rectangle 3">
            <a:extLst>
              <a:ext uri="{FF2B5EF4-FFF2-40B4-BE49-F238E27FC236}">
                <a16:creationId xmlns:a16="http://schemas.microsoft.com/office/drawing/2014/main" id="{AA2645C1-64A2-4498-8889-2D70614284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10600" cy="51054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110000"/>
              </a:lnSpc>
            </a:pPr>
            <a:r>
              <a:rPr lang="en-US" altLang="en-US"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X. Ji, J. Bailey, and G. Dong. Mining minimal distinguishing subsequence patterns with gap constraints. ICDM'05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H. Mannila, H Toivonen, and A. I. Verkamo. Discovery of frequent episodes in event sequences. DAMI:97.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J. Pei, J. Han, H. Pinto, Q. Chen, U. Dayal, and M.-C. Hsu.  PrefixSpan: Mining Sequential Patterns Efficiently by Prefix-Projected Pattern Growth.  ICDE'01.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R. Srikant and R. Agrawal. Mining sequential patterns: Generalizations and performance improvements. EDBT’96.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X. Yan, J. Han, and R. Afshar.  CloSpan: Mining Closed Sequential Patterns in Large Datasets.  SDM'03.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M. Zaki. SPADE: An Efficient Algorithm for Mining Frequent Sequences. Machine Learning:01.</a:t>
            </a:r>
          </a:p>
          <a:p>
            <a:pPr eaLnBrk="1" hangingPunct="1">
              <a:lnSpc>
                <a:spcPct val="110000"/>
              </a:lnSpc>
            </a:pPr>
            <a:endParaRPr lang="en-US" altLang="en-US" sz="20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110000"/>
              </a:lnSpc>
            </a:pPr>
            <a:endParaRPr lang="en-US" altLang="en-US" sz="20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661BB4E-B5CF-4C9E-BC4E-D71733502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36</a:t>
            </a:fld>
            <a:endParaRPr lang="en-US" alt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itle 1">
            <a:extLst>
              <a:ext uri="{FF2B5EF4-FFF2-40B4-BE49-F238E27FC236}">
                <a16:creationId xmlns:a16="http://schemas.microsoft.com/office/drawing/2014/main" id="{42C8F079-E111-4340-979C-E3EB2496C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/>
              <a:t>Mining Graph and Structured Patterns</a:t>
            </a:r>
          </a:p>
        </p:txBody>
      </p:sp>
      <p:sp>
        <p:nvSpPr>
          <p:cNvPr id="78851" name="Content Placeholder 2">
            <a:extLst>
              <a:ext uri="{FF2B5EF4-FFF2-40B4-BE49-F238E27FC236}">
                <a16:creationId xmlns:a16="http://schemas.microsoft.com/office/drawing/2014/main" id="{62B3F97F-C9E1-471D-93DB-0AB7C6314B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A. Inokuchi, T. Washio, and H. Motoda. An apriori-based algorithm for mining frequent substructures from graph data. </a:t>
            </a:r>
            <a:r>
              <a:rPr lang="fr-FR" altLang="en-US" sz="20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PKDD'00</a:t>
            </a:r>
          </a:p>
          <a:p>
            <a:r>
              <a:rPr lang="en-US" altLang="en-US"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M. Kuramochi and G. Karypis.  Frequent Subgraph Discovery.  ICDM'01.</a:t>
            </a:r>
          </a:p>
          <a:p>
            <a:r>
              <a:rPr lang="en-US" altLang="en-US"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X. Yan and J. Han. gSpan: Graph-based substructure pattern mining. ICDM'02</a:t>
            </a:r>
          </a:p>
          <a:p>
            <a:r>
              <a:rPr lang="en-US" altLang="en-US"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X. Yan and J. Han.  CloseGraph: Mining Closed Frequent Graph Patterns.  KDD'03</a:t>
            </a:r>
          </a:p>
          <a:p>
            <a:r>
              <a:rPr lang="en-US" altLang="en-US"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X. Yan, P. S. Yu, and J. Han. Graph indexing based on discriminative frequent structure analysis. </a:t>
            </a:r>
            <a:r>
              <a:rPr lang="en-US" altLang="en-US" sz="20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ACM TODS</a:t>
            </a:r>
            <a:r>
              <a:rPr lang="en-US" altLang="en-US"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30:960–993, 2005</a:t>
            </a:r>
          </a:p>
          <a:p>
            <a:r>
              <a:rPr lang="en-US" altLang="en-US"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X. Yan, F. Zhu, P. S. Yu, and J. Han. Feature-based substructure similarity search. </a:t>
            </a:r>
            <a:r>
              <a:rPr lang="en-US" altLang="en-US" sz="20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ACM Trans. Database Systems</a:t>
            </a:r>
            <a:r>
              <a:rPr lang="en-US" altLang="en-US"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31:1418–1453, 2006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C97FA73-B83E-4627-8EE6-544C46ED4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37</a:t>
            </a:fld>
            <a:endParaRPr lang="en-US" alt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Rectangle 2">
            <a:extLst>
              <a:ext uri="{FF2B5EF4-FFF2-40B4-BE49-F238E27FC236}">
                <a16:creationId xmlns:a16="http://schemas.microsoft.com/office/drawing/2014/main" id="{30AD636D-BBDA-43F2-8901-54EAED7BBA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685800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altLang="en-US" sz="2800"/>
              <a:t>Ref: Mining Spatial, Spatiotemporal, Multimedia Data</a:t>
            </a:r>
          </a:p>
        </p:txBody>
      </p:sp>
      <p:sp>
        <p:nvSpPr>
          <p:cNvPr id="79876" name="Rectangle 3">
            <a:extLst>
              <a:ext uri="{FF2B5EF4-FFF2-40B4-BE49-F238E27FC236}">
                <a16:creationId xmlns:a16="http://schemas.microsoft.com/office/drawing/2014/main" id="{308BA317-0B1C-4F4A-85F5-5DC9D05639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458200" cy="51054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120000"/>
              </a:lnSpc>
            </a:pPr>
            <a:r>
              <a:rPr lang="en-US" altLang="en-US"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H. Cao, N. Mamoulis, and D. W. Cheung. Mining frequent spatiotemporal sequential patterns. ICDM'05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D. Gunopulos and I. Tsoukatos.  Efficient Mining of Spatiotemporal Patterns.   SSTD'01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K. Koperski and J. Han, Discovery of Spatial Association Rules in Geographic Information Databases,  SSD’95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H. Xiong, S. Shekhar, Y. Huang, V. Kumar, X. Ma, and J. S. Yoo. A framework for discovering co-location patterns in data sets with extended spatial objects. </a:t>
            </a:r>
            <a:r>
              <a:rPr lang="en-US" altLang="en-US" sz="20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SDM'04 </a:t>
            </a:r>
            <a:endParaRPr lang="en-US" altLang="en-US" sz="20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en-US"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J. Yuan, Y. Wu, and M. Yang. Discovery of collocation patterns: From visual words to visual phrases. </a:t>
            </a:r>
            <a:r>
              <a:rPr lang="en-US" altLang="en-US" sz="20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CVPR'07</a:t>
            </a:r>
          </a:p>
          <a:p>
            <a:r>
              <a:rPr lang="en-US" altLang="en-US"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O. R. Zaiane, J. Han, and H. Zhu, Mining Recurrent Items in Multimedia with Progressive Resolution Refinement.  ICDE'00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97C3D4C-FF03-43BA-9331-6B098B08F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38</a:t>
            </a:fld>
            <a:endParaRPr lang="en-US" alt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9" name="Rectangle 2">
            <a:extLst>
              <a:ext uri="{FF2B5EF4-FFF2-40B4-BE49-F238E27FC236}">
                <a16:creationId xmlns:a16="http://schemas.microsoft.com/office/drawing/2014/main" id="{1D9E5FA4-C208-414B-B4D7-3B82717DE5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457200"/>
            <a:ext cx="8610600" cy="685800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altLang="en-US" sz="2800"/>
              <a:t>Ref: Mining Frequent Patterns in Time-Series Data</a:t>
            </a:r>
          </a:p>
        </p:txBody>
      </p:sp>
      <p:sp>
        <p:nvSpPr>
          <p:cNvPr id="80900" name="Rectangle 3">
            <a:extLst>
              <a:ext uri="{FF2B5EF4-FFF2-40B4-BE49-F238E27FC236}">
                <a16:creationId xmlns:a16="http://schemas.microsoft.com/office/drawing/2014/main" id="{31462CC2-A4B1-4D66-96F1-BDA89FC004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610600" cy="51054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120000"/>
              </a:lnSpc>
            </a:pPr>
            <a:r>
              <a:rPr lang="en-US" altLang="en-US"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B. Ozden, S. Ramaswamy, and A. Silberschatz. Cyclic association rules. ICDE'98.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J. Han, G. Dong and Y. Yin, Efficient Mining of Partial Periodic Patterns in Time Series Database, ICDE'99.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J. Shieh and E. Keogh. iSAX: Indexing and mining terabyte sized time series. </a:t>
            </a:r>
            <a:r>
              <a:rPr lang="en-US" altLang="en-US" sz="18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KDD'08</a:t>
            </a:r>
            <a:endParaRPr lang="en-US" altLang="en-US" sz="18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en-US" altLang="en-US"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B.-K. Yi, N. Sidiropoulos, T. Johnson, H. V. Jagadish, C. Faloutsos, and A. Biliris. Online Data Mining for Co-Evolving Time Sequences. ICDE'00.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W. Wang, J. Yang, R. Muntz. TAR: Temporal Association Rules on Evolving Numerical Attributes. ICDE’01.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J. Yang, W. Wang, P. S. Yu. Mining Asynchronous Periodic Patterns in Time Series Data. TKDE’03</a:t>
            </a:r>
          </a:p>
          <a:p>
            <a:r>
              <a:rPr lang="en-US" altLang="en-US"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L. Ye and E. Keogh. Time series shapelets: A new primitive for data mining.  </a:t>
            </a:r>
            <a:r>
              <a:rPr lang="en-US" altLang="en-US" sz="18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KDD'09</a:t>
            </a:r>
            <a:endParaRPr lang="en-US" altLang="en-US" sz="18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98E8661-1E12-45EA-A73C-6CC65B984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39</a:t>
            </a:fld>
            <a:endParaRPr lang="en-US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>
            <a:extLst>
              <a:ext uri="{FF2B5EF4-FFF2-40B4-BE49-F238E27FC236}">
                <a16:creationId xmlns:a16="http://schemas.microsoft.com/office/drawing/2014/main" id="{7886428E-FEA7-4462-9AB1-23F63BBF84D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7813"/>
            <a:ext cx="8229600" cy="1139825"/>
          </a:xfrm>
        </p:spPr>
        <p:txBody>
          <a:bodyPr/>
          <a:lstStyle/>
          <a:p>
            <a:pPr eaLnBrk="1" hangingPunct="1"/>
            <a:r>
              <a:rPr lang="en-US" altLang="en-US"/>
              <a:t>Definition: Association Rule</a:t>
            </a:r>
          </a:p>
        </p:txBody>
      </p:sp>
      <p:graphicFrame>
        <p:nvGraphicFramePr>
          <p:cNvPr id="38916" name="Object 2">
            <a:extLst>
              <a:ext uri="{FF2B5EF4-FFF2-40B4-BE49-F238E27FC236}">
                <a16:creationId xmlns:a16="http://schemas.microsoft.com/office/drawing/2014/main" id="{CAA8BA97-7ECE-4E91-84AB-3D4369B52D0F}"/>
              </a:ext>
            </a:extLst>
          </p:cNvPr>
          <p:cNvGraphicFramePr>
            <a:graphicFrameLocks noGrp="1" noChangeAspect="1"/>
          </p:cNvGraphicFramePr>
          <p:nvPr>
            <p:ph idx="4294967295"/>
          </p:nvPr>
        </p:nvGraphicFramePr>
        <p:xfrm>
          <a:off x="5556250" y="1752600"/>
          <a:ext cx="3587750" cy="215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22" name="Document" r:id="rId3" imgW="3359338" imgH="2015504" progId="Word.Document.8">
                  <p:embed/>
                </p:oleObj>
              </mc:Choice>
              <mc:Fallback>
                <p:oleObj name="Document" r:id="rId3" imgW="3359338" imgH="2015504" progId="Word.Document.8">
                  <p:embed/>
                  <p:pic>
                    <p:nvPicPr>
                      <p:cNvPr id="38916" name="Object 2">
                        <a:extLst>
                          <a:ext uri="{FF2B5EF4-FFF2-40B4-BE49-F238E27FC236}">
                            <a16:creationId xmlns:a16="http://schemas.microsoft.com/office/drawing/2014/main" id="{CAA8BA97-7ECE-4E91-84AB-3D4369B52D0F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6250" y="1752600"/>
                        <a:ext cx="3587750" cy="2152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22">
            <a:extLst>
              <a:ext uri="{FF2B5EF4-FFF2-40B4-BE49-F238E27FC236}">
                <a16:creationId xmlns:a16="http://schemas.microsoft.com/office/drawing/2014/main" id="{CA2D1EBC-A782-49A2-9E49-EBEEACC10CAA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3976688"/>
            <a:ext cx="3978275" cy="2513013"/>
            <a:chOff x="3014" y="2313"/>
            <a:chExt cx="2506" cy="1583"/>
          </a:xfrm>
        </p:grpSpPr>
        <p:sp>
          <p:nvSpPr>
            <p:cNvPr id="38919" name="Text Box 11">
              <a:extLst>
                <a:ext uri="{FF2B5EF4-FFF2-40B4-BE49-F238E27FC236}">
                  <a16:creationId xmlns:a16="http://schemas.microsoft.com/office/drawing/2014/main" id="{067B3DF4-05E5-42EB-8B55-F1D5F4E635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60" y="2313"/>
              <a:ext cx="93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4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Example:</a:t>
              </a:r>
              <a:endPara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38920" name="Object 3">
              <a:extLst>
                <a:ext uri="{FF2B5EF4-FFF2-40B4-BE49-F238E27FC236}">
                  <a16:creationId xmlns:a16="http://schemas.microsoft.com/office/drawing/2014/main" id="{5DCDE373-205F-4D0A-A731-55B9028CAD1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779" y="2545"/>
            <a:ext cx="1741" cy="2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723" name="Equation" r:id="rId5" imgW="1459866" imgH="203112" progId="Equation.3">
                    <p:embed/>
                  </p:oleObj>
                </mc:Choice>
                <mc:Fallback>
                  <p:oleObj name="Equation" r:id="rId5" imgW="1459866" imgH="203112" progId="Equation.3">
                    <p:embed/>
                    <p:pic>
                      <p:nvPicPr>
                        <p:cNvPr id="38920" name="Object 3">
                          <a:extLst>
                            <a:ext uri="{FF2B5EF4-FFF2-40B4-BE49-F238E27FC236}">
                              <a16:creationId xmlns:a16="http://schemas.microsoft.com/office/drawing/2014/main" id="{5DCDE373-205F-4D0A-A731-55B9028CAD1C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79" y="2545"/>
                          <a:ext cx="1741" cy="23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8921" name="Object 4">
              <a:extLst>
                <a:ext uri="{FF2B5EF4-FFF2-40B4-BE49-F238E27FC236}">
                  <a16:creationId xmlns:a16="http://schemas.microsoft.com/office/drawing/2014/main" id="{35FF0280-7481-4EA1-93AB-B5192DA18D3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060" y="2928"/>
            <a:ext cx="2460" cy="4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724" name="Equation" r:id="rId7" imgW="4318000" imgH="787400" progId="Equation.3">
                    <p:embed/>
                  </p:oleObj>
                </mc:Choice>
                <mc:Fallback>
                  <p:oleObj name="Equation" r:id="rId7" imgW="4318000" imgH="787400" progId="Equation.3">
                    <p:embed/>
                    <p:pic>
                      <p:nvPicPr>
                        <p:cNvPr id="38921" name="Object 4">
                          <a:extLst>
                            <a:ext uri="{FF2B5EF4-FFF2-40B4-BE49-F238E27FC236}">
                              <a16:creationId xmlns:a16="http://schemas.microsoft.com/office/drawing/2014/main" id="{35FF0280-7481-4EA1-93AB-B5192DA18D38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60" y="2928"/>
                          <a:ext cx="2460" cy="44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8922" name="Object 5">
              <a:extLst>
                <a:ext uri="{FF2B5EF4-FFF2-40B4-BE49-F238E27FC236}">
                  <a16:creationId xmlns:a16="http://schemas.microsoft.com/office/drawing/2014/main" id="{1A6EEC46-00CD-442B-8DE5-4E45FB871F7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014" y="3456"/>
            <a:ext cx="2475" cy="4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725" name="Equation" r:id="rId9" imgW="4470400" imgH="787400" progId="Equation.3">
                    <p:embed/>
                  </p:oleObj>
                </mc:Choice>
                <mc:Fallback>
                  <p:oleObj name="Equation" r:id="rId9" imgW="4470400" imgH="787400" progId="Equation.3">
                    <p:embed/>
                    <p:pic>
                      <p:nvPicPr>
                        <p:cNvPr id="38922" name="Object 5">
                          <a:extLst>
                            <a:ext uri="{FF2B5EF4-FFF2-40B4-BE49-F238E27FC236}">
                              <a16:creationId xmlns:a16="http://schemas.microsoft.com/office/drawing/2014/main" id="{1A6EEC46-00CD-442B-8DE5-4E45FB871F77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14" y="3456"/>
                          <a:ext cx="2475" cy="4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10387" name="Rectangle 19">
            <a:extLst>
              <a:ext uri="{FF2B5EF4-FFF2-40B4-BE49-F238E27FC236}">
                <a16:creationId xmlns:a16="http://schemas.microsoft.com/office/drawing/2014/main" id="{1BE2B48D-9AB5-47A8-BFEE-F5A9FB5BE3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6200" y="1099343"/>
            <a:ext cx="4876800" cy="5758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</a:pPr>
            <a:r>
              <a:rPr lang="en-US" altLang="en-US" sz="2800" b="1" dirty="0">
                <a:latin typeface="+mj-lt"/>
              </a:rPr>
              <a:t>Association Rule</a:t>
            </a:r>
          </a:p>
          <a:p>
            <a:pPr lvl="1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altLang="en-US" sz="2400" dirty="0">
                <a:latin typeface="+mj-lt"/>
              </a:rPr>
              <a:t>An implication expression of the form X </a:t>
            </a:r>
            <a:r>
              <a:rPr lang="en-US" altLang="en-US" sz="2400" dirty="0">
                <a:latin typeface="+mj-lt"/>
                <a:sym typeface="Symbol" panose="05050102010706020507" pitchFamily="18" charset="2"/>
              </a:rPr>
              <a:t> Y, where X and Y are </a:t>
            </a:r>
            <a:r>
              <a:rPr lang="en-US" altLang="en-US" sz="2400" dirty="0" err="1">
                <a:latin typeface="+mj-lt"/>
                <a:sym typeface="Symbol" panose="05050102010706020507" pitchFamily="18" charset="2"/>
              </a:rPr>
              <a:t>itemsets</a:t>
            </a:r>
            <a:endParaRPr lang="en-US" altLang="en-US" sz="2400" dirty="0">
              <a:latin typeface="+mj-lt"/>
              <a:sym typeface="Symbol" panose="05050102010706020507" pitchFamily="18" charset="2"/>
            </a:endParaRPr>
          </a:p>
          <a:p>
            <a:pPr lvl="1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altLang="en-US" sz="2400" dirty="0">
                <a:latin typeface="+mj-lt"/>
              </a:rPr>
              <a:t>Example:</a:t>
            </a:r>
            <a:br>
              <a:rPr lang="en-US" altLang="en-US" sz="2400" dirty="0">
                <a:latin typeface="+mj-lt"/>
              </a:rPr>
            </a:br>
            <a:r>
              <a:rPr lang="en-US" altLang="en-US" sz="2400" dirty="0">
                <a:latin typeface="+mj-lt"/>
              </a:rPr>
              <a:t>   {Milk, Diaper} </a:t>
            </a:r>
            <a:r>
              <a:rPr lang="en-US" altLang="en-US" sz="2400" dirty="0">
                <a:latin typeface="+mj-lt"/>
                <a:sym typeface="Symbol" panose="05050102010706020507" pitchFamily="18" charset="2"/>
              </a:rPr>
              <a:t> {Beer}</a:t>
            </a:r>
            <a:r>
              <a:rPr lang="en-US" altLang="en-US" sz="2400" dirty="0">
                <a:latin typeface="+mj-lt"/>
              </a:rPr>
              <a:t> </a:t>
            </a: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</a:pPr>
            <a:r>
              <a:rPr lang="en-US" altLang="en-US" sz="2800" b="1" dirty="0">
                <a:latin typeface="+mj-lt"/>
              </a:rPr>
              <a:t>Rule Evaluation Metrics</a:t>
            </a:r>
            <a:endParaRPr lang="en-US" altLang="en-US" sz="2800" b="1" dirty="0">
              <a:latin typeface="+mj-lt"/>
              <a:sym typeface="Symbol" panose="05050102010706020507" pitchFamily="18" charset="2"/>
            </a:endParaRPr>
          </a:p>
          <a:p>
            <a:pPr lvl="1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altLang="en-US" sz="2400" dirty="0">
                <a:latin typeface="+mj-lt"/>
              </a:rPr>
              <a:t>Support (</a:t>
            </a:r>
            <a:r>
              <a:rPr lang="en-US" altLang="en-US" sz="2400" dirty="0">
                <a:latin typeface="Symbol" panose="05050102010706020507" pitchFamily="18" charset="2"/>
              </a:rPr>
              <a:t>s</a:t>
            </a:r>
            <a:r>
              <a:rPr lang="en-US" altLang="en-US" sz="2400" dirty="0">
                <a:latin typeface="+mj-lt"/>
              </a:rPr>
              <a:t>)</a:t>
            </a:r>
          </a:p>
          <a:p>
            <a:pPr lvl="2" eaLnBrk="1" hangingPunct="1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</a:pPr>
            <a:r>
              <a:rPr lang="en-US" altLang="en-US" sz="2000" dirty="0">
                <a:latin typeface="+mj-lt"/>
              </a:rPr>
              <a:t>Fraction of transactions that contain both X and Y</a:t>
            </a:r>
          </a:p>
          <a:p>
            <a:pPr lvl="1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altLang="en-US" sz="2400" dirty="0">
                <a:latin typeface="+mj-lt"/>
              </a:rPr>
              <a:t>Confidence (c = </a:t>
            </a:r>
            <a:r>
              <a:rPr lang="en-US" altLang="en-US" sz="2400" dirty="0">
                <a:latin typeface="Symbol" panose="05050102010706020507" pitchFamily="18" charset="2"/>
              </a:rPr>
              <a:t>s </a:t>
            </a:r>
            <a:r>
              <a:rPr lang="en-US" altLang="en-US" sz="2400" dirty="0"/>
              <a:t>(XY)/</a:t>
            </a:r>
            <a:r>
              <a:rPr lang="en-US" altLang="en-US" sz="2400" dirty="0">
                <a:latin typeface="Symbol" panose="05050102010706020507" pitchFamily="18" charset="2"/>
              </a:rPr>
              <a:t>s </a:t>
            </a:r>
            <a:r>
              <a:rPr lang="en-US" altLang="en-US" sz="2400" dirty="0"/>
              <a:t>(X)</a:t>
            </a:r>
            <a:r>
              <a:rPr lang="en-US" altLang="en-US" sz="2400" dirty="0">
                <a:latin typeface="+mj-lt"/>
              </a:rPr>
              <a:t>)</a:t>
            </a:r>
          </a:p>
          <a:p>
            <a:pPr lvl="2" eaLnBrk="1" hangingPunct="1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</a:pPr>
            <a:r>
              <a:rPr lang="en-US" altLang="en-US" sz="2000" dirty="0">
                <a:latin typeface="+mj-lt"/>
              </a:rPr>
              <a:t>Measures how often items in Y </a:t>
            </a:r>
            <a:br>
              <a:rPr lang="en-US" altLang="en-US" sz="2000" dirty="0">
                <a:latin typeface="+mj-lt"/>
              </a:rPr>
            </a:br>
            <a:r>
              <a:rPr lang="en-US" altLang="en-US" sz="2000" dirty="0">
                <a:latin typeface="+mj-lt"/>
              </a:rPr>
              <a:t>appear in transactions that</a:t>
            </a:r>
            <a:br>
              <a:rPr lang="en-US" altLang="en-US" sz="2000" dirty="0">
                <a:latin typeface="+mj-lt"/>
              </a:rPr>
            </a:br>
            <a:r>
              <a:rPr lang="en-US" altLang="en-US" sz="2000" dirty="0">
                <a:latin typeface="+mj-lt"/>
              </a:rPr>
              <a:t>contain X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6E0FDD0-1CBC-4E1F-8E83-46ADB78F03A1}"/>
              </a:ext>
            </a:extLst>
          </p:cNvPr>
          <p:cNvCxnSpPr/>
          <p:nvPr/>
        </p:nvCxnSpPr>
        <p:spPr>
          <a:xfrm>
            <a:off x="4781550" y="3301206"/>
            <a:ext cx="0" cy="3303587"/>
          </a:xfrm>
          <a:prstGeom prst="line">
            <a:avLst/>
          </a:prstGeom>
          <a:ln w="38100">
            <a:solidFill>
              <a:srgbClr val="0000CC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02261D-CA96-4201-BE6F-5D1C1E13C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A5BDC-0021-492F-A401-21E70EA4FB73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0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0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0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0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0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0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0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0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0387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Rectangle 2">
            <a:extLst>
              <a:ext uri="{FF2B5EF4-FFF2-40B4-BE49-F238E27FC236}">
                <a16:creationId xmlns:a16="http://schemas.microsoft.com/office/drawing/2014/main" id="{D4B2AC24-9D34-4450-A035-EA040A8D29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924800" cy="685800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altLang="en-US" sz="3200"/>
              <a:t>Ref: FP for Classification and Clustering</a:t>
            </a:r>
            <a:endParaRPr lang="en-US" altLang="en-US"/>
          </a:p>
        </p:txBody>
      </p:sp>
      <p:sp>
        <p:nvSpPr>
          <p:cNvPr id="81924" name="Rectangle 3">
            <a:extLst>
              <a:ext uri="{FF2B5EF4-FFF2-40B4-BE49-F238E27FC236}">
                <a16:creationId xmlns:a16="http://schemas.microsoft.com/office/drawing/2014/main" id="{A9912920-923E-4897-866B-28D7EF8B97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82000" cy="5257800"/>
          </a:xfrm>
          <a:noFill/>
        </p:spPr>
        <p:txBody>
          <a:bodyPr lIns="92075" tIns="46038" rIns="92075" bIns="46038"/>
          <a:lstStyle/>
          <a:p>
            <a:pPr marL="533400" indent="-533400" eaLnBrk="1" hangingPunct="1">
              <a:lnSpc>
                <a:spcPct val="110000"/>
              </a:lnSpc>
            </a:pPr>
            <a:r>
              <a:rPr lang="en-US" altLang="en-US"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G. Dong and J. Li. Efficient mining of emerging patterns: Discovering trends and differences.  KDD'99.</a:t>
            </a:r>
          </a:p>
          <a:p>
            <a:pPr marL="533400" indent="-533400" eaLnBrk="1" hangingPunct="1">
              <a:lnSpc>
                <a:spcPct val="110000"/>
              </a:lnSpc>
            </a:pPr>
            <a:r>
              <a:rPr lang="en-US" altLang="en-US"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B. Liu, W. Hsu, Y. Ma. Integrating Classification and Association Rule Mining.  KDD’98.</a:t>
            </a:r>
          </a:p>
          <a:p>
            <a:pPr marL="533400" indent="-533400" eaLnBrk="1" hangingPunct="1">
              <a:lnSpc>
                <a:spcPct val="110000"/>
              </a:lnSpc>
            </a:pPr>
            <a:r>
              <a:rPr lang="en-US" altLang="en-US"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W. Li, J. Han, and J. Pei.  CMAR: Accurate and Efficient Classification Based on Multiple Class-Association Rules.  ICDM'01.</a:t>
            </a:r>
          </a:p>
          <a:p>
            <a:pPr marL="533400" indent="-533400" eaLnBrk="1" hangingPunct="1">
              <a:lnSpc>
                <a:spcPct val="110000"/>
              </a:lnSpc>
            </a:pPr>
            <a:r>
              <a:rPr lang="en-US" altLang="en-US"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H. Wang, W. Wang, J. Yang, and P.S. Yu.  Clustering by pattern similarity in large data sets.  SIGMOD’ 02. </a:t>
            </a:r>
          </a:p>
          <a:p>
            <a:pPr marL="533400" indent="-533400" eaLnBrk="1" hangingPunct="1">
              <a:lnSpc>
                <a:spcPct val="110000"/>
              </a:lnSpc>
            </a:pPr>
            <a:r>
              <a:rPr lang="en-US" altLang="en-US"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J. Yang and W. Wang.  CLUSEQ: efficient and effective sequence clustering. ICDE’03. </a:t>
            </a:r>
          </a:p>
          <a:p>
            <a:pPr marL="533400" indent="-533400" eaLnBrk="1" hangingPunct="1">
              <a:lnSpc>
                <a:spcPct val="110000"/>
              </a:lnSpc>
            </a:pPr>
            <a:r>
              <a:rPr lang="en-US" altLang="en-US"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X. Yin and J. Han. CPAR: Classification based on Predictive Association Rules.  SDM'03.</a:t>
            </a:r>
          </a:p>
          <a:p>
            <a:pPr marL="533400" indent="-533400" eaLnBrk="1" hangingPunct="1">
              <a:lnSpc>
                <a:spcPct val="110000"/>
              </a:lnSpc>
            </a:pPr>
            <a:r>
              <a:rPr lang="en-US" altLang="en-US"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H. Cheng, X. Yan, J. Han, and C.-W. Hsu, Discriminative Frequent Pattern Analysis for Effective Classification”, ICDE'07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6270288-6EC0-41E8-87F4-5EEA6DC9F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40</a:t>
            </a:fld>
            <a:endParaRPr lang="en-US" alt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2">
            <a:extLst>
              <a:ext uri="{FF2B5EF4-FFF2-40B4-BE49-F238E27FC236}">
                <a16:creationId xmlns:a16="http://schemas.microsoft.com/office/drawing/2014/main" id="{11ED667E-520F-46B5-B341-9B25B30D4F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924800" cy="685800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altLang="en-US" sz="2800"/>
              <a:t>Ref:  Privacy-Preserving FP Mining</a:t>
            </a:r>
            <a:endParaRPr lang="en-US" altLang="en-US" sz="3200"/>
          </a:p>
        </p:txBody>
      </p:sp>
      <p:sp>
        <p:nvSpPr>
          <p:cNvPr id="82948" name="Rectangle 3">
            <a:extLst>
              <a:ext uri="{FF2B5EF4-FFF2-40B4-BE49-F238E27FC236}">
                <a16:creationId xmlns:a16="http://schemas.microsoft.com/office/drawing/2014/main" id="{757D49D5-0BB5-4F33-A5AA-2C7160528E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534400" cy="5257800"/>
          </a:xfrm>
          <a:noFill/>
        </p:spPr>
        <p:txBody>
          <a:bodyPr lIns="92075" tIns="46038" rIns="92075" bIns="46038"/>
          <a:lstStyle/>
          <a:p>
            <a:pPr marL="533400" indent="-533400" eaLnBrk="1" hangingPunct="1">
              <a:lnSpc>
                <a:spcPct val="110000"/>
              </a:lnSpc>
            </a:pPr>
            <a:r>
              <a:rPr lang="en-US" altLang="en-US"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A. Evfimievski, R. Srikant, R. Agrawal, J. Gehrke.  Privacy Preserving Mining of Association Rules.  KDD’02.</a:t>
            </a:r>
          </a:p>
          <a:p>
            <a:pPr marL="533400" indent="-533400" eaLnBrk="1" hangingPunct="1">
              <a:lnSpc>
                <a:spcPct val="110000"/>
              </a:lnSpc>
            </a:pPr>
            <a:r>
              <a:rPr lang="en-US" altLang="en-US"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A. Evfimievski, J. Gehrke, and R. Srikant.  Limiting Privacy Breaches in Privacy Preserving Data Mining.  PODS’03</a:t>
            </a:r>
          </a:p>
          <a:p>
            <a:pPr marL="533400" indent="-533400" eaLnBrk="1" hangingPunct="1">
              <a:lnSpc>
                <a:spcPct val="120000"/>
              </a:lnSpc>
            </a:pPr>
            <a:r>
              <a:rPr lang="en-US" altLang="en-US"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J. Vaidya and C. Clifton.  Privacy Preserving Association Rule Mining in Vertically Partitioned Data.  KDD’02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1D7D770-21D2-4C1F-93FA-51CCFA38F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41</a:t>
            </a:fld>
            <a:endParaRPr lang="en-US" alt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itle 1">
            <a:extLst>
              <a:ext uri="{FF2B5EF4-FFF2-40B4-BE49-F238E27FC236}">
                <a16:creationId xmlns:a16="http://schemas.microsoft.com/office/drawing/2014/main" id="{975AB874-700F-446B-9CF8-B7E075109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Mining Compressed Patterns</a:t>
            </a:r>
          </a:p>
        </p:txBody>
      </p:sp>
      <p:sp>
        <p:nvSpPr>
          <p:cNvPr id="83971" name="Content Placeholder 2">
            <a:extLst>
              <a:ext uri="{FF2B5EF4-FFF2-40B4-BE49-F238E27FC236}">
                <a16:creationId xmlns:a16="http://schemas.microsoft.com/office/drawing/2014/main" id="{F078D387-F104-4DE0-98C1-F0278306D9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371600"/>
            <a:ext cx="8534400" cy="5105400"/>
          </a:xfrm>
        </p:spPr>
        <p:txBody>
          <a:bodyPr/>
          <a:lstStyle/>
          <a:p>
            <a:r>
              <a:rPr lang="en-US" altLang="en-US" sz="24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D. Xin, H. Cheng, X. Yan, and J. Han. Extracting redundancy-aware top-k patterns. </a:t>
            </a:r>
            <a:r>
              <a:rPr lang="en-US" altLang="en-US" sz="24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KDD'06</a:t>
            </a:r>
          </a:p>
          <a:p>
            <a:r>
              <a:rPr lang="en-US" altLang="en-US" sz="24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D. Xin, J. Han, X. Yan, and H. Cheng. Mining compressed frequent-pattern sets. </a:t>
            </a:r>
            <a:r>
              <a:rPr lang="en-US" altLang="en-US" sz="24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VLDB'05</a:t>
            </a:r>
          </a:p>
          <a:p>
            <a:r>
              <a:rPr lang="en-US" altLang="en-US" sz="24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X. Yan, H. Cheng, J. Han, and D. Xin. Summarizing itemset patterns: A profile-based approach. </a:t>
            </a:r>
            <a:r>
              <a:rPr lang="en-US" altLang="en-US" sz="24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KDD'05</a:t>
            </a:r>
            <a:endParaRPr lang="en-US" altLang="en-US" sz="24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4FC95DF-DB66-4585-83D9-5F09F1ABB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42</a:t>
            </a:fld>
            <a:endParaRPr lang="en-US" alt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itle 1">
            <a:extLst>
              <a:ext uri="{FF2B5EF4-FFF2-40B4-BE49-F238E27FC236}">
                <a16:creationId xmlns:a16="http://schemas.microsoft.com/office/drawing/2014/main" id="{EE7A62F5-601D-4003-B587-3D6337509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Mining Colossal Patterns</a:t>
            </a:r>
          </a:p>
        </p:txBody>
      </p:sp>
      <p:sp>
        <p:nvSpPr>
          <p:cNvPr id="84995" name="Content Placeholder 2">
            <a:extLst>
              <a:ext uri="{FF2B5EF4-FFF2-40B4-BE49-F238E27FC236}">
                <a16:creationId xmlns:a16="http://schemas.microsoft.com/office/drawing/2014/main" id="{6B14D497-BD71-4E42-89C6-9B47AB88BA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F. Zhu, X. Yan, J. Han, P. S. Yu, and H. Cheng. Mining colossal frequent patterns by core pattern fusion. ICDE'07</a:t>
            </a:r>
          </a:p>
          <a:p>
            <a:r>
              <a:rPr lang="en-US" altLang="en-US" sz="24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F. Zhu, Q. Qu, D. Lo, X. Yan, J. Han. P. S. Yu, Mining Top-K Large Structural Patterns in a Massive Network. VLDB’11</a:t>
            </a:r>
            <a:br>
              <a:rPr lang="en-US" altLang="en-US" sz="24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en-US" altLang="en-US" sz="2400" i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6EE0A1E-CDC5-4B00-983A-D5F5C32D9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43</a:t>
            </a:fld>
            <a:endParaRPr lang="en-US" alt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9" name="Rectangle 2">
            <a:extLst>
              <a:ext uri="{FF2B5EF4-FFF2-40B4-BE49-F238E27FC236}">
                <a16:creationId xmlns:a16="http://schemas.microsoft.com/office/drawing/2014/main" id="{8977314B-D7EB-4AA8-94B3-1E1663712C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924800" cy="685800"/>
          </a:xfrm>
          <a:noFill/>
        </p:spPr>
        <p:txBody>
          <a:bodyPr lIns="92075" tIns="46038" rIns="92075" bIns="46038" anchor="ctr">
            <a:normAutofit fontScale="90000"/>
          </a:bodyPr>
          <a:lstStyle/>
          <a:p>
            <a:pPr eaLnBrk="1" hangingPunct="1"/>
            <a:r>
              <a:rPr lang="en-US" altLang="en-US" sz="3200"/>
              <a:t>Ref: FP Mining from Data </a:t>
            </a:r>
            <a:r>
              <a:rPr lang="en-US" altLang="en-US"/>
              <a:t>Streams</a:t>
            </a:r>
          </a:p>
        </p:txBody>
      </p:sp>
      <p:sp>
        <p:nvSpPr>
          <p:cNvPr id="86020" name="Rectangle 3">
            <a:extLst>
              <a:ext uri="{FF2B5EF4-FFF2-40B4-BE49-F238E27FC236}">
                <a16:creationId xmlns:a16="http://schemas.microsoft.com/office/drawing/2014/main" id="{8E402356-A683-49BA-8A38-DBAD9C953E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534400" cy="5257800"/>
          </a:xfrm>
          <a:noFill/>
        </p:spPr>
        <p:txBody>
          <a:bodyPr lIns="92075" tIns="46038" rIns="92075" bIns="46038"/>
          <a:lstStyle/>
          <a:p>
            <a:pPr marL="533400" indent="-533400" eaLnBrk="1" hangingPunct="1">
              <a:lnSpc>
                <a:spcPct val="110000"/>
              </a:lnSpc>
            </a:pPr>
            <a:r>
              <a:rPr lang="en-US" altLang="en-US"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Y. Chen, G. Dong, J. Han, B. W. Wah, and J. Wang.  Multi-Dimensional Regression Analysis of Time-Series Data Streams.  VLDB'02.</a:t>
            </a:r>
          </a:p>
          <a:p>
            <a:pPr marL="533400" indent="-533400" eaLnBrk="1" hangingPunct="1">
              <a:lnSpc>
                <a:spcPct val="110000"/>
              </a:lnSpc>
            </a:pPr>
            <a:r>
              <a:rPr lang="en-US" altLang="en-US"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R. M. Karp, C. H. Papadimitriou, and S. Shenker. A simple algorithm for finding frequent elements in streams and bags. </a:t>
            </a:r>
            <a:r>
              <a:rPr lang="en-US" altLang="en-US" sz="20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TODS</a:t>
            </a:r>
            <a:r>
              <a:rPr lang="en-US" altLang="en-US"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2003.</a:t>
            </a:r>
          </a:p>
          <a:p>
            <a:pPr marL="533400" indent="-533400" eaLnBrk="1" hangingPunct="1">
              <a:lnSpc>
                <a:spcPct val="110000"/>
              </a:lnSpc>
            </a:pPr>
            <a:r>
              <a:rPr lang="en-US" altLang="en-US"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G. Manku and R. Motwani.   Approximate Frequency Counts over Data Streams.  VLDB’02.</a:t>
            </a:r>
          </a:p>
          <a:p>
            <a:pPr marL="533400" indent="-533400" eaLnBrk="1" hangingPunct="1">
              <a:lnSpc>
                <a:spcPct val="120000"/>
              </a:lnSpc>
            </a:pPr>
            <a:r>
              <a:rPr lang="en-US" altLang="en-US"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A. Metwally, D. Agrawal, and A. El Abbadi. Efficient computation of frequent and top-k elements in data streams. </a:t>
            </a:r>
            <a:r>
              <a:rPr lang="en-US" altLang="en-US" sz="20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ICDT'05</a:t>
            </a:r>
            <a:endParaRPr lang="en-US" altLang="en-US" sz="20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8442775-D01D-4E63-84AD-D8DA520C6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44</a:t>
            </a:fld>
            <a:endParaRPr lang="en-US" alt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3" name="Rectangle 2">
            <a:extLst>
              <a:ext uri="{FF2B5EF4-FFF2-40B4-BE49-F238E27FC236}">
                <a16:creationId xmlns:a16="http://schemas.microsoft.com/office/drawing/2014/main" id="{395617FA-8F6C-469C-80F5-E027F23CDE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924800" cy="685800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altLang="en-US" sz="2800"/>
              <a:t>Ref: Freq. Pattern Mining Applications</a:t>
            </a:r>
            <a:endParaRPr lang="en-US" altLang="en-US" sz="3200"/>
          </a:p>
        </p:txBody>
      </p:sp>
      <p:sp>
        <p:nvSpPr>
          <p:cNvPr id="87044" name="Rectangle 3">
            <a:extLst>
              <a:ext uri="{FF2B5EF4-FFF2-40B4-BE49-F238E27FC236}">
                <a16:creationId xmlns:a16="http://schemas.microsoft.com/office/drawing/2014/main" id="{E1B0ED46-F3CB-4015-8D49-493B0DD5E1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257800"/>
          </a:xfrm>
          <a:noFill/>
        </p:spPr>
        <p:txBody>
          <a:bodyPr lIns="92075" tIns="46038" rIns="92075" bIns="46038"/>
          <a:lstStyle/>
          <a:p>
            <a:pPr marL="533400" indent="-533400" eaLnBrk="1" hangingPunct="1"/>
            <a:r>
              <a:rPr lang="en-US" altLang="en-US" sz="16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T. Dasu, T. Johnson, S. Muthukrishnan, and V. Shkapenyuk. Mining Database Structure; or How to Build a Data Quality Browser. SIGMOD'02</a:t>
            </a:r>
          </a:p>
          <a:p>
            <a:pPr marL="533400" indent="-533400" eaLnBrk="1" hangingPunct="1"/>
            <a:r>
              <a:rPr lang="en-US" altLang="en-US" sz="16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M. Khan, H. Le, H. Ahmadi, T. Abdelzaher, and J. Han. DustMiner: Troubleshooting interactive complexity bugs in sensor networks., SenSys'08</a:t>
            </a:r>
          </a:p>
          <a:p>
            <a:pPr marL="533400" indent="-533400" eaLnBrk="1" hangingPunct="1"/>
            <a:r>
              <a:rPr lang="en-US" altLang="en-US" sz="16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Z. Li, S. Lu, S. Myagmar, and Y. Zhou. CP-Miner: A tool for finding copy-paste and related bugs in operating system code. In Proc. 2004 Symp. Operating Systems Design and Implementation (OSDI'04)</a:t>
            </a:r>
          </a:p>
          <a:p>
            <a:pPr marL="533400" indent="-533400" eaLnBrk="1" hangingPunct="1"/>
            <a:r>
              <a:rPr lang="en-US" altLang="en-US" sz="16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Z. Li and Y. Zhou. PR-Miner: Automatically extracting implicit programming rules and detecting violations in large software code. </a:t>
            </a:r>
            <a:r>
              <a:rPr lang="en-US" altLang="en-US" sz="16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FSE'05</a:t>
            </a:r>
          </a:p>
          <a:p>
            <a:pPr marL="533400" indent="-533400" eaLnBrk="1" hangingPunct="1"/>
            <a:r>
              <a:rPr lang="en-US" altLang="en-US" sz="16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D. Lo, H. Cheng, J. Han, S. Khoo, and C. Sun. Classification of software behaviors for failure detection: A discriminative pattern mining approach. </a:t>
            </a:r>
            <a:r>
              <a:rPr lang="en-US" altLang="en-US" sz="16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KDD'09</a:t>
            </a:r>
          </a:p>
          <a:p>
            <a:pPr marL="533400" indent="-533400" eaLnBrk="1" hangingPunct="1"/>
            <a:r>
              <a:rPr lang="en-US" altLang="en-US" sz="16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Q. Mei, D. Xin, H. Cheng, J. Han, and C. Zhai. Semantic annotation of frequent patterns. </a:t>
            </a:r>
            <a:r>
              <a:rPr lang="en-US" altLang="en-US" sz="16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ACM TKDD, </a:t>
            </a:r>
            <a:r>
              <a:rPr lang="en-US" altLang="en-US" sz="16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2007.</a:t>
            </a:r>
            <a:endParaRPr lang="en-US" altLang="en-US" sz="1600" i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33400" indent="-533400" eaLnBrk="1" hangingPunct="1"/>
            <a:r>
              <a:rPr lang="en-US" altLang="en-US" sz="16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K. Wang, S. Zhou, J. Han.  Profit Mining: From Patterns to Actions. EDBT’02.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BAF2A3F-9215-4A06-975D-E97D09747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45</a:t>
            </a:fld>
            <a:endParaRPr lang="en-US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>
            <a:extLst>
              <a:ext uri="{FF2B5EF4-FFF2-40B4-BE49-F238E27FC236}">
                <a16:creationId xmlns:a16="http://schemas.microsoft.com/office/drawing/2014/main" id="{8E007078-3C75-463C-B748-87281E16D82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7813"/>
            <a:ext cx="8229600" cy="1139825"/>
          </a:xfrm>
        </p:spPr>
        <p:txBody>
          <a:bodyPr/>
          <a:lstStyle/>
          <a:p>
            <a:pPr eaLnBrk="1" hangingPunct="1"/>
            <a:r>
              <a:rPr lang="en-US" altLang="en-US"/>
              <a:t>Association Rule Mining Task</a:t>
            </a:r>
          </a:p>
        </p:txBody>
      </p:sp>
      <p:sp>
        <p:nvSpPr>
          <p:cNvPr id="1236995" name="Rectangle 3">
            <a:extLst>
              <a:ext uri="{FF2B5EF4-FFF2-40B4-BE49-F238E27FC236}">
                <a16:creationId xmlns:a16="http://schemas.microsoft.com/office/drawing/2014/main" id="{C7700C16-1348-4A88-B072-E48B555AB7E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8229600" cy="45307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/>
              <a:t>Given a set of transactions T, the goal of association rule mining is to find all rules having 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sz="2400" dirty="0"/>
              <a:t>support </a:t>
            </a:r>
            <a:r>
              <a:rPr lang="en-US" sz="2400" dirty="0">
                <a:cs typeface="Arial" charset="0"/>
              </a:rPr>
              <a:t>≥ </a:t>
            </a:r>
            <a:r>
              <a:rPr lang="en-US" sz="2400" i="1" dirty="0" err="1">
                <a:cs typeface="Arial" charset="0"/>
              </a:rPr>
              <a:t>minsup</a:t>
            </a:r>
            <a:r>
              <a:rPr lang="en-US" sz="2400" i="1" dirty="0">
                <a:cs typeface="Arial" charset="0"/>
              </a:rPr>
              <a:t> </a:t>
            </a:r>
            <a:r>
              <a:rPr lang="en-US" sz="2400" dirty="0">
                <a:cs typeface="Arial" charset="0"/>
              </a:rPr>
              <a:t>threshold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sz="2400" dirty="0">
                <a:cs typeface="Arial" charset="0"/>
              </a:rPr>
              <a:t>confidence ≥ </a:t>
            </a:r>
            <a:r>
              <a:rPr lang="en-US" sz="2400" i="1" dirty="0" err="1">
                <a:cs typeface="Arial" charset="0"/>
              </a:rPr>
              <a:t>minconf</a:t>
            </a:r>
            <a:r>
              <a:rPr lang="en-US" sz="2400" i="1" dirty="0">
                <a:cs typeface="Arial" charset="0"/>
              </a:rPr>
              <a:t> </a:t>
            </a:r>
            <a:r>
              <a:rPr lang="en-US" sz="2400" dirty="0">
                <a:cs typeface="Arial" charset="0"/>
              </a:rPr>
              <a:t>threshold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>
                <a:cs typeface="Arial" charset="0"/>
              </a:rPr>
              <a:t>Brute-force approach: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sz="2400" dirty="0">
                <a:cs typeface="Arial" charset="0"/>
              </a:rPr>
              <a:t>List all possible association rules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sz="2400" dirty="0">
                <a:cs typeface="Arial" charset="0"/>
              </a:rPr>
              <a:t>Compute the support and confidence for each rule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sz="2400" dirty="0">
                <a:cs typeface="Arial" charset="0"/>
              </a:rPr>
              <a:t>Prune rules that fail the </a:t>
            </a:r>
            <a:r>
              <a:rPr lang="en-US" sz="2400" i="1" dirty="0" err="1">
                <a:cs typeface="Arial" charset="0"/>
              </a:rPr>
              <a:t>minsup</a:t>
            </a:r>
            <a:r>
              <a:rPr lang="en-US" sz="2400" dirty="0">
                <a:cs typeface="Arial" charset="0"/>
              </a:rPr>
              <a:t> and </a:t>
            </a:r>
            <a:r>
              <a:rPr lang="en-US" sz="2400" i="1" dirty="0" err="1">
                <a:cs typeface="Arial" charset="0"/>
              </a:rPr>
              <a:t>minconf</a:t>
            </a:r>
            <a:r>
              <a:rPr lang="en-US" sz="2400" dirty="0">
                <a:cs typeface="Arial" charset="0"/>
              </a:rPr>
              <a:t> thresholds</a:t>
            </a:r>
          </a:p>
          <a:p>
            <a:pPr lvl="1" eaLnBrk="1" fontAlgn="auto" hangingPunct="1">
              <a:spcAft>
                <a:spcPts val="0"/>
              </a:spcAft>
              <a:buFont typeface="Wingdings" charset="2"/>
              <a:buNone/>
              <a:defRPr/>
            </a:pPr>
            <a:r>
              <a:rPr lang="en-US" sz="2400" dirty="0">
                <a:cs typeface="Arial" charset="0"/>
                <a:sym typeface="Symbol" charset="2"/>
              </a:rPr>
              <a:t> </a:t>
            </a:r>
            <a:r>
              <a:rPr lang="en-US" sz="2400" dirty="0">
                <a:solidFill>
                  <a:srgbClr val="FF0000"/>
                </a:solidFill>
                <a:cs typeface="Arial" charset="0"/>
              </a:rPr>
              <a:t>Computationally prohibitive</a:t>
            </a:r>
            <a:r>
              <a:rPr lang="en-US" sz="2400" dirty="0">
                <a:cs typeface="Arial" charset="0"/>
              </a:rPr>
              <a:t>!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69B21C5-F6DB-4BB6-A87F-32C2C454D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A5BDC-0021-492F-A401-21E70EA4FB73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9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9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699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2">
            <a:extLst>
              <a:ext uri="{FF2B5EF4-FFF2-40B4-BE49-F238E27FC236}">
                <a16:creationId xmlns:a16="http://schemas.microsoft.com/office/drawing/2014/main" id="{82FBAB85-1EC9-4BEB-8503-816C29C98B8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7813"/>
            <a:ext cx="8229600" cy="1139825"/>
          </a:xfrm>
        </p:spPr>
        <p:txBody>
          <a:bodyPr/>
          <a:lstStyle/>
          <a:p>
            <a:pPr eaLnBrk="1" hangingPunct="1"/>
            <a:r>
              <a:rPr lang="en-US" altLang="en-US" dirty="0"/>
              <a:t>Mining Association Rules</a:t>
            </a:r>
          </a:p>
        </p:txBody>
      </p:sp>
      <p:graphicFrame>
        <p:nvGraphicFramePr>
          <p:cNvPr id="40964" name="Object 2">
            <a:extLst>
              <a:ext uri="{FF2B5EF4-FFF2-40B4-BE49-F238E27FC236}">
                <a16:creationId xmlns:a16="http://schemas.microsoft.com/office/drawing/2014/main" id="{440F5B8A-BC9E-4723-B761-8A90B17F91A9}"/>
              </a:ext>
            </a:extLst>
          </p:cNvPr>
          <p:cNvGraphicFramePr>
            <a:graphicFrameLocks noGrp="1" noChangeAspect="1"/>
          </p:cNvGraphicFramePr>
          <p:nvPr>
            <p:ph idx="4294967295"/>
          </p:nvPr>
        </p:nvGraphicFramePr>
        <p:xfrm>
          <a:off x="0" y="1524000"/>
          <a:ext cx="3733800" cy="224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2" name="Document" r:id="rId3" imgW="3359338" imgH="2015504" progId="Word.Document.8">
                  <p:embed/>
                </p:oleObj>
              </mc:Choice>
              <mc:Fallback>
                <p:oleObj name="Document" r:id="rId3" imgW="3359338" imgH="2015504" progId="Word.Document.8">
                  <p:embed/>
                  <p:pic>
                    <p:nvPicPr>
                      <p:cNvPr id="40964" name="Object 2">
                        <a:extLst>
                          <a:ext uri="{FF2B5EF4-FFF2-40B4-BE49-F238E27FC236}">
                            <a16:creationId xmlns:a16="http://schemas.microsoft.com/office/drawing/2014/main" id="{440F5B8A-BC9E-4723-B761-8A90B17F91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524000"/>
                        <a:ext cx="3733800" cy="2241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65" name="Text Box 4">
            <a:extLst>
              <a:ext uri="{FF2B5EF4-FFF2-40B4-BE49-F238E27FC236}">
                <a16:creationId xmlns:a16="http://schemas.microsoft.com/office/drawing/2014/main" id="{F2C23F2D-C63D-476B-8C6E-8F1CC5ACE7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1447800"/>
            <a:ext cx="4724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>
                <a:solidFill>
                  <a:srgbClr val="CC3300"/>
                </a:solidFill>
                <a:sym typeface="Symbol" panose="05050102010706020507" pitchFamily="18" charset="2"/>
              </a:rPr>
              <a:t>Example of Rules:</a:t>
            </a:r>
            <a:br>
              <a:rPr lang="en-US" altLang="en-US" sz="2400">
                <a:solidFill>
                  <a:srgbClr val="CC3300"/>
                </a:solidFill>
                <a:sym typeface="Symbol" panose="05050102010706020507" pitchFamily="18" charset="2"/>
              </a:rPr>
            </a:br>
            <a:endParaRPr lang="en-US" altLang="en-US" sz="1000">
              <a:solidFill>
                <a:srgbClr val="CC3300"/>
              </a:solidFill>
              <a:sym typeface="Symbol" panose="05050102010706020507" pitchFamily="18" charset="2"/>
            </a:endParaRPr>
          </a:p>
          <a:p>
            <a:r>
              <a:rPr lang="en-US" altLang="en-US" sz="2000"/>
              <a:t>{Milk,Diaper} </a:t>
            </a:r>
            <a:r>
              <a:rPr lang="en-US" altLang="en-US" sz="2000">
                <a:sym typeface="Symbol" panose="05050102010706020507" pitchFamily="18" charset="2"/>
              </a:rPr>
              <a:t> {Beer} (s=0.4, c=0.67)</a:t>
            </a:r>
            <a:br>
              <a:rPr lang="en-US" altLang="en-US" sz="2000">
                <a:sym typeface="Symbol" panose="05050102010706020507" pitchFamily="18" charset="2"/>
              </a:rPr>
            </a:br>
            <a:r>
              <a:rPr lang="en-US" altLang="en-US" sz="2000"/>
              <a:t>{Milk,Beer} </a:t>
            </a:r>
            <a:r>
              <a:rPr lang="en-US" altLang="en-US" sz="2000">
                <a:sym typeface="Symbol" panose="05050102010706020507" pitchFamily="18" charset="2"/>
              </a:rPr>
              <a:t> {Diaper} (s=0.4, c=1.0)</a:t>
            </a:r>
          </a:p>
          <a:p>
            <a:r>
              <a:rPr lang="en-US" altLang="en-US" sz="2000"/>
              <a:t>{Diaper,Beer} </a:t>
            </a:r>
            <a:r>
              <a:rPr lang="en-US" altLang="en-US" sz="2000">
                <a:sym typeface="Symbol" panose="05050102010706020507" pitchFamily="18" charset="2"/>
              </a:rPr>
              <a:t> {Milk} (s=0.4, c=0.67)</a:t>
            </a:r>
          </a:p>
          <a:p>
            <a:r>
              <a:rPr lang="en-US" altLang="en-US" sz="2000">
                <a:sym typeface="Symbol" panose="05050102010706020507" pitchFamily="18" charset="2"/>
              </a:rPr>
              <a:t>{Beer}  {Milk,Diaper} (s=0.4, c=0.67) </a:t>
            </a:r>
            <a:br>
              <a:rPr lang="en-US" altLang="en-US" sz="2000">
                <a:sym typeface="Symbol" panose="05050102010706020507" pitchFamily="18" charset="2"/>
              </a:rPr>
            </a:br>
            <a:r>
              <a:rPr lang="en-US" altLang="en-US" sz="2000">
                <a:sym typeface="Symbol" panose="05050102010706020507" pitchFamily="18" charset="2"/>
              </a:rPr>
              <a:t>{Diaper}  {Milk,Beer} (s=0.4, c=0.5) </a:t>
            </a:r>
          </a:p>
          <a:p>
            <a:r>
              <a:rPr lang="en-US" altLang="en-US" sz="2000">
                <a:sym typeface="Symbol" panose="05050102010706020507" pitchFamily="18" charset="2"/>
              </a:rPr>
              <a:t>{Milk}  {Diaper,Beer} (s=0.4, c=0.5)</a:t>
            </a:r>
          </a:p>
        </p:txBody>
      </p:sp>
      <p:sp>
        <p:nvSpPr>
          <p:cNvPr id="1211399" name="Text Box 7">
            <a:extLst>
              <a:ext uri="{FF2B5EF4-FFF2-40B4-BE49-F238E27FC236}">
                <a16:creationId xmlns:a16="http://schemas.microsoft.com/office/drawing/2014/main" id="{21D1BB6D-F78D-4A45-A2FA-4C42D10655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3545741"/>
            <a:ext cx="9067800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dirty="0">
                <a:solidFill>
                  <a:srgbClr val="CC3300"/>
                </a:solidFill>
                <a:sym typeface="Symbol" panose="05050102010706020507" pitchFamily="18" charset="2"/>
              </a:rPr>
              <a:t>Observations: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2400" dirty="0">
                <a:sym typeface="Symbol" panose="05050102010706020507" pitchFamily="18" charset="2"/>
              </a:rPr>
              <a:t> All the above rules are binary partitions of the same itemset: 	{Milk, Diaper, Beer}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2400" dirty="0">
                <a:sym typeface="Symbol" panose="05050102010706020507" pitchFamily="18" charset="2"/>
              </a:rPr>
              <a:t> Rules originating from the same itemset have identical support but can have different confidence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2400" dirty="0">
                <a:sym typeface="Symbol" panose="05050102010706020507" pitchFamily="18" charset="2"/>
              </a:rPr>
              <a:t> Thus, we may decouple the support and confidence requirements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5DA6C46-443C-47B9-9774-146419DBA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A5BDC-0021-492F-A401-21E70EA4FB73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1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139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2">
            <a:extLst>
              <a:ext uri="{FF2B5EF4-FFF2-40B4-BE49-F238E27FC236}">
                <a16:creationId xmlns:a16="http://schemas.microsoft.com/office/drawing/2014/main" id="{630F9C6B-DFB2-4EB4-8761-30DD5E810DF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52400" y="202406"/>
            <a:ext cx="8229600" cy="1139825"/>
          </a:xfrm>
        </p:spPr>
        <p:txBody>
          <a:bodyPr/>
          <a:lstStyle/>
          <a:p>
            <a:pPr eaLnBrk="1" hangingPunct="1"/>
            <a:r>
              <a:rPr lang="en-US" altLang="en-US"/>
              <a:t>Mining Association Rules</a:t>
            </a:r>
          </a:p>
        </p:txBody>
      </p:sp>
      <p:sp>
        <p:nvSpPr>
          <p:cNvPr id="72708" name="Rectangle 3">
            <a:extLst>
              <a:ext uri="{FF2B5EF4-FFF2-40B4-BE49-F238E27FC236}">
                <a16:creationId xmlns:a16="http://schemas.microsoft.com/office/drawing/2014/main" id="{2D7F167D-E22F-4CF6-903A-9B6AE09C38C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9144000" cy="4530725"/>
          </a:xfrm>
        </p:spPr>
        <p:txBody>
          <a:bodyPr rtlCol="0">
            <a:normAutofit/>
          </a:bodyPr>
          <a:lstStyle/>
          <a:p>
            <a:pPr marL="533400" indent="-533400" eaLnBrk="1" fontAlgn="auto" hangingPunct="1">
              <a:spcAft>
                <a:spcPts val="0"/>
              </a:spcAft>
              <a:defRPr/>
            </a:pPr>
            <a:r>
              <a:rPr lang="en-US" sz="2800" dirty="0"/>
              <a:t>Two-step approach: </a:t>
            </a:r>
          </a:p>
          <a:p>
            <a:pPr marL="914400" lvl="1" indent="-457200" eaLnBrk="1" fontAlgn="auto" hangingPunct="1"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n-US" sz="2400" dirty="0">
                <a:solidFill>
                  <a:srgbClr val="FF0000"/>
                </a:solidFill>
              </a:rPr>
              <a:t>Frequent Itemset Generation</a:t>
            </a:r>
            <a:endParaRPr lang="en-US" sz="2400" dirty="0"/>
          </a:p>
          <a:p>
            <a:pPr marL="1295400" lvl="2" indent="-381000" eaLnBrk="1" fontAlgn="auto" hangingPunct="1">
              <a:spcAft>
                <a:spcPts val="0"/>
              </a:spcAft>
              <a:buFont typeface="Arial" charset="0"/>
              <a:buChar char="–"/>
              <a:defRPr/>
            </a:pPr>
            <a:r>
              <a:rPr lang="en-US" sz="2000" dirty="0"/>
              <a:t>Generate all </a:t>
            </a:r>
            <a:r>
              <a:rPr lang="en-US" sz="2000" dirty="0" err="1"/>
              <a:t>itemsets</a:t>
            </a:r>
            <a:r>
              <a:rPr lang="en-US" sz="2000" dirty="0"/>
              <a:t> whose support </a:t>
            </a:r>
            <a:r>
              <a:rPr lang="en-US" sz="2000" dirty="0">
                <a:sym typeface="Symbol" charset="2"/>
              </a:rPr>
              <a:t> </a:t>
            </a:r>
            <a:r>
              <a:rPr lang="en-US" sz="2000" dirty="0" err="1"/>
              <a:t>minsup</a:t>
            </a:r>
            <a:endParaRPr lang="en-US" sz="2000" dirty="0"/>
          </a:p>
          <a:p>
            <a:pPr marL="914400" lvl="1" indent="-457200" eaLnBrk="1" fontAlgn="auto" hangingPunct="1"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n-US" sz="2400" dirty="0">
                <a:solidFill>
                  <a:srgbClr val="FF0000"/>
                </a:solidFill>
              </a:rPr>
              <a:t>Rule Generation</a:t>
            </a:r>
            <a:endParaRPr lang="en-US" sz="2400" dirty="0"/>
          </a:p>
          <a:p>
            <a:pPr marL="1295400" lvl="2" indent="-381000" eaLnBrk="1" fontAlgn="auto" hangingPunct="1">
              <a:spcAft>
                <a:spcPts val="0"/>
              </a:spcAft>
              <a:buFont typeface="Arial" charset="0"/>
              <a:buChar char="–"/>
              <a:defRPr/>
            </a:pPr>
            <a:r>
              <a:rPr lang="en-US" sz="2000" dirty="0"/>
              <a:t>Generate high confidence rules from each frequent itemset, where each rule is a binary partitioning of a frequent itemset</a:t>
            </a:r>
          </a:p>
          <a:p>
            <a:pPr marL="533400" indent="-533400" defTabSz="923925" eaLnBrk="1" fontAlgn="auto" hangingPunct="1">
              <a:spcAft>
                <a:spcPts val="0"/>
              </a:spcAft>
              <a:defRPr/>
            </a:pPr>
            <a:r>
              <a:rPr lang="en-US" sz="2800" dirty="0"/>
              <a:t>Frequent itemset generation is still computationally expensive</a:t>
            </a:r>
          </a:p>
          <a:p>
            <a:pPr marL="533400" indent="-533400" eaLnBrk="1" fontAlgn="auto" hangingPunct="1">
              <a:spcAft>
                <a:spcPts val="0"/>
              </a:spcAft>
              <a:buFont typeface="Wingdings" charset="2"/>
              <a:buNone/>
              <a:defRPr/>
            </a:pP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C81E88E-4A4A-4FF0-9E96-E465E9F8C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A5BDC-0021-492F-A401-21E70EA4FB73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2">
            <a:extLst>
              <a:ext uri="{FF2B5EF4-FFF2-40B4-BE49-F238E27FC236}">
                <a16:creationId xmlns:a16="http://schemas.microsoft.com/office/drawing/2014/main" id="{8E9162ED-A9AD-4BFF-9248-1DAA15B5EE2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7813"/>
            <a:ext cx="8229600" cy="1139825"/>
          </a:xfrm>
        </p:spPr>
        <p:txBody>
          <a:bodyPr/>
          <a:lstStyle/>
          <a:p>
            <a:pPr eaLnBrk="1" hangingPunct="1"/>
            <a:r>
              <a:rPr lang="en-US" altLang="en-US"/>
              <a:t>Computational Complexity</a:t>
            </a:r>
          </a:p>
        </p:txBody>
      </p:sp>
      <p:sp>
        <p:nvSpPr>
          <p:cNvPr id="73733" name="Rectangle 3">
            <a:extLst>
              <a:ext uri="{FF2B5EF4-FFF2-40B4-BE49-F238E27FC236}">
                <a16:creationId xmlns:a16="http://schemas.microsoft.com/office/drawing/2014/main" id="{286EB5A3-EA1E-4EE6-8B6D-2A6215D86773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1447800"/>
            <a:ext cx="8318500" cy="1371600"/>
          </a:xfrm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/>
              <a:t>Given d unique items: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/>
              <a:t>Total number of itemsets = 2</a:t>
            </a:r>
            <a:r>
              <a:rPr lang="en-US" baseline="30000"/>
              <a:t>d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/>
              <a:t>Total number of possible association rules: </a:t>
            </a:r>
          </a:p>
        </p:txBody>
      </p:sp>
      <p:graphicFrame>
        <p:nvGraphicFramePr>
          <p:cNvPr id="43013" name="Object 2">
            <a:extLst>
              <a:ext uri="{FF2B5EF4-FFF2-40B4-BE49-F238E27FC236}">
                <a16:creationId xmlns:a16="http://schemas.microsoft.com/office/drawing/2014/main" id="{AA0FF13F-57BB-43B4-A91C-E53BFAF35CA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57800" y="2971800"/>
          <a:ext cx="3662363" cy="164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6" name="Equation" r:id="rId3" imgW="2832100" imgH="1270000" progId="Equation.3">
                  <p:embed/>
                </p:oleObj>
              </mc:Choice>
              <mc:Fallback>
                <p:oleObj name="Equation" r:id="rId3" imgW="2832100" imgH="1270000" progId="Equation.3">
                  <p:embed/>
                  <p:pic>
                    <p:nvPicPr>
                      <p:cNvPr id="43013" name="Object 2">
                        <a:extLst>
                          <a:ext uri="{FF2B5EF4-FFF2-40B4-BE49-F238E27FC236}">
                            <a16:creationId xmlns:a16="http://schemas.microsoft.com/office/drawing/2014/main" id="{AA0FF13F-57BB-43B4-A91C-E53BFAF35CA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2971800"/>
                        <a:ext cx="3662363" cy="164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14" name="Text Box 5">
            <a:extLst>
              <a:ext uri="{FF2B5EF4-FFF2-40B4-BE49-F238E27FC236}">
                <a16:creationId xmlns:a16="http://schemas.microsoft.com/office/drawing/2014/main" id="{F57DF8B0-08AF-4D36-AAFE-22283A47F2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5105400"/>
            <a:ext cx="3200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b="1"/>
              <a:t>If d=</a:t>
            </a:r>
            <a:r>
              <a:rPr lang="en-US" altLang="en-US" sz="2000" b="1">
                <a:sym typeface="Symbol" panose="05050102010706020507" pitchFamily="18" charset="2"/>
              </a:rPr>
              <a:t>6,  R = 602 rules</a:t>
            </a:r>
          </a:p>
        </p:txBody>
      </p:sp>
      <p:pic>
        <p:nvPicPr>
          <p:cNvPr id="43015" name="Picture 6">
            <a:extLst>
              <a:ext uri="{FF2B5EF4-FFF2-40B4-BE49-F238E27FC236}">
                <a16:creationId xmlns:a16="http://schemas.microsoft.com/office/drawing/2014/main" id="{2EDDC766-8AF2-4DB6-BB40-4C39CEA254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14" t="1904" r="7143" b="952"/>
          <a:stretch>
            <a:fillRect/>
          </a:stretch>
        </p:blipFill>
        <p:spPr bwMode="auto">
          <a:xfrm>
            <a:off x="152400" y="2781300"/>
            <a:ext cx="4876800" cy="407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5A2AF68-2F3C-4A50-BF1A-712DB76BB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A5BDC-0021-492F-A401-21E70EA4FB73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2">
            <a:extLst>
              <a:ext uri="{FF2B5EF4-FFF2-40B4-BE49-F238E27FC236}">
                <a16:creationId xmlns:a16="http://schemas.microsoft.com/office/drawing/2014/main" id="{97D375B4-5668-41F9-8F5D-BC71971F0DF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7813"/>
            <a:ext cx="8229600" cy="1139825"/>
          </a:xfrm>
        </p:spPr>
        <p:txBody>
          <a:bodyPr/>
          <a:lstStyle/>
          <a:p>
            <a:pPr eaLnBrk="1" hangingPunct="1"/>
            <a:r>
              <a:rPr lang="en-US" altLang="en-US"/>
              <a:t>Rule Generation</a:t>
            </a:r>
          </a:p>
        </p:txBody>
      </p:sp>
      <p:sp>
        <p:nvSpPr>
          <p:cNvPr id="74756" name="Rectangle 3">
            <a:extLst>
              <a:ext uri="{FF2B5EF4-FFF2-40B4-BE49-F238E27FC236}">
                <a16:creationId xmlns:a16="http://schemas.microsoft.com/office/drawing/2014/main" id="{BA69043D-F875-4510-BD5D-EDBC4D807A03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1524000"/>
            <a:ext cx="8686800" cy="45307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/>
              <a:t>Given a frequent itemset L, find all non-empty subsets f </a:t>
            </a:r>
            <a:r>
              <a:rPr lang="en-US" sz="2800" dirty="0">
                <a:sym typeface="Symbol" charset="2"/>
              </a:rPr>
              <a:t> L such that f  L – f satisfies the minimum confidence requirement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sz="2400" dirty="0">
                <a:sym typeface="Symbol" charset="2"/>
              </a:rPr>
              <a:t>If {A,B,C,D} is a frequent itemset, candidate rules:</a:t>
            </a:r>
          </a:p>
          <a:p>
            <a:pPr lvl="2" eaLnBrk="1" fontAlgn="auto" hangingPunct="1">
              <a:spcAft>
                <a:spcPts val="0"/>
              </a:spcAft>
              <a:buFont typeface="Wingdings" charset="2"/>
              <a:buNone/>
              <a:defRPr/>
            </a:pPr>
            <a:r>
              <a:rPr lang="en-US" sz="2400" dirty="0">
                <a:sym typeface="Symbol" charset="2"/>
              </a:rPr>
              <a:t>  ABC D, 	ABD C, 	ACD B, 	BCD A, </a:t>
            </a:r>
            <a:br>
              <a:rPr lang="en-US" sz="2400" dirty="0">
                <a:sym typeface="Symbol" charset="2"/>
              </a:rPr>
            </a:br>
            <a:r>
              <a:rPr lang="en-US" sz="2400" dirty="0">
                <a:sym typeface="Symbol" charset="2"/>
              </a:rPr>
              <a:t>A BCD,	B ACD,	C ABD, 	D ABC</a:t>
            </a:r>
            <a:br>
              <a:rPr lang="en-US" sz="2400" dirty="0">
                <a:sym typeface="Symbol" charset="2"/>
              </a:rPr>
            </a:br>
            <a:r>
              <a:rPr lang="en-US" sz="2400" dirty="0">
                <a:sym typeface="Symbol" charset="2"/>
              </a:rPr>
              <a:t>AB CD,	AC  BD, 	AD  BC, 	BC AD, </a:t>
            </a:r>
            <a:br>
              <a:rPr lang="en-US" sz="2400" dirty="0">
                <a:sym typeface="Symbol" charset="2"/>
              </a:rPr>
            </a:br>
            <a:r>
              <a:rPr lang="en-US" sz="2400" dirty="0">
                <a:sym typeface="Symbol" charset="2"/>
              </a:rPr>
              <a:t>BD AC, 	CD AB,	</a:t>
            </a:r>
            <a:br>
              <a:rPr lang="en-US" sz="2400" dirty="0">
                <a:sym typeface="Symbol" charset="2"/>
              </a:rPr>
            </a:br>
            <a:endParaRPr lang="en-US" sz="1100" dirty="0">
              <a:sym typeface="Symbol" charset="2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/>
              <a:t>If |L| = k, then there are 2</a:t>
            </a:r>
            <a:r>
              <a:rPr lang="en-US" sz="2800" baseline="30000" dirty="0"/>
              <a:t>k</a:t>
            </a:r>
            <a:r>
              <a:rPr lang="en-US" sz="2800" dirty="0"/>
              <a:t> – 2 candidate association rules (ignoring L </a:t>
            </a:r>
            <a:r>
              <a:rPr lang="en-US" sz="2800" dirty="0">
                <a:sym typeface="Symbol" charset="2"/>
              </a:rPr>
              <a:t>  and   L)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AEAB261-CA52-4B46-89DC-D73265D42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A5BDC-0021-492F-A401-21E70EA4FB73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larity">
    <a:dk1>
      <a:srgbClr val="292934"/>
    </a:dk1>
    <a:lt1>
      <a:srgbClr val="FFFFFF"/>
    </a:lt1>
    <a:dk2>
      <a:srgbClr val="D2533C"/>
    </a:dk2>
    <a:lt2>
      <a:srgbClr val="F3F2DC"/>
    </a:lt2>
    <a:accent1>
      <a:srgbClr val="93A299"/>
    </a:accent1>
    <a:accent2>
      <a:srgbClr val="AD8F67"/>
    </a:accent2>
    <a:accent3>
      <a:srgbClr val="726056"/>
    </a:accent3>
    <a:accent4>
      <a:srgbClr val="4C5A6A"/>
    </a:accent4>
    <a:accent5>
      <a:srgbClr val="808DA0"/>
    </a:accent5>
    <a:accent6>
      <a:srgbClr val="79463D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8075</TotalTime>
  <Words>4860</Words>
  <Application>Microsoft Office PowerPoint</Application>
  <PresentationFormat>On-screen Show (4:3)</PresentationFormat>
  <Paragraphs>555</Paragraphs>
  <Slides>45</Slides>
  <Notes>30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4</vt:i4>
      </vt:variant>
      <vt:variant>
        <vt:lpstr>Slide Titles</vt:lpstr>
      </vt:variant>
      <vt:variant>
        <vt:i4>45</vt:i4>
      </vt:variant>
    </vt:vector>
  </HeadingPairs>
  <TitlesOfParts>
    <vt:vector size="56" baseType="lpstr">
      <vt:lpstr>Arial</vt:lpstr>
      <vt:lpstr>Calibri</vt:lpstr>
      <vt:lpstr>Symbol</vt:lpstr>
      <vt:lpstr>Tahoma</vt:lpstr>
      <vt:lpstr>Times New Roman</vt:lpstr>
      <vt:lpstr>Wingdings</vt:lpstr>
      <vt:lpstr>Clarity</vt:lpstr>
      <vt:lpstr>Document</vt:lpstr>
      <vt:lpstr>Equation</vt:lpstr>
      <vt:lpstr>Visio</vt:lpstr>
      <vt:lpstr>VISIO</vt:lpstr>
      <vt:lpstr>CS 43105 Data Mining Techniques  Chapter 5 Association Rule Mining</vt:lpstr>
      <vt:lpstr>Outline</vt:lpstr>
      <vt:lpstr>Association Rule Mining</vt:lpstr>
      <vt:lpstr>Definition: Association Rule</vt:lpstr>
      <vt:lpstr>Association Rule Mining Task</vt:lpstr>
      <vt:lpstr>Mining Association Rules</vt:lpstr>
      <vt:lpstr>Mining Association Rules</vt:lpstr>
      <vt:lpstr>Computational Complexity</vt:lpstr>
      <vt:lpstr>Rule Generation</vt:lpstr>
      <vt:lpstr>Rule Generation</vt:lpstr>
      <vt:lpstr>Rule Generation for Apriori Algorithm</vt:lpstr>
      <vt:lpstr>Rule Generation for Apriori Algorithm</vt:lpstr>
      <vt:lpstr>Beyond Itemsets </vt:lpstr>
      <vt:lpstr>PowerPoint Presentation</vt:lpstr>
      <vt:lpstr>Advanced Frequent Pattern Mining</vt:lpstr>
      <vt:lpstr>Mining Multiple-Level Association Rules</vt:lpstr>
      <vt:lpstr>Multi-level Association: Flexible Support and Redundancy filtering</vt:lpstr>
      <vt:lpstr>Mining Multi-Dimensional Association</vt:lpstr>
      <vt:lpstr>Mining Quantitative Associations</vt:lpstr>
      <vt:lpstr>Static Discretization of Quantitative Attributes</vt:lpstr>
      <vt:lpstr>Quantitative Association Rules Based on Statistical Inference Theory [Aumann and Lindell@DMKD’03]</vt:lpstr>
      <vt:lpstr>Negative and Rare Patterns</vt:lpstr>
      <vt:lpstr>Defining Negative Correlated Patterns (I)</vt:lpstr>
      <vt:lpstr>Defining Negative Correlated Patterns (II)</vt:lpstr>
      <vt:lpstr>Constraint-based (Query-Directed) Mining</vt:lpstr>
      <vt:lpstr>Constraints in Data Mining</vt:lpstr>
      <vt:lpstr>Meta-Rule Guided Mining</vt:lpstr>
      <vt:lpstr>Pattern Space Pruning with Anti-Monotonicity Constraints</vt:lpstr>
      <vt:lpstr>Pattern Space Pruning with Monotonicity Constraints</vt:lpstr>
      <vt:lpstr>Data Space Pruning with Data Anti-monotonicity</vt:lpstr>
      <vt:lpstr>Convertible Constraints: Ordering Data in Transactions</vt:lpstr>
      <vt:lpstr>Handling Multiple Constraints</vt:lpstr>
      <vt:lpstr>Ref: Mining Multi-Level and Quantitative Rules</vt:lpstr>
      <vt:lpstr>Ref: Mining Other Kinds of Rules</vt:lpstr>
      <vt:lpstr>Ref: Constraint-Based Pattern Mining</vt:lpstr>
      <vt:lpstr>Ref: Mining Sequential Patterns</vt:lpstr>
      <vt:lpstr>Mining Graph and Structured Patterns</vt:lpstr>
      <vt:lpstr>Ref: Mining Spatial, Spatiotemporal, Multimedia Data</vt:lpstr>
      <vt:lpstr>Ref: Mining Frequent Patterns in Time-Series Data</vt:lpstr>
      <vt:lpstr>Ref: FP for Classification and Clustering</vt:lpstr>
      <vt:lpstr>Ref:  Privacy-Preserving FP Mining</vt:lpstr>
      <vt:lpstr>Mining Compressed Patterns</vt:lpstr>
      <vt:lpstr>Mining Colossal Patterns</vt:lpstr>
      <vt:lpstr>Ref: FP Mining from Data Streams</vt:lpstr>
      <vt:lpstr>Ref: Freq. Pattern Mining Applications</vt:lpstr>
    </vt:vector>
  </TitlesOfParts>
  <Company>KSU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Mining: Introduction</dc:title>
  <dc:creator>KSU</dc:creator>
  <cp:lastModifiedBy>Lian, Xiang</cp:lastModifiedBy>
  <cp:revision>402</cp:revision>
  <dcterms:created xsi:type="dcterms:W3CDTF">2006-08-30T09:37:06Z</dcterms:created>
  <dcterms:modified xsi:type="dcterms:W3CDTF">2019-09-23T04:12:00Z</dcterms:modified>
</cp:coreProperties>
</file>