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73"/>
  </p:notesMasterIdLst>
  <p:handoutMasterIdLst>
    <p:handoutMasterId r:id="rId7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29" r:id="rId59"/>
    <p:sldId id="330" r:id="rId60"/>
    <p:sldId id="314" r:id="rId61"/>
    <p:sldId id="315" r:id="rId62"/>
    <p:sldId id="332" r:id="rId63"/>
    <p:sldId id="317" r:id="rId64"/>
    <p:sldId id="331" r:id="rId65"/>
    <p:sldId id="333" r:id="rId66"/>
    <p:sldId id="318" r:id="rId67"/>
    <p:sldId id="319" r:id="rId68"/>
    <p:sldId id="320" r:id="rId69"/>
    <p:sldId id="321" r:id="rId70"/>
    <p:sldId id="322" r:id="rId71"/>
    <p:sldId id="323" r:id="rId72"/>
  </p:sldIdLst>
  <p:sldSz cx="9144000" cy="6858000" type="screen4x3"/>
  <p:notesSz cx="7004050" cy="9290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170981"/>
    <a:srgbClr val="CC0066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19" autoAdjust="0"/>
    <p:restoredTop sz="94118" autoAdjust="0"/>
  </p:normalViewPr>
  <p:slideViewPr>
    <p:cSldViewPr>
      <p:cViewPr varScale="1">
        <p:scale>
          <a:sx n="63" d="100"/>
          <a:sy n="63" d="100"/>
        </p:scale>
        <p:origin x="12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97" tIns="46549" rIns="93097" bIns="46549" numCol="1" anchor="t" anchorCtr="0" compatLnSpc="1">
            <a:prstTxWarp prst="textNoShape">
              <a:avLst/>
            </a:prstTxWarp>
          </a:bodyPr>
          <a:lstStyle>
            <a:lvl1pPr defTabSz="931863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7163" y="0"/>
            <a:ext cx="30353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97" tIns="46549" rIns="93097" bIns="4654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3325"/>
            <a:ext cx="30353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97" tIns="46549" rIns="93097" bIns="46549" numCol="1" anchor="b" anchorCtr="0" compatLnSpc="1">
            <a:prstTxWarp prst="textNoShape">
              <a:avLst/>
            </a:prstTxWarp>
          </a:bodyPr>
          <a:lstStyle>
            <a:lvl1pPr defTabSz="931863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7163" y="8823325"/>
            <a:ext cx="30353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97" tIns="46549" rIns="93097" bIns="4654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D067444B-2999-496F-ADED-9904EBE1C28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97" tIns="46549" rIns="93097" bIns="46549" numCol="1" anchor="t" anchorCtr="0" compatLnSpc="1">
            <a:prstTxWarp prst="textNoShape">
              <a:avLst/>
            </a:prstTxWarp>
          </a:bodyPr>
          <a:lstStyle>
            <a:lvl1pPr defTabSz="931863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7163" y="0"/>
            <a:ext cx="30353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97" tIns="46549" rIns="93097" bIns="4654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3438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3250"/>
            <a:ext cx="5603875" cy="4179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97" tIns="46549" rIns="93097" bIns="465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3325"/>
            <a:ext cx="30353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97" tIns="46549" rIns="93097" bIns="46549" numCol="1" anchor="b" anchorCtr="0" compatLnSpc="1">
            <a:prstTxWarp prst="textNoShape">
              <a:avLst/>
            </a:prstTxWarp>
          </a:bodyPr>
          <a:lstStyle>
            <a:lvl1pPr defTabSz="931863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7163" y="8823325"/>
            <a:ext cx="30353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97" tIns="46549" rIns="93097" bIns="4654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DB4FF69C-79C5-4702-BE4C-EC665519D9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B206D1B-D27E-43A7-8F49-0B62910F1786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0263" cy="34798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3250"/>
            <a:ext cx="51339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97" tIns="45745" rIns="91497" bIns="45745"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References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Ian H. Witten,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Eibe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Frank, and Mark A. Hall. Data Mining: Practical Machine Learning Tools and Techniques: 3rd Edition. ISBN-13: 9780123748560,  Publisher: Elsevier Science, Publication date: 1/20/2011. 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en-US" u="none" dirty="0">
                <a:solidFill>
                  <a:schemeClr val="tx1"/>
                </a:solidFill>
              </a:rPr>
              <a:t>https://hanj.cs.illinois.edu/bk3/bk3_slidesindex.htm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http://www.cs.kent.edu/~jin/DM11/DM11.html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1B67615-1B8B-411B-93D6-27AE26B05DC1}" type="slidenum">
              <a:rPr lang="en-US" altLang="en-US" sz="1200">
                <a:latin typeface="Times New Roman" panose="02020603050405020304" pitchFamily="18" charset="0"/>
              </a:rPr>
              <a:pPr/>
              <a:t>58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8104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F66FEDB-110B-405B-B565-D096D61105B3}" type="slidenum">
              <a:rPr lang="en-US" altLang="en-US" sz="1200">
                <a:latin typeface="Times New Roman" panose="02020603050405020304" pitchFamily="18" charset="0"/>
              </a:rPr>
              <a:pPr/>
              <a:t>59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75209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434B866-2482-4F90-8DEC-F787ACF53FB1}" type="slidenum">
              <a:rPr lang="en-US" altLang="en-US" sz="1200">
                <a:latin typeface="Times New Roman" panose="02020603050405020304" pitchFamily="18" charset="0"/>
              </a:rPr>
              <a:pPr/>
              <a:t>62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68719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D49CE42-6BA7-4B7D-953A-56A126E2AF98}" type="slidenum">
              <a:rPr lang="en-US" altLang="en-US" sz="1200">
                <a:latin typeface="Times New Roman" panose="02020603050405020304" pitchFamily="18" charset="0"/>
              </a:rPr>
              <a:pPr/>
              <a:t>64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9728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4C3F056-BA3D-48E4-813B-2518B8F8A9F5}" type="slidenum">
              <a:rPr lang="en-US" altLang="en-US" sz="1200">
                <a:latin typeface="Times New Roman" panose="02020603050405020304" pitchFamily="18" charset="0"/>
              </a:rPr>
              <a:pPr/>
              <a:t>65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84458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42DEC-0FC3-4648-B23A-7B6467A40F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3155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CF41B-EE18-4601-A653-53A40EAE9F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61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3F437-37F4-48C3-B50B-66CA0AAB03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44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6DDB28E-A3EF-403D-BF2B-BD8158D75D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2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32751-6A04-4D5B-A4E5-21C3D9E886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03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B9F4A-9DA5-4E43-8170-22AA96DBB2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566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9C528-2C6A-4618-82C1-041D6C5B33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49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738FA-29EC-401D-B874-E07FA6D31C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420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F9DA2-A24D-4E00-914D-988211E76A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24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A5BDC-0021-492F-A401-21E70EA4FB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5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0AA0B-8A44-49DB-91A0-9372B2279A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502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8EF03-7502-4AB2-A2FA-6A67D5F43E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8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4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</a:defRPr>
            </a:lvl1pPr>
          </a:lstStyle>
          <a:p>
            <a:fld id="{3A2A3A2C-93A2-4D33-8A60-C30C2D29E5A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6" r:id="rId2"/>
    <p:sldLayoutId id="2147483734" r:id="rId3"/>
    <p:sldLayoutId id="2147483727" r:id="rId4"/>
    <p:sldLayoutId id="2147483735" r:id="rId5"/>
    <p:sldLayoutId id="2147483728" r:id="rId6"/>
    <p:sldLayoutId id="2147483729" r:id="rId7"/>
    <p:sldLayoutId id="2147483736" r:id="rId8"/>
    <p:sldLayoutId id="2147483730" r:id="rId9"/>
    <p:sldLayoutId id="2147483731" r:id="rId10"/>
    <p:sldLayoutId id="2147483732" r:id="rId11"/>
    <p:sldLayoutId id="214748373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xlian@kent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kent.edu/~xlian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0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7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8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4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9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6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62.png"/><Relationship Id="rId4" Type="http://schemas.openxmlformats.org/officeDocument/2006/relationships/oleObject" Target="../embeddings/oleObject19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33600"/>
            <a:ext cx="8763000" cy="1295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CS 43105 Data Mining Techniques </a:t>
            </a:r>
            <a:b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Chapter </a:t>
            </a:r>
            <a:r>
              <a:rPr lang="en-US" altLang="zh-CN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Clustering (1)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64070D-7D9E-48E7-8B3C-B56B85A43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697" y="3733800"/>
            <a:ext cx="6184605" cy="250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Xiang Lian</a:t>
            </a:r>
          </a:p>
          <a:p>
            <a:pPr marL="0" indent="0" algn="ctr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Computer Science</a:t>
            </a:r>
          </a:p>
          <a:p>
            <a:pPr marL="0" indent="0" algn="ctr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Kent State University</a:t>
            </a:r>
          </a:p>
          <a:p>
            <a:pPr marL="0" indent="0" algn="ctr"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xlian@kent.edu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Homepage: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http://www.cs.kent.edu/~xlian/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03C14D-87C5-43B5-8C90-B6066EF7C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674260"/>
            <a:ext cx="8280400" cy="5524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K-Means Clustering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05423" y="1226710"/>
            <a:ext cx="7916863" cy="290714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800" dirty="0" err="1" smtClean="0"/>
              <a:t>Partitional</a:t>
            </a:r>
            <a:r>
              <a:rPr lang="en-US" altLang="en-US" sz="2800" dirty="0" smtClean="0"/>
              <a:t> clustering approach 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n-US" altLang="en-US" sz="2400" dirty="0" smtClean="0"/>
              <a:t>Each cluster is associated with a </a:t>
            </a:r>
            <a:r>
              <a:rPr lang="en-US" altLang="en-US" sz="2400" dirty="0" smtClean="0">
                <a:solidFill>
                  <a:srgbClr val="FF0000"/>
                </a:solidFill>
              </a:rPr>
              <a:t>centroid</a:t>
            </a:r>
            <a:r>
              <a:rPr lang="en-US" altLang="en-US" sz="2400" dirty="0" smtClean="0"/>
              <a:t> (center point) 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n-US" altLang="en-US" sz="2400" dirty="0" smtClean="0"/>
              <a:t>Each point is assigned to the cluster with the closest centroid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800" dirty="0" smtClean="0"/>
              <a:t>Number of clusters, K, must be specified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800" dirty="0" smtClean="0"/>
              <a:t>The basic algorithm is very simple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544101"/>
              </p:ext>
            </p:extLst>
          </p:nvPr>
        </p:nvGraphicFramePr>
        <p:xfrm>
          <a:off x="411285" y="4133850"/>
          <a:ext cx="8447216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28" name="Bitmap Image" r:id="rId3" imgW="9784928" imgH="3177815" progId="Paint.Picture">
                  <p:embed/>
                </p:oleObj>
              </mc:Choice>
              <mc:Fallback>
                <p:oleObj name="Bitmap Image" r:id="rId3" imgW="9784928" imgH="3177815" progId="Paint.Picture">
                  <p:embed/>
                  <p:pic>
                    <p:nvPicPr>
                      <p:cNvPr id="122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143"/>
                      <a:stretch>
                        <a:fillRect/>
                      </a:stretch>
                    </p:blipFill>
                    <p:spPr bwMode="auto">
                      <a:xfrm>
                        <a:off x="411285" y="4133850"/>
                        <a:ext cx="8447216" cy="219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6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280400" cy="5524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K-Means Clustering – Details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610600" cy="42672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800" dirty="0" smtClean="0"/>
              <a:t>Initial centroids are often chosen randomly.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en-US" sz="2400" dirty="0" smtClean="0"/>
              <a:t>Clusters produced vary from one run to another.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800" dirty="0" smtClean="0"/>
              <a:t>The centroid is (typically) the mean of the points in the cluster.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800" dirty="0" smtClean="0"/>
              <a:t>‘Closeness’ is measured by Euclidean distance, cosine similarity, correlation, etc.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90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707"/>
            <a:ext cx="9144000" cy="6012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69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676400"/>
            <a:ext cx="890343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08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K-Means Clustering –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 smtClean="0"/>
              <a:t>K-means will converge for common similarity measures mentioned above.</a:t>
            </a: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 smtClean="0"/>
              <a:t>Most of the convergence happens in the first few iterations.</a:t>
            </a:r>
          </a:p>
          <a:p>
            <a:pPr marL="990600" lvl="1" indent="-5334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Often the stopping condition is changed to ‘Until relatively few points change clusters’</a:t>
            </a: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 smtClean="0"/>
              <a:t>Complexity is O( n * K * I * d )</a:t>
            </a:r>
          </a:p>
          <a:p>
            <a:pPr marL="990600" lvl="1" indent="-5334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n = number of points, K = number of clusters, </a:t>
            </a:r>
            <a:br>
              <a:rPr lang="en-US" sz="2400" dirty="0" smtClean="0"/>
            </a:br>
            <a:r>
              <a:rPr lang="en-US" sz="2400" dirty="0" smtClean="0"/>
              <a:t>I = number of iterations, d = number of attributes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57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3356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Evaluating K-Means Clusters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162050"/>
            <a:ext cx="9067800" cy="531495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 smtClean="0"/>
              <a:t>Most common measure is Sum of Squared Error (SSE)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For each point, the error is the distance to the nearest cluster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To get SSE, we square these errors and sum them.</a:t>
            </a:r>
          </a:p>
          <a:p>
            <a:pPr marL="457200" lvl="1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 smtClean="0"/>
          </a:p>
          <a:p>
            <a:pPr marL="457200" lvl="1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i="1" dirty="0" smtClean="0"/>
              <a:t>x </a:t>
            </a:r>
            <a:r>
              <a:rPr lang="en-US" sz="2400" dirty="0" smtClean="0"/>
              <a:t>is a data point in cluster </a:t>
            </a:r>
            <a:r>
              <a:rPr lang="en-US" sz="2400" i="1" dirty="0" err="1" smtClean="0"/>
              <a:t>C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and </a:t>
            </a:r>
            <a:r>
              <a:rPr lang="en-US" sz="2400" i="1" dirty="0" smtClean="0"/>
              <a:t>m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 is the representative point for cluster </a:t>
            </a:r>
            <a:r>
              <a:rPr lang="en-US" sz="2400" i="1" dirty="0" err="1" smtClean="0"/>
              <a:t>C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 smtClean="0"/>
              <a:t> can show that </a:t>
            </a:r>
            <a:r>
              <a:rPr lang="en-US" sz="2000" i="1" dirty="0" smtClean="0"/>
              <a:t>m</a:t>
            </a:r>
            <a:r>
              <a:rPr lang="en-US" sz="2000" i="1" baseline="-25000" dirty="0" smtClean="0"/>
              <a:t>i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corresponds to the center (mean) of the cluster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Given two clusters, we can choose the one with the smallest error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One easy way to reduce SSE is to increase K, the number of clusters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 smtClean="0"/>
              <a:t> A good clustering with smaller K can have a lower SSE than a poor clustering with higher 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15</a:t>
            </a:fld>
            <a:endParaRPr lang="en-US" altLang="en-US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333384"/>
              </p:ext>
            </p:extLst>
          </p:nvPr>
        </p:nvGraphicFramePr>
        <p:xfrm>
          <a:off x="2590800" y="2362200"/>
          <a:ext cx="2776537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2" name="Equation" r:id="rId3" imgW="1511300" imgH="457200" progId="Equation.3">
                  <p:embed/>
                </p:oleObj>
              </mc:Choice>
              <mc:Fallback>
                <p:oleObj name="Equation" r:id="rId3" imgW="1511300" imgH="457200" progId="Equation.3">
                  <p:embed/>
                  <p:pic>
                    <p:nvPicPr>
                      <p:cNvPr id="17411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362200"/>
                        <a:ext cx="2776537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244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" y="685800"/>
            <a:ext cx="9184184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52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1089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0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59813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73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7924800" cy="472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70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What is Cluster Analysis?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1334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Finding groups of objects such that the objects in a group will be similar (or related) to one another and different from (or unrelated to) the objects in other groups</a:t>
            </a: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3276600" y="3993357"/>
            <a:ext cx="3048000" cy="2678112"/>
            <a:chOff x="2160" y="2544"/>
            <a:chExt cx="1920" cy="1687"/>
          </a:xfrm>
        </p:grpSpPr>
        <p:sp>
          <p:nvSpPr>
            <p:cNvPr id="4111" name="Line 5"/>
            <p:cNvSpPr>
              <a:spLocks noChangeShapeType="1"/>
            </p:cNvSpPr>
            <p:nvPr/>
          </p:nvSpPr>
          <p:spPr bwMode="auto">
            <a:xfrm>
              <a:off x="2736" y="25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4112" name="Line 6"/>
            <p:cNvSpPr>
              <a:spLocks noChangeShapeType="1"/>
            </p:cNvSpPr>
            <p:nvPr/>
          </p:nvSpPr>
          <p:spPr bwMode="auto">
            <a:xfrm>
              <a:off x="2736" y="3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4113" name="Freeform 7"/>
            <p:cNvSpPr>
              <a:spLocks/>
            </p:cNvSpPr>
            <p:nvPr/>
          </p:nvSpPr>
          <p:spPr bwMode="auto">
            <a:xfrm>
              <a:off x="2226" y="3696"/>
              <a:ext cx="510" cy="535"/>
            </a:xfrm>
            <a:custGeom>
              <a:avLst/>
              <a:gdLst>
                <a:gd name="T0" fmla="*/ 510 w 510"/>
                <a:gd name="T1" fmla="*/ 0 h 535"/>
                <a:gd name="T2" fmla="*/ 0 w 510"/>
                <a:gd name="T3" fmla="*/ 535 h 5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4114" name="AutoShape 8"/>
            <p:cNvSpPr>
              <a:spLocks noChangeArrowheads="1"/>
            </p:cNvSpPr>
            <p:nvPr/>
          </p:nvSpPr>
          <p:spPr bwMode="auto">
            <a:xfrm>
              <a:off x="3264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  <p:sp>
          <p:nvSpPr>
            <p:cNvPr id="4115" name="AutoShape 9"/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  <p:sp>
          <p:nvSpPr>
            <p:cNvPr id="4116" name="AutoShape 10"/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  <p:sp>
          <p:nvSpPr>
            <p:cNvPr id="4117" name="AutoShape 11"/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  <p:sp>
          <p:nvSpPr>
            <p:cNvPr id="4118" name="AutoShape 12"/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  <p:sp>
          <p:nvSpPr>
            <p:cNvPr id="4119" name="AutoShape 13"/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  <p:sp>
          <p:nvSpPr>
            <p:cNvPr id="4120" name="AutoShape 14"/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  <p:sp>
          <p:nvSpPr>
            <p:cNvPr id="4121" name="AutoShape 15"/>
            <p:cNvSpPr>
              <a:spLocks noChangeArrowheads="1"/>
            </p:cNvSpPr>
            <p:nvPr/>
          </p:nvSpPr>
          <p:spPr bwMode="auto">
            <a:xfrm>
              <a:off x="3504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  <p:sp>
          <p:nvSpPr>
            <p:cNvPr id="4122" name="AutoShape 16"/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  <p:sp>
          <p:nvSpPr>
            <p:cNvPr id="4123" name="AutoShape 17"/>
            <p:cNvSpPr>
              <a:spLocks noChangeArrowheads="1"/>
            </p:cNvSpPr>
            <p:nvPr/>
          </p:nvSpPr>
          <p:spPr bwMode="auto">
            <a:xfrm>
              <a:off x="2160" y="326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  <p:sp>
          <p:nvSpPr>
            <p:cNvPr id="4124" name="AutoShape 18"/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  <p:sp>
          <p:nvSpPr>
            <p:cNvPr id="4125" name="AutoShape 19"/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  <p:sp>
          <p:nvSpPr>
            <p:cNvPr id="4126" name="AutoShape 20"/>
            <p:cNvSpPr>
              <a:spLocks noChangeArrowheads="1"/>
            </p:cNvSpPr>
            <p:nvPr/>
          </p:nvSpPr>
          <p:spPr bwMode="auto">
            <a:xfrm>
              <a:off x="2448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  <p:sp>
          <p:nvSpPr>
            <p:cNvPr id="4127" name="AutoShape 21"/>
            <p:cNvSpPr>
              <a:spLocks noChangeArrowheads="1"/>
            </p:cNvSpPr>
            <p:nvPr/>
          </p:nvSpPr>
          <p:spPr bwMode="auto">
            <a:xfrm>
              <a:off x="2352" y="31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  <p:sp>
          <p:nvSpPr>
            <p:cNvPr id="4128" name="AutoShape 22"/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  <p:sp>
          <p:nvSpPr>
            <p:cNvPr id="4129" name="AutoShape 23"/>
            <p:cNvSpPr>
              <a:spLocks noChangeArrowheads="1"/>
            </p:cNvSpPr>
            <p:nvPr/>
          </p:nvSpPr>
          <p:spPr bwMode="auto">
            <a:xfrm>
              <a:off x="2160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  <p:sp>
          <p:nvSpPr>
            <p:cNvPr id="4130" name="AutoShape 24"/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  <p:sp>
          <p:nvSpPr>
            <p:cNvPr id="4131" name="AutoShape 25"/>
            <p:cNvSpPr>
              <a:spLocks noChangeArrowheads="1"/>
            </p:cNvSpPr>
            <p:nvPr/>
          </p:nvSpPr>
          <p:spPr bwMode="auto">
            <a:xfrm>
              <a:off x="3792" y="36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  <p:sp>
          <p:nvSpPr>
            <p:cNvPr id="4132" name="AutoShape 26"/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  <p:sp>
          <p:nvSpPr>
            <p:cNvPr id="4133" name="AutoShape 27"/>
            <p:cNvSpPr>
              <a:spLocks noChangeArrowheads="1"/>
            </p:cNvSpPr>
            <p:nvPr/>
          </p:nvSpPr>
          <p:spPr bwMode="auto">
            <a:xfrm>
              <a:off x="3504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  <p:sp>
          <p:nvSpPr>
            <p:cNvPr id="4134" name="AutoShape 28"/>
            <p:cNvSpPr>
              <a:spLocks noChangeArrowheads="1"/>
            </p:cNvSpPr>
            <p:nvPr/>
          </p:nvSpPr>
          <p:spPr bwMode="auto">
            <a:xfrm>
              <a:off x="3696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  <p:sp>
          <p:nvSpPr>
            <p:cNvPr id="4135" name="AutoShape 29"/>
            <p:cNvSpPr>
              <a:spLocks noChangeArrowheads="1"/>
            </p:cNvSpPr>
            <p:nvPr/>
          </p:nvSpPr>
          <p:spPr bwMode="auto">
            <a:xfrm flipV="1">
              <a:off x="3504" y="3648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  <p:sp>
          <p:nvSpPr>
            <p:cNvPr id="4136" name="AutoShape 30"/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</p:grpSp>
      <p:grpSp>
        <p:nvGrpSpPr>
          <p:cNvPr id="112671" name="Group 31"/>
          <p:cNvGrpSpPr>
            <a:grpSpLocks/>
          </p:cNvGrpSpPr>
          <p:nvPr/>
        </p:nvGrpSpPr>
        <p:grpSpPr bwMode="auto">
          <a:xfrm>
            <a:off x="5257800" y="3200400"/>
            <a:ext cx="3048000" cy="2514600"/>
            <a:chOff x="3312" y="1584"/>
            <a:chExt cx="1920" cy="1584"/>
          </a:xfrm>
        </p:grpSpPr>
        <p:sp>
          <p:nvSpPr>
            <p:cNvPr id="4109" name="Line 32"/>
            <p:cNvSpPr>
              <a:spLocks noChangeShapeType="1"/>
            </p:cNvSpPr>
            <p:nvPr/>
          </p:nvSpPr>
          <p:spPr bwMode="auto">
            <a:xfrm flipH="1" flipV="1">
              <a:off x="3312" y="2736"/>
              <a:ext cx="144" cy="432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4110" name="AutoShape 33"/>
            <p:cNvSpPr>
              <a:spLocks noChangeArrowheads="1"/>
            </p:cNvSpPr>
            <p:nvPr/>
          </p:nvSpPr>
          <p:spPr bwMode="auto">
            <a:xfrm>
              <a:off x="3984" y="1584"/>
              <a:ext cx="1248" cy="857"/>
            </a:xfrm>
            <a:prstGeom prst="wedgeRectCallout">
              <a:avLst>
                <a:gd name="adj1" fmla="val -94397"/>
                <a:gd name="adj2" fmla="val 104363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dirty="0">
                  <a:latin typeface="Tahoma" panose="020B0604030504040204" pitchFamily="34" charset="0"/>
                </a:rPr>
                <a:t>Inter-cluster distances are maximized</a:t>
              </a:r>
            </a:p>
          </p:txBody>
        </p:sp>
      </p:grpSp>
      <p:grpSp>
        <p:nvGrpSpPr>
          <p:cNvPr id="112674" name="Group 34"/>
          <p:cNvGrpSpPr>
            <a:grpSpLocks/>
          </p:cNvGrpSpPr>
          <p:nvPr/>
        </p:nvGrpSpPr>
        <p:grpSpPr bwMode="auto">
          <a:xfrm>
            <a:off x="2895600" y="4191000"/>
            <a:ext cx="3276600" cy="2286000"/>
            <a:chOff x="1824" y="2208"/>
            <a:chExt cx="2064" cy="1440"/>
          </a:xfrm>
        </p:grpSpPr>
        <p:sp>
          <p:nvSpPr>
            <p:cNvPr id="4106" name="Oval 35"/>
            <p:cNvSpPr>
              <a:spLocks noChangeArrowheads="1"/>
            </p:cNvSpPr>
            <p:nvPr/>
          </p:nvSpPr>
          <p:spPr bwMode="auto">
            <a:xfrm>
              <a:off x="1824" y="2592"/>
              <a:ext cx="816" cy="72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  <p:sp>
          <p:nvSpPr>
            <p:cNvPr id="4107" name="Oval 36"/>
            <p:cNvSpPr>
              <a:spLocks noChangeArrowheads="1"/>
            </p:cNvSpPr>
            <p:nvPr/>
          </p:nvSpPr>
          <p:spPr bwMode="auto">
            <a:xfrm>
              <a:off x="2928" y="2208"/>
              <a:ext cx="720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  <p:sp>
          <p:nvSpPr>
            <p:cNvPr id="4108" name="Oval 37"/>
            <p:cNvSpPr>
              <a:spLocks noChangeArrowheads="1"/>
            </p:cNvSpPr>
            <p:nvPr/>
          </p:nvSpPr>
          <p:spPr bwMode="auto">
            <a:xfrm>
              <a:off x="3216" y="3024"/>
              <a:ext cx="672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</p:grpSp>
      <p:grpSp>
        <p:nvGrpSpPr>
          <p:cNvPr id="112678" name="Group 38"/>
          <p:cNvGrpSpPr>
            <a:grpSpLocks/>
          </p:cNvGrpSpPr>
          <p:nvPr/>
        </p:nvGrpSpPr>
        <p:grpSpPr bwMode="auto">
          <a:xfrm>
            <a:off x="1332034" y="3438525"/>
            <a:ext cx="2346325" cy="1692275"/>
            <a:chOff x="816" y="1776"/>
            <a:chExt cx="1478" cy="1066"/>
          </a:xfrm>
        </p:grpSpPr>
        <p:sp>
          <p:nvSpPr>
            <p:cNvPr id="4104" name="Line 39"/>
            <p:cNvSpPr>
              <a:spLocks noChangeShapeType="1"/>
            </p:cNvSpPr>
            <p:nvPr/>
          </p:nvSpPr>
          <p:spPr bwMode="auto">
            <a:xfrm flipV="1">
              <a:off x="2102" y="2746"/>
              <a:ext cx="192" cy="96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4105" name="AutoShape 40"/>
            <p:cNvSpPr>
              <a:spLocks noChangeArrowheads="1"/>
            </p:cNvSpPr>
            <p:nvPr/>
          </p:nvSpPr>
          <p:spPr bwMode="auto">
            <a:xfrm>
              <a:off x="816" y="1776"/>
              <a:ext cx="1248" cy="809"/>
            </a:xfrm>
            <a:prstGeom prst="wedgeRectCallout">
              <a:avLst>
                <a:gd name="adj1" fmla="val 57138"/>
                <a:gd name="adj2" fmla="val 73687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dirty="0">
                  <a:latin typeface="Tahoma" panose="020B0604030504040204" pitchFamily="34" charset="0"/>
                </a:rPr>
                <a:t>Intra-cluster distances are minimized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50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Issues and Limitations for K-Means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How to choose initial centers?</a:t>
            </a:r>
          </a:p>
          <a:p>
            <a:pPr eaLnBrk="1" hangingPunct="1"/>
            <a:r>
              <a:rPr lang="en-US" altLang="en-US" sz="2800" dirty="0" smtClean="0"/>
              <a:t>How to choose K?</a:t>
            </a:r>
          </a:p>
          <a:p>
            <a:pPr eaLnBrk="1" hangingPunct="1"/>
            <a:r>
              <a:rPr lang="en-US" altLang="en-US" sz="2800" dirty="0" smtClean="0"/>
              <a:t>How to handle Outliers?</a:t>
            </a:r>
          </a:p>
          <a:p>
            <a:pPr eaLnBrk="1" hangingPunct="1"/>
            <a:r>
              <a:rPr lang="en-US" altLang="en-US" sz="2800" dirty="0" smtClean="0"/>
              <a:t>Clusters different in</a:t>
            </a:r>
          </a:p>
          <a:p>
            <a:pPr lvl="1" eaLnBrk="1" hangingPunct="1"/>
            <a:r>
              <a:rPr lang="en-US" altLang="en-US" sz="2400" dirty="0" smtClean="0"/>
              <a:t>Shape</a:t>
            </a:r>
          </a:p>
          <a:p>
            <a:pPr lvl="1" eaLnBrk="1" hangingPunct="1"/>
            <a:r>
              <a:rPr lang="en-US" altLang="en-US" sz="2400" dirty="0" smtClean="0"/>
              <a:t>Density</a:t>
            </a:r>
          </a:p>
          <a:p>
            <a:pPr lvl="1" eaLnBrk="1" hangingPunct="1"/>
            <a:r>
              <a:rPr lang="en-US" altLang="en-US" sz="2400" dirty="0" smtClean="0"/>
              <a:t>Size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29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280400" cy="5524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Two Different K-Means </a:t>
            </a:r>
            <a:r>
              <a:rPr lang="en-US" dirty="0" err="1" smtClean="0"/>
              <a:t>Clusterings</a:t>
            </a:r>
            <a:endParaRPr lang="en-US" dirty="0" smtClean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600200"/>
            <a:ext cx="3276600" cy="245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/>
          </a:p>
        </p:txBody>
      </p:sp>
      <p:grpSp>
        <p:nvGrpSpPr>
          <p:cNvPr id="133125" name="Group 5"/>
          <p:cNvGrpSpPr>
            <a:grpSpLocks/>
          </p:cNvGrpSpPr>
          <p:nvPr/>
        </p:nvGrpSpPr>
        <p:grpSpPr bwMode="auto">
          <a:xfrm>
            <a:off x="4800600" y="4058079"/>
            <a:ext cx="3352800" cy="2799922"/>
            <a:chOff x="3216" y="2306"/>
            <a:chExt cx="1920" cy="1630"/>
          </a:xfrm>
        </p:grpSpPr>
        <p:pic>
          <p:nvPicPr>
            <p:cNvPr id="2356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306"/>
              <a:ext cx="1917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563" name="Text Box 7"/>
            <p:cNvSpPr txBox="1">
              <a:spLocks noChangeArrowheads="1"/>
            </p:cNvSpPr>
            <p:nvPr/>
          </p:nvSpPr>
          <p:spPr bwMode="auto">
            <a:xfrm>
              <a:off x="3408" y="3705"/>
              <a:ext cx="17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Sub-optimal Clustering</a:t>
              </a:r>
            </a:p>
          </p:txBody>
        </p:sp>
      </p:grpSp>
      <p:grpSp>
        <p:nvGrpSpPr>
          <p:cNvPr id="133128" name="Group 8"/>
          <p:cNvGrpSpPr>
            <a:grpSpLocks/>
          </p:cNvGrpSpPr>
          <p:nvPr/>
        </p:nvGrpSpPr>
        <p:grpSpPr bwMode="auto">
          <a:xfrm>
            <a:off x="990600" y="3886201"/>
            <a:ext cx="3429000" cy="2971800"/>
            <a:chOff x="624" y="2306"/>
            <a:chExt cx="1917" cy="1630"/>
          </a:xfrm>
        </p:grpSpPr>
        <p:pic>
          <p:nvPicPr>
            <p:cNvPr id="23560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306"/>
              <a:ext cx="1917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561" name="Text Box 10"/>
            <p:cNvSpPr txBox="1">
              <a:spLocks noChangeArrowheads="1"/>
            </p:cNvSpPr>
            <p:nvPr/>
          </p:nvSpPr>
          <p:spPr bwMode="auto">
            <a:xfrm>
              <a:off x="912" y="3705"/>
              <a:ext cx="1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Optimal Clustering</a:t>
              </a:r>
            </a:p>
          </p:txBody>
        </p:sp>
      </p:grp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5257800" y="1524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Original Points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34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280400" cy="5524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Importance of Choosing Initial Centroids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09600" y="5181600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2116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2116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2116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2116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2116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15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2116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55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776" y="481013"/>
            <a:ext cx="8280400" cy="10461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Importance of Choosing Initial Centroids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19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319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319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51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51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51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28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280400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Importance</a:t>
            </a:r>
            <a:r>
              <a:rPr lang="en-US" sz="4000" dirty="0" smtClean="0"/>
              <a:t> of Choosing Initial Centroids …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09600" y="5181600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16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16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16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16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2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16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6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7663"/>
            <a:ext cx="8280400" cy="11191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Importance of Choosing Initial Centroids …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09600" y="5181600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 b="1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20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40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19088" y="659606"/>
            <a:ext cx="8280400" cy="5524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Problems with Selecting Initial Points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82625" y="1524000"/>
            <a:ext cx="7916863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800" dirty="0" smtClean="0"/>
              <a:t>If there are K ‘real’ clusters then the chance of selecting one centroid from each cluster is small. 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en-US" sz="2400" dirty="0" smtClean="0"/>
              <a:t>Chance is relatively small when K is large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en-US" sz="2400" dirty="0" smtClean="0"/>
              <a:t>If clusters are the same size, n, then</a:t>
            </a:r>
            <a:br>
              <a:rPr lang="en-US" altLang="en-US" sz="2400" dirty="0" smtClean="0"/>
            </a:br>
            <a:endParaRPr lang="en-US" altLang="en-US" sz="2400" dirty="0" smtClean="0"/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en-US" sz="2400" dirty="0" smtClean="0"/>
              <a:t>For example, if K = 10, then probability = 10!/10</a:t>
            </a:r>
            <a:r>
              <a:rPr lang="en-US" altLang="en-US" sz="2400" baseline="30000" dirty="0" smtClean="0"/>
              <a:t>10</a:t>
            </a:r>
            <a:r>
              <a:rPr lang="en-US" altLang="en-US" sz="2400" dirty="0" smtClean="0"/>
              <a:t> = 0.00036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en-US" sz="2400" dirty="0" smtClean="0"/>
              <a:t>Sometimes the initial centroids will readjust themselves in ‘right’ way, and sometimes they don’t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en-US" sz="2400" dirty="0" smtClean="0"/>
              <a:t>Consider an example of five pairs of clusters</a:t>
            </a:r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982835"/>
              </p:ext>
            </p:extLst>
          </p:nvPr>
        </p:nvGraphicFramePr>
        <p:xfrm>
          <a:off x="1143245" y="3114554"/>
          <a:ext cx="800100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6" name="Bitmap Image" r:id="rId3" imgW="9259102" imgH="960203" progId="Paint.Picture">
                  <p:embed/>
                </p:oleObj>
              </mc:Choice>
              <mc:Fallback>
                <p:oleObj name="Bitmap Image" r:id="rId3" imgW="9259102" imgH="960203" progId="Paint.Picture">
                  <p:embed/>
                  <p:pic>
                    <p:nvPicPr>
                      <p:cNvPr id="286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245" y="3114554"/>
                        <a:ext cx="8001000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57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Solutions to Initial Centroids Problem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 smtClean="0"/>
              <a:t>Multiple runs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Helps, but probability is not on your side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 smtClean="0"/>
              <a:t>Sample and use hierarchical clustering to determine initial centroids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 smtClean="0"/>
              <a:t>Select more than k initial centroids and then select among these initial centroids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Select most widely separated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 err="1" smtClean="0"/>
              <a:t>Postprocessing</a:t>
            </a:r>
            <a:endParaRPr lang="en-US" sz="28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 smtClean="0"/>
              <a:t>Bisecting K-means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Not as susceptible to initialization issues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17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Hierarchical Clustering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Produces a set of nested clusters organized as a hierarchical tree</a:t>
            </a:r>
          </a:p>
          <a:p>
            <a:pPr eaLnBrk="1" hangingPunct="1"/>
            <a:r>
              <a:rPr lang="en-US" altLang="en-US" sz="2800" dirty="0" smtClean="0"/>
              <a:t>Can be visualized as a </a:t>
            </a:r>
            <a:r>
              <a:rPr lang="en-US" altLang="en-US" sz="2800" dirty="0" err="1" smtClean="0"/>
              <a:t>dendrogram</a:t>
            </a:r>
            <a:endParaRPr lang="en-US" altLang="en-US" sz="2800" dirty="0" smtClean="0"/>
          </a:p>
          <a:p>
            <a:pPr lvl="1" eaLnBrk="1" hangingPunct="1"/>
            <a:r>
              <a:rPr lang="en-US" altLang="en-US" sz="2400" dirty="0" smtClean="0"/>
              <a:t>A tree like diagram that records the sequences of merges or splits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93694"/>
            <a:ext cx="3864033" cy="241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07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63494"/>
              </p:ext>
            </p:extLst>
          </p:nvPr>
        </p:nvGraphicFramePr>
        <p:xfrm>
          <a:off x="4800600" y="3840094"/>
          <a:ext cx="2590800" cy="2636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0" name="VISIO" r:id="rId4" imgW="3163511" imgH="3230582" progId="Visio.Drawing.6">
                  <p:embed/>
                </p:oleObj>
              </mc:Choice>
              <mc:Fallback>
                <p:oleObj name="VISIO" r:id="rId4" imgW="3163511" imgH="3230582" progId="Visio.Drawing.6">
                  <p:embed/>
                  <p:pic>
                    <p:nvPicPr>
                      <p:cNvPr id="307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840094"/>
                        <a:ext cx="2590800" cy="26369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07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Strengths of Hierarchical Clustering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Do not have to assume any particular number of clusters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Any desired number of clusters can be obtained by ‘cutting’ the </a:t>
            </a:r>
            <a:r>
              <a:rPr lang="en-US" altLang="en-US" sz="2400" dirty="0" err="1" smtClean="0"/>
              <a:t>dend</a:t>
            </a:r>
            <a:r>
              <a:rPr lang="en-US" altLang="zh-CN" sz="2400" dirty="0" err="1" smtClean="0"/>
              <a:t>r</a:t>
            </a:r>
            <a:r>
              <a:rPr lang="en-US" altLang="en-US" sz="2400" dirty="0" err="1" smtClean="0"/>
              <a:t>ogram</a:t>
            </a:r>
            <a:r>
              <a:rPr lang="en-US" altLang="en-US" sz="2400" dirty="0" smtClean="0"/>
              <a:t> at the proper level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They may correspond to meaningful taxonomies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Example in biological sciences (e.g., animal kingdom, phylogeny reconstruction, …)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9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Applications of Cluster Analysis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0188" cy="4530725"/>
          </a:xfrm>
        </p:spPr>
        <p:txBody>
          <a:bodyPr/>
          <a:lstStyle/>
          <a:p>
            <a:pPr eaLnBrk="1" hangingPunct="1"/>
            <a:r>
              <a:rPr lang="en-US" altLang="en-US" sz="2800" b="1" dirty="0" smtClean="0"/>
              <a:t>Understanding</a:t>
            </a:r>
          </a:p>
          <a:p>
            <a:pPr lvl="1" eaLnBrk="1" hangingPunct="1"/>
            <a:r>
              <a:rPr lang="en-US" altLang="en-US" sz="2400" dirty="0" smtClean="0"/>
              <a:t>Group related documents for browsing, group genes and proteins that have similar functionality, or group stocks with similar price fluctuations</a:t>
            </a:r>
            <a:endParaRPr lang="en-US" altLang="en-US" sz="2400" b="1" dirty="0" smtClean="0"/>
          </a:p>
          <a:p>
            <a:pPr eaLnBrk="1" hangingPunct="1"/>
            <a:r>
              <a:rPr lang="en-US" altLang="en-US" sz="2800" b="1" dirty="0" smtClean="0"/>
              <a:t>Summarization</a:t>
            </a:r>
          </a:p>
          <a:p>
            <a:pPr lvl="1" eaLnBrk="1" hangingPunct="1"/>
            <a:r>
              <a:rPr lang="en-US" altLang="en-US" sz="2400" dirty="0" smtClean="0"/>
              <a:t>Reduce the size of large data sets</a:t>
            </a:r>
          </a:p>
          <a:p>
            <a:pPr eaLnBrk="1" hangingPunct="1"/>
            <a:endParaRPr lang="en-US" altLang="en-US" sz="2800" dirty="0" smtClean="0"/>
          </a:p>
        </p:txBody>
      </p:sp>
      <p:graphicFrame>
        <p:nvGraphicFramePr>
          <p:cNvPr id="5124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554064349"/>
              </p:ext>
            </p:extLst>
          </p:nvPr>
        </p:nvGraphicFramePr>
        <p:xfrm>
          <a:off x="4572000" y="1330325"/>
          <a:ext cx="4488771" cy="249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6" name="Document" r:id="rId3" imgW="5620181" imgH="3122232" progId="Word.Document.8">
                  <p:embed/>
                </p:oleObj>
              </mc:Choice>
              <mc:Fallback>
                <p:oleObj name="Document" r:id="rId3" imgW="5620181" imgH="3122232" progId="Word.Document.8">
                  <p:embed/>
                  <p:pic>
                    <p:nvPicPr>
                      <p:cNvPr id="5124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330325"/>
                        <a:ext cx="4488771" cy="249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5" name="Picture 5" descr="precip_aus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3338" y="3941763"/>
            <a:ext cx="3108325" cy="21891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724400" y="5654675"/>
            <a:ext cx="2209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/>
              <a:t>Clustering precipitation in Australia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B28E-A3EF-403D-BF2B-BD8158D75DFB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55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Hierarchical Clustering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Two main types of hierarchical clustering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Agglomerative: 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 Start with the points as individual clusters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 At each step, merge the closest pair of clusters until only one cluster (or k clusters) left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Divisive: 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 Start with one, all-inclusive cluster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 At each step, split a cluster until each cluster contains a point (or there are k clusters)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Traditional hierarchical algorithms use a similarity or distance matrix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Merge or split one cluster at a time</a:t>
            </a:r>
          </a:p>
          <a:p>
            <a:pPr lvl="4" eaLnBrk="1" fontAlgn="auto" hangingPunct="1">
              <a:spcAft>
                <a:spcPts val="0"/>
              </a:spcAft>
              <a:defRPr/>
            </a:pPr>
            <a:endParaRPr lang="en-US" sz="7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5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0071" y="686820"/>
            <a:ext cx="8280400" cy="5524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Agglomerative Clustering Algorithm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90071" y="1371600"/>
            <a:ext cx="8525329" cy="531393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800" dirty="0" smtClean="0"/>
              <a:t>More popular hierarchical clustering technique</a:t>
            </a:r>
          </a:p>
          <a:p>
            <a:pPr marL="2209800" lvl="4" indent="-381000" eaLnBrk="1" hangingPunct="1">
              <a:lnSpc>
                <a:spcPct val="90000"/>
              </a:lnSpc>
            </a:pPr>
            <a:endParaRPr lang="en-US" altLang="en-US" sz="800" dirty="0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800" dirty="0" smtClean="0"/>
              <a:t>Basic algorithm is straightforward</a:t>
            </a:r>
          </a:p>
          <a:p>
            <a:pPr marL="990600" lvl="1" indent="-533400" eaLnBrk="1" hangingPunct="1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en-US" sz="2400" dirty="0" smtClean="0"/>
              <a:t>Compute the proximity matrix</a:t>
            </a:r>
          </a:p>
          <a:p>
            <a:pPr marL="990600" lvl="1" indent="-533400" eaLnBrk="1" hangingPunct="1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en-US" sz="2400" dirty="0" smtClean="0"/>
              <a:t>Let each data point be a cluster</a:t>
            </a:r>
          </a:p>
          <a:p>
            <a:pPr marL="990600" lvl="1" indent="-533400" eaLnBrk="1" hangingPunct="1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en-US" sz="2400" b="1" dirty="0" smtClean="0"/>
              <a:t>Repeat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dirty="0" smtClean="0"/>
              <a:t>	Merge the two closest clusters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dirty="0" smtClean="0"/>
              <a:t>	Update the proximity matrix</a:t>
            </a:r>
          </a:p>
          <a:p>
            <a:pPr marL="990600" lvl="1" indent="-533400" eaLnBrk="1" hangingPunct="1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en-US" sz="2400" b="1" dirty="0" smtClean="0"/>
              <a:t>Until</a:t>
            </a:r>
            <a:r>
              <a:rPr lang="en-US" altLang="en-US" sz="2400" dirty="0" smtClean="0"/>
              <a:t> only a single cluster remains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050" dirty="0" smtClean="0"/>
              <a:t>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800" dirty="0" smtClean="0"/>
              <a:t>Key operation is the computation of the proximity of two clusters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en-US" sz="2400" dirty="0" smtClean="0"/>
              <a:t>Different approaches to define the distance between clusters distinguish the different algorithms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4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Starting Situation </a:t>
            </a:r>
          </a:p>
        </p:txBody>
      </p:sp>
      <p:graphicFrame>
        <p:nvGraphicFramePr>
          <p:cNvPr id="34819" name="Object 4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0356313"/>
              </p:ext>
            </p:extLst>
          </p:nvPr>
        </p:nvGraphicFramePr>
        <p:xfrm>
          <a:off x="651329" y="5465762"/>
          <a:ext cx="795020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4" name="Visio" r:id="rId3" imgW="7949438" imgH="1399827" progId="Visio.Drawing.6">
                  <p:embed/>
                </p:oleObj>
              </mc:Choice>
              <mc:Fallback>
                <p:oleObj name="Visio" r:id="rId3" imgW="7949438" imgH="1399827" progId="Visio.Drawing.6">
                  <p:embed/>
                  <p:pic>
                    <p:nvPicPr>
                      <p:cNvPr id="34819" name="Object 4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329" y="5465762"/>
                        <a:ext cx="7950200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5598161" cy="4530725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Start with clusters of individual points and a proximity matrix</a:t>
            </a:r>
          </a:p>
          <a:p>
            <a:pPr lvl="1" eaLnBrk="1" hangingPunct="1"/>
            <a:endParaRPr lang="en-US" altLang="en-US" sz="2400" dirty="0" smtClean="0"/>
          </a:p>
        </p:txBody>
      </p:sp>
      <p:sp>
        <p:nvSpPr>
          <p:cNvPr id="34821" name="Oval 4"/>
          <p:cNvSpPr>
            <a:spLocks noChangeArrowheads="1"/>
          </p:cNvSpPr>
          <p:nvPr/>
        </p:nvSpPr>
        <p:spPr bwMode="auto">
          <a:xfrm>
            <a:off x="685800" y="44037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2" name="Oval 5"/>
          <p:cNvSpPr>
            <a:spLocks noChangeArrowheads="1"/>
          </p:cNvSpPr>
          <p:nvPr/>
        </p:nvSpPr>
        <p:spPr bwMode="auto">
          <a:xfrm>
            <a:off x="2743200" y="5470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3" name="Oval 6"/>
          <p:cNvSpPr>
            <a:spLocks noChangeArrowheads="1"/>
          </p:cNvSpPr>
          <p:nvPr/>
        </p:nvSpPr>
        <p:spPr bwMode="auto">
          <a:xfrm>
            <a:off x="1600200" y="3565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4" name="Oval 7"/>
          <p:cNvSpPr>
            <a:spLocks noChangeArrowheads="1"/>
          </p:cNvSpPr>
          <p:nvPr/>
        </p:nvSpPr>
        <p:spPr bwMode="auto">
          <a:xfrm>
            <a:off x="1447800" y="5318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5" name="Oval 8"/>
          <p:cNvSpPr>
            <a:spLocks noChangeArrowheads="1"/>
          </p:cNvSpPr>
          <p:nvPr/>
        </p:nvSpPr>
        <p:spPr bwMode="auto">
          <a:xfrm>
            <a:off x="3124200" y="3565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6" name="Oval 9"/>
          <p:cNvSpPr>
            <a:spLocks noChangeArrowheads="1"/>
          </p:cNvSpPr>
          <p:nvPr/>
        </p:nvSpPr>
        <p:spPr bwMode="auto">
          <a:xfrm>
            <a:off x="1600200" y="29559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7" name="Oval 10"/>
          <p:cNvSpPr>
            <a:spLocks noChangeArrowheads="1"/>
          </p:cNvSpPr>
          <p:nvPr/>
        </p:nvSpPr>
        <p:spPr bwMode="auto">
          <a:xfrm>
            <a:off x="457200" y="4708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8" name="Oval 11"/>
          <p:cNvSpPr>
            <a:spLocks noChangeArrowheads="1"/>
          </p:cNvSpPr>
          <p:nvPr/>
        </p:nvSpPr>
        <p:spPr bwMode="auto">
          <a:xfrm>
            <a:off x="1828800" y="5318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9" name="Oval 12"/>
          <p:cNvSpPr>
            <a:spLocks noChangeArrowheads="1"/>
          </p:cNvSpPr>
          <p:nvPr/>
        </p:nvSpPr>
        <p:spPr bwMode="auto">
          <a:xfrm>
            <a:off x="3124200" y="5089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30" name="Oval 13"/>
          <p:cNvSpPr>
            <a:spLocks noChangeArrowheads="1"/>
          </p:cNvSpPr>
          <p:nvPr/>
        </p:nvSpPr>
        <p:spPr bwMode="auto">
          <a:xfrm>
            <a:off x="2133600" y="3032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31" name="Oval 14"/>
          <p:cNvSpPr>
            <a:spLocks noChangeArrowheads="1"/>
          </p:cNvSpPr>
          <p:nvPr/>
        </p:nvSpPr>
        <p:spPr bwMode="auto">
          <a:xfrm>
            <a:off x="3200400" y="40989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32" name="Oval 15"/>
          <p:cNvSpPr>
            <a:spLocks noChangeArrowheads="1"/>
          </p:cNvSpPr>
          <p:nvPr/>
        </p:nvSpPr>
        <p:spPr bwMode="auto">
          <a:xfrm>
            <a:off x="3733800" y="3184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34833" name="Group 16"/>
          <p:cNvGrpSpPr>
            <a:grpSpLocks/>
          </p:cNvGrpSpPr>
          <p:nvPr/>
        </p:nvGrpSpPr>
        <p:grpSpPr bwMode="auto">
          <a:xfrm>
            <a:off x="5562600" y="2123281"/>
            <a:ext cx="3200400" cy="2789238"/>
            <a:chOff x="3456" y="1622"/>
            <a:chExt cx="2160" cy="2058"/>
          </a:xfrm>
        </p:grpSpPr>
        <p:sp>
          <p:nvSpPr>
            <p:cNvPr id="34835" name="Line 17"/>
            <p:cNvSpPr>
              <a:spLocks noChangeShapeType="1"/>
            </p:cNvSpPr>
            <p:nvPr/>
          </p:nvSpPr>
          <p:spPr bwMode="auto">
            <a:xfrm>
              <a:off x="3696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6" name="Line 18"/>
            <p:cNvSpPr>
              <a:spLocks noChangeShapeType="1"/>
            </p:cNvSpPr>
            <p:nvPr/>
          </p:nvSpPr>
          <p:spPr bwMode="auto">
            <a:xfrm>
              <a:off x="3504" y="1814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7" name="Line 19"/>
            <p:cNvSpPr>
              <a:spLocks noChangeShapeType="1"/>
            </p:cNvSpPr>
            <p:nvPr/>
          </p:nvSpPr>
          <p:spPr bwMode="auto">
            <a:xfrm>
              <a:off x="4012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8" name="Line 20"/>
            <p:cNvSpPr>
              <a:spLocks noChangeShapeType="1"/>
            </p:cNvSpPr>
            <p:nvPr/>
          </p:nvSpPr>
          <p:spPr bwMode="auto">
            <a:xfrm>
              <a:off x="4329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9" name="Line 21"/>
            <p:cNvSpPr>
              <a:spLocks noChangeShapeType="1"/>
            </p:cNvSpPr>
            <p:nvPr/>
          </p:nvSpPr>
          <p:spPr bwMode="auto">
            <a:xfrm>
              <a:off x="4646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0" name="Line 22"/>
            <p:cNvSpPr>
              <a:spLocks noChangeShapeType="1"/>
            </p:cNvSpPr>
            <p:nvPr/>
          </p:nvSpPr>
          <p:spPr bwMode="auto">
            <a:xfrm>
              <a:off x="4963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1" name="Line 23"/>
            <p:cNvSpPr>
              <a:spLocks noChangeShapeType="1"/>
            </p:cNvSpPr>
            <p:nvPr/>
          </p:nvSpPr>
          <p:spPr bwMode="auto">
            <a:xfrm>
              <a:off x="5280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2" name="Line 24"/>
            <p:cNvSpPr>
              <a:spLocks noChangeShapeType="1"/>
            </p:cNvSpPr>
            <p:nvPr/>
          </p:nvSpPr>
          <p:spPr bwMode="auto">
            <a:xfrm>
              <a:off x="3504" y="2073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3" name="Line 25"/>
            <p:cNvSpPr>
              <a:spLocks noChangeShapeType="1"/>
            </p:cNvSpPr>
            <p:nvPr/>
          </p:nvSpPr>
          <p:spPr bwMode="auto">
            <a:xfrm>
              <a:off x="3504" y="23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4" name="Line 26"/>
            <p:cNvSpPr>
              <a:spLocks noChangeShapeType="1"/>
            </p:cNvSpPr>
            <p:nvPr/>
          </p:nvSpPr>
          <p:spPr bwMode="auto">
            <a:xfrm>
              <a:off x="3504" y="25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5" name="Line 27"/>
            <p:cNvSpPr>
              <a:spLocks noChangeShapeType="1"/>
            </p:cNvSpPr>
            <p:nvPr/>
          </p:nvSpPr>
          <p:spPr bwMode="auto">
            <a:xfrm>
              <a:off x="3504" y="28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6" name="Line 28"/>
            <p:cNvSpPr>
              <a:spLocks noChangeShapeType="1"/>
            </p:cNvSpPr>
            <p:nvPr/>
          </p:nvSpPr>
          <p:spPr bwMode="auto">
            <a:xfrm>
              <a:off x="3504" y="311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7" name="Text Box 29"/>
            <p:cNvSpPr txBox="1">
              <a:spLocks noChangeArrowheads="1"/>
            </p:cNvSpPr>
            <p:nvPr/>
          </p:nvSpPr>
          <p:spPr bwMode="auto">
            <a:xfrm>
              <a:off x="3456" y="186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p1</a:t>
              </a:r>
            </a:p>
          </p:txBody>
        </p:sp>
        <p:sp>
          <p:nvSpPr>
            <p:cNvPr id="34848" name="Text Box 30"/>
            <p:cNvSpPr txBox="1">
              <a:spLocks noChangeArrowheads="1"/>
            </p:cNvSpPr>
            <p:nvPr/>
          </p:nvSpPr>
          <p:spPr bwMode="auto">
            <a:xfrm>
              <a:off x="3456" y="2390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p3</a:t>
              </a:r>
            </a:p>
          </p:txBody>
        </p:sp>
        <p:sp>
          <p:nvSpPr>
            <p:cNvPr id="34849" name="Text Box 31"/>
            <p:cNvSpPr txBox="1">
              <a:spLocks noChangeArrowheads="1"/>
            </p:cNvSpPr>
            <p:nvPr/>
          </p:nvSpPr>
          <p:spPr bwMode="auto">
            <a:xfrm>
              <a:off x="3456" y="2917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p5</a:t>
              </a:r>
            </a:p>
          </p:txBody>
        </p:sp>
        <p:sp>
          <p:nvSpPr>
            <p:cNvPr id="34850" name="Text Box 32"/>
            <p:cNvSpPr txBox="1">
              <a:spLocks noChangeArrowheads="1"/>
            </p:cNvSpPr>
            <p:nvPr/>
          </p:nvSpPr>
          <p:spPr bwMode="auto">
            <a:xfrm>
              <a:off x="3456" y="2679"/>
              <a:ext cx="336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p4</a:t>
              </a:r>
            </a:p>
          </p:txBody>
        </p:sp>
        <p:sp>
          <p:nvSpPr>
            <p:cNvPr id="34851" name="Text Box 33"/>
            <p:cNvSpPr txBox="1">
              <a:spLocks noChangeArrowheads="1"/>
            </p:cNvSpPr>
            <p:nvPr/>
          </p:nvSpPr>
          <p:spPr bwMode="auto">
            <a:xfrm>
              <a:off x="3456" y="2150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p2</a:t>
              </a:r>
            </a:p>
          </p:txBody>
        </p:sp>
        <p:sp>
          <p:nvSpPr>
            <p:cNvPr id="34852" name="Text Box 34"/>
            <p:cNvSpPr txBox="1">
              <a:spLocks noChangeArrowheads="1"/>
            </p:cNvSpPr>
            <p:nvPr/>
          </p:nvSpPr>
          <p:spPr bwMode="auto">
            <a:xfrm>
              <a:off x="3744" y="1622"/>
              <a:ext cx="337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p1</a:t>
              </a:r>
            </a:p>
          </p:txBody>
        </p:sp>
        <p:sp>
          <p:nvSpPr>
            <p:cNvPr id="34853" name="Text Box 35"/>
            <p:cNvSpPr txBox="1">
              <a:spLocks noChangeArrowheads="1"/>
            </p:cNvSpPr>
            <p:nvPr/>
          </p:nvSpPr>
          <p:spPr bwMode="auto">
            <a:xfrm>
              <a:off x="4032" y="162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p2</a:t>
              </a:r>
            </a:p>
          </p:txBody>
        </p:sp>
        <p:sp>
          <p:nvSpPr>
            <p:cNvPr id="34854" name="Text Box 36"/>
            <p:cNvSpPr txBox="1">
              <a:spLocks noChangeArrowheads="1"/>
            </p:cNvSpPr>
            <p:nvPr/>
          </p:nvSpPr>
          <p:spPr bwMode="auto">
            <a:xfrm>
              <a:off x="4368" y="162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p3</a:t>
              </a:r>
            </a:p>
          </p:txBody>
        </p:sp>
        <p:sp>
          <p:nvSpPr>
            <p:cNvPr id="34855" name="Text Box 37"/>
            <p:cNvSpPr txBox="1">
              <a:spLocks noChangeArrowheads="1"/>
            </p:cNvSpPr>
            <p:nvPr/>
          </p:nvSpPr>
          <p:spPr bwMode="auto">
            <a:xfrm>
              <a:off x="4704" y="162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p4</a:t>
              </a:r>
            </a:p>
          </p:txBody>
        </p:sp>
        <p:sp>
          <p:nvSpPr>
            <p:cNvPr id="34856" name="Text Box 38"/>
            <p:cNvSpPr txBox="1">
              <a:spLocks noChangeArrowheads="1"/>
            </p:cNvSpPr>
            <p:nvPr/>
          </p:nvSpPr>
          <p:spPr bwMode="auto">
            <a:xfrm>
              <a:off x="4944" y="162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p5</a:t>
              </a:r>
            </a:p>
          </p:txBody>
        </p:sp>
        <p:sp>
          <p:nvSpPr>
            <p:cNvPr id="34857" name="Text Box 39"/>
            <p:cNvSpPr txBox="1">
              <a:spLocks noChangeArrowheads="1"/>
            </p:cNvSpPr>
            <p:nvPr/>
          </p:nvSpPr>
          <p:spPr bwMode="auto">
            <a:xfrm>
              <a:off x="5280" y="1622"/>
              <a:ext cx="33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/>
                <a:t>. . .</a:t>
              </a:r>
            </a:p>
          </p:txBody>
        </p:sp>
        <p:sp>
          <p:nvSpPr>
            <p:cNvPr id="34858" name="Text Box 40"/>
            <p:cNvSpPr txBox="1">
              <a:spLocks noChangeArrowheads="1"/>
            </p:cNvSpPr>
            <p:nvPr/>
          </p:nvSpPr>
          <p:spPr bwMode="auto">
            <a:xfrm>
              <a:off x="3504" y="3072"/>
              <a:ext cx="192" cy="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200" b="1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200" b="1"/>
                <a:t>.</a:t>
              </a:r>
            </a:p>
          </p:txBody>
        </p:sp>
      </p:grpSp>
      <p:sp>
        <p:nvSpPr>
          <p:cNvPr id="34834" name="Text Box 41"/>
          <p:cNvSpPr txBox="1">
            <a:spLocks noChangeArrowheads="1"/>
          </p:cNvSpPr>
          <p:nvPr/>
        </p:nvSpPr>
        <p:spPr bwMode="auto">
          <a:xfrm>
            <a:off x="6096000" y="4545806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Proximity Matrix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52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Intermediate Situation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9775" y="1594673"/>
            <a:ext cx="5045441" cy="4530725"/>
          </a:xfrm>
        </p:spPr>
        <p:txBody>
          <a:bodyPr/>
          <a:lstStyle/>
          <a:p>
            <a:pPr algn="just" eaLnBrk="1" hangingPunct="1"/>
            <a:r>
              <a:rPr lang="en-US" altLang="en-US" sz="2800" dirty="0" smtClean="0"/>
              <a:t>After some merging steps, we have some clusters </a:t>
            </a:r>
          </a:p>
          <a:p>
            <a:pPr lvl="1" eaLnBrk="1" hangingPunct="1"/>
            <a:endParaRPr lang="en-US" altLang="en-US" sz="2800" dirty="0" smtClean="0"/>
          </a:p>
        </p:txBody>
      </p:sp>
      <p:sp>
        <p:nvSpPr>
          <p:cNvPr id="35845" name="Freeform 4"/>
          <p:cNvSpPr>
            <a:spLocks/>
          </p:cNvSpPr>
          <p:nvPr/>
        </p:nvSpPr>
        <p:spPr bwMode="auto">
          <a:xfrm>
            <a:off x="392356" y="3801358"/>
            <a:ext cx="546100" cy="773113"/>
          </a:xfrm>
          <a:custGeom>
            <a:avLst/>
            <a:gdLst>
              <a:gd name="T0" fmla="*/ 361101776 w 598"/>
              <a:gd name="T1" fmla="*/ 97015010 h 652"/>
              <a:gd name="T2" fmla="*/ 206820307 w 598"/>
              <a:gd name="T3" fmla="*/ 0 h 652"/>
              <a:gd name="T4" fmla="*/ 126760951 w 598"/>
              <a:gd name="T5" fmla="*/ 47804944 h 652"/>
              <a:gd name="T6" fmla="*/ 104243915 w 598"/>
              <a:gd name="T7" fmla="*/ 134978178 h 652"/>
              <a:gd name="T8" fmla="*/ 58376994 w 598"/>
              <a:gd name="T9" fmla="*/ 241834964 h 652"/>
              <a:gd name="T10" fmla="*/ 40863439 w 598"/>
              <a:gd name="T11" fmla="*/ 250271619 h 652"/>
              <a:gd name="T12" fmla="*/ 24184559 w 598"/>
              <a:gd name="T13" fmla="*/ 309323460 h 652"/>
              <a:gd name="T14" fmla="*/ 12509160 w 598"/>
              <a:gd name="T15" fmla="*/ 366970180 h 652"/>
              <a:gd name="T16" fmla="*/ 24184559 w 598"/>
              <a:gd name="T17" fmla="*/ 539910341 h 652"/>
              <a:gd name="T18" fmla="*/ 80893117 w 598"/>
              <a:gd name="T19" fmla="*/ 579279816 h 652"/>
              <a:gd name="T20" fmla="*/ 64214237 w 598"/>
              <a:gd name="T21" fmla="*/ 684730295 h 652"/>
              <a:gd name="T22" fmla="*/ 86731273 w 598"/>
              <a:gd name="T23" fmla="*/ 867513417 h 652"/>
              <a:gd name="T24" fmla="*/ 138436350 w 598"/>
              <a:gd name="T25" fmla="*/ 906881707 h 652"/>
              <a:gd name="T26" fmla="*/ 155115230 w 598"/>
              <a:gd name="T27" fmla="*/ 916723483 h 652"/>
              <a:gd name="T28" fmla="*/ 200983064 w 598"/>
              <a:gd name="T29" fmla="*/ 849234987 h 652"/>
              <a:gd name="T30" fmla="*/ 292717819 w 598"/>
              <a:gd name="T31" fmla="*/ 916723483 h 652"/>
              <a:gd name="T32" fmla="*/ 372777175 w 598"/>
              <a:gd name="T33" fmla="*/ 829550249 h 652"/>
              <a:gd name="T34" fmla="*/ 435323889 w 598"/>
              <a:gd name="T35" fmla="*/ 762061753 h 652"/>
              <a:gd name="T36" fmla="*/ 475353567 w 598"/>
              <a:gd name="T37" fmla="*/ 627083575 h 652"/>
              <a:gd name="T38" fmla="*/ 446999288 w 598"/>
              <a:gd name="T39" fmla="*/ 549753303 h 652"/>
              <a:gd name="T40" fmla="*/ 469516324 w 598"/>
              <a:gd name="T41" fmla="*/ 492106582 h 652"/>
              <a:gd name="T42" fmla="*/ 498704365 w 598"/>
              <a:gd name="T43" fmla="*/ 404933349 h 652"/>
              <a:gd name="T44" fmla="*/ 487028966 w 598"/>
              <a:gd name="T45" fmla="*/ 269955170 h 652"/>
              <a:gd name="T46" fmla="*/ 372777175 w 598"/>
              <a:gd name="T47" fmla="*/ 134978178 h 652"/>
              <a:gd name="T48" fmla="*/ 361101776 w 598"/>
              <a:gd name="T49" fmla="*/ 97015010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6" name="Freeform 5"/>
          <p:cNvSpPr>
            <a:spLocks/>
          </p:cNvSpPr>
          <p:nvPr/>
        </p:nvSpPr>
        <p:spPr bwMode="auto">
          <a:xfrm rot="16200000">
            <a:off x="1382956" y="2582158"/>
            <a:ext cx="762000" cy="914400"/>
          </a:xfrm>
          <a:custGeom>
            <a:avLst/>
            <a:gdLst>
              <a:gd name="T0" fmla="*/ 703064779 w 598"/>
              <a:gd name="T1" fmla="*/ 135714070 h 652"/>
              <a:gd name="T2" fmla="*/ 402678773 w 598"/>
              <a:gd name="T3" fmla="*/ 0 h 652"/>
              <a:gd name="T4" fmla="*/ 246803900 w 598"/>
              <a:gd name="T5" fmla="*/ 66873213 h 652"/>
              <a:gd name="T6" fmla="*/ 202963415 w 598"/>
              <a:gd name="T7" fmla="*/ 188820795 h 652"/>
              <a:gd name="T8" fmla="*/ 113659054 w 598"/>
              <a:gd name="T9" fmla="*/ 338302756 h 652"/>
              <a:gd name="T10" fmla="*/ 79561465 w 598"/>
              <a:gd name="T11" fmla="*/ 350104406 h 652"/>
              <a:gd name="T12" fmla="*/ 47087268 w 598"/>
              <a:gd name="T13" fmla="*/ 432713153 h 652"/>
              <a:gd name="T14" fmla="*/ 24355967 w 598"/>
              <a:gd name="T15" fmla="*/ 513354258 h 652"/>
              <a:gd name="T16" fmla="*/ 47087268 w 598"/>
              <a:gd name="T17" fmla="*/ 755280375 h 652"/>
              <a:gd name="T18" fmla="*/ 157499538 w 598"/>
              <a:gd name="T19" fmla="*/ 810353341 h 652"/>
              <a:gd name="T20" fmla="*/ 125025341 w 598"/>
              <a:gd name="T21" fmla="*/ 957869061 h 652"/>
              <a:gd name="T22" fmla="*/ 168865826 w 598"/>
              <a:gd name="T23" fmla="*/ 1213563070 h 652"/>
              <a:gd name="T24" fmla="*/ 269535201 w 598"/>
              <a:gd name="T25" fmla="*/ 1268636036 h 652"/>
              <a:gd name="T26" fmla="*/ 302009398 w 598"/>
              <a:gd name="T27" fmla="*/ 1282403926 h 652"/>
              <a:gd name="T28" fmla="*/ 391313759 w 598"/>
              <a:gd name="T29" fmla="*/ 1187993529 h 652"/>
              <a:gd name="T30" fmla="*/ 569921207 w 598"/>
              <a:gd name="T31" fmla="*/ 1282403926 h 652"/>
              <a:gd name="T32" fmla="*/ 725797355 w 598"/>
              <a:gd name="T33" fmla="*/ 1160457747 h 652"/>
              <a:gd name="T34" fmla="*/ 847574639 w 598"/>
              <a:gd name="T35" fmla="*/ 1066047350 h 652"/>
              <a:gd name="T36" fmla="*/ 925512712 w 598"/>
              <a:gd name="T37" fmla="*/ 877226555 h 652"/>
              <a:gd name="T38" fmla="*/ 870307214 w 598"/>
              <a:gd name="T39" fmla="*/ 769049669 h 652"/>
              <a:gd name="T40" fmla="*/ 914146425 w 598"/>
              <a:gd name="T41" fmla="*/ 688407162 h 652"/>
              <a:gd name="T42" fmla="*/ 970976589 w 598"/>
              <a:gd name="T43" fmla="*/ 566460983 h 652"/>
              <a:gd name="T44" fmla="*/ 948245288 w 598"/>
              <a:gd name="T45" fmla="*/ 377640188 h 652"/>
              <a:gd name="T46" fmla="*/ 725797355 w 598"/>
              <a:gd name="T47" fmla="*/ 188820795 h 652"/>
              <a:gd name="T48" fmla="*/ 703064779 w 598"/>
              <a:gd name="T49" fmla="*/ 135714070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Freeform 6"/>
          <p:cNvSpPr>
            <a:spLocks/>
          </p:cNvSpPr>
          <p:nvPr/>
        </p:nvSpPr>
        <p:spPr bwMode="auto">
          <a:xfrm rot="10800000">
            <a:off x="3135556" y="2963158"/>
            <a:ext cx="685800" cy="762000"/>
          </a:xfrm>
          <a:custGeom>
            <a:avLst/>
            <a:gdLst>
              <a:gd name="T0" fmla="*/ 569482357 w 598"/>
              <a:gd name="T1" fmla="*/ 94246077 h 652"/>
              <a:gd name="T2" fmla="*/ 326170150 w 598"/>
              <a:gd name="T3" fmla="*/ 0 h 652"/>
              <a:gd name="T4" fmla="*/ 199910700 w 598"/>
              <a:gd name="T5" fmla="*/ 46439926 h 652"/>
              <a:gd name="T6" fmla="*/ 164400481 w 598"/>
              <a:gd name="T7" fmla="*/ 131124773 h 652"/>
              <a:gd name="T8" fmla="*/ 92064636 w 598"/>
              <a:gd name="T9" fmla="*/ 234932080 h 652"/>
              <a:gd name="T10" fmla="*/ 64444557 w 598"/>
              <a:gd name="T11" fmla="*/ 243128255 h 652"/>
              <a:gd name="T12" fmla="*/ 38141031 w 598"/>
              <a:gd name="T13" fmla="*/ 300495635 h 652"/>
              <a:gd name="T14" fmla="*/ 19727645 w 598"/>
              <a:gd name="T15" fmla="*/ 356496791 h 652"/>
              <a:gd name="T16" fmla="*/ 38141031 w 598"/>
              <a:gd name="T17" fmla="*/ 524500261 h 652"/>
              <a:gd name="T18" fmla="*/ 127574856 w 598"/>
              <a:gd name="T19" fmla="*/ 562745181 h 652"/>
              <a:gd name="T20" fmla="*/ 101270182 w 598"/>
              <a:gd name="T21" fmla="*/ 665187433 h 652"/>
              <a:gd name="T22" fmla="*/ 136781548 w 598"/>
              <a:gd name="T23" fmla="*/ 842752132 h 652"/>
              <a:gd name="T24" fmla="*/ 218324086 w 598"/>
              <a:gd name="T25" fmla="*/ 880997052 h 652"/>
              <a:gd name="T26" fmla="*/ 244627612 w 598"/>
              <a:gd name="T27" fmla="*/ 890558282 h 652"/>
              <a:gd name="T28" fmla="*/ 316963457 w 598"/>
              <a:gd name="T29" fmla="*/ 824995896 h 652"/>
              <a:gd name="T30" fmla="*/ 461636293 w 598"/>
              <a:gd name="T31" fmla="*/ 890558282 h 652"/>
              <a:gd name="T32" fmla="*/ 587895742 w 598"/>
              <a:gd name="T33" fmla="*/ 805873436 h 652"/>
              <a:gd name="T34" fmla="*/ 686535113 w 598"/>
              <a:gd name="T35" fmla="*/ 740311049 h 652"/>
              <a:gd name="T36" fmla="*/ 749665412 w 598"/>
              <a:gd name="T37" fmla="*/ 609185107 h 652"/>
              <a:gd name="T38" fmla="*/ 704948499 w 598"/>
              <a:gd name="T39" fmla="*/ 534061491 h 652"/>
              <a:gd name="T40" fmla="*/ 740458719 w 598"/>
              <a:gd name="T41" fmla="*/ 478060334 h 652"/>
              <a:gd name="T42" fmla="*/ 786491037 w 598"/>
              <a:gd name="T43" fmla="*/ 393375488 h 652"/>
              <a:gd name="T44" fmla="*/ 768077651 w 598"/>
              <a:gd name="T45" fmla="*/ 262250715 h 652"/>
              <a:gd name="T46" fmla="*/ 587895742 w 598"/>
              <a:gd name="T47" fmla="*/ 131124773 h 652"/>
              <a:gd name="T48" fmla="*/ 569482357 w 598"/>
              <a:gd name="T49" fmla="*/ 9424607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Freeform 8"/>
          <p:cNvSpPr>
            <a:spLocks/>
          </p:cNvSpPr>
          <p:nvPr/>
        </p:nvSpPr>
        <p:spPr bwMode="auto">
          <a:xfrm rot="10800000">
            <a:off x="2373556" y="4791958"/>
            <a:ext cx="685800" cy="762000"/>
          </a:xfrm>
          <a:custGeom>
            <a:avLst/>
            <a:gdLst>
              <a:gd name="T0" fmla="*/ 569482357 w 598"/>
              <a:gd name="T1" fmla="*/ 94246077 h 652"/>
              <a:gd name="T2" fmla="*/ 326170150 w 598"/>
              <a:gd name="T3" fmla="*/ 0 h 652"/>
              <a:gd name="T4" fmla="*/ 199910700 w 598"/>
              <a:gd name="T5" fmla="*/ 46439926 h 652"/>
              <a:gd name="T6" fmla="*/ 164400481 w 598"/>
              <a:gd name="T7" fmla="*/ 131124773 h 652"/>
              <a:gd name="T8" fmla="*/ 92064636 w 598"/>
              <a:gd name="T9" fmla="*/ 234932080 h 652"/>
              <a:gd name="T10" fmla="*/ 64444557 w 598"/>
              <a:gd name="T11" fmla="*/ 243128255 h 652"/>
              <a:gd name="T12" fmla="*/ 38141031 w 598"/>
              <a:gd name="T13" fmla="*/ 300495635 h 652"/>
              <a:gd name="T14" fmla="*/ 19727645 w 598"/>
              <a:gd name="T15" fmla="*/ 356496791 h 652"/>
              <a:gd name="T16" fmla="*/ 38141031 w 598"/>
              <a:gd name="T17" fmla="*/ 524500261 h 652"/>
              <a:gd name="T18" fmla="*/ 127574856 w 598"/>
              <a:gd name="T19" fmla="*/ 562745181 h 652"/>
              <a:gd name="T20" fmla="*/ 101270182 w 598"/>
              <a:gd name="T21" fmla="*/ 665187433 h 652"/>
              <a:gd name="T22" fmla="*/ 136781548 w 598"/>
              <a:gd name="T23" fmla="*/ 842752132 h 652"/>
              <a:gd name="T24" fmla="*/ 218324086 w 598"/>
              <a:gd name="T25" fmla="*/ 880997052 h 652"/>
              <a:gd name="T26" fmla="*/ 244627612 w 598"/>
              <a:gd name="T27" fmla="*/ 890558282 h 652"/>
              <a:gd name="T28" fmla="*/ 316963457 w 598"/>
              <a:gd name="T29" fmla="*/ 824995896 h 652"/>
              <a:gd name="T30" fmla="*/ 461636293 w 598"/>
              <a:gd name="T31" fmla="*/ 890558282 h 652"/>
              <a:gd name="T32" fmla="*/ 587895742 w 598"/>
              <a:gd name="T33" fmla="*/ 805873436 h 652"/>
              <a:gd name="T34" fmla="*/ 686535113 w 598"/>
              <a:gd name="T35" fmla="*/ 740311049 h 652"/>
              <a:gd name="T36" fmla="*/ 749665412 w 598"/>
              <a:gd name="T37" fmla="*/ 609185107 h 652"/>
              <a:gd name="T38" fmla="*/ 704948499 w 598"/>
              <a:gd name="T39" fmla="*/ 534061491 h 652"/>
              <a:gd name="T40" fmla="*/ 740458719 w 598"/>
              <a:gd name="T41" fmla="*/ 478060334 h 652"/>
              <a:gd name="T42" fmla="*/ 786491037 w 598"/>
              <a:gd name="T43" fmla="*/ 393375488 h 652"/>
              <a:gd name="T44" fmla="*/ 768077651 w 598"/>
              <a:gd name="T45" fmla="*/ 262250715 h 652"/>
              <a:gd name="T46" fmla="*/ 587895742 w 598"/>
              <a:gd name="T47" fmla="*/ 131124773 h 652"/>
              <a:gd name="T48" fmla="*/ 569482357 w 598"/>
              <a:gd name="T49" fmla="*/ 9424607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0" name="Text Box 9"/>
          <p:cNvSpPr txBox="1">
            <a:spLocks noChangeArrowheads="1"/>
          </p:cNvSpPr>
          <p:nvPr/>
        </p:nvSpPr>
        <p:spPr bwMode="auto">
          <a:xfrm>
            <a:off x="468556" y="4106158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/>
              <a:t>C1</a:t>
            </a:r>
          </a:p>
        </p:txBody>
      </p:sp>
      <p:sp>
        <p:nvSpPr>
          <p:cNvPr id="35851" name="Text Box 10"/>
          <p:cNvSpPr txBox="1">
            <a:spLocks noChangeArrowheads="1"/>
          </p:cNvSpPr>
          <p:nvPr/>
        </p:nvSpPr>
        <p:spPr bwMode="auto">
          <a:xfrm>
            <a:off x="3211756" y="3267958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 dirty="0"/>
              <a:t>C4</a:t>
            </a:r>
          </a:p>
        </p:txBody>
      </p:sp>
      <p:sp>
        <p:nvSpPr>
          <p:cNvPr id="35853" name="Text Box 12"/>
          <p:cNvSpPr txBox="1">
            <a:spLocks noChangeArrowheads="1"/>
          </p:cNvSpPr>
          <p:nvPr/>
        </p:nvSpPr>
        <p:spPr bwMode="auto">
          <a:xfrm>
            <a:off x="2525956" y="5020558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/>
              <a:t>C5</a:t>
            </a:r>
          </a:p>
        </p:txBody>
      </p:sp>
      <p:sp>
        <p:nvSpPr>
          <p:cNvPr id="35854" name="Text Box 13"/>
          <p:cNvSpPr txBox="1">
            <a:spLocks noChangeArrowheads="1"/>
          </p:cNvSpPr>
          <p:nvPr/>
        </p:nvSpPr>
        <p:spPr bwMode="auto">
          <a:xfrm>
            <a:off x="1535356" y="2886958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/>
              <a:t>C3</a:t>
            </a:r>
          </a:p>
        </p:txBody>
      </p:sp>
      <p:grpSp>
        <p:nvGrpSpPr>
          <p:cNvPr id="35855" name="Group 14"/>
          <p:cNvGrpSpPr>
            <a:grpSpLocks/>
          </p:cNvGrpSpPr>
          <p:nvPr/>
        </p:nvGrpSpPr>
        <p:grpSpPr bwMode="auto">
          <a:xfrm>
            <a:off x="5716447" y="536462"/>
            <a:ext cx="2895600" cy="2212975"/>
            <a:chOff x="3456" y="1440"/>
            <a:chExt cx="1872" cy="1503"/>
          </a:xfrm>
        </p:grpSpPr>
        <p:sp>
          <p:nvSpPr>
            <p:cNvPr id="35857" name="Text Box 15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C2</a:t>
              </a:r>
            </a:p>
          </p:txBody>
        </p:sp>
        <p:sp>
          <p:nvSpPr>
            <p:cNvPr id="35858" name="Text Box 16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C1</a:t>
              </a:r>
            </a:p>
          </p:txBody>
        </p:sp>
        <p:sp>
          <p:nvSpPr>
            <p:cNvPr id="35859" name="Line 17"/>
            <p:cNvSpPr>
              <a:spLocks noChangeShapeType="1"/>
            </p:cNvSpPr>
            <p:nvPr/>
          </p:nvSpPr>
          <p:spPr bwMode="auto">
            <a:xfrm>
              <a:off x="3696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Line 18"/>
            <p:cNvSpPr>
              <a:spLocks noChangeShapeType="1"/>
            </p:cNvSpPr>
            <p:nvPr/>
          </p:nvSpPr>
          <p:spPr bwMode="auto">
            <a:xfrm>
              <a:off x="3504" y="163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Line 19"/>
            <p:cNvSpPr>
              <a:spLocks noChangeShapeType="1"/>
            </p:cNvSpPr>
            <p:nvPr/>
          </p:nvSpPr>
          <p:spPr bwMode="auto">
            <a:xfrm>
              <a:off x="5280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2" name="Line 20"/>
            <p:cNvSpPr>
              <a:spLocks noChangeShapeType="1"/>
            </p:cNvSpPr>
            <p:nvPr/>
          </p:nvSpPr>
          <p:spPr bwMode="auto">
            <a:xfrm>
              <a:off x="3504" y="2928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3" name="Text Box 21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C1</a:t>
              </a:r>
            </a:p>
          </p:txBody>
        </p:sp>
        <p:sp>
          <p:nvSpPr>
            <p:cNvPr id="35864" name="Text Box 22"/>
            <p:cNvSpPr txBox="1">
              <a:spLocks noChangeArrowheads="1"/>
            </p:cNvSpPr>
            <p:nvPr/>
          </p:nvSpPr>
          <p:spPr bwMode="auto">
            <a:xfrm>
              <a:off x="3456" y="2207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C3</a:t>
              </a:r>
            </a:p>
          </p:txBody>
        </p:sp>
        <p:sp>
          <p:nvSpPr>
            <p:cNvPr id="35865" name="Text Box 23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C5</a:t>
              </a:r>
            </a:p>
          </p:txBody>
        </p:sp>
        <p:sp>
          <p:nvSpPr>
            <p:cNvPr id="35866" name="Text Box 24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C4</a:t>
              </a:r>
            </a:p>
          </p:txBody>
        </p:sp>
        <p:sp>
          <p:nvSpPr>
            <p:cNvPr id="35867" name="Text Box 25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C2</a:t>
              </a:r>
            </a:p>
          </p:txBody>
        </p:sp>
        <p:sp>
          <p:nvSpPr>
            <p:cNvPr id="35868" name="Text Box 26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C3</a:t>
              </a:r>
            </a:p>
          </p:txBody>
        </p:sp>
        <p:sp>
          <p:nvSpPr>
            <p:cNvPr id="35869" name="Text Box 27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C4</a:t>
              </a:r>
            </a:p>
          </p:txBody>
        </p:sp>
        <p:sp>
          <p:nvSpPr>
            <p:cNvPr id="35870" name="Text Box 28"/>
            <p:cNvSpPr txBox="1">
              <a:spLocks noChangeArrowheads="1"/>
            </p:cNvSpPr>
            <p:nvPr/>
          </p:nvSpPr>
          <p:spPr bwMode="auto">
            <a:xfrm>
              <a:off x="4992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C5</a:t>
              </a:r>
            </a:p>
          </p:txBody>
        </p:sp>
        <p:sp>
          <p:nvSpPr>
            <p:cNvPr id="35871" name="Line 29"/>
            <p:cNvSpPr>
              <a:spLocks noChangeShapeType="1"/>
            </p:cNvSpPr>
            <p:nvPr/>
          </p:nvSpPr>
          <p:spPr bwMode="auto">
            <a:xfrm>
              <a:off x="3504" y="187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2" name="Line 30"/>
            <p:cNvSpPr>
              <a:spLocks noChangeShapeType="1"/>
            </p:cNvSpPr>
            <p:nvPr/>
          </p:nvSpPr>
          <p:spPr bwMode="auto">
            <a:xfrm>
              <a:off x="3504" y="240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3" name="Line 31"/>
            <p:cNvSpPr>
              <a:spLocks noChangeShapeType="1"/>
            </p:cNvSpPr>
            <p:nvPr/>
          </p:nvSpPr>
          <p:spPr bwMode="auto">
            <a:xfrm>
              <a:off x="3504" y="216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4" name="Line 32"/>
            <p:cNvSpPr>
              <a:spLocks noChangeShapeType="1"/>
            </p:cNvSpPr>
            <p:nvPr/>
          </p:nvSpPr>
          <p:spPr bwMode="auto">
            <a:xfrm>
              <a:off x="3504" y="264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5" name="Line 33"/>
            <p:cNvSpPr>
              <a:spLocks noChangeShapeType="1"/>
            </p:cNvSpPr>
            <p:nvPr/>
          </p:nvSpPr>
          <p:spPr bwMode="auto">
            <a:xfrm>
              <a:off x="4032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6" name="Line 34"/>
            <p:cNvSpPr>
              <a:spLocks noChangeShapeType="1"/>
            </p:cNvSpPr>
            <p:nvPr/>
          </p:nvSpPr>
          <p:spPr bwMode="auto">
            <a:xfrm>
              <a:off x="4320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7" name="Line 35"/>
            <p:cNvSpPr>
              <a:spLocks noChangeShapeType="1"/>
            </p:cNvSpPr>
            <p:nvPr/>
          </p:nvSpPr>
          <p:spPr bwMode="auto">
            <a:xfrm>
              <a:off x="4656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8" name="Line 36"/>
            <p:cNvSpPr>
              <a:spLocks noChangeShapeType="1"/>
            </p:cNvSpPr>
            <p:nvPr/>
          </p:nvSpPr>
          <p:spPr bwMode="auto">
            <a:xfrm>
              <a:off x="4992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56" name="Text Box 37"/>
          <p:cNvSpPr txBox="1">
            <a:spLocks noChangeArrowheads="1"/>
          </p:cNvSpPr>
          <p:nvPr/>
        </p:nvSpPr>
        <p:spPr bwMode="auto">
          <a:xfrm>
            <a:off x="6161924" y="282374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/>
              <a:t>Proximity Matrix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33</a:t>
            </a:fld>
            <a:endParaRPr lang="en-US" altLang="en-US"/>
          </a:p>
        </p:txBody>
      </p:sp>
      <p:graphicFrame>
        <p:nvGraphicFramePr>
          <p:cNvPr id="41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859346"/>
              </p:ext>
            </p:extLst>
          </p:nvPr>
        </p:nvGraphicFramePr>
        <p:xfrm>
          <a:off x="941466" y="3594596"/>
          <a:ext cx="7085395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8" name="Visio" r:id="rId3" imgW="7591349" imgH="2996548" progId="Visio.Drawing.6">
                  <p:embed/>
                </p:oleObj>
              </mc:Choice>
              <mc:Fallback>
                <p:oleObj name="Visio" r:id="rId3" imgW="7591349" imgH="2996548" progId="Visio.Drawing.6">
                  <p:embed/>
                  <p:pic>
                    <p:nvPicPr>
                      <p:cNvPr id="35843" name="Object 3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466" y="3594596"/>
                        <a:ext cx="7085395" cy="299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Freeform 7"/>
          <p:cNvSpPr>
            <a:spLocks/>
          </p:cNvSpPr>
          <p:nvPr/>
        </p:nvSpPr>
        <p:spPr bwMode="auto">
          <a:xfrm>
            <a:off x="1078156" y="4868158"/>
            <a:ext cx="774700" cy="773113"/>
          </a:xfrm>
          <a:custGeom>
            <a:avLst/>
            <a:gdLst>
              <a:gd name="T0" fmla="*/ 726695805 w 598"/>
              <a:gd name="T1" fmla="*/ 97015010 h 652"/>
              <a:gd name="T2" fmla="*/ 416213405 w 598"/>
              <a:gd name="T3" fmla="*/ 0 h 652"/>
              <a:gd name="T4" fmla="*/ 255099123 w 598"/>
              <a:gd name="T5" fmla="*/ 47804944 h 652"/>
              <a:gd name="T6" fmla="*/ 209785651 w 598"/>
              <a:gd name="T7" fmla="*/ 134978178 h 652"/>
              <a:gd name="T8" fmla="*/ 117479757 w 598"/>
              <a:gd name="T9" fmla="*/ 241834964 h 652"/>
              <a:gd name="T10" fmla="*/ 82236089 w 598"/>
              <a:gd name="T11" fmla="*/ 250271619 h 652"/>
              <a:gd name="T12" fmla="*/ 48670074 w 598"/>
              <a:gd name="T13" fmla="*/ 309323460 h 652"/>
              <a:gd name="T14" fmla="*/ 25173864 w 598"/>
              <a:gd name="T15" fmla="*/ 366970180 h 652"/>
              <a:gd name="T16" fmla="*/ 48670074 w 598"/>
              <a:gd name="T17" fmla="*/ 539910341 h 652"/>
              <a:gd name="T18" fmla="*/ 162793230 w 598"/>
              <a:gd name="T19" fmla="*/ 579279816 h 652"/>
              <a:gd name="T20" fmla="*/ 129227215 w 598"/>
              <a:gd name="T21" fmla="*/ 684730295 h 652"/>
              <a:gd name="T22" fmla="*/ 174540687 w 598"/>
              <a:gd name="T23" fmla="*/ 867513417 h 652"/>
              <a:gd name="T24" fmla="*/ 278595334 w 598"/>
              <a:gd name="T25" fmla="*/ 906881707 h 652"/>
              <a:gd name="T26" fmla="*/ 312160054 w 598"/>
              <a:gd name="T27" fmla="*/ 916723483 h 652"/>
              <a:gd name="T28" fmla="*/ 404465947 w 598"/>
              <a:gd name="T29" fmla="*/ 849234987 h 652"/>
              <a:gd name="T30" fmla="*/ 589076439 w 598"/>
              <a:gd name="T31" fmla="*/ 916723483 h 652"/>
              <a:gd name="T32" fmla="*/ 750192016 w 598"/>
              <a:gd name="T33" fmla="*/ 829550249 h 652"/>
              <a:gd name="T34" fmla="*/ 876062629 w 598"/>
              <a:gd name="T35" fmla="*/ 762061753 h 652"/>
              <a:gd name="T36" fmla="*/ 956619770 w 598"/>
              <a:gd name="T37" fmla="*/ 627083575 h 652"/>
              <a:gd name="T38" fmla="*/ 899558839 w 598"/>
              <a:gd name="T39" fmla="*/ 549753303 h 652"/>
              <a:gd name="T40" fmla="*/ 944872312 w 598"/>
              <a:gd name="T41" fmla="*/ 492106582 h 652"/>
              <a:gd name="T42" fmla="*/ 1003612191 w 598"/>
              <a:gd name="T43" fmla="*/ 404933349 h 652"/>
              <a:gd name="T44" fmla="*/ 980115980 w 598"/>
              <a:gd name="T45" fmla="*/ 269955170 h 652"/>
              <a:gd name="T46" fmla="*/ 750192016 w 598"/>
              <a:gd name="T47" fmla="*/ 134978178 h 652"/>
              <a:gd name="T48" fmla="*/ 726695805 w 598"/>
              <a:gd name="T49" fmla="*/ 97015010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1306756" y="5096758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/>
              <a:t>C2</a:t>
            </a:r>
          </a:p>
        </p:txBody>
      </p:sp>
    </p:spTree>
    <p:extLst>
      <p:ext uri="{BB962C8B-B14F-4D97-AF65-F5344CB8AC3E}">
        <p14:creationId xmlns:p14="http://schemas.microsoft.com/office/powerpoint/2010/main" val="345233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Intermediate Situation</a:t>
            </a:r>
          </a:p>
        </p:txBody>
      </p:sp>
      <p:graphicFrame>
        <p:nvGraphicFramePr>
          <p:cNvPr id="36867" name="Object 4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987861"/>
              </p:ext>
            </p:extLst>
          </p:nvPr>
        </p:nvGraphicFramePr>
        <p:xfrm>
          <a:off x="794385" y="3383825"/>
          <a:ext cx="7591425" cy="343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2" name="Visio" r:id="rId3" imgW="7591349" imgH="3431733" progId="Visio.Drawing.6">
                  <p:embed/>
                </p:oleObj>
              </mc:Choice>
              <mc:Fallback>
                <p:oleObj name="Visio" r:id="rId3" imgW="7591349" imgH="3431733" progId="Visio.Drawing.6">
                  <p:embed/>
                  <p:pic>
                    <p:nvPicPr>
                      <p:cNvPr id="36867" name="Object 4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385" y="3383825"/>
                        <a:ext cx="7591425" cy="343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3390" y="1412875"/>
            <a:ext cx="5417820" cy="4530725"/>
          </a:xfrm>
        </p:spPr>
        <p:txBody>
          <a:bodyPr/>
          <a:lstStyle/>
          <a:p>
            <a:pPr algn="just" eaLnBrk="1" hangingPunct="1"/>
            <a:r>
              <a:rPr lang="en-US" altLang="en-US" sz="2800" dirty="0" smtClean="0"/>
              <a:t>We want to merge the two closest clusters (C2 and C5)  and update the proximity matrix</a:t>
            </a:r>
          </a:p>
          <a:p>
            <a:pPr lvl="1" algn="just" eaLnBrk="1" hangingPunct="1"/>
            <a:endParaRPr lang="en-US" altLang="en-US" sz="2000" dirty="0" smtClean="0"/>
          </a:p>
        </p:txBody>
      </p:sp>
      <p:sp>
        <p:nvSpPr>
          <p:cNvPr id="36869" name="Freeform 4"/>
          <p:cNvSpPr>
            <a:spLocks/>
          </p:cNvSpPr>
          <p:nvPr/>
        </p:nvSpPr>
        <p:spPr bwMode="auto">
          <a:xfrm>
            <a:off x="609600" y="3886200"/>
            <a:ext cx="546100" cy="773113"/>
          </a:xfrm>
          <a:custGeom>
            <a:avLst/>
            <a:gdLst>
              <a:gd name="T0" fmla="*/ 361101776 w 598"/>
              <a:gd name="T1" fmla="*/ 97015010 h 652"/>
              <a:gd name="T2" fmla="*/ 206820307 w 598"/>
              <a:gd name="T3" fmla="*/ 0 h 652"/>
              <a:gd name="T4" fmla="*/ 126760951 w 598"/>
              <a:gd name="T5" fmla="*/ 47804944 h 652"/>
              <a:gd name="T6" fmla="*/ 104243915 w 598"/>
              <a:gd name="T7" fmla="*/ 134978178 h 652"/>
              <a:gd name="T8" fmla="*/ 58376994 w 598"/>
              <a:gd name="T9" fmla="*/ 241834964 h 652"/>
              <a:gd name="T10" fmla="*/ 40863439 w 598"/>
              <a:gd name="T11" fmla="*/ 250271619 h 652"/>
              <a:gd name="T12" fmla="*/ 24184559 w 598"/>
              <a:gd name="T13" fmla="*/ 309323460 h 652"/>
              <a:gd name="T14" fmla="*/ 12509160 w 598"/>
              <a:gd name="T15" fmla="*/ 366970180 h 652"/>
              <a:gd name="T16" fmla="*/ 24184559 w 598"/>
              <a:gd name="T17" fmla="*/ 539910341 h 652"/>
              <a:gd name="T18" fmla="*/ 80893117 w 598"/>
              <a:gd name="T19" fmla="*/ 579279816 h 652"/>
              <a:gd name="T20" fmla="*/ 64214237 w 598"/>
              <a:gd name="T21" fmla="*/ 684730295 h 652"/>
              <a:gd name="T22" fmla="*/ 86731273 w 598"/>
              <a:gd name="T23" fmla="*/ 867513417 h 652"/>
              <a:gd name="T24" fmla="*/ 138436350 w 598"/>
              <a:gd name="T25" fmla="*/ 906881707 h 652"/>
              <a:gd name="T26" fmla="*/ 155115230 w 598"/>
              <a:gd name="T27" fmla="*/ 916723483 h 652"/>
              <a:gd name="T28" fmla="*/ 200983064 w 598"/>
              <a:gd name="T29" fmla="*/ 849234987 h 652"/>
              <a:gd name="T30" fmla="*/ 292717819 w 598"/>
              <a:gd name="T31" fmla="*/ 916723483 h 652"/>
              <a:gd name="T32" fmla="*/ 372777175 w 598"/>
              <a:gd name="T33" fmla="*/ 829550249 h 652"/>
              <a:gd name="T34" fmla="*/ 435323889 w 598"/>
              <a:gd name="T35" fmla="*/ 762061753 h 652"/>
              <a:gd name="T36" fmla="*/ 475353567 w 598"/>
              <a:gd name="T37" fmla="*/ 627083575 h 652"/>
              <a:gd name="T38" fmla="*/ 446999288 w 598"/>
              <a:gd name="T39" fmla="*/ 549753303 h 652"/>
              <a:gd name="T40" fmla="*/ 469516324 w 598"/>
              <a:gd name="T41" fmla="*/ 492106582 h 652"/>
              <a:gd name="T42" fmla="*/ 498704365 w 598"/>
              <a:gd name="T43" fmla="*/ 404933349 h 652"/>
              <a:gd name="T44" fmla="*/ 487028966 w 598"/>
              <a:gd name="T45" fmla="*/ 269955170 h 652"/>
              <a:gd name="T46" fmla="*/ 372777175 w 598"/>
              <a:gd name="T47" fmla="*/ 134978178 h 652"/>
              <a:gd name="T48" fmla="*/ 361101776 w 598"/>
              <a:gd name="T49" fmla="*/ 97015010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0" name="Freeform 5"/>
          <p:cNvSpPr>
            <a:spLocks/>
          </p:cNvSpPr>
          <p:nvPr/>
        </p:nvSpPr>
        <p:spPr bwMode="auto">
          <a:xfrm rot="-5400000">
            <a:off x="1600200" y="2667000"/>
            <a:ext cx="762000" cy="914400"/>
          </a:xfrm>
          <a:custGeom>
            <a:avLst/>
            <a:gdLst>
              <a:gd name="T0" fmla="*/ 703064779 w 598"/>
              <a:gd name="T1" fmla="*/ 135714070 h 652"/>
              <a:gd name="T2" fmla="*/ 402678773 w 598"/>
              <a:gd name="T3" fmla="*/ 0 h 652"/>
              <a:gd name="T4" fmla="*/ 246803900 w 598"/>
              <a:gd name="T5" fmla="*/ 66873213 h 652"/>
              <a:gd name="T6" fmla="*/ 202963415 w 598"/>
              <a:gd name="T7" fmla="*/ 188820795 h 652"/>
              <a:gd name="T8" fmla="*/ 113659054 w 598"/>
              <a:gd name="T9" fmla="*/ 338302756 h 652"/>
              <a:gd name="T10" fmla="*/ 79561465 w 598"/>
              <a:gd name="T11" fmla="*/ 350104406 h 652"/>
              <a:gd name="T12" fmla="*/ 47087268 w 598"/>
              <a:gd name="T13" fmla="*/ 432713153 h 652"/>
              <a:gd name="T14" fmla="*/ 24355967 w 598"/>
              <a:gd name="T15" fmla="*/ 513354258 h 652"/>
              <a:gd name="T16" fmla="*/ 47087268 w 598"/>
              <a:gd name="T17" fmla="*/ 755280375 h 652"/>
              <a:gd name="T18" fmla="*/ 157499538 w 598"/>
              <a:gd name="T19" fmla="*/ 810353341 h 652"/>
              <a:gd name="T20" fmla="*/ 125025341 w 598"/>
              <a:gd name="T21" fmla="*/ 957869061 h 652"/>
              <a:gd name="T22" fmla="*/ 168865826 w 598"/>
              <a:gd name="T23" fmla="*/ 1213563070 h 652"/>
              <a:gd name="T24" fmla="*/ 269535201 w 598"/>
              <a:gd name="T25" fmla="*/ 1268636036 h 652"/>
              <a:gd name="T26" fmla="*/ 302009398 w 598"/>
              <a:gd name="T27" fmla="*/ 1282403926 h 652"/>
              <a:gd name="T28" fmla="*/ 391313759 w 598"/>
              <a:gd name="T29" fmla="*/ 1187993529 h 652"/>
              <a:gd name="T30" fmla="*/ 569921207 w 598"/>
              <a:gd name="T31" fmla="*/ 1282403926 h 652"/>
              <a:gd name="T32" fmla="*/ 725797355 w 598"/>
              <a:gd name="T33" fmla="*/ 1160457747 h 652"/>
              <a:gd name="T34" fmla="*/ 847574639 w 598"/>
              <a:gd name="T35" fmla="*/ 1066047350 h 652"/>
              <a:gd name="T36" fmla="*/ 925512712 w 598"/>
              <a:gd name="T37" fmla="*/ 877226555 h 652"/>
              <a:gd name="T38" fmla="*/ 870307214 w 598"/>
              <a:gd name="T39" fmla="*/ 769049669 h 652"/>
              <a:gd name="T40" fmla="*/ 914146425 w 598"/>
              <a:gd name="T41" fmla="*/ 688407162 h 652"/>
              <a:gd name="T42" fmla="*/ 970976589 w 598"/>
              <a:gd name="T43" fmla="*/ 566460983 h 652"/>
              <a:gd name="T44" fmla="*/ 948245288 w 598"/>
              <a:gd name="T45" fmla="*/ 377640188 h 652"/>
              <a:gd name="T46" fmla="*/ 725797355 w 598"/>
              <a:gd name="T47" fmla="*/ 188820795 h 652"/>
              <a:gd name="T48" fmla="*/ 703064779 w 598"/>
              <a:gd name="T49" fmla="*/ 135714070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1" name="Freeform 6"/>
          <p:cNvSpPr>
            <a:spLocks/>
          </p:cNvSpPr>
          <p:nvPr/>
        </p:nvSpPr>
        <p:spPr bwMode="auto">
          <a:xfrm rot="10800000">
            <a:off x="3352800" y="3048000"/>
            <a:ext cx="685800" cy="762000"/>
          </a:xfrm>
          <a:custGeom>
            <a:avLst/>
            <a:gdLst>
              <a:gd name="T0" fmla="*/ 569482357 w 598"/>
              <a:gd name="T1" fmla="*/ 94246077 h 652"/>
              <a:gd name="T2" fmla="*/ 326170150 w 598"/>
              <a:gd name="T3" fmla="*/ 0 h 652"/>
              <a:gd name="T4" fmla="*/ 199910700 w 598"/>
              <a:gd name="T5" fmla="*/ 46439926 h 652"/>
              <a:gd name="T6" fmla="*/ 164400481 w 598"/>
              <a:gd name="T7" fmla="*/ 131124773 h 652"/>
              <a:gd name="T8" fmla="*/ 92064636 w 598"/>
              <a:gd name="T9" fmla="*/ 234932080 h 652"/>
              <a:gd name="T10" fmla="*/ 64444557 w 598"/>
              <a:gd name="T11" fmla="*/ 243128255 h 652"/>
              <a:gd name="T12" fmla="*/ 38141031 w 598"/>
              <a:gd name="T13" fmla="*/ 300495635 h 652"/>
              <a:gd name="T14" fmla="*/ 19727645 w 598"/>
              <a:gd name="T15" fmla="*/ 356496791 h 652"/>
              <a:gd name="T16" fmla="*/ 38141031 w 598"/>
              <a:gd name="T17" fmla="*/ 524500261 h 652"/>
              <a:gd name="T18" fmla="*/ 127574856 w 598"/>
              <a:gd name="T19" fmla="*/ 562745181 h 652"/>
              <a:gd name="T20" fmla="*/ 101270182 w 598"/>
              <a:gd name="T21" fmla="*/ 665187433 h 652"/>
              <a:gd name="T22" fmla="*/ 136781548 w 598"/>
              <a:gd name="T23" fmla="*/ 842752132 h 652"/>
              <a:gd name="T24" fmla="*/ 218324086 w 598"/>
              <a:gd name="T25" fmla="*/ 880997052 h 652"/>
              <a:gd name="T26" fmla="*/ 244627612 w 598"/>
              <a:gd name="T27" fmla="*/ 890558282 h 652"/>
              <a:gd name="T28" fmla="*/ 316963457 w 598"/>
              <a:gd name="T29" fmla="*/ 824995896 h 652"/>
              <a:gd name="T30" fmla="*/ 461636293 w 598"/>
              <a:gd name="T31" fmla="*/ 890558282 h 652"/>
              <a:gd name="T32" fmla="*/ 587895742 w 598"/>
              <a:gd name="T33" fmla="*/ 805873436 h 652"/>
              <a:gd name="T34" fmla="*/ 686535113 w 598"/>
              <a:gd name="T35" fmla="*/ 740311049 h 652"/>
              <a:gd name="T36" fmla="*/ 749665412 w 598"/>
              <a:gd name="T37" fmla="*/ 609185107 h 652"/>
              <a:gd name="T38" fmla="*/ 704948499 w 598"/>
              <a:gd name="T39" fmla="*/ 534061491 h 652"/>
              <a:gd name="T40" fmla="*/ 740458719 w 598"/>
              <a:gd name="T41" fmla="*/ 478060334 h 652"/>
              <a:gd name="T42" fmla="*/ 786491037 w 598"/>
              <a:gd name="T43" fmla="*/ 393375488 h 652"/>
              <a:gd name="T44" fmla="*/ 768077651 w 598"/>
              <a:gd name="T45" fmla="*/ 262250715 h 652"/>
              <a:gd name="T46" fmla="*/ 587895742 w 598"/>
              <a:gd name="T47" fmla="*/ 131124773 h 652"/>
              <a:gd name="T48" fmla="*/ 569482357 w 598"/>
              <a:gd name="T49" fmla="*/ 9424607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2" name="Freeform 7"/>
          <p:cNvSpPr>
            <a:spLocks/>
          </p:cNvSpPr>
          <p:nvPr/>
        </p:nvSpPr>
        <p:spPr bwMode="auto">
          <a:xfrm>
            <a:off x="1295400" y="4953000"/>
            <a:ext cx="774700" cy="773113"/>
          </a:xfrm>
          <a:custGeom>
            <a:avLst/>
            <a:gdLst>
              <a:gd name="T0" fmla="*/ 726695805 w 598"/>
              <a:gd name="T1" fmla="*/ 97015010 h 652"/>
              <a:gd name="T2" fmla="*/ 416213405 w 598"/>
              <a:gd name="T3" fmla="*/ 0 h 652"/>
              <a:gd name="T4" fmla="*/ 255099123 w 598"/>
              <a:gd name="T5" fmla="*/ 47804944 h 652"/>
              <a:gd name="T6" fmla="*/ 209785651 w 598"/>
              <a:gd name="T7" fmla="*/ 134978178 h 652"/>
              <a:gd name="T8" fmla="*/ 117479757 w 598"/>
              <a:gd name="T9" fmla="*/ 241834964 h 652"/>
              <a:gd name="T10" fmla="*/ 82236089 w 598"/>
              <a:gd name="T11" fmla="*/ 250271619 h 652"/>
              <a:gd name="T12" fmla="*/ 48670074 w 598"/>
              <a:gd name="T13" fmla="*/ 309323460 h 652"/>
              <a:gd name="T14" fmla="*/ 25173864 w 598"/>
              <a:gd name="T15" fmla="*/ 366970180 h 652"/>
              <a:gd name="T16" fmla="*/ 48670074 w 598"/>
              <a:gd name="T17" fmla="*/ 539910341 h 652"/>
              <a:gd name="T18" fmla="*/ 162793230 w 598"/>
              <a:gd name="T19" fmla="*/ 579279816 h 652"/>
              <a:gd name="T20" fmla="*/ 129227215 w 598"/>
              <a:gd name="T21" fmla="*/ 684730295 h 652"/>
              <a:gd name="T22" fmla="*/ 174540687 w 598"/>
              <a:gd name="T23" fmla="*/ 867513417 h 652"/>
              <a:gd name="T24" fmla="*/ 278595334 w 598"/>
              <a:gd name="T25" fmla="*/ 906881707 h 652"/>
              <a:gd name="T26" fmla="*/ 312160054 w 598"/>
              <a:gd name="T27" fmla="*/ 916723483 h 652"/>
              <a:gd name="T28" fmla="*/ 404465947 w 598"/>
              <a:gd name="T29" fmla="*/ 849234987 h 652"/>
              <a:gd name="T30" fmla="*/ 589076439 w 598"/>
              <a:gd name="T31" fmla="*/ 916723483 h 652"/>
              <a:gd name="T32" fmla="*/ 750192016 w 598"/>
              <a:gd name="T33" fmla="*/ 829550249 h 652"/>
              <a:gd name="T34" fmla="*/ 876062629 w 598"/>
              <a:gd name="T35" fmla="*/ 762061753 h 652"/>
              <a:gd name="T36" fmla="*/ 956619770 w 598"/>
              <a:gd name="T37" fmla="*/ 627083575 h 652"/>
              <a:gd name="T38" fmla="*/ 899558839 w 598"/>
              <a:gd name="T39" fmla="*/ 549753303 h 652"/>
              <a:gd name="T40" fmla="*/ 944872312 w 598"/>
              <a:gd name="T41" fmla="*/ 492106582 h 652"/>
              <a:gd name="T42" fmla="*/ 1003612191 w 598"/>
              <a:gd name="T43" fmla="*/ 404933349 h 652"/>
              <a:gd name="T44" fmla="*/ 980115980 w 598"/>
              <a:gd name="T45" fmla="*/ 269955170 h 652"/>
              <a:gd name="T46" fmla="*/ 750192016 w 598"/>
              <a:gd name="T47" fmla="*/ 134978178 h 652"/>
              <a:gd name="T48" fmla="*/ 726695805 w 598"/>
              <a:gd name="T49" fmla="*/ 97015010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3" name="Freeform 8"/>
          <p:cNvSpPr>
            <a:spLocks/>
          </p:cNvSpPr>
          <p:nvPr/>
        </p:nvSpPr>
        <p:spPr bwMode="auto">
          <a:xfrm rot="10800000">
            <a:off x="2590800" y="4876800"/>
            <a:ext cx="685800" cy="762000"/>
          </a:xfrm>
          <a:custGeom>
            <a:avLst/>
            <a:gdLst>
              <a:gd name="T0" fmla="*/ 569482357 w 598"/>
              <a:gd name="T1" fmla="*/ 94246077 h 652"/>
              <a:gd name="T2" fmla="*/ 326170150 w 598"/>
              <a:gd name="T3" fmla="*/ 0 h 652"/>
              <a:gd name="T4" fmla="*/ 199910700 w 598"/>
              <a:gd name="T5" fmla="*/ 46439926 h 652"/>
              <a:gd name="T6" fmla="*/ 164400481 w 598"/>
              <a:gd name="T7" fmla="*/ 131124773 h 652"/>
              <a:gd name="T8" fmla="*/ 92064636 w 598"/>
              <a:gd name="T9" fmla="*/ 234932080 h 652"/>
              <a:gd name="T10" fmla="*/ 64444557 w 598"/>
              <a:gd name="T11" fmla="*/ 243128255 h 652"/>
              <a:gd name="T12" fmla="*/ 38141031 w 598"/>
              <a:gd name="T13" fmla="*/ 300495635 h 652"/>
              <a:gd name="T14" fmla="*/ 19727645 w 598"/>
              <a:gd name="T15" fmla="*/ 356496791 h 652"/>
              <a:gd name="T16" fmla="*/ 38141031 w 598"/>
              <a:gd name="T17" fmla="*/ 524500261 h 652"/>
              <a:gd name="T18" fmla="*/ 127574856 w 598"/>
              <a:gd name="T19" fmla="*/ 562745181 h 652"/>
              <a:gd name="T20" fmla="*/ 101270182 w 598"/>
              <a:gd name="T21" fmla="*/ 665187433 h 652"/>
              <a:gd name="T22" fmla="*/ 136781548 w 598"/>
              <a:gd name="T23" fmla="*/ 842752132 h 652"/>
              <a:gd name="T24" fmla="*/ 218324086 w 598"/>
              <a:gd name="T25" fmla="*/ 880997052 h 652"/>
              <a:gd name="T26" fmla="*/ 244627612 w 598"/>
              <a:gd name="T27" fmla="*/ 890558282 h 652"/>
              <a:gd name="T28" fmla="*/ 316963457 w 598"/>
              <a:gd name="T29" fmla="*/ 824995896 h 652"/>
              <a:gd name="T30" fmla="*/ 461636293 w 598"/>
              <a:gd name="T31" fmla="*/ 890558282 h 652"/>
              <a:gd name="T32" fmla="*/ 587895742 w 598"/>
              <a:gd name="T33" fmla="*/ 805873436 h 652"/>
              <a:gd name="T34" fmla="*/ 686535113 w 598"/>
              <a:gd name="T35" fmla="*/ 740311049 h 652"/>
              <a:gd name="T36" fmla="*/ 749665412 w 598"/>
              <a:gd name="T37" fmla="*/ 609185107 h 652"/>
              <a:gd name="T38" fmla="*/ 704948499 w 598"/>
              <a:gd name="T39" fmla="*/ 534061491 h 652"/>
              <a:gd name="T40" fmla="*/ 740458719 w 598"/>
              <a:gd name="T41" fmla="*/ 478060334 h 652"/>
              <a:gd name="T42" fmla="*/ 786491037 w 598"/>
              <a:gd name="T43" fmla="*/ 393375488 h 652"/>
              <a:gd name="T44" fmla="*/ 768077651 w 598"/>
              <a:gd name="T45" fmla="*/ 262250715 h 652"/>
              <a:gd name="T46" fmla="*/ 587895742 w 598"/>
              <a:gd name="T47" fmla="*/ 131124773 h 652"/>
              <a:gd name="T48" fmla="*/ 569482357 w 598"/>
              <a:gd name="T49" fmla="*/ 9424607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4" name="Text Box 9"/>
          <p:cNvSpPr txBox="1">
            <a:spLocks noChangeArrowheads="1"/>
          </p:cNvSpPr>
          <p:nvPr/>
        </p:nvSpPr>
        <p:spPr bwMode="auto">
          <a:xfrm>
            <a:off x="685800" y="41910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/>
              <a:t>C1</a:t>
            </a:r>
          </a:p>
        </p:txBody>
      </p:sp>
      <p:sp>
        <p:nvSpPr>
          <p:cNvPr id="36875" name="Text Box 10"/>
          <p:cNvSpPr txBox="1">
            <a:spLocks noChangeArrowheads="1"/>
          </p:cNvSpPr>
          <p:nvPr/>
        </p:nvSpPr>
        <p:spPr bwMode="auto">
          <a:xfrm>
            <a:off x="3429000" y="33528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/>
              <a:t>C4</a:t>
            </a:r>
          </a:p>
        </p:txBody>
      </p:sp>
      <p:sp>
        <p:nvSpPr>
          <p:cNvPr id="36876" name="Text Box 11"/>
          <p:cNvSpPr txBox="1">
            <a:spLocks noChangeArrowheads="1"/>
          </p:cNvSpPr>
          <p:nvPr/>
        </p:nvSpPr>
        <p:spPr bwMode="auto">
          <a:xfrm>
            <a:off x="1524000" y="51816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/>
              <a:t>C2</a:t>
            </a:r>
          </a:p>
        </p:txBody>
      </p:sp>
      <p:sp>
        <p:nvSpPr>
          <p:cNvPr id="36877" name="Text Box 12"/>
          <p:cNvSpPr txBox="1">
            <a:spLocks noChangeArrowheads="1"/>
          </p:cNvSpPr>
          <p:nvPr/>
        </p:nvSpPr>
        <p:spPr bwMode="auto">
          <a:xfrm>
            <a:off x="2743200" y="51054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/>
              <a:t>C5</a:t>
            </a:r>
          </a:p>
        </p:txBody>
      </p:sp>
      <p:sp>
        <p:nvSpPr>
          <p:cNvPr id="36878" name="Text Box 13"/>
          <p:cNvSpPr txBox="1">
            <a:spLocks noChangeArrowheads="1"/>
          </p:cNvSpPr>
          <p:nvPr/>
        </p:nvSpPr>
        <p:spPr bwMode="auto">
          <a:xfrm>
            <a:off x="1752600" y="29718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/>
              <a:t>C3</a:t>
            </a:r>
          </a:p>
        </p:txBody>
      </p:sp>
      <p:grpSp>
        <p:nvGrpSpPr>
          <p:cNvPr id="36879" name="Group 14"/>
          <p:cNvGrpSpPr>
            <a:grpSpLocks/>
          </p:cNvGrpSpPr>
          <p:nvPr/>
        </p:nvGrpSpPr>
        <p:grpSpPr bwMode="auto">
          <a:xfrm>
            <a:off x="6015990" y="684033"/>
            <a:ext cx="2971800" cy="2193925"/>
            <a:chOff x="3456" y="1094"/>
            <a:chExt cx="1920" cy="1503"/>
          </a:xfrm>
        </p:grpSpPr>
        <p:sp>
          <p:nvSpPr>
            <p:cNvPr id="36882" name="Text Box 15"/>
            <p:cNvSpPr txBox="1">
              <a:spLocks noChangeArrowheads="1"/>
            </p:cNvSpPr>
            <p:nvPr/>
          </p:nvSpPr>
          <p:spPr bwMode="auto">
            <a:xfrm>
              <a:off x="4032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C2</a:t>
              </a:r>
            </a:p>
          </p:txBody>
        </p:sp>
        <p:sp>
          <p:nvSpPr>
            <p:cNvPr id="36883" name="Text Box 16"/>
            <p:cNvSpPr txBox="1">
              <a:spLocks noChangeArrowheads="1"/>
            </p:cNvSpPr>
            <p:nvPr/>
          </p:nvSpPr>
          <p:spPr bwMode="auto">
            <a:xfrm>
              <a:off x="3744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C1</a:t>
              </a:r>
            </a:p>
          </p:txBody>
        </p:sp>
        <p:sp>
          <p:nvSpPr>
            <p:cNvPr id="36884" name="Line 17"/>
            <p:cNvSpPr>
              <a:spLocks noChangeShapeType="1"/>
            </p:cNvSpPr>
            <p:nvPr/>
          </p:nvSpPr>
          <p:spPr bwMode="auto">
            <a:xfrm>
              <a:off x="3696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5" name="Line 18"/>
            <p:cNvSpPr>
              <a:spLocks noChangeShapeType="1"/>
            </p:cNvSpPr>
            <p:nvPr/>
          </p:nvSpPr>
          <p:spPr bwMode="auto">
            <a:xfrm>
              <a:off x="3504" y="1286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6" name="Line 19"/>
            <p:cNvSpPr>
              <a:spLocks noChangeShapeType="1"/>
            </p:cNvSpPr>
            <p:nvPr/>
          </p:nvSpPr>
          <p:spPr bwMode="auto">
            <a:xfrm>
              <a:off x="5280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7" name="Line 20"/>
            <p:cNvSpPr>
              <a:spLocks noChangeShapeType="1"/>
            </p:cNvSpPr>
            <p:nvPr/>
          </p:nvSpPr>
          <p:spPr bwMode="auto">
            <a:xfrm>
              <a:off x="3504" y="258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8" name="Text Box 21"/>
            <p:cNvSpPr txBox="1">
              <a:spLocks noChangeArrowheads="1"/>
            </p:cNvSpPr>
            <p:nvPr/>
          </p:nvSpPr>
          <p:spPr bwMode="auto">
            <a:xfrm>
              <a:off x="3456" y="133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C1</a:t>
              </a:r>
            </a:p>
          </p:txBody>
        </p:sp>
        <p:sp>
          <p:nvSpPr>
            <p:cNvPr id="36889" name="Text Box 22"/>
            <p:cNvSpPr txBox="1">
              <a:spLocks noChangeArrowheads="1"/>
            </p:cNvSpPr>
            <p:nvPr/>
          </p:nvSpPr>
          <p:spPr bwMode="auto">
            <a:xfrm>
              <a:off x="3456" y="1862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C3</a:t>
              </a:r>
            </a:p>
          </p:txBody>
        </p:sp>
        <p:sp>
          <p:nvSpPr>
            <p:cNvPr id="36890" name="Text Box 23"/>
            <p:cNvSpPr txBox="1">
              <a:spLocks noChangeArrowheads="1"/>
            </p:cNvSpPr>
            <p:nvPr/>
          </p:nvSpPr>
          <p:spPr bwMode="auto">
            <a:xfrm>
              <a:off x="3456" y="2389"/>
              <a:ext cx="336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C5</a:t>
              </a:r>
            </a:p>
          </p:txBody>
        </p:sp>
        <p:sp>
          <p:nvSpPr>
            <p:cNvPr id="36891" name="Text Box 24"/>
            <p:cNvSpPr txBox="1">
              <a:spLocks noChangeArrowheads="1"/>
            </p:cNvSpPr>
            <p:nvPr/>
          </p:nvSpPr>
          <p:spPr bwMode="auto">
            <a:xfrm>
              <a:off x="3456" y="2150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C4</a:t>
              </a:r>
            </a:p>
          </p:txBody>
        </p:sp>
        <p:sp>
          <p:nvSpPr>
            <p:cNvPr id="36892" name="Text Box 25"/>
            <p:cNvSpPr txBox="1">
              <a:spLocks noChangeArrowheads="1"/>
            </p:cNvSpPr>
            <p:nvPr/>
          </p:nvSpPr>
          <p:spPr bwMode="auto">
            <a:xfrm>
              <a:off x="3456" y="1622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C2</a:t>
              </a:r>
            </a:p>
          </p:txBody>
        </p:sp>
        <p:sp>
          <p:nvSpPr>
            <p:cNvPr id="36893" name="Text Box 26"/>
            <p:cNvSpPr txBox="1">
              <a:spLocks noChangeArrowheads="1"/>
            </p:cNvSpPr>
            <p:nvPr/>
          </p:nvSpPr>
          <p:spPr bwMode="auto">
            <a:xfrm>
              <a:off x="4368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C3</a:t>
              </a:r>
            </a:p>
          </p:txBody>
        </p:sp>
        <p:sp>
          <p:nvSpPr>
            <p:cNvPr id="36894" name="Text Box 27"/>
            <p:cNvSpPr txBox="1">
              <a:spLocks noChangeArrowheads="1"/>
            </p:cNvSpPr>
            <p:nvPr/>
          </p:nvSpPr>
          <p:spPr bwMode="auto">
            <a:xfrm>
              <a:off x="4704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C4</a:t>
              </a:r>
            </a:p>
          </p:txBody>
        </p:sp>
        <p:sp>
          <p:nvSpPr>
            <p:cNvPr id="36895" name="Text Box 28"/>
            <p:cNvSpPr txBox="1">
              <a:spLocks noChangeArrowheads="1"/>
            </p:cNvSpPr>
            <p:nvPr/>
          </p:nvSpPr>
          <p:spPr bwMode="auto">
            <a:xfrm>
              <a:off x="4992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C5</a:t>
              </a:r>
            </a:p>
          </p:txBody>
        </p:sp>
        <p:sp>
          <p:nvSpPr>
            <p:cNvPr id="36896" name="Line 29"/>
            <p:cNvSpPr>
              <a:spLocks noChangeShapeType="1"/>
            </p:cNvSpPr>
            <p:nvPr/>
          </p:nvSpPr>
          <p:spPr bwMode="auto">
            <a:xfrm>
              <a:off x="3504" y="1526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7" name="Line 30"/>
            <p:cNvSpPr>
              <a:spLocks noChangeShapeType="1"/>
            </p:cNvSpPr>
            <p:nvPr/>
          </p:nvSpPr>
          <p:spPr bwMode="auto">
            <a:xfrm>
              <a:off x="3504" y="205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8" name="Line 31"/>
            <p:cNvSpPr>
              <a:spLocks noChangeShapeType="1"/>
            </p:cNvSpPr>
            <p:nvPr/>
          </p:nvSpPr>
          <p:spPr bwMode="auto">
            <a:xfrm>
              <a:off x="3504" y="181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9" name="Line 32"/>
            <p:cNvSpPr>
              <a:spLocks noChangeShapeType="1"/>
            </p:cNvSpPr>
            <p:nvPr/>
          </p:nvSpPr>
          <p:spPr bwMode="auto">
            <a:xfrm>
              <a:off x="3504" y="229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0" name="Line 33"/>
            <p:cNvSpPr>
              <a:spLocks noChangeShapeType="1"/>
            </p:cNvSpPr>
            <p:nvPr/>
          </p:nvSpPr>
          <p:spPr bwMode="auto">
            <a:xfrm>
              <a:off x="4032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1" name="Line 34"/>
            <p:cNvSpPr>
              <a:spLocks noChangeShapeType="1"/>
            </p:cNvSpPr>
            <p:nvPr/>
          </p:nvSpPr>
          <p:spPr bwMode="auto">
            <a:xfrm>
              <a:off x="4320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2" name="Line 35"/>
            <p:cNvSpPr>
              <a:spLocks noChangeShapeType="1"/>
            </p:cNvSpPr>
            <p:nvPr/>
          </p:nvSpPr>
          <p:spPr bwMode="auto">
            <a:xfrm>
              <a:off x="4656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3" name="Line 36"/>
            <p:cNvSpPr>
              <a:spLocks noChangeShapeType="1"/>
            </p:cNvSpPr>
            <p:nvPr/>
          </p:nvSpPr>
          <p:spPr bwMode="auto">
            <a:xfrm>
              <a:off x="4992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4" name="Rectangle 37" descr="Wide downward diagonal"/>
            <p:cNvSpPr>
              <a:spLocks noChangeArrowheads="1"/>
            </p:cNvSpPr>
            <p:nvPr/>
          </p:nvSpPr>
          <p:spPr bwMode="auto">
            <a:xfrm>
              <a:off x="3696" y="1526"/>
              <a:ext cx="1584" cy="288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905" name="Rectangle 38" descr="Wide downward diagonal"/>
            <p:cNvSpPr>
              <a:spLocks noChangeArrowheads="1"/>
            </p:cNvSpPr>
            <p:nvPr/>
          </p:nvSpPr>
          <p:spPr bwMode="auto">
            <a:xfrm>
              <a:off x="3696" y="2294"/>
              <a:ext cx="1584" cy="288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906" name="Rectangle 39" descr="Wide downward diagonal"/>
            <p:cNvSpPr>
              <a:spLocks noChangeArrowheads="1"/>
            </p:cNvSpPr>
            <p:nvPr/>
          </p:nvSpPr>
          <p:spPr bwMode="auto">
            <a:xfrm rot="5400000">
              <a:off x="3521" y="1783"/>
              <a:ext cx="1298" cy="299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907" name="Rectangle 40" descr="Wide downward diagonal"/>
            <p:cNvSpPr>
              <a:spLocks noChangeArrowheads="1"/>
            </p:cNvSpPr>
            <p:nvPr/>
          </p:nvSpPr>
          <p:spPr bwMode="auto">
            <a:xfrm rot="5400000">
              <a:off x="4477" y="1778"/>
              <a:ext cx="1297" cy="311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6880" name="Oval 41"/>
          <p:cNvSpPr>
            <a:spLocks noChangeArrowheads="1"/>
          </p:cNvSpPr>
          <p:nvPr/>
        </p:nvSpPr>
        <p:spPr bwMode="auto">
          <a:xfrm>
            <a:off x="990600" y="4648200"/>
            <a:ext cx="2514600" cy="1295400"/>
          </a:xfrm>
          <a:prstGeom prst="ellips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1" name="Text Box 42"/>
          <p:cNvSpPr txBox="1">
            <a:spLocks noChangeArrowheads="1"/>
          </p:cNvSpPr>
          <p:nvPr/>
        </p:nvSpPr>
        <p:spPr bwMode="auto">
          <a:xfrm>
            <a:off x="6430327" y="299272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/>
              <a:t>Proximity Matrix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79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After Merging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5692776" cy="4530725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The question is “How do we update the proximity matrix?” </a:t>
            </a:r>
          </a:p>
          <a:p>
            <a:pPr lvl="1" eaLnBrk="1" hangingPunct="1"/>
            <a:endParaRPr lang="en-US" altLang="en-US" sz="2800" dirty="0" smtClean="0"/>
          </a:p>
        </p:txBody>
      </p:sp>
      <p:sp>
        <p:nvSpPr>
          <p:cNvPr id="37893" name="Freeform 4"/>
          <p:cNvSpPr>
            <a:spLocks/>
          </p:cNvSpPr>
          <p:nvPr/>
        </p:nvSpPr>
        <p:spPr bwMode="auto">
          <a:xfrm>
            <a:off x="609600" y="3886200"/>
            <a:ext cx="546100" cy="773113"/>
          </a:xfrm>
          <a:custGeom>
            <a:avLst/>
            <a:gdLst>
              <a:gd name="T0" fmla="*/ 361101776 w 598"/>
              <a:gd name="T1" fmla="*/ 97015010 h 652"/>
              <a:gd name="T2" fmla="*/ 206820307 w 598"/>
              <a:gd name="T3" fmla="*/ 0 h 652"/>
              <a:gd name="T4" fmla="*/ 126760951 w 598"/>
              <a:gd name="T5" fmla="*/ 47804944 h 652"/>
              <a:gd name="T6" fmla="*/ 104243915 w 598"/>
              <a:gd name="T7" fmla="*/ 134978178 h 652"/>
              <a:gd name="T8" fmla="*/ 58376994 w 598"/>
              <a:gd name="T9" fmla="*/ 241834964 h 652"/>
              <a:gd name="T10" fmla="*/ 40863439 w 598"/>
              <a:gd name="T11" fmla="*/ 250271619 h 652"/>
              <a:gd name="T12" fmla="*/ 24184559 w 598"/>
              <a:gd name="T13" fmla="*/ 309323460 h 652"/>
              <a:gd name="T14" fmla="*/ 12509160 w 598"/>
              <a:gd name="T15" fmla="*/ 366970180 h 652"/>
              <a:gd name="T16" fmla="*/ 24184559 w 598"/>
              <a:gd name="T17" fmla="*/ 539910341 h 652"/>
              <a:gd name="T18" fmla="*/ 80893117 w 598"/>
              <a:gd name="T19" fmla="*/ 579279816 h 652"/>
              <a:gd name="T20" fmla="*/ 64214237 w 598"/>
              <a:gd name="T21" fmla="*/ 684730295 h 652"/>
              <a:gd name="T22" fmla="*/ 86731273 w 598"/>
              <a:gd name="T23" fmla="*/ 867513417 h 652"/>
              <a:gd name="T24" fmla="*/ 138436350 w 598"/>
              <a:gd name="T25" fmla="*/ 906881707 h 652"/>
              <a:gd name="T26" fmla="*/ 155115230 w 598"/>
              <a:gd name="T27" fmla="*/ 916723483 h 652"/>
              <a:gd name="T28" fmla="*/ 200983064 w 598"/>
              <a:gd name="T29" fmla="*/ 849234987 h 652"/>
              <a:gd name="T30" fmla="*/ 292717819 w 598"/>
              <a:gd name="T31" fmla="*/ 916723483 h 652"/>
              <a:gd name="T32" fmla="*/ 372777175 w 598"/>
              <a:gd name="T33" fmla="*/ 829550249 h 652"/>
              <a:gd name="T34" fmla="*/ 435323889 w 598"/>
              <a:gd name="T35" fmla="*/ 762061753 h 652"/>
              <a:gd name="T36" fmla="*/ 475353567 w 598"/>
              <a:gd name="T37" fmla="*/ 627083575 h 652"/>
              <a:gd name="T38" fmla="*/ 446999288 w 598"/>
              <a:gd name="T39" fmla="*/ 549753303 h 652"/>
              <a:gd name="T40" fmla="*/ 469516324 w 598"/>
              <a:gd name="T41" fmla="*/ 492106582 h 652"/>
              <a:gd name="T42" fmla="*/ 498704365 w 598"/>
              <a:gd name="T43" fmla="*/ 404933349 h 652"/>
              <a:gd name="T44" fmla="*/ 487028966 w 598"/>
              <a:gd name="T45" fmla="*/ 269955170 h 652"/>
              <a:gd name="T46" fmla="*/ 372777175 w 598"/>
              <a:gd name="T47" fmla="*/ 134978178 h 652"/>
              <a:gd name="T48" fmla="*/ 361101776 w 598"/>
              <a:gd name="T49" fmla="*/ 97015010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4" name="Freeform 5"/>
          <p:cNvSpPr>
            <a:spLocks/>
          </p:cNvSpPr>
          <p:nvPr/>
        </p:nvSpPr>
        <p:spPr bwMode="auto">
          <a:xfrm rot="-5400000">
            <a:off x="1600200" y="2667000"/>
            <a:ext cx="762000" cy="914400"/>
          </a:xfrm>
          <a:custGeom>
            <a:avLst/>
            <a:gdLst>
              <a:gd name="T0" fmla="*/ 703064779 w 598"/>
              <a:gd name="T1" fmla="*/ 135714070 h 652"/>
              <a:gd name="T2" fmla="*/ 402678773 w 598"/>
              <a:gd name="T3" fmla="*/ 0 h 652"/>
              <a:gd name="T4" fmla="*/ 246803900 w 598"/>
              <a:gd name="T5" fmla="*/ 66873213 h 652"/>
              <a:gd name="T6" fmla="*/ 202963415 w 598"/>
              <a:gd name="T7" fmla="*/ 188820795 h 652"/>
              <a:gd name="T8" fmla="*/ 113659054 w 598"/>
              <a:gd name="T9" fmla="*/ 338302756 h 652"/>
              <a:gd name="T10" fmla="*/ 79561465 w 598"/>
              <a:gd name="T11" fmla="*/ 350104406 h 652"/>
              <a:gd name="T12" fmla="*/ 47087268 w 598"/>
              <a:gd name="T13" fmla="*/ 432713153 h 652"/>
              <a:gd name="T14" fmla="*/ 24355967 w 598"/>
              <a:gd name="T15" fmla="*/ 513354258 h 652"/>
              <a:gd name="T16" fmla="*/ 47087268 w 598"/>
              <a:gd name="T17" fmla="*/ 755280375 h 652"/>
              <a:gd name="T18" fmla="*/ 157499538 w 598"/>
              <a:gd name="T19" fmla="*/ 810353341 h 652"/>
              <a:gd name="T20" fmla="*/ 125025341 w 598"/>
              <a:gd name="T21" fmla="*/ 957869061 h 652"/>
              <a:gd name="T22" fmla="*/ 168865826 w 598"/>
              <a:gd name="T23" fmla="*/ 1213563070 h 652"/>
              <a:gd name="T24" fmla="*/ 269535201 w 598"/>
              <a:gd name="T25" fmla="*/ 1268636036 h 652"/>
              <a:gd name="T26" fmla="*/ 302009398 w 598"/>
              <a:gd name="T27" fmla="*/ 1282403926 h 652"/>
              <a:gd name="T28" fmla="*/ 391313759 w 598"/>
              <a:gd name="T29" fmla="*/ 1187993529 h 652"/>
              <a:gd name="T30" fmla="*/ 569921207 w 598"/>
              <a:gd name="T31" fmla="*/ 1282403926 h 652"/>
              <a:gd name="T32" fmla="*/ 725797355 w 598"/>
              <a:gd name="T33" fmla="*/ 1160457747 h 652"/>
              <a:gd name="T34" fmla="*/ 847574639 w 598"/>
              <a:gd name="T35" fmla="*/ 1066047350 h 652"/>
              <a:gd name="T36" fmla="*/ 925512712 w 598"/>
              <a:gd name="T37" fmla="*/ 877226555 h 652"/>
              <a:gd name="T38" fmla="*/ 870307214 w 598"/>
              <a:gd name="T39" fmla="*/ 769049669 h 652"/>
              <a:gd name="T40" fmla="*/ 914146425 w 598"/>
              <a:gd name="T41" fmla="*/ 688407162 h 652"/>
              <a:gd name="T42" fmla="*/ 970976589 w 598"/>
              <a:gd name="T43" fmla="*/ 566460983 h 652"/>
              <a:gd name="T44" fmla="*/ 948245288 w 598"/>
              <a:gd name="T45" fmla="*/ 377640188 h 652"/>
              <a:gd name="T46" fmla="*/ 725797355 w 598"/>
              <a:gd name="T47" fmla="*/ 188820795 h 652"/>
              <a:gd name="T48" fmla="*/ 703064779 w 598"/>
              <a:gd name="T49" fmla="*/ 135714070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5" name="Freeform 6"/>
          <p:cNvSpPr>
            <a:spLocks/>
          </p:cNvSpPr>
          <p:nvPr/>
        </p:nvSpPr>
        <p:spPr bwMode="auto">
          <a:xfrm rot="10800000">
            <a:off x="3352800" y="3048000"/>
            <a:ext cx="685800" cy="762000"/>
          </a:xfrm>
          <a:custGeom>
            <a:avLst/>
            <a:gdLst>
              <a:gd name="T0" fmla="*/ 569482357 w 598"/>
              <a:gd name="T1" fmla="*/ 94246077 h 652"/>
              <a:gd name="T2" fmla="*/ 326170150 w 598"/>
              <a:gd name="T3" fmla="*/ 0 h 652"/>
              <a:gd name="T4" fmla="*/ 199910700 w 598"/>
              <a:gd name="T5" fmla="*/ 46439926 h 652"/>
              <a:gd name="T6" fmla="*/ 164400481 w 598"/>
              <a:gd name="T7" fmla="*/ 131124773 h 652"/>
              <a:gd name="T8" fmla="*/ 92064636 w 598"/>
              <a:gd name="T9" fmla="*/ 234932080 h 652"/>
              <a:gd name="T10" fmla="*/ 64444557 w 598"/>
              <a:gd name="T11" fmla="*/ 243128255 h 652"/>
              <a:gd name="T12" fmla="*/ 38141031 w 598"/>
              <a:gd name="T13" fmla="*/ 300495635 h 652"/>
              <a:gd name="T14" fmla="*/ 19727645 w 598"/>
              <a:gd name="T15" fmla="*/ 356496791 h 652"/>
              <a:gd name="T16" fmla="*/ 38141031 w 598"/>
              <a:gd name="T17" fmla="*/ 524500261 h 652"/>
              <a:gd name="T18" fmla="*/ 127574856 w 598"/>
              <a:gd name="T19" fmla="*/ 562745181 h 652"/>
              <a:gd name="T20" fmla="*/ 101270182 w 598"/>
              <a:gd name="T21" fmla="*/ 665187433 h 652"/>
              <a:gd name="T22" fmla="*/ 136781548 w 598"/>
              <a:gd name="T23" fmla="*/ 842752132 h 652"/>
              <a:gd name="T24" fmla="*/ 218324086 w 598"/>
              <a:gd name="T25" fmla="*/ 880997052 h 652"/>
              <a:gd name="T26" fmla="*/ 244627612 w 598"/>
              <a:gd name="T27" fmla="*/ 890558282 h 652"/>
              <a:gd name="T28" fmla="*/ 316963457 w 598"/>
              <a:gd name="T29" fmla="*/ 824995896 h 652"/>
              <a:gd name="T30" fmla="*/ 461636293 w 598"/>
              <a:gd name="T31" fmla="*/ 890558282 h 652"/>
              <a:gd name="T32" fmla="*/ 587895742 w 598"/>
              <a:gd name="T33" fmla="*/ 805873436 h 652"/>
              <a:gd name="T34" fmla="*/ 686535113 w 598"/>
              <a:gd name="T35" fmla="*/ 740311049 h 652"/>
              <a:gd name="T36" fmla="*/ 749665412 w 598"/>
              <a:gd name="T37" fmla="*/ 609185107 h 652"/>
              <a:gd name="T38" fmla="*/ 704948499 w 598"/>
              <a:gd name="T39" fmla="*/ 534061491 h 652"/>
              <a:gd name="T40" fmla="*/ 740458719 w 598"/>
              <a:gd name="T41" fmla="*/ 478060334 h 652"/>
              <a:gd name="T42" fmla="*/ 786491037 w 598"/>
              <a:gd name="T43" fmla="*/ 393375488 h 652"/>
              <a:gd name="T44" fmla="*/ 768077651 w 598"/>
              <a:gd name="T45" fmla="*/ 262250715 h 652"/>
              <a:gd name="T46" fmla="*/ 587895742 w 598"/>
              <a:gd name="T47" fmla="*/ 131124773 h 652"/>
              <a:gd name="T48" fmla="*/ 569482357 w 598"/>
              <a:gd name="T49" fmla="*/ 9424607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7" name="Text Box 8"/>
          <p:cNvSpPr txBox="1">
            <a:spLocks noChangeArrowheads="1"/>
          </p:cNvSpPr>
          <p:nvPr/>
        </p:nvSpPr>
        <p:spPr bwMode="auto">
          <a:xfrm>
            <a:off x="685800" y="41910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/>
              <a:t>C1</a:t>
            </a:r>
          </a:p>
        </p:txBody>
      </p:sp>
      <p:sp>
        <p:nvSpPr>
          <p:cNvPr id="37898" name="Text Box 9"/>
          <p:cNvSpPr txBox="1">
            <a:spLocks noChangeArrowheads="1"/>
          </p:cNvSpPr>
          <p:nvPr/>
        </p:nvSpPr>
        <p:spPr bwMode="auto">
          <a:xfrm>
            <a:off x="3429000" y="33528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/>
              <a:t>C4</a:t>
            </a:r>
          </a:p>
        </p:txBody>
      </p:sp>
      <p:sp>
        <p:nvSpPr>
          <p:cNvPr id="37900" name="Text Box 11"/>
          <p:cNvSpPr txBox="1">
            <a:spLocks noChangeArrowheads="1"/>
          </p:cNvSpPr>
          <p:nvPr/>
        </p:nvSpPr>
        <p:spPr bwMode="auto">
          <a:xfrm>
            <a:off x="1752600" y="29718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/>
              <a:t>C3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864544" y="625475"/>
            <a:ext cx="3124200" cy="2803525"/>
            <a:chOff x="5257800" y="1997075"/>
            <a:chExt cx="3124200" cy="2803525"/>
          </a:xfrm>
        </p:grpSpPr>
        <p:sp>
          <p:nvSpPr>
            <p:cNvPr id="37901" name="Text Box 12"/>
            <p:cNvSpPr txBox="1">
              <a:spLocks noChangeArrowheads="1"/>
            </p:cNvSpPr>
            <p:nvPr/>
          </p:nvSpPr>
          <p:spPr bwMode="auto">
            <a:xfrm>
              <a:off x="6248400" y="3184525"/>
              <a:ext cx="2133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 dirty="0"/>
                <a:t>?        ?        ?        ?    	   </a:t>
              </a:r>
            </a:p>
          </p:txBody>
        </p:sp>
        <p:sp>
          <p:nvSpPr>
            <p:cNvPr id="37902" name="Text Box 13"/>
            <p:cNvSpPr txBox="1">
              <a:spLocks noChangeArrowheads="1"/>
            </p:cNvSpPr>
            <p:nvPr/>
          </p:nvSpPr>
          <p:spPr bwMode="auto">
            <a:xfrm>
              <a:off x="6727825" y="2803525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?</a:t>
              </a:r>
            </a:p>
          </p:txBody>
        </p:sp>
        <p:sp>
          <p:nvSpPr>
            <p:cNvPr id="37903" name="Text Box 14"/>
            <p:cNvSpPr txBox="1">
              <a:spLocks noChangeArrowheads="1"/>
            </p:cNvSpPr>
            <p:nvPr/>
          </p:nvSpPr>
          <p:spPr bwMode="auto">
            <a:xfrm>
              <a:off x="6727825" y="3641725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?</a:t>
              </a:r>
            </a:p>
          </p:txBody>
        </p:sp>
        <p:sp>
          <p:nvSpPr>
            <p:cNvPr id="37904" name="Text Box 15"/>
            <p:cNvSpPr txBox="1">
              <a:spLocks noChangeArrowheads="1"/>
            </p:cNvSpPr>
            <p:nvPr/>
          </p:nvSpPr>
          <p:spPr bwMode="auto">
            <a:xfrm>
              <a:off x="6727825" y="4022725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?</a:t>
              </a:r>
            </a:p>
          </p:txBody>
        </p:sp>
        <p:sp>
          <p:nvSpPr>
            <p:cNvPr id="37905" name="Text Box 16"/>
            <p:cNvSpPr txBox="1">
              <a:spLocks noChangeArrowheads="1"/>
            </p:cNvSpPr>
            <p:nvPr/>
          </p:nvSpPr>
          <p:spPr bwMode="auto">
            <a:xfrm>
              <a:off x="6705600" y="1997075"/>
              <a:ext cx="533400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C2 </a:t>
              </a:r>
              <a:r>
                <a:rPr lang="en-US" altLang="en-US" sz="1400"/>
                <a:t>U </a:t>
              </a:r>
              <a:r>
                <a:rPr lang="en-US" altLang="en-US" sz="1400" b="1"/>
                <a:t>C5</a:t>
              </a:r>
            </a:p>
          </p:txBody>
        </p:sp>
        <p:sp>
          <p:nvSpPr>
            <p:cNvPr id="37906" name="Text Box 17"/>
            <p:cNvSpPr txBox="1">
              <a:spLocks noChangeArrowheads="1"/>
            </p:cNvSpPr>
            <p:nvPr/>
          </p:nvSpPr>
          <p:spPr bwMode="auto">
            <a:xfrm>
              <a:off x="6172200" y="2422525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C1</a:t>
              </a:r>
            </a:p>
          </p:txBody>
        </p:sp>
        <p:sp>
          <p:nvSpPr>
            <p:cNvPr id="37907" name="Line 18"/>
            <p:cNvSpPr>
              <a:spLocks noChangeShapeType="1"/>
            </p:cNvSpPr>
            <p:nvPr/>
          </p:nvSpPr>
          <p:spPr bwMode="auto">
            <a:xfrm>
              <a:off x="6096000" y="2422525"/>
              <a:ext cx="0" cy="1905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Line 19"/>
            <p:cNvSpPr>
              <a:spLocks noChangeShapeType="1"/>
            </p:cNvSpPr>
            <p:nvPr/>
          </p:nvSpPr>
          <p:spPr bwMode="auto">
            <a:xfrm>
              <a:off x="5791200" y="2727325"/>
              <a:ext cx="2362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9" name="Text Box 20"/>
            <p:cNvSpPr txBox="1">
              <a:spLocks noChangeArrowheads="1"/>
            </p:cNvSpPr>
            <p:nvPr/>
          </p:nvSpPr>
          <p:spPr bwMode="auto">
            <a:xfrm>
              <a:off x="5715000" y="2803525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C1</a:t>
              </a:r>
            </a:p>
          </p:txBody>
        </p:sp>
        <p:sp>
          <p:nvSpPr>
            <p:cNvPr id="37910" name="Text Box 21"/>
            <p:cNvSpPr txBox="1">
              <a:spLocks noChangeArrowheads="1"/>
            </p:cNvSpPr>
            <p:nvPr/>
          </p:nvSpPr>
          <p:spPr bwMode="auto">
            <a:xfrm>
              <a:off x="5715000" y="3641725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C3</a:t>
              </a:r>
            </a:p>
          </p:txBody>
        </p:sp>
        <p:sp>
          <p:nvSpPr>
            <p:cNvPr id="37911" name="Text Box 22"/>
            <p:cNvSpPr txBox="1">
              <a:spLocks noChangeArrowheads="1"/>
            </p:cNvSpPr>
            <p:nvPr/>
          </p:nvSpPr>
          <p:spPr bwMode="auto">
            <a:xfrm>
              <a:off x="5715000" y="4098925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C4</a:t>
              </a:r>
            </a:p>
          </p:txBody>
        </p:sp>
        <p:sp>
          <p:nvSpPr>
            <p:cNvPr id="37912" name="Text Box 23"/>
            <p:cNvSpPr txBox="1">
              <a:spLocks noChangeArrowheads="1"/>
            </p:cNvSpPr>
            <p:nvPr/>
          </p:nvSpPr>
          <p:spPr bwMode="auto">
            <a:xfrm>
              <a:off x="5257800" y="3260725"/>
              <a:ext cx="990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 dirty="0"/>
                <a:t>C2 </a:t>
              </a:r>
              <a:r>
                <a:rPr lang="en-US" altLang="en-US" sz="1400" dirty="0"/>
                <a:t>U </a:t>
              </a:r>
              <a:r>
                <a:rPr lang="en-US" altLang="en-US" sz="1400" b="1" dirty="0"/>
                <a:t>C5</a:t>
              </a:r>
            </a:p>
          </p:txBody>
        </p:sp>
        <p:sp>
          <p:nvSpPr>
            <p:cNvPr id="37913" name="Text Box 24"/>
            <p:cNvSpPr txBox="1">
              <a:spLocks noChangeArrowheads="1"/>
            </p:cNvSpPr>
            <p:nvPr/>
          </p:nvSpPr>
          <p:spPr bwMode="auto">
            <a:xfrm>
              <a:off x="7162800" y="2422525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C3</a:t>
              </a:r>
            </a:p>
          </p:txBody>
        </p:sp>
        <p:sp>
          <p:nvSpPr>
            <p:cNvPr id="37914" name="Text Box 25"/>
            <p:cNvSpPr txBox="1">
              <a:spLocks noChangeArrowheads="1"/>
            </p:cNvSpPr>
            <p:nvPr/>
          </p:nvSpPr>
          <p:spPr bwMode="auto">
            <a:xfrm>
              <a:off x="7696200" y="2422525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C4</a:t>
              </a:r>
            </a:p>
          </p:txBody>
        </p:sp>
        <p:sp>
          <p:nvSpPr>
            <p:cNvPr id="37915" name="Line 26"/>
            <p:cNvSpPr>
              <a:spLocks noChangeShapeType="1"/>
            </p:cNvSpPr>
            <p:nvPr/>
          </p:nvSpPr>
          <p:spPr bwMode="auto">
            <a:xfrm>
              <a:off x="5791200" y="3108325"/>
              <a:ext cx="2362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6" name="Line 27"/>
            <p:cNvSpPr>
              <a:spLocks noChangeShapeType="1"/>
            </p:cNvSpPr>
            <p:nvPr/>
          </p:nvSpPr>
          <p:spPr bwMode="auto">
            <a:xfrm>
              <a:off x="5791200" y="3946525"/>
              <a:ext cx="2362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7" name="Line 28"/>
            <p:cNvSpPr>
              <a:spLocks noChangeShapeType="1"/>
            </p:cNvSpPr>
            <p:nvPr/>
          </p:nvSpPr>
          <p:spPr bwMode="auto">
            <a:xfrm>
              <a:off x="5791200" y="3565525"/>
              <a:ext cx="2362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8" name="Line 29"/>
            <p:cNvSpPr>
              <a:spLocks noChangeShapeType="1"/>
            </p:cNvSpPr>
            <p:nvPr/>
          </p:nvSpPr>
          <p:spPr bwMode="auto">
            <a:xfrm>
              <a:off x="5791200" y="4327525"/>
              <a:ext cx="2362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9" name="Line 30"/>
            <p:cNvSpPr>
              <a:spLocks noChangeShapeType="1"/>
            </p:cNvSpPr>
            <p:nvPr/>
          </p:nvSpPr>
          <p:spPr bwMode="auto">
            <a:xfrm>
              <a:off x="6629400" y="2422525"/>
              <a:ext cx="0" cy="1905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0" name="Line 31"/>
            <p:cNvSpPr>
              <a:spLocks noChangeShapeType="1"/>
            </p:cNvSpPr>
            <p:nvPr/>
          </p:nvSpPr>
          <p:spPr bwMode="auto">
            <a:xfrm>
              <a:off x="7086600" y="2422525"/>
              <a:ext cx="0" cy="1905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1" name="Line 32"/>
            <p:cNvSpPr>
              <a:spLocks noChangeShapeType="1"/>
            </p:cNvSpPr>
            <p:nvPr/>
          </p:nvSpPr>
          <p:spPr bwMode="auto">
            <a:xfrm>
              <a:off x="7620000" y="2422525"/>
              <a:ext cx="0" cy="1905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2" name="Line 33"/>
            <p:cNvSpPr>
              <a:spLocks noChangeShapeType="1"/>
            </p:cNvSpPr>
            <p:nvPr/>
          </p:nvSpPr>
          <p:spPr bwMode="auto">
            <a:xfrm>
              <a:off x="8153400" y="2422525"/>
              <a:ext cx="0" cy="1905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3" name="Text Box 34"/>
            <p:cNvSpPr txBox="1">
              <a:spLocks noChangeArrowheads="1"/>
            </p:cNvSpPr>
            <p:nvPr/>
          </p:nvSpPr>
          <p:spPr bwMode="auto">
            <a:xfrm>
              <a:off x="5867400" y="4403725"/>
              <a:ext cx="25146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/>
                <a:t>Proximity Matrix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35</a:t>
            </a:fld>
            <a:endParaRPr lang="en-US" altLang="en-US"/>
          </a:p>
        </p:txBody>
      </p:sp>
      <p:graphicFrame>
        <p:nvGraphicFramePr>
          <p:cNvPr id="40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479658"/>
              </p:ext>
            </p:extLst>
          </p:nvPr>
        </p:nvGraphicFramePr>
        <p:xfrm>
          <a:off x="790575" y="3152775"/>
          <a:ext cx="7591425" cy="365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96" name="Visio" r:id="rId3" imgW="7591349" imgH="3654718" progId="Visio.Drawing.6">
                  <p:embed/>
                </p:oleObj>
              </mc:Choice>
              <mc:Fallback>
                <p:oleObj name="Visio" r:id="rId3" imgW="7591349" imgH="3654718" progId="Visio.Drawing.6">
                  <p:embed/>
                  <p:pic>
                    <p:nvPicPr>
                      <p:cNvPr id="37891" name="Object 3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" y="3152775"/>
                        <a:ext cx="7591425" cy="365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Freeform 7"/>
          <p:cNvSpPr>
            <a:spLocks/>
          </p:cNvSpPr>
          <p:nvPr/>
        </p:nvSpPr>
        <p:spPr bwMode="auto">
          <a:xfrm>
            <a:off x="1295400" y="4953000"/>
            <a:ext cx="2362200" cy="773113"/>
          </a:xfrm>
          <a:custGeom>
            <a:avLst/>
            <a:gdLst>
              <a:gd name="T0" fmla="*/ 2147483647 w 598"/>
              <a:gd name="T1" fmla="*/ 97015010 h 652"/>
              <a:gd name="T2" fmla="*/ 2147483647 w 598"/>
              <a:gd name="T3" fmla="*/ 0 h 652"/>
              <a:gd name="T4" fmla="*/ 2147483647 w 598"/>
              <a:gd name="T5" fmla="*/ 47804944 h 652"/>
              <a:gd name="T6" fmla="*/ 1950478020 w 598"/>
              <a:gd name="T7" fmla="*/ 134978178 h 652"/>
              <a:gd name="T8" fmla="*/ 1092268639 w 598"/>
              <a:gd name="T9" fmla="*/ 241834964 h 652"/>
              <a:gd name="T10" fmla="*/ 764586468 w 598"/>
              <a:gd name="T11" fmla="*/ 250271619 h 652"/>
              <a:gd name="T12" fmla="*/ 452511406 w 598"/>
              <a:gd name="T13" fmla="*/ 309323460 h 652"/>
              <a:gd name="T14" fmla="*/ 234059259 w 598"/>
              <a:gd name="T15" fmla="*/ 366970180 h 652"/>
              <a:gd name="T16" fmla="*/ 452511406 w 598"/>
              <a:gd name="T17" fmla="*/ 539910341 h 652"/>
              <a:gd name="T18" fmla="*/ 1513569775 w 598"/>
              <a:gd name="T19" fmla="*/ 579279816 h 652"/>
              <a:gd name="T20" fmla="*/ 1201494713 w 598"/>
              <a:gd name="T21" fmla="*/ 684730295 h 652"/>
              <a:gd name="T22" fmla="*/ 1622795848 w 598"/>
              <a:gd name="T23" fmla="*/ 867513417 h 652"/>
              <a:gd name="T24" fmla="*/ 2147483647 w 598"/>
              <a:gd name="T25" fmla="*/ 906881707 h 652"/>
              <a:gd name="T26" fmla="*/ 2147483647 w 598"/>
              <a:gd name="T27" fmla="*/ 916723483 h 652"/>
              <a:gd name="T28" fmla="*/ 2147483647 w 598"/>
              <a:gd name="T29" fmla="*/ 849234987 h 652"/>
              <a:gd name="T30" fmla="*/ 2147483647 w 598"/>
              <a:gd name="T31" fmla="*/ 916723483 h 652"/>
              <a:gd name="T32" fmla="*/ 2147483647 w 598"/>
              <a:gd name="T33" fmla="*/ 829550249 h 652"/>
              <a:gd name="T34" fmla="*/ 2147483647 w 598"/>
              <a:gd name="T35" fmla="*/ 762061753 h 652"/>
              <a:gd name="T36" fmla="*/ 2147483647 w 598"/>
              <a:gd name="T37" fmla="*/ 627083575 h 652"/>
              <a:gd name="T38" fmla="*/ 2147483647 w 598"/>
              <a:gd name="T39" fmla="*/ 549753303 h 652"/>
              <a:gd name="T40" fmla="*/ 2147483647 w 598"/>
              <a:gd name="T41" fmla="*/ 492106582 h 652"/>
              <a:gd name="T42" fmla="*/ 2147483647 w 598"/>
              <a:gd name="T43" fmla="*/ 404933349 h 652"/>
              <a:gd name="T44" fmla="*/ 2147483647 w 598"/>
              <a:gd name="T45" fmla="*/ 269955170 h 652"/>
              <a:gd name="T46" fmla="*/ 2147483647 w 598"/>
              <a:gd name="T47" fmla="*/ 134978178 h 652"/>
              <a:gd name="T48" fmla="*/ 2147483647 w 598"/>
              <a:gd name="T49" fmla="*/ 97015010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1905000" y="5181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/>
              <a:t>C2 </a:t>
            </a:r>
            <a:r>
              <a:rPr lang="en-US" altLang="en-US" sz="1400"/>
              <a:t>U</a:t>
            </a:r>
            <a:r>
              <a:rPr lang="en-US" altLang="en-US" sz="1400" b="1"/>
              <a:t> C5</a:t>
            </a:r>
          </a:p>
        </p:txBody>
      </p:sp>
    </p:spTree>
    <p:extLst>
      <p:ext uri="{BB962C8B-B14F-4D97-AF65-F5344CB8AC3E}">
        <p14:creationId xmlns:p14="http://schemas.microsoft.com/office/powerpoint/2010/main" val="127849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609600"/>
            <a:ext cx="8280400" cy="5524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to Define Inter-Cluster Similarity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58825" y="3413125"/>
            <a:ext cx="4749800" cy="2889250"/>
          </a:xfrm>
        </p:spPr>
        <p:txBody>
          <a:bodyPr/>
          <a:lstStyle/>
          <a:p>
            <a:pPr marL="990600" lvl="1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000" smtClean="0"/>
              <a:t> </a:t>
            </a:r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5562600" y="1828800"/>
            <a:ext cx="3429000" cy="3508375"/>
            <a:chOff x="3456" y="1440"/>
            <a:chExt cx="2160" cy="2210"/>
          </a:xfrm>
        </p:grpSpPr>
        <p:sp>
          <p:nvSpPr>
            <p:cNvPr id="38931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2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3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4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5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6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7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8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9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0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1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2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3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p1</a:t>
              </a:r>
            </a:p>
          </p:txBody>
        </p:sp>
        <p:sp>
          <p:nvSpPr>
            <p:cNvPr id="38944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p3</a:t>
              </a:r>
            </a:p>
          </p:txBody>
        </p:sp>
        <p:sp>
          <p:nvSpPr>
            <p:cNvPr id="38945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p5</a:t>
              </a:r>
            </a:p>
          </p:txBody>
        </p:sp>
        <p:sp>
          <p:nvSpPr>
            <p:cNvPr id="38946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p4</a:t>
              </a:r>
            </a:p>
          </p:txBody>
        </p:sp>
        <p:sp>
          <p:nvSpPr>
            <p:cNvPr id="38947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p2</a:t>
              </a:r>
            </a:p>
          </p:txBody>
        </p:sp>
        <p:sp>
          <p:nvSpPr>
            <p:cNvPr id="38948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p1</a:t>
              </a:r>
            </a:p>
          </p:txBody>
        </p:sp>
        <p:sp>
          <p:nvSpPr>
            <p:cNvPr id="38949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p2</a:t>
              </a:r>
            </a:p>
          </p:txBody>
        </p:sp>
        <p:sp>
          <p:nvSpPr>
            <p:cNvPr id="38950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p3</a:t>
              </a:r>
            </a:p>
          </p:txBody>
        </p:sp>
        <p:sp>
          <p:nvSpPr>
            <p:cNvPr id="38951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p4</a:t>
              </a:r>
            </a:p>
          </p:txBody>
        </p:sp>
        <p:sp>
          <p:nvSpPr>
            <p:cNvPr id="38952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p5</a:t>
              </a:r>
            </a:p>
          </p:txBody>
        </p:sp>
        <p:sp>
          <p:nvSpPr>
            <p:cNvPr id="38953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/>
                <a:t>. . .</a:t>
              </a:r>
            </a:p>
          </p:txBody>
        </p:sp>
        <p:sp>
          <p:nvSpPr>
            <p:cNvPr id="38954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 b="1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 b="1"/>
                <a:t>.</a:t>
              </a:r>
            </a:p>
          </p:txBody>
        </p:sp>
      </p:grpSp>
      <p:sp>
        <p:nvSpPr>
          <p:cNvPr id="38919" name="Rectangle 31"/>
          <p:cNvSpPr>
            <a:spLocks noChangeArrowheads="1"/>
          </p:cNvSpPr>
          <p:nvPr/>
        </p:nvSpPr>
        <p:spPr bwMode="auto">
          <a:xfrm>
            <a:off x="335280" y="3199446"/>
            <a:ext cx="5791200" cy="350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en-US" altLang="en-US" sz="2800" dirty="0">
                <a:latin typeface="+mj-lt"/>
              </a:rPr>
              <a:t>MIN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en-US" altLang="en-US" sz="2800" dirty="0">
                <a:latin typeface="+mj-lt"/>
              </a:rPr>
              <a:t>MAX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en-US" altLang="en-US" sz="2800" dirty="0">
                <a:latin typeface="+mj-lt"/>
              </a:rPr>
              <a:t>Group Average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en-US" altLang="en-US" sz="2800" dirty="0">
                <a:latin typeface="+mj-lt"/>
              </a:rPr>
              <a:t>Distance Between Centroids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en-US" altLang="en-US" sz="2800" dirty="0">
                <a:latin typeface="+mj-lt"/>
              </a:rPr>
              <a:t>Other methods driven by an objective function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400" dirty="0">
                <a:latin typeface="+mj-lt"/>
              </a:rPr>
              <a:t>Ward’s Method uses squared error</a:t>
            </a:r>
            <a:endParaRPr lang="en-US" altLang="en-US" sz="2800" dirty="0"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2000" y="1371600"/>
            <a:ext cx="4419600" cy="1828800"/>
            <a:chOff x="762000" y="1828800"/>
            <a:chExt cx="4419600" cy="1828800"/>
          </a:xfrm>
        </p:grpSpPr>
        <p:sp>
          <p:nvSpPr>
            <p:cNvPr id="38917" name="Line 29"/>
            <p:cNvSpPr>
              <a:spLocks noChangeShapeType="1"/>
            </p:cNvSpPr>
            <p:nvPr/>
          </p:nvSpPr>
          <p:spPr bwMode="auto">
            <a:xfrm>
              <a:off x="2286000" y="2819400"/>
              <a:ext cx="1066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18" name="Text Box 30"/>
            <p:cNvSpPr txBox="1">
              <a:spLocks noChangeArrowheads="1"/>
            </p:cNvSpPr>
            <p:nvPr/>
          </p:nvSpPr>
          <p:spPr bwMode="auto">
            <a:xfrm>
              <a:off x="2286000" y="2362200"/>
              <a:ext cx="14478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/>
                <a:t>Similarity?</a:t>
              </a:r>
            </a:p>
          </p:txBody>
        </p:sp>
        <p:sp>
          <p:nvSpPr>
            <p:cNvPr id="38920" name="Freeform 32" descr="5%"/>
            <p:cNvSpPr>
              <a:spLocks/>
            </p:cNvSpPr>
            <p:nvPr/>
          </p:nvSpPr>
          <p:spPr bwMode="auto">
            <a:xfrm rot="-5400000">
              <a:off x="538957" y="2051843"/>
              <a:ext cx="1828800" cy="1382713"/>
            </a:xfrm>
            <a:custGeom>
              <a:avLst/>
              <a:gdLst>
                <a:gd name="T0" fmla="*/ 2147483647 w 598"/>
                <a:gd name="T1" fmla="*/ 310325757 h 652"/>
                <a:gd name="T2" fmla="*/ 2147483647 w 598"/>
                <a:gd name="T3" fmla="*/ 0 h 652"/>
                <a:gd name="T4" fmla="*/ 1421586181 w 598"/>
                <a:gd name="T5" fmla="*/ 152914909 h 652"/>
                <a:gd name="T6" fmla="*/ 1169068045 w 598"/>
                <a:gd name="T7" fmla="*/ 431758496 h 652"/>
                <a:gd name="T8" fmla="*/ 654679818 w 598"/>
                <a:gd name="T9" fmla="*/ 773566422 h 652"/>
                <a:gd name="T10" fmla="*/ 458276484 w 598"/>
                <a:gd name="T11" fmla="*/ 800550533 h 652"/>
                <a:gd name="T12" fmla="*/ 271225108 w 598"/>
                <a:gd name="T13" fmla="*/ 989445671 h 652"/>
                <a:gd name="T14" fmla="*/ 140288532 w 598"/>
                <a:gd name="T15" fmla="*/ 1173840629 h 652"/>
                <a:gd name="T16" fmla="*/ 271225108 w 598"/>
                <a:gd name="T17" fmla="*/ 1727031865 h 652"/>
                <a:gd name="T18" fmla="*/ 907197953 w 598"/>
                <a:gd name="T19" fmla="*/ 1852960543 h 652"/>
                <a:gd name="T20" fmla="*/ 720146577 w 598"/>
                <a:gd name="T21" fmla="*/ 2147483647 h 652"/>
                <a:gd name="T22" fmla="*/ 972664712 w 598"/>
                <a:gd name="T23" fmla="*/ 2147483647 h 652"/>
                <a:gd name="T24" fmla="*/ 1552522756 w 598"/>
                <a:gd name="T25" fmla="*/ 2147483647 h 652"/>
                <a:gd name="T26" fmla="*/ 1739574132 w 598"/>
                <a:gd name="T27" fmla="*/ 2147483647 h 652"/>
                <a:gd name="T28" fmla="*/ 2147483647 w 598"/>
                <a:gd name="T29" fmla="*/ 2147483647 h 652"/>
                <a:gd name="T30" fmla="*/ 2147483647 w 598"/>
                <a:gd name="T31" fmla="*/ 2147483647 h 652"/>
                <a:gd name="T32" fmla="*/ 2147483647 w 598"/>
                <a:gd name="T33" fmla="*/ 2147483647 h 652"/>
                <a:gd name="T34" fmla="*/ 2147483647 w 598"/>
                <a:gd name="T35" fmla="*/ 2147483647 h 652"/>
                <a:gd name="T36" fmla="*/ 2147483647 w 598"/>
                <a:gd name="T37" fmla="*/ 2005875452 h 652"/>
                <a:gd name="T38" fmla="*/ 2147483647 w 598"/>
                <a:gd name="T39" fmla="*/ 1758514034 h 652"/>
                <a:gd name="T40" fmla="*/ 2147483647 w 598"/>
                <a:gd name="T41" fmla="*/ 1574116956 h 652"/>
                <a:gd name="T42" fmla="*/ 2147483647 w 598"/>
                <a:gd name="T43" fmla="*/ 1295273369 h 652"/>
                <a:gd name="T44" fmla="*/ 2147483647 w 598"/>
                <a:gd name="T45" fmla="*/ 863514872 h 652"/>
                <a:gd name="T46" fmla="*/ 2147483647 w 598"/>
                <a:gd name="T47" fmla="*/ 431758496 h 652"/>
                <a:gd name="T48" fmla="*/ 2147483647 w 598"/>
                <a:gd name="T49" fmla="*/ 310325757 h 6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8" h="652">
                  <a:moveTo>
                    <a:pt x="433" y="69"/>
                  </a:moveTo>
                  <a:cubicBezTo>
                    <a:pt x="379" y="31"/>
                    <a:pt x="310" y="21"/>
                    <a:pt x="248" y="0"/>
                  </a:cubicBezTo>
                  <a:cubicBezTo>
                    <a:pt x="195" y="7"/>
                    <a:pt x="192" y="10"/>
                    <a:pt x="152" y="34"/>
                  </a:cubicBezTo>
                  <a:cubicBezTo>
                    <a:pt x="144" y="57"/>
                    <a:pt x="132" y="73"/>
                    <a:pt x="125" y="96"/>
                  </a:cubicBezTo>
                  <a:cubicBezTo>
                    <a:pt x="133" y="189"/>
                    <a:pt x="154" y="159"/>
                    <a:pt x="70" y="172"/>
                  </a:cubicBezTo>
                  <a:cubicBezTo>
                    <a:pt x="63" y="173"/>
                    <a:pt x="56" y="176"/>
                    <a:pt x="49" y="178"/>
                  </a:cubicBezTo>
                  <a:cubicBezTo>
                    <a:pt x="29" y="209"/>
                    <a:pt x="39" y="188"/>
                    <a:pt x="29" y="220"/>
                  </a:cubicBezTo>
                  <a:cubicBezTo>
                    <a:pt x="25" y="234"/>
                    <a:pt x="15" y="261"/>
                    <a:pt x="15" y="261"/>
                  </a:cubicBezTo>
                  <a:cubicBezTo>
                    <a:pt x="18" y="302"/>
                    <a:pt x="0" y="355"/>
                    <a:pt x="29" y="384"/>
                  </a:cubicBezTo>
                  <a:cubicBezTo>
                    <a:pt x="46" y="401"/>
                    <a:pt x="97" y="412"/>
                    <a:pt x="97" y="412"/>
                  </a:cubicBezTo>
                  <a:cubicBezTo>
                    <a:pt x="92" y="438"/>
                    <a:pt x="84" y="462"/>
                    <a:pt x="77" y="487"/>
                  </a:cubicBezTo>
                  <a:cubicBezTo>
                    <a:pt x="79" y="523"/>
                    <a:pt x="71" y="585"/>
                    <a:pt x="104" y="617"/>
                  </a:cubicBezTo>
                  <a:cubicBezTo>
                    <a:pt x="121" y="634"/>
                    <a:pt x="144" y="638"/>
                    <a:pt x="166" y="645"/>
                  </a:cubicBezTo>
                  <a:cubicBezTo>
                    <a:pt x="173" y="647"/>
                    <a:pt x="186" y="652"/>
                    <a:pt x="186" y="652"/>
                  </a:cubicBezTo>
                  <a:cubicBezTo>
                    <a:pt x="214" y="643"/>
                    <a:pt x="224" y="628"/>
                    <a:pt x="241" y="604"/>
                  </a:cubicBezTo>
                  <a:cubicBezTo>
                    <a:pt x="276" y="626"/>
                    <a:pt x="311" y="642"/>
                    <a:pt x="351" y="652"/>
                  </a:cubicBezTo>
                  <a:cubicBezTo>
                    <a:pt x="400" y="644"/>
                    <a:pt x="419" y="631"/>
                    <a:pt x="447" y="590"/>
                  </a:cubicBezTo>
                  <a:cubicBezTo>
                    <a:pt x="467" y="531"/>
                    <a:pt x="403" y="553"/>
                    <a:pt x="522" y="542"/>
                  </a:cubicBezTo>
                  <a:cubicBezTo>
                    <a:pt x="555" y="520"/>
                    <a:pt x="557" y="482"/>
                    <a:pt x="570" y="446"/>
                  </a:cubicBezTo>
                  <a:cubicBezTo>
                    <a:pt x="561" y="418"/>
                    <a:pt x="562" y="408"/>
                    <a:pt x="536" y="391"/>
                  </a:cubicBezTo>
                  <a:cubicBezTo>
                    <a:pt x="512" y="355"/>
                    <a:pt x="529" y="362"/>
                    <a:pt x="563" y="350"/>
                  </a:cubicBezTo>
                  <a:cubicBezTo>
                    <a:pt x="595" y="303"/>
                    <a:pt x="586" y="325"/>
                    <a:pt x="598" y="288"/>
                  </a:cubicBezTo>
                  <a:cubicBezTo>
                    <a:pt x="596" y="271"/>
                    <a:pt x="597" y="218"/>
                    <a:pt x="584" y="192"/>
                  </a:cubicBezTo>
                  <a:cubicBezTo>
                    <a:pt x="560" y="146"/>
                    <a:pt x="494" y="112"/>
                    <a:pt x="447" y="96"/>
                  </a:cubicBezTo>
                  <a:cubicBezTo>
                    <a:pt x="437" y="93"/>
                    <a:pt x="438" y="78"/>
                    <a:pt x="433" y="69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chemeClr val="tx1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1" name="Oval 33"/>
            <p:cNvSpPr>
              <a:spLocks noChangeArrowheads="1"/>
            </p:cNvSpPr>
            <p:nvPr/>
          </p:nvSpPr>
          <p:spPr bwMode="auto">
            <a:xfrm rot="-5400000">
              <a:off x="1828800" y="2971800"/>
              <a:ext cx="76200" cy="762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22" name="Oval 34"/>
            <p:cNvSpPr>
              <a:spLocks noChangeArrowheads="1"/>
            </p:cNvSpPr>
            <p:nvPr/>
          </p:nvSpPr>
          <p:spPr bwMode="auto">
            <a:xfrm rot="-5400000">
              <a:off x="1752600" y="2209800"/>
              <a:ext cx="76200" cy="762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23" name="Oval 35"/>
            <p:cNvSpPr>
              <a:spLocks noChangeArrowheads="1"/>
            </p:cNvSpPr>
            <p:nvPr/>
          </p:nvSpPr>
          <p:spPr bwMode="auto">
            <a:xfrm rot="-5400000">
              <a:off x="914400" y="2667000"/>
              <a:ext cx="76200" cy="762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24" name="Oval 36"/>
            <p:cNvSpPr>
              <a:spLocks noChangeArrowheads="1"/>
            </p:cNvSpPr>
            <p:nvPr/>
          </p:nvSpPr>
          <p:spPr bwMode="auto">
            <a:xfrm rot="-5400000">
              <a:off x="1979613" y="2513013"/>
              <a:ext cx="76200" cy="762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25" name="Freeform 37" descr="5%"/>
            <p:cNvSpPr>
              <a:spLocks/>
            </p:cNvSpPr>
            <p:nvPr/>
          </p:nvSpPr>
          <p:spPr bwMode="auto">
            <a:xfrm rot="5400000" flipV="1">
              <a:off x="3429000" y="1905000"/>
              <a:ext cx="1828800" cy="1676400"/>
            </a:xfrm>
            <a:custGeom>
              <a:avLst/>
              <a:gdLst>
                <a:gd name="T0" fmla="*/ 2147483647 w 598"/>
                <a:gd name="T1" fmla="*/ 456150497 h 652"/>
                <a:gd name="T2" fmla="*/ 2147483647 w 598"/>
                <a:gd name="T3" fmla="*/ 0 h 652"/>
                <a:gd name="T4" fmla="*/ 1421586181 w 598"/>
                <a:gd name="T5" fmla="*/ 224771301 h 652"/>
                <a:gd name="T6" fmla="*/ 1169068045 w 598"/>
                <a:gd name="T7" fmla="*/ 634645958 h 652"/>
                <a:gd name="T8" fmla="*/ 654679818 w 598"/>
                <a:gd name="T9" fmla="*/ 1137072294 h 652"/>
                <a:gd name="T10" fmla="*/ 458276484 w 598"/>
                <a:gd name="T11" fmla="*/ 1176737667 h 652"/>
                <a:gd name="T12" fmla="*/ 271225108 w 598"/>
                <a:gd name="T13" fmla="*/ 1454395274 h 652"/>
                <a:gd name="T14" fmla="*/ 140288532 w 598"/>
                <a:gd name="T15" fmla="*/ 1725442413 h 652"/>
                <a:gd name="T16" fmla="*/ 271225108 w 598"/>
                <a:gd name="T17" fmla="*/ 2147483647 h 652"/>
                <a:gd name="T18" fmla="*/ 907197953 w 598"/>
                <a:gd name="T19" fmla="*/ 2147483647 h 652"/>
                <a:gd name="T20" fmla="*/ 720146577 w 598"/>
                <a:gd name="T21" fmla="*/ 2147483647 h 652"/>
                <a:gd name="T22" fmla="*/ 972664712 w 598"/>
                <a:gd name="T23" fmla="*/ 2147483647 h 652"/>
                <a:gd name="T24" fmla="*/ 1552522756 w 598"/>
                <a:gd name="T25" fmla="*/ 2147483647 h 652"/>
                <a:gd name="T26" fmla="*/ 1739574132 w 598"/>
                <a:gd name="T27" fmla="*/ 2147483647 h 652"/>
                <a:gd name="T28" fmla="*/ 2147483647 w 598"/>
                <a:gd name="T29" fmla="*/ 2147483647 h 652"/>
                <a:gd name="T30" fmla="*/ 2147483647 w 598"/>
                <a:gd name="T31" fmla="*/ 2147483647 h 652"/>
                <a:gd name="T32" fmla="*/ 2147483647 w 598"/>
                <a:gd name="T33" fmla="*/ 2147483647 h 652"/>
                <a:gd name="T34" fmla="*/ 2147483647 w 598"/>
                <a:gd name="T35" fmla="*/ 2147483647 h 652"/>
                <a:gd name="T36" fmla="*/ 2147483647 w 598"/>
                <a:gd name="T37" fmla="*/ 2147483647 h 652"/>
                <a:gd name="T38" fmla="*/ 2147483647 w 598"/>
                <a:gd name="T39" fmla="*/ 2147483647 h 652"/>
                <a:gd name="T40" fmla="*/ 2147483647 w 598"/>
                <a:gd name="T41" fmla="*/ 2147483647 h 652"/>
                <a:gd name="T42" fmla="*/ 2147483647 w 598"/>
                <a:gd name="T43" fmla="*/ 1903937875 h 652"/>
                <a:gd name="T44" fmla="*/ 2147483647 w 598"/>
                <a:gd name="T45" fmla="*/ 1269291917 h 652"/>
                <a:gd name="T46" fmla="*/ 2147483647 w 598"/>
                <a:gd name="T47" fmla="*/ 634645958 h 652"/>
                <a:gd name="T48" fmla="*/ 2147483647 w 598"/>
                <a:gd name="T49" fmla="*/ 456150497 h 6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8" h="652">
                  <a:moveTo>
                    <a:pt x="433" y="69"/>
                  </a:moveTo>
                  <a:cubicBezTo>
                    <a:pt x="379" y="31"/>
                    <a:pt x="310" y="21"/>
                    <a:pt x="248" y="0"/>
                  </a:cubicBezTo>
                  <a:cubicBezTo>
                    <a:pt x="195" y="7"/>
                    <a:pt x="192" y="10"/>
                    <a:pt x="152" y="34"/>
                  </a:cubicBezTo>
                  <a:cubicBezTo>
                    <a:pt x="144" y="57"/>
                    <a:pt x="132" y="73"/>
                    <a:pt x="125" y="96"/>
                  </a:cubicBezTo>
                  <a:cubicBezTo>
                    <a:pt x="133" y="189"/>
                    <a:pt x="154" y="159"/>
                    <a:pt x="70" y="172"/>
                  </a:cubicBezTo>
                  <a:cubicBezTo>
                    <a:pt x="63" y="173"/>
                    <a:pt x="56" y="176"/>
                    <a:pt x="49" y="178"/>
                  </a:cubicBezTo>
                  <a:cubicBezTo>
                    <a:pt x="29" y="209"/>
                    <a:pt x="39" y="188"/>
                    <a:pt x="29" y="220"/>
                  </a:cubicBezTo>
                  <a:cubicBezTo>
                    <a:pt x="25" y="234"/>
                    <a:pt x="15" y="261"/>
                    <a:pt x="15" y="261"/>
                  </a:cubicBezTo>
                  <a:cubicBezTo>
                    <a:pt x="18" y="302"/>
                    <a:pt x="0" y="355"/>
                    <a:pt x="29" y="384"/>
                  </a:cubicBezTo>
                  <a:cubicBezTo>
                    <a:pt x="46" y="401"/>
                    <a:pt x="97" y="412"/>
                    <a:pt x="97" y="412"/>
                  </a:cubicBezTo>
                  <a:cubicBezTo>
                    <a:pt x="92" y="438"/>
                    <a:pt x="84" y="462"/>
                    <a:pt x="77" y="487"/>
                  </a:cubicBezTo>
                  <a:cubicBezTo>
                    <a:pt x="79" y="523"/>
                    <a:pt x="71" y="585"/>
                    <a:pt x="104" y="617"/>
                  </a:cubicBezTo>
                  <a:cubicBezTo>
                    <a:pt x="121" y="634"/>
                    <a:pt x="144" y="638"/>
                    <a:pt x="166" y="645"/>
                  </a:cubicBezTo>
                  <a:cubicBezTo>
                    <a:pt x="173" y="647"/>
                    <a:pt x="186" y="652"/>
                    <a:pt x="186" y="652"/>
                  </a:cubicBezTo>
                  <a:cubicBezTo>
                    <a:pt x="214" y="643"/>
                    <a:pt x="224" y="628"/>
                    <a:pt x="241" y="604"/>
                  </a:cubicBezTo>
                  <a:cubicBezTo>
                    <a:pt x="276" y="626"/>
                    <a:pt x="311" y="642"/>
                    <a:pt x="351" y="652"/>
                  </a:cubicBezTo>
                  <a:cubicBezTo>
                    <a:pt x="400" y="644"/>
                    <a:pt x="419" y="631"/>
                    <a:pt x="447" y="590"/>
                  </a:cubicBezTo>
                  <a:cubicBezTo>
                    <a:pt x="467" y="531"/>
                    <a:pt x="403" y="553"/>
                    <a:pt x="522" y="542"/>
                  </a:cubicBezTo>
                  <a:cubicBezTo>
                    <a:pt x="555" y="520"/>
                    <a:pt x="557" y="482"/>
                    <a:pt x="570" y="446"/>
                  </a:cubicBezTo>
                  <a:cubicBezTo>
                    <a:pt x="561" y="418"/>
                    <a:pt x="562" y="408"/>
                    <a:pt x="536" y="391"/>
                  </a:cubicBezTo>
                  <a:cubicBezTo>
                    <a:pt x="512" y="355"/>
                    <a:pt x="529" y="362"/>
                    <a:pt x="563" y="350"/>
                  </a:cubicBezTo>
                  <a:cubicBezTo>
                    <a:pt x="595" y="303"/>
                    <a:pt x="586" y="325"/>
                    <a:pt x="598" y="288"/>
                  </a:cubicBezTo>
                  <a:cubicBezTo>
                    <a:pt x="596" y="271"/>
                    <a:pt x="597" y="218"/>
                    <a:pt x="584" y="192"/>
                  </a:cubicBezTo>
                  <a:cubicBezTo>
                    <a:pt x="560" y="146"/>
                    <a:pt x="494" y="112"/>
                    <a:pt x="447" y="96"/>
                  </a:cubicBezTo>
                  <a:cubicBezTo>
                    <a:pt x="437" y="93"/>
                    <a:pt x="438" y="78"/>
                    <a:pt x="433" y="69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chemeClr val="tx1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6" name="Oval 38"/>
            <p:cNvSpPr>
              <a:spLocks noChangeArrowheads="1"/>
            </p:cNvSpPr>
            <p:nvPr/>
          </p:nvSpPr>
          <p:spPr bwMode="auto">
            <a:xfrm rot="5400000" flipV="1">
              <a:off x="4953000" y="2362200"/>
              <a:ext cx="76200" cy="762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27" name="Oval 39"/>
            <p:cNvSpPr>
              <a:spLocks noChangeArrowheads="1"/>
            </p:cNvSpPr>
            <p:nvPr/>
          </p:nvSpPr>
          <p:spPr bwMode="auto">
            <a:xfrm rot="5400000" flipV="1">
              <a:off x="3592513" y="2360613"/>
              <a:ext cx="76200" cy="762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28" name="Oval 40"/>
            <p:cNvSpPr>
              <a:spLocks noChangeArrowheads="1"/>
            </p:cNvSpPr>
            <p:nvPr/>
          </p:nvSpPr>
          <p:spPr bwMode="auto">
            <a:xfrm rot="5400000" flipV="1">
              <a:off x="4114800" y="2971800"/>
              <a:ext cx="76200" cy="762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29" name="Oval 41"/>
            <p:cNvSpPr>
              <a:spLocks noChangeArrowheads="1"/>
            </p:cNvSpPr>
            <p:nvPr/>
          </p:nvSpPr>
          <p:spPr bwMode="auto">
            <a:xfrm rot="5400000" flipV="1">
              <a:off x="4114800" y="1981200"/>
              <a:ext cx="76200" cy="762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8930" name="Text Box 42"/>
          <p:cNvSpPr txBox="1">
            <a:spLocks noChangeArrowheads="1"/>
          </p:cNvSpPr>
          <p:nvPr/>
        </p:nvSpPr>
        <p:spPr bwMode="auto">
          <a:xfrm>
            <a:off x="6126480" y="4602162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/>
              <a:t>Proximity Matrix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2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589598"/>
            <a:ext cx="8280400" cy="5524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to Define Inter-Cluster Similarity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82625" y="3336925"/>
            <a:ext cx="4749800" cy="2889250"/>
          </a:xfrm>
        </p:spPr>
        <p:txBody>
          <a:bodyPr/>
          <a:lstStyle/>
          <a:p>
            <a:pPr marL="990600" lvl="1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000" smtClean="0"/>
              <a:t> </a:t>
            </a:r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5486400" y="1752600"/>
            <a:ext cx="3429000" cy="3508375"/>
            <a:chOff x="3456" y="1440"/>
            <a:chExt cx="2160" cy="2210"/>
          </a:xfrm>
        </p:grpSpPr>
        <p:sp>
          <p:nvSpPr>
            <p:cNvPr id="39954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7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8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9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0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1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2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3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6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p1</a:t>
              </a:r>
            </a:p>
          </p:txBody>
        </p:sp>
        <p:sp>
          <p:nvSpPr>
            <p:cNvPr id="39967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p3</a:t>
              </a:r>
            </a:p>
          </p:txBody>
        </p:sp>
        <p:sp>
          <p:nvSpPr>
            <p:cNvPr id="39968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p5</a:t>
              </a:r>
            </a:p>
          </p:txBody>
        </p:sp>
        <p:sp>
          <p:nvSpPr>
            <p:cNvPr id="39969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p4</a:t>
              </a:r>
            </a:p>
          </p:txBody>
        </p:sp>
        <p:sp>
          <p:nvSpPr>
            <p:cNvPr id="39970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p2</a:t>
              </a:r>
            </a:p>
          </p:txBody>
        </p:sp>
        <p:sp>
          <p:nvSpPr>
            <p:cNvPr id="39971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p1</a:t>
              </a:r>
            </a:p>
          </p:txBody>
        </p:sp>
        <p:sp>
          <p:nvSpPr>
            <p:cNvPr id="39972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p2</a:t>
              </a:r>
            </a:p>
          </p:txBody>
        </p:sp>
        <p:sp>
          <p:nvSpPr>
            <p:cNvPr id="39973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p3</a:t>
              </a:r>
            </a:p>
          </p:txBody>
        </p:sp>
        <p:sp>
          <p:nvSpPr>
            <p:cNvPr id="39974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p4</a:t>
              </a:r>
            </a:p>
          </p:txBody>
        </p:sp>
        <p:sp>
          <p:nvSpPr>
            <p:cNvPr id="39975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p5</a:t>
              </a:r>
            </a:p>
          </p:txBody>
        </p:sp>
        <p:sp>
          <p:nvSpPr>
            <p:cNvPr id="39976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/>
                <a:t>. . .</a:t>
              </a:r>
            </a:p>
          </p:txBody>
        </p:sp>
        <p:sp>
          <p:nvSpPr>
            <p:cNvPr id="39977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 b="1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 b="1"/>
                <a:t>.</a:t>
              </a:r>
            </a:p>
          </p:txBody>
        </p:sp>
      </p:grpSp>
      <p:sp>
        <p:nvSpPr>
          <p:cNvPr id="39941" name="Freeform 29" descr="5%"/>
          <p:cNvSpPr>
            <a:spLocks/>
          </p:cNvSpPr>
          <p:nvPr/>
        </p:nvSpPr>
        <p:spPr bwMode="auto">
          <a:xfrm rot="-5400000">
            <a:off x="538957" y="1594644"/>
            <a:ext cx="1828800" cy="1382713"/>
          </a:xfrm>
          <a:custGeom>
            <a:avLst/>
            <a:gdLst>
              <a:gd name="T0" fmla="*/ 2147483647 w 598"/>
              <a:gd name="T1" fmla="*/ 310325757 h 652"/>
              <a:gd name="T2" fmla="*/ 2147483647 w 598"/>
              <a:gd name="T3" fmla="*/ 0 h 652"/>
              <a:gd name="T4" fmla="*/ 1421586181 w 598"/>
              <a:gd name="T5" fmla="*/ 152914909 h 652"/>
              <a:gd name="T6" fmla="*/ 1169068045 w 598"/>
              <a:gd name="T7" fmla="*/ 431758496 h 652"/>
              <a:gd name="T8" fmla="*/ 654679818 w 598"/>
              <a:gd name="T9" fmla="*/ 773566422 h 652"/>
              <a:gd name="T10" fmla="*/ 458276484 w 598"/>
              <a:gd name="T11" fmla="*/ 800550533 h 652"/>
              <a:gd name="T12" fmla="*/ 271225108 w 598"/>
              <a:gd name="T13" fmla="*/ 989445671 h 652"/>
              <a:gd name="T14" fmla="*/ 140288532 w 598"/>
              <a:gd name="T15" fmla="*/ 1173840629 h 652"/>
              <a:gd name="T16" fmla="*/ 271225108 w 598"/>
              <a:gd name="T17" fmla="*/ 1727031865 h 652"/>
              <a:gd name="T18" fmla="*/ 907197953 w 598"/>
              <a:gd name="T19" fmla="*/ 1852960543 h 652"/>
              <a:gd name="T20" fmla="*/ 720146577 w 598"/>
              <a:gd name="T21" fmla="*/ 2147483647 h 652"/>
              <a:gd name="T22" fmla="*/ 972664712 w 598"/>
              <a:gd name="T23" fmla="*/ 2147483647 h 652"/>
              <a:gd name="T24" fmla="*/ 1552522756 w 598"/>
              <a:gd name="T25" fmla="*/ 2147483647 h 652"/>
              <a:gd name="T26" fmla="*/ 1739574132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005875452 h 652"/>
              <a:gd name="T38" fmla="*/ 2147483647 w 598"/>
              <a:gd name="T39" fmla="*/ 1758514034 h 652"/>
              <a:gd name="T40" fmla="*/ 2147483647 w 598"/>
              <a:gd name="T41" fmla="*/ 1574116956 h 652"/>
              <a:gd name="T42" fmla="*/ 2147483647 w 598"/>
              <a:gd name="T43" fmla="*/ 1295273369 h 652"/>
              <a:gd name="T44" fmla="*/ 2147483647 w 598"/>
              <a:gd name="T45" fmla="*/ 863514872 h 652"/>
              <a:gd name="T46" fmla="*/ 2147483647 w 598"/>
              <a:gd name="T47" fmla="*/ 431758496 h 652"/>
              <a:gd name="T48" fmla="*/ 2147483647 w 598"/>
              <a:gd name="T49" fmla="*/ 31032575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" name="Oval 30"/>
          <p:cNvSpPr>
            <a:spLocks noChangeArrowheads="1"/>
          </p:cNvSpPr>
          <p:nvPr/>
        </p:nvSpPr>
        <p:spPr bwMode="auto">
          <a:xfrm rot="-5400000">
            <a:off x="1828800" y="2514601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3" name="Oval 31"/>
          <p:cNvSpPr>
            <a:spLocks noChangeArrowheads="1"/>
          </p:cNvSpPr>
          <p:nvPr/>
        </p:nvSpPr>
        <p:spPr bwMode="auto">
          <a:xfrm rot="-5400000">
            <a:off x="1752600" y="1752601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4" name="Oval 32"/>
          <p:cNvSpPr>
            <a:spLocks noChangeArrowheads="1"/>
          </p:cNvSpPr>
          <p:nvPr/>
        </p:nvSpPr>
        <p:spPr bwMode="auto">
          <a:xfrm rot="-5400000">
            <a:off x="914400" y="2209801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5" name="Oval 33"/>
          <p:cNvSpPr>
            <a:spLocks noChangeArrowheads="1"/>
          </p:cNvSpPr>
          <p:nvPr/>
        </p:nvSpPr>
        <p:spPr bwMode="auto">
          <a:xfrm rot="-5400000">
            <a:off x="1979613" y="2055814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6" name="Freeform 34" descr="5%"/>
          <p:cNvSpPr>
            <a:spLocks/>
          </p:cNvSpPr>
          <p:nvPr/>
        </p:nvSpPr>
        <p:spPr bwMode="auto">
          <a:xfrm rot="5400000" flipV="1">
            <a:off x="3429000" y="1447801"/>
            <a:ext cx="1828800" cy="1676400"/>
          </a:xfrm>
          <a:custGeom>
            <a:avLst/>
            <a:gdLst>
              <a:gd name="T0" fmla="*/ 2147483647 w 598"/>
              <a:gd name="T1" fmla="*/ 456150497 h 652"/>
              <a:gd name="T2" fmla="*/ 2147483647 w 598"/>
              <a:gd name="T3" fmla="*/ 0 h 652"/>
              <a:gd name="T4" fmla="*/ 1421586181 w 598"/>
              <a:gd name="T5" fmla="*/ 224771301 h 652"/>
              <a:gd name="T6" fmla="*/ 1169068045 w 598"/>
              <a:gd name="T7" fmla="*/ 634645958 h 652"/>
              <a:gd name="T8" fmla="*/ 654679818 w 598"/>
              <a:gd name="T9" fmla="*/ 1137072294 h 652"/>
              <a:gd name="T10" fmla="*/ 458276484 w 598"/>
              <a:gd name="T11" fmla="*/ 1176737667 h 652"/>
              <a:gd name="T12" fmla="*/ 271225108 w 598"/>
              <a:gd name="T13" fmla="*/ 1454395274 h 652"/>
              <a:gd name="T14" fmla="*/ 140288532 w 598"/>
              <a:gd name="T15" fmla="*/ 1725442413 h 652"/>
              <a:gd name="T16" fmla="*/ 271225108 w 598"/>
              <a:gd name="T17" fmla="*/ 2147483647 h 652"/>
              <a:gd name="T18" fmla="*/ 907197953 w 598"/>
              <a:gd name="T19" fmla="*/ 2147483647 h 652"/>
              <a:gd name="T20" fmla="*/ 720146577 w 598"/>
              <a:gd name="T21" fmla="*/ 2147483647 h 652"/>
              <a:gd name="T22" fmla="*/ 972664712 w 598"/>
              <a:gd name="T23" fmla="*/ 2147483647 h 652"/>
              <a:gd name="T24" fmla="*/ 1552522756 w 598"/>
              <a:gd name="T25" fmla="*/ 2147483647 h 652"/>
              <a:gd name="T26" fmla="*/ 1739574132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1903937875 h 652"/>
              <a:gd name="T44" fmla="*/ 2147483647 w 598"/>
              <a:gd name="T45" fmla="*/ 1269291917 h 652"/>
              <a:gd name="T46" fmla="*/ 2147483647 w 598"/>
              <a:gd name="T47" fmla="*/ 634645958 h 652"/>
              <a:gd name="T48" fmla="*/ 2147483647 w 598"/>
              <a:gd name="T49" fmla="*/ 45615049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7" name="Oval 35"/>
          <p:cNvSpPr>
            <a:spLocks noChangeArrowheads="1"/>
          </p:cNvSpPr>
          <p:nvPr/>
        </p:nvSpPr>
        <p:spPr bwMode="auto">
          <a:xfrm rot="5400000" flipV="1">
            <a:off x="4953000" y="1905001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8" name="Oval 36"/>
          <p:cNvSpPr>
            <a:spLocks noChangeArrowheads="1"/>
          </p:cNvSpPr>
          <p:nvPr/>
        </p:nvSpPr>
        <p:spPr bwMode="auto">
          <a:xfrm rot="5400000" flipV="1">
            <a:off x="3592513" y="1903414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9" name="Oval 37"/>
          <p:cNvSpPr>
            <a:spLocks noChangeArrowheads="1"/>
          </p:cNvSpPr>
          <p:nvPr/>
        </p:nvSpPr>
        <p:spPr bwMode="auto">
          <a:xfrm rot="5400000" flipV="1">
            <a:off x="4114800" y="2514601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50" name="Oval 38"/>
          <p:cNvSpPr>
            <a:spLocks noChangeArrowheads="1"/>
          </p:cNvSpPr>
          <p:nvPr/>
        </p:nvSpPr>
        <p:spPr bwMode="auto">
          <a:xfrm rot="5400000" flipV="1">
            <a:off x="4114800" y="1524001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51" name="Line 39"/>
          <p:cNvSpPr>
            <a:spLocks noChangeShapeType="1"/>
          </p:cNvSpPr>
          <p:nvPr/>
        </p:nvSpPr>
        <p:spPr bwMode="auto">
          <a:xfrm flipV="1">
            <a:off x="2057400" y="1905001"/>
            <a:ext cx="1524000" cy="1524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2" name="Text Box 40"/>
          <p:cNvSpPr txBox="1">
            <a:spLocks noChangeArrowheads="1"/>
          </p:cNvSpPr>
          <p:nvPr/>
        </p:nvSpPr>
        <p:spPr bwMode="auto">
          <a:xfrm>
            <a:off x="5943600" y="50292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Proximity Matrix</a:t>
            </a:r>
          </a:p>
        </p:txBody>
      </p:sp>
      <p:sp>
        <p:nvSpPr>
          <p:cNvPr id="39953" name="Rectangle 41"/>
          <p:cNvSpPr>
            <a:spLocks noChangeArrowheads="1"/>
          </p:cNvSpPr>
          <p:nvPr/>
        </p:nvSpPr>
        <p:spPr bwMode="auto">
          <a:xfrm>
            <a:off x="381000" y="32004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en-US" altLang="en-US" sz="2800" dirty="0">
                <a:solidFill>
                  <a:srgbClr val="FF0000"/>
                </a:solidFill>
                <a:latin typeface="+mj-lt"/>
              </a:rPr>
              <a:t>MIN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en-US" altLang="en-US" sz="2800" dirty="0">
                <a:latin typeface="+mj-lt"/>
              </a:rPr>
              <a:t>MAX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en-US" altLang="en-US" sz="2800" dirty="0">
                <a:latin typeface="+mj-lt"/>
              </a:rPr>
              <a:t>Group Average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en-US" altLang="en-US" sz="2800" dirty="0">
                <a:latin typeface="+mj-lt"/>
              </a:rPr>
              <a:t>Distance Between Centroids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en-US" altLang="en-US" sz="2800" dirty="0">
                <a:latin typeface="+mj-lt"/>
              </a:rPr>
              <a:t>Other methods driven by an objective function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400" dirty="0">
                <a:latin typeface="+mj-lt"/>
              </a:rPr>
              <a:t>Ward’s Method uses squared error</a:t>
            </a:r>
            <a:endParaRPr lang="en-US" altLang="en-US" sz="28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14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80400" cy="5524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to Define Inter-Cluster Similarity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682625" y="3336925"/>
            <a:ext cx="4749800" cy="2889250"/>
          </a:xfrm>
        </p:spPr>
        <p:txBody>
          <a:bodyPr/>
          <a:lstStyle/>
          <a:p>
            <a:pPr marL="990600" lvl="1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000" smtClean="0"/>
              <a:t> </a:t>
            </a:r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5486400" y="1752600"/>
            <a:ext cx="3429000" cy="3508375"/>
            <a:chOff x="3456" y="1440"/>
            <a:chExt cx="2160" cy="2210"/>
          </a:xfrm>
        </p:grpSpPr>
        <p:sp>
          <p:nvSpPr>
            <p:cNvPr id="40978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9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0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1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2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3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4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5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6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7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8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9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0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p1</a:t>
              </a:r>
            </a:p>
          </p:txBody>
        </p:sp>
        <p:sp>
          <p:nvSpPr>
            <p:cNvPr id="40991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p3</a:t>
              </a:r>
            </a:p>
          </p:txBody>
        </p:sp>
        <p:sp>
          <p:nvSpPr>
            <p:cNvPr id="40992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p5</a:t>
              </a:r>
            </a:p>
          </p:txBody>
        </p:sp>
        <p:sp>
          <p:nvSpPr>
            <p:cNvPr id="40993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p4</a:t>
              </a:r>
            </a:p>
          </p:txBody>
        </p:sp>
        <p:sp>
          <p:nvSpPr>
            <p:cNvPr id="40994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p2</a:t>
              </a:r>
            </a:p>
          </p:txBody>
        </p:sp>
        <p:sp>
          <p:nvSpPr>
            <p:cNvPr id="40995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p1</a:t>
              </a:r>
            </a:p>
          </p:txBody>
        </p:sp>
        <p:sp>
          <p:nvSpPr>
            <p:cNvPr id="40996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p2</a:t>
              </a:r>
            </a:p>
          </p:txBody>
        </p:sp>
        <p:sp>
          <p:nvSpPr>
            <p:cNvPr id="40997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p3</a:t>
              </a:r>
            </a:p>
          </p:txBody>
        </p:sp>
        <p:sp>
          <p:nvSpPr>
            <p:cNvPr id="40998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p4</a:t>
              </a:r>
            </a:p>
          </p:txBody>
        </p:sp>
        <p:sp>
          <p:nvSpPr>
            <p:cNvPr id="40999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p5</a:t>
              </a:r>
            </a:p>
          </p:txBody>
        </p:sp>
        <p:sp>
          <p:nvSpPr>
            <p:cNvPr id="41000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/>
                <a:t>. . .</a:t>
              </a:r>
            </a:p>
          </p:txBody>
        </p:sp>
        <p:sp>
          <p:nvSpPr>
            <p:cNvPr id="41001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 b="1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 b="1"/>
                <a:t>.</a:t>
              </a:r>
            </a:p>
          </p:txBody>
        </p:sp>
      </p:grpSp>
      <p:sp>
        <p:nvSpPr>
          <p:cNvPr id="40965" name="Freeform 29" descr="5%"/>
          <p:cNvSpPr>
            <a:spLocks/>
          </p:cNvSpPr>
          <p:nvPr/>
        </p:nvSpPr>
        <p:spPr bwMode="auto">
          <a:xfrm rot="-5400000">
            <a:off x="538957" y="1594644"/>
            <a:ext cx="1828800" cy="1382713"/>
          </a:xfrm>
          <a:custGeom>
            <a:avLst/>
            <a:gdLst>
              <a:gd name="T0" fmla="*/ 2147483647 w 598"/>
              <a:gd name="T1" fmla="*/ 310325757 h 652"/>
              <a:gd name="T2" fmla="*/ 2147483647 w 598"/>
              <a:gd name="T3" fmla="*/ 0 h 652"/>
              <a:gd name="T4" fmla="*/ 1421586181 w 598"/>
              <a:gd name="T5" fmla="*/ 152914909 h 652"/>
              <a:gd name="T6" fmla="*/ 1169068045 w 598"/>
              <a:gd name="T7" fmla="*/ 431758496 h 652"/>
              <a:gd name="T8" fmla="*/ 654679818 w 598"/>
              <a:gd name="T9" fmla="*/ 773566422 h 652"/>
              <a:gd name="T10" fmla="*/ 458276484 w 598"/>
              <a:gd name="T11" fmla="*/ 800550533 h 652"/>
              <a:gd name="T12" fmla="*/ 271225108 w 598"/>
              <a:gd name="T13" fmla="*/ 989445671 h 652"/>
              <a:gd name="T14" fmla="*/ 140288532 w 598"/>
              <a:gd name="T15" fmla="*/ 1173840629 h 652"/>
              <a:gd name="T16" fmla="*/ 271225108 w 598"/>
              <a:gd name="T17" fmla="*/ 1727031865 h 652"/>
              <a:gd name="T18" fmla="*/ 907197953 w 598"/>
              <a:gd name="T19" fmla="*/ 1852960543 h 652"/>
              <a:gd name="T20" fmla="*/ 720146577 w 598"/>
              <a:gd name="T21" fmla="*/ 2147483647 h 652"/>
              <a:gd name="T22" fmla="*/ 972664712 w 598"/>
              <a:gd name="T23" fmla="*/ 2147483647 h 652"/>
              <a:gd name="T24" fmla="*/ 1552522756 w 598"/>
              <a:gd name="T25" fmla="*/ 2147483647 h 652"/>
              <a:gd name="T26" fmla="*/ 1739574132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005875452 h 652"/>
              <a:gd name="T38" fmla="*/ 2147483647 w 598"/>
              <a:gd name="T39" fmla="*/ 1758514034 h 652"/>
              <a:gd name="T40" fmla="*/ 2147483647 w 598"/>
              <a:gd name="T41" fmla="*/ 1574116956 h 652"/>
              <a:gd name="T42" fmla="*/ 2147483647 w 598"/>
              <a:gd name="T43" fmla="*/ 1295273369 h 652"/>
              <a:gd name="T44" fmla="*/ 2147483647 w 598"/>
              <a:gd name="T45" fmla="*/ 863514872 h 652"/>
              <a:gd name="T46" fmla="*/ 2147483647 w 598"/>
              <a:gd name="T47" fmla="*/ 431758496 h 652"/>
              <a:gd name="T48" fmla="*/ 2147483647 w 598"/>
              <a:gd name="T49" fmla="*/ 31032575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6" name="Oval 30"/>
          <p:cNvSpPr>
            <a:spLocks noChangeArrowheads="1"/>
          </p:cNvSpPr>
          <p:nvPr/>
        </p:nvSpPr>
        <p:spPr bwMode="auto">
          <a:xfrm rot="-5400000">
            <a:off x="1828800" y="2514601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7" name="Oval 31"/>
          <p:cNvSpPr>
            <a:spLocks noChangeArrowheads="1"/>
          </p:cNvSpPr>
          <p:nvPr/>
        </p:nvSpPr>
        <p:spPr bwMode="auto">
          <a:xfrm rot="-5400000">
            <a:off x="1752600" y="1752601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8" name="Oval 32"/>
          <p:cNvSpPr>
            <a:spLocks noChangeArrowheads="1"/>
          </p:cNvSpPr>
          <p:nvPr/>
        </p:nvSpPr>
        <p:spPr bwMode="auto">
          <a:xfrm rot="-5400000">
            <a:off x="914400" y="2209801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9" name="Oval 33"/>
          <p:cNvSpPr>
            <a:spLocks noChangeArrowheads="1"/>
          </p:cNvSpPr>
          <p:nvPr/>
        </p:nvSpPr>
        <p:spPr bwMode="auto">
          <a:xfrm rot="-5400000">
            <a:off x="1979613" y="2055814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70" name="Freeform 34" descr="5%"/>
          <p:cNvSpPr>
            <a:spLocks/>
          </p:cNvSpPr>
          <p:nvPr/>
        </p:nvSpPr>
        <p:spPr bwMode="auto">
          <a:xfrm rot="5400000" flipV="1">
            <a:off x="3429000" y="1447801"/>
            <a:ext cx="1828800" cy="1676400"/>
          </a:xfrm>
          <a:custGeom>
            <a:avLst/>
            <a:gdLst>
              <a:gd name="T0" fmla="*/ 2147483647 w 598"/>
              <a:gd name="T1" fmla="*/ 456150497 h 652"/>
              <a:gd name="T2" fmla="*/ 2147483647 w 598"/>
              <a:gd name="T3" fmla="*/ 0 h 652"/>
              <a:gd name="T4" fmla="*/ 1421586181 w 598"/>
              <a:gd name="T5" fmla="*/ 224771301 h 652"/>
              <a:gd name="T6" fmla="*/ 1169068045 w 598"/>
              <a:gd name="T7" fmla="*/ 634645958 h 652"/>
              <a:gd name="T8" fmla="*/ 654679818 w 598"/>
              <a:gd name="T9" fmla="*/ 1137072294 h 652"/>
              <a:gd name="T10" fmla="*/ 458276484 w 598"/>
              <a:gd name="T11" fmla="*/ 1176737667 h 652"/>
              <a:gd name="T12" fmla="*/ 271225108 w 598"/>
              <a:gd name="T13" fmla="*/ 1454395274 h 652"/>
              <a:gd name="T14" fmla="*/ 140288532 w 598"/>
              <a:gd name="T15" fmla="*/ 1725442413 h 652"/>
              <a:gd name="T16" fmla="*/ 271225108 w 598"/>
              <a:gd name="T17" fmla="*/ 2147483647 h 652"/>
              <a:gd name="T18" fmla="*/ 907197953 w 598"/>
              <a:gd name="T19" fmla="*/ 2147483647 h 652"/>
              <a:gd name="T20" fmla="*/ 720146577 w 598"/>
              <a:gd name="T21" fmla="*/ 2147483647 h 652"/>
              <a:gd name="T22" fmla="*/ 972664712 w 598"/>
              <a:gd name="T23" fmla="*/ 2147483647 h 652"/>
              <a:gd name="T24" fmla="*/ 1552522756 w 598"/>
              <a:gd name="T25" fmla="*/ 2147483647 h 652"/>
              <a:gd name="T26" fmla="*/ 1739574132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1903937875 h 652"/>
              <a:gd name="T44" fmla="*/ 2147483647 w 598"/>
              <a:gd name="T45" fmla="*/ 1269291917 h 652"/>
              <a:gd name="T46" fmla="*/ 2147483647 w 598"/>
              <a:gd name="T47" fmla="*/ 634645958 h 652"/>
              <a:gd name="T48" fmla="*/ 2147483647 w 598"/>
              <a:gd name="T49" fmla="*/ 45615049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Oval 35"/>
          <p:cNvSpPr>
            <a:spLocks noChangeArrowheads="1"/>
          </p:cNvSpPr>
          <p:nvPr/>
        </p:nvSpPr>
        <p:spPr bwMode="auto">
          <a:xfrm rot="5400000" flipV="1">
            <a:off x="4953000" y="1905001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72" name="Oval 36"/>
          <p:cNvSpPr>
            <a:spLocks noChangeArrowheads="1"/>
          </p:cNvSpPr>
          <p:nvPr/>
        </p:nvSpPr>
        <p:spPr bwMode="auto">
          <a:xfrm rot="5400000" flipV="1">
            <a:off x="3592513" y="1903414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73" name="Oval 37"/>
          <p:cNvSpPr>
            <a:spLocks noChangeArrowheads="1"/>
          </p:cNvSpPr>
          <p:nvPr/>
        </p:nvSpPr>
        <p:spPr bwMode="auto">
          <a:xfrm rot="5400000" flipV="1">
            <a:off x="4114800" y="2514601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74" name="Oval 38"/>
          <p:cNvSpPr>
            <a:spLocks noChangeArrowheads="1"/>
          </p:cNvSpPr>
          <p:nvPr/>
        </p:nvSpPr>
        <p:spPr bwMode="auto">
          <a:xfrm rot="5400000" flipV="1">
            <a:off x="4114800" y="1524001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75" name="Line 39"/>
          <p:cNvSpPr>
            <a:spLocks noChangeShapeType="1"/>
          </p:cNvSpPr>
          <p:nvPr/>
        </p:nvSpPr>
        <p:spPr bwMode="auto">
          <a:xfrm flipV="1">
            <a:off x="990600" y="1981201"/>
            <a:ext cx="3962400" cy="2286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6" name="Text Box 40"/>
          <p:cNvSpPr txBox="1">
            <a:spLocks noChangeArrowheads="1"/>
          </p:cNvSpPr>
          <p:nvPr/>
        </p:nvSpPr>
        <p:spPr bwMode="auto">
          <a:xfrm>
            <a:off x="5943600" y="50292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Proximity Matrix</a:t>
            </a:r>
          </a:p>
        </p:txBody>
      </p:sp>
      <p:sp>
        <p:nvSpPr>
          <p:cNvPr id="40977" name="Rectangle 41"/>
          <p:cNvSpPr>
            <a:spLocks noChangeArrowheads="1"/>
          </p:cNvSpPr>
          <p:nvPr/>
        </p:nvSpPr>
        <p:spPr bwMode="auto">
          <a:xfrm>
            <a:off x="381000" y="3214687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en-US" altLang="en-US" sz="2800" dirty="0">
                <a:latin typeface="+mj-lt"/>
              </a:rPr>
              <a:t>MIN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en-US" altLang="en-US" sz="2800" dirty="0">
                <a:solidFill>
                  <a:srgbClr val="FF0000"/>
                </a:solidFill>
                <a:latin typeface="+mj-lt"/>
              </a:rPr>
              <a:t>MAX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en-US" altLang="en-US" sz="2800" dirty="0">
                <a:latin typeface="+mj-lt"/>
              </a:rPr>
              <a:t>Group Average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en-US" altLang="en-US" sz="2800" dirty="0">
                <a:latin typeface="+mj-lt"/>
              </a:rPr>
              <a:t>Distance Between Centroids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en-US" altLang="en-US" sz="2800" dirty="0">
                <a:latin typeface="+mj-lt"/>
              </a:rPr>
              <a:t>Other methods driven by an objective function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400" dirty="0">
                <a:latin typeface="+mj-lt"/>
              </a:rPr>
              <a:t>Ward’s Method uses squared error</a:t>
            </a:r>
            <a:endParaRPr lang="en-US" altLang="en-US" sz="28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92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80400" cy="5524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to Define Inter-Cluster Similarity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82625" y="3413125"/>
            <a:ext cx="4749800" cy="2889250"/>
          </a:xfrm>
        </p:spPr>
        <p:txBody>
          <a:bodyPr/>
          <a:lstStyle/>
          <a:p>
            <a:pPr marL="990600" lvl="1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000" smtClean="0"/>
              <a:t> </a:t>
            </a:r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5486400" y="1828800"/>
            <a:ext cx="3429000" cy="3508375"/>
            <a:chOff x="3456" y="1440"/>
            <a:chExt cx="2160" cy="2210"/>
          </a:xfrm>
        </p:grpSpPr>
        <p:sp>
          <p:nvSpPr>
            <p:cNvPr id="42017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8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9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0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1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2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3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4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5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6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7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8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9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p1</a:t>
              </a:r>
            </a:p>
          </p:txBody>
        </p:sp>
        <p:sp>
          <p:nvSpPr>
            <p:cNvPr id="42030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p3</a:t>
              </a:r>
            </a:p>
          </p:txBody>
        </p:sp>
        <p:sp>
          <p:nvSpPr>
            <p:cNvPr id="42031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p5</a:t>
              </a:r>
            </a:p>
          </p:txBody>
        </p:sp>
        <p:sp>
          <p:nvSpPr>
            <p:cNvPr id="42032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p4</a:t>
              </a:r>
            </a:p>
          </p:txBody>
        </p:sp>
        <p:sp>
          <p:nvSpPr>
            <p:cNvPr id="42033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p2</a:t>
              </a:r>
            </a:p>
          </p:txBody>
        </p:sp>
        <p:sp>
          <p:nvSpPr>
            <p:cNvPr id="42034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p1</a:t>
              </a:r>
            </a:p>
          </p:txBody>
        </p:sp>
        <p:sp>
          <p:nvSpPr>
            <p:cNvPr id="42035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p2</a:t>
              </a:r>
            </a:p>
          </p:txBody>
        </p:sp>
        <p:sp>
          <p:nvSpPr>
            <p:cNvPr id="42036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p3</a:t>
              </a:r>
            </a:p>
          </p:txBody>
        </p:sp>
        <p:sp>
          <p:nvSpPr>
            <p:cNvPr id="42037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p4</a:t>
              </a:r>
            </a:p>
          </p:txBody>
        </p:sp>
        <p:sp>
          <p:nvSpPr>
            <p:cNvPr id="42038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p5</a:t>
              </a:r>
            </a:p>
          </p:txBody>
        </p:sp>
        <p:sp>
          <p:nvSpPr>
            <p:cNvPr id="42039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/>
                <a:t>. . .</a:t>
              </a:r>
            </a:p>
          </p:txBody>
        </p:sp>
        <p:sp>
          <p:nvSpPr>
            <p:cNvPr id="42040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 b="1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 b="1"/>
                <a:t>.</a:t>
              </a:r>
            </a:p>
          </p:txBody>
        </p:sp>
      </p:grpSp>
      <p:sp>
        <p:nvSpPr>
          <p:cNvPr id="41989" name="Freeform 29" descr="5%"/>
          <p:cNvSpPr>
            <a:spLocks/>
          </p:cNvSpPr>
          <p:nvPr/>
        </p:nvSpPr>
        <p:spPr bwMode="auto">
          <a:xfrm rot="-5400000">
            <a:off x="538957" y="1594644"/>
            <a:ext cx="1828800" cy="1382713"/>
          </a:xfrm>
          <a:custGeom>
            <a:avLst/>
            <a:gdLst>
              <a:gd name="T0" fmla="*/ 2147483647 w 598"/>
              <a:gd name="T1" fmla="*/ 310325757 h 652"/>
              <a:gd name="T2" fmla="*/ 2147483647 w 598"/>
              <a:gd name="T3" fmla="*/ 0 h 652"/>
              <a:gd name="T4" fmla="*/ 1421586181 w 598"/>
              <a:gd name="T5" fmla="*/ 152914909 h 652"/>
              <a:gd name="T6" fmla="*/ 1169068045 w 598"/>
              <a:gd name="T7" fmla="*/ 431758496 h 652"/>
              <a:gd name="T8" fmla="*/ 654679818 w 598"/>
              <a:gd name="T9" fmla="*/ 773566422 h 652"/>
              <a:gd name="T10" fmla="*/ 458276484 w 598"/>
              <a:gd name="T11" fmla="*/ 800550533 h 652"/>
              <a:gd name="T12" fmla="*/ 271225108 w 598"/>
              <a:gd name="T13" fmla="*/ 989445671 h 652"/>
              <a:gd name="T14" fmla="*/ 140288532 w 598"/>
              <a:gd name="T15" fmla="*/ 1173840629 h 652"/>
              <a:gd name="T16" fmla="*/ 271225108 w 598"/>
              <a:gd name="T17" fmla="*/ 1727031865 h 652"/>
              <a:gd name="T18" fmla="*/ 907197953 w 598"/>
              <a:gd name="T19" fmla="*/ 1852960543 h 652"/>
              <a:gd name="T20" fmla="*/ 720146577 w 598"/>
              <a:gd name="T21" fmla="*/ 2147483647 h 652"/>
              <a:gd name="T22" fmla="*/ 972664712 w 598"/>
              <a:gd name="T23" fmla="*/ 2147483647 h 652"/>
              <a:gd name="T24" fmla="*/ 1552522756 w 598"/>
              <a:gd name="T25" fmla="*/ 2147483647 h 652"/>
              <a:gd name="T26" fmla="*/ 1739574132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005875452 h 652"/>
              <a:gd name="T38" fmla="*/ 2147483647 w 598"/>
              <a:gd name="T39" fmla="*/ 1758514034 h 652"/>
              <a:gd name="T40" fmla="*/ 2147483647 w 598"/>
              <a:gd name="T41" fmla="*/ 1574116956 h 652"/>
              <a:gd name="T42" fmla="*/ 2147483647 w 598"/>
              <a:gd name="T43" fmla="*/ 1295273369 h 652"/>
              <a:gd name="T44" fmla="*/ 2147483647 w 598"/>
              <a:gd name="T45" fmla="*/ 863514872 h 652"/>
              <a:gd name="T46" fmla="*/ 2147483647 w 598"/>
              <a:gd name="T47" fmla="*/ 431758496 h 652"/>
              <a:gd name="T48" fmla="*/ 2147483647 w 598"/>
              <a:gd name="T49" fmla="*/ 31032575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Oval 30"/>
          <p:cNvSpPr>
            <a:spLocks noChangeArrowheads="1"/>
          </p:cNvSpPr>
          <p:nvPr/>
        </p:nvSpPr>
        <p:spPr bwMode="auto">
          <a:xfrm rot="-5400000">
            <a:off x="1828800" y="2514601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1" name="Oval 31"/>
          <p:cNvSpPr>
            <a:spLocks noChangeArrowheads="1"/>
          </p:cNvSpPr>
          <p:nvPr/>
        </p:nvSpPr>
        <p:spPr bwMode="auto">
          <a:xfrm rot="-5400000">
            <a:off x="1752600" y="1752601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2" name="Oval 32"/>
          <p:cNvSpPr>
            <a:spLocks noChangeArrowheads="1"/>
          </p:cNvSpPr>
          <p:nvPr/>
        </p:nvSpPr>
        <p:spPr bwMode="auto">
          <a:xfrm rot="-5400000">
            <a:off x="914400" y="2209801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3" name="Oval 33"/>
          <p:cNvSpPr>
            <a:spLocks noChangeArrowheads="1"/>
          </p:cNvSpPr>
          <p:nvPr/>
        </p:nvSpPr>
        <p:spPr bwMode="auto">
          <a:xfrm rot="-5400000">
            <a:off x="1979613" y="2055814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4" name="Freeform 34" descr="5%"/>
          <p:cNvSpPr>
            <a:spLocks/>
          </p:cNvSpPr>
          <p:nvPr/>
        </p:nvSpPr>
        <p:spPr bwMode="auto">
          <a:xfrm rot="5400000" flipV="1">
            <a:off x="3429000" y="1447801"/>
            <a:ext cx="1828800" cy="1676400"/>
          </a:xfrm>
          <a:custGeom>
            <a:avLst/>
            <a:gdLst>
              <a:gd name="T0" fmla="*/ 2147483647 w 598"/>
              <a:gd name="T1" fmla="*/ 456150497 h 652"/>
              <a:gd name="T2" fmla="*/ 2147483647 w 598"/>
              <a:gd name="T3" fmla="*/ 0 h 652"/>
              <a:gd name="T4" fmla="*/ 1421586181 w 598"/>
              <a:gd name="T5" fmla="*/ 224771301 h 652"/>
              <a:gd name="T6" fmla="*/ 1169068045 w 598"/>
              <a:gd name="T7" fmla="*/ 634645958 h 652"/>
              <a:gd name="T8" fmla="*/ 654679818 w 598"/>
              <a:gd name="T9" fmla="*/ 1137072294 h 652"/>
              <a:gd name="T10" fmla="*/ 458276484 w 598"/>
              <a:gd name="T11" fmla="*/ 1176737667 h 652"/>
              <a:gd name="T12" fmla="*/ 271225108 w 598"/>
              <a:gd name="T13" fmla="*/ 1454395274 h 652"/>
              <a:gd name="T14" fmla="*/ 140288532 w 598"/>
              <a:gd name="T15" fmla="*/ 1725442413 h 652"/>
              <a:gd name="T16" fmla="*/ 271225108 w 598"/>
              <a:gd name="T17" fmla="*/ 2147483647 h 652"/>
              <a:gd name="T18" fmla="*/ 907197953 w 598"/>
              <a:gd name="T19" fmla="*/ 2147483647 h 652"/>
              <a:gd name="T20" fmla="*/ 720146577 w 598"/>
              <a:gd name="T21" fmla="*/ 2147483647 h 652"/>
              <a:gd name="T22" fmla="*/ 972664712 w 598"/>
              <a:gd name="T23" fmla="*/ 2147483647 h 652"/>
              <a:gd name="T24" fmla="*/ 1552522756 w 598"/>
              <a:gd name="T25" fmla="*/ 2147483647 h 652"/>
              <a:gd name="T26" fmla="*/ 1739574132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1903937875 h 652"/>
              <a:gd name="T44" fmla="*/ 2147483647 w 598"/>
              <a:gd name="T45" fmla="*/ 1269291917 h 652"/>
              <a:gd name="T46" fmla="*/ 2147483647 w 598"/>
              <a:gd name="T47" fmla="*/ 634645958 h 652"/>
              <a:gd name="T48" fmla="*/ 2147483647 w 598"/>
              <a:gd name="T49" fmla="*/ 45615049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Oval 35"/>
          <p:cNvSpPr>
            <a:spLocks noChangeArrowheads="1"/>
          </p:cNvSpPr>
          <p:nvPr/>
        </p:nvSpPr>
        <p:spPr bwMode="auto">
          <a:xfrm rot="5400000" flipV="1">
            <a:off x="4953000" y="1905001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6" name="Oval 36"/>
          <p:cNvSpPr>
            <a:spLocks noChangeArrowheads="1"/>
          </p:cNvSpPr>
          <p:nvPr/>
        </p:nvSpPr>
        <p:spPr bwMode="auto">
          <a:xfrm rot="5400000" flipV="1">
            <a:off x="3592513" y="1905001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7" name="Oval 37"/>
          <p:cNvSpPr>
            <a:spLocks noChangeArrowheads="1"/>
          </p:cNvSpPr>
          <p:nvPr/>
        </p:nvSpPr>
        <p:spPr bwMode="auto">
          <a:xfrm rot="5400000" flipV="1">
            <a:off x="4114800" y="2514601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8" name="Oval 38"/>
          <p:cNvSpPr>
            <a:spLocks noChangeArrowheads="1"/>
          </p:cNvSpPr>
          <p:nvPr/>
        </p:nvSpPr>
        <p:spPr bwMode="auto">
          <a:xfrm rot="5400000" flipV="1">
            <a:off x="4114800" y="1524001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9" name="Line 39"/>
          <p:cNvSpPr>
            <a:spLocks noChangeShapeType="1"/>
          </p:cNvSpPr>
          <p:nvPr/>
        </p:nvSpPr>
        <p:spPr bwMode="auto">
          <a:xfrm>
            <a:off x="1905000" y="2514601"/>
            <a:ext cx="22098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Line 40"/>
          <p:cNvSpPr>
            <a:spLocks noChangeShapeType="1"/>
          </p:cNvSpPr>
          <p:nvPr/>
        </p:nvSpPr>
        <p:spPr bwMode="auto">
          <a:xfrm flipV="1">
            <a:off x="1905000" y="1981201"/>
            <a:ext cx="1676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1" name="Line 41"/>
          <p:cNvSpPr>
            <a:spLocks noChangeShapeType="1"/>
          </p:cNvSpPr>
          <p:nvPr/>
        </p:nvSpPr>
        <p:spPr bwMode="auto">
          <a:xfrm flipV="1">
            <a:off x="1905000" y="1600201"/>
            <a:ext cx="2209800" cy="914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Line 42"/>
          <p:cNvSpPr>
            <a:spLocks noChangeShapeType="1"/>
          </p:cNvSpPr>
          <p:nvPr/>
        </p:nvSpPr>
        <p:spPr bwMode="auto">
          <a:xfrm flipV="1">
            <a:off x="1905000" y="1981201"/>
            <a:ext cx="30480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3" name="Line 43"/>
          <p:cNvSpPr>
            <a:spLocks noChangeShapeType="1"/>
          </p:cNvSpPr>
          <p:nvPr/>
        </p:nvSpPr>
        <p:spPr bwMode="auto">
          <a:xfrm>
            <a:off x="2057400" y="2133601"/>
            <a:ext cx="2057400" cy="457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4" name="Line 44"/>
          <p:cNvSpPr>
            <a:spLocks noChangeShapeType="1"/>
          </p:cNvSpPr>
          <p:nvPr/>
        </p:nvSpPr>
        <p:spPr bwMode="auto">
          <a:xfrm flipV="1">
            <a:off x="2057400" y="1981201"/>
            <a:ext cx="1524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5" name="Line 45"/>
          <p:cNvSpPr>
            <a:spLocks noChangeShapeType="1"/>
          </p:cNvSpPr>
          <p:nvPr/>
        </p:nvSpPr>
        <p:spPr bwMode="auto">
          <a:xfrm flipV="1">
            <a:off x="2057400" y="1600201"/>
            <a:ext cx="2057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6" name="Line 46"/>
          <p:cNvSpPr>
            <a:spLocks noChangeShapeType="1"/>
          </p:cNvSpPr>
          <p:nvPr/>
        </p:nvSpPr>
        <p:spPr bwMode="auto">
          <a:xfrm flipV="1">
            <a:off x="2057400" y="1981201"/>
            <a:ext cx="28956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7" name="Line 47"/>
          <p:cNvSpPr>
            <a:spLocks noChangeShapeType="1"/>
          </p:cNvSpPr>
          <p:nvPr/>
        </p:nvSpPr>
        <p:spPr bwMode="auto">
          <a:xfrm>
            <a:off x="990600" y="2209801"/>
            <a:ext cx="31242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8" name="Line 48"/>
          <p:cNvSpPr>
            <a:spLocks noChangeShapeType="1"/>
          </p:cNvSpPr>
          <p:nvPr/>
        </p:nvSpPr>
        <p:spPr bwMode="auto">
          <a:xfrm flipV="1">
            <a:off x="990600" y="1981201"/>
            <a:ext cx="39624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9" name="Line 49"/>
          <p:cNvSpPr>
            <a:spLocks noChangeShapeType="1"/>
          </p:cNvSpPr>
          <p:nvPr/>
        </p:nvSpPr>
        <p:spPr bwMode="auto">
          <a:xfrm flipV="1">
            <a:off x="990600" y="1600201"/>
            <a:ext cx="3124200" cy="609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0" name="Line 50"/>
          <p:cNvSpPr>
            <a:spLocks noChangeShapeType="1"/>
          </p:cNvSpPr>
          <p:nvPr/>
        </p:nvSpPr>
        <p:spPr bwMode="auto">
          <a:xfrm flipV="1">
            <a:off x="990600" y="1981201"/>
            <a:ext cx="25908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1" name="Line 51"/>
          <p:cNvSpPr>
            <a:spLocks noChangeShapeType="1"/>
          </p:cNvSpPr>
          <p:nvPr/>
        </p:nvSpPr>
        <p:spPr bwMode="auto">
          <a:xfrm>
            <a:off x="1828800" y="1752601"/>
            <a:ext cx="2286000" cy="838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2" name="Line 52"/>
          <p:cNvSpPr>
            <a:spLocks noChangeShapeType="1"/>
          </p:cNvSpPr>
          <p:nvPr/>
        </p:nvSpPr>
        <p:spPr bwMode="auto">
          <a:xfrm>
            <a:off x="1828800" y="1752601"/>
            <a:ext cx="17526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3" name="Line 53"/>
          <p:cNvSpPr>
            <a:spLocks noChangeShapeType="1"/>
          </p:cNvSpPr>
          <p:nvPr/>
        </p:nvSpPr>
        <p:spPr bwMode="auto">
          <a:xfrm flipV="1">
            <a:off x="1828800" y="1600201"/>
            <a:ext cx="2286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4" name="Line 54"/>
          <p:cNvSpPr>
            <a:spLocks noChangeShapeType="1"/>
          </p:cNvSpPr>
          <p:nvPr/>
        </p:nvSpPr>
        <p:spPr bwMode="auto">
          <a:xfrm>
            <a:off x="1828800" y="1752601"/>
            <a:ext cx="31242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5" name="Text Box 55"/>
          <p:cNvSpPr txBox="1">
            <a:spLocks noChangeArrowheads="1"/>
          </p:cNvSpPr>
          <p:nvPr/>
        </p:nvSpPr>
        <p:spPr bwMode="auto">
          <a:xfrm>
            <a:off x="5943600" y="51054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Proximity Matrix</a:t>
            </a:r>
          </a:p>
        </p:txBody>
      </p:sp>
      <p:sp>
        <p:nvSpPr>
          <p:cNvPr id="42016" name="Rectangle 56"/>
          <p:cNvSpPr>
            <a:spLocks noChangeArrowheads="1"/>
          </p:cNvSpPr>
          <p:nvPr/>
        </p:nvSpPr>
        <p:spPr bwMode="auto">
          <a:xfrm>
            <a:off x="259080" y="33528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en-US" altLang="en-US" sz="2800" dirty="0">
                <a:latin typeface="+mj-lt"/>
              </a:rPr>
              <a:t>MIN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en-US" altLang="en-US" sz="2800" dirty="0">
                <a:latin typeface="+mj-lt"/>
              </a:rPr>
              <a:t>MAX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en-US" altLang="en-US" sz="2800" dirty="0">
                <a:solidFill>
                  <a:srgbClr val="FF0000"/>
                </a:solidFill>
                <a:latin typeface="+mj-lt"/>
              </a:rPr>
              <a:t>Group Average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en-US" altLang="en-US" sz="2800" dirty="0">
                <a:latin typeface="+mj-lt"/>
              </a:rPr>
              <a:t>Distance Between Centroids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en-US" altLang="en-US" sz="2800" dirty="0">
                <a:latin typeface="+mj-lt"/>
              </a:rPr>
              <a:t>Other methods driven by an objective function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400" dirty="0">
                <a:latin typeface="+mj-lt"/>
              </a:rPr>
              <a:t>Ward’s Method uses squared error</a:t>
            </a:r>
            <a:endParaRPr lang="en-US" altLang="en-US" sz="28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6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665185"/>
            <a:ext cx="8280400" cy="5524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Notion of a Cluster can be Ambiguous</a:t>
            </a: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685800" y="1905000"/>
            <a:ext cx="3344863" cy="1479550"/>
            <a:chOff x="432" y="1200"/>
            <a:chExt cx="2107" cy="932"/>
          </a:xfrm>
        </p:grpSpPr>
        <p:grpSp>
          <p:nvGrpSpPr>
            <p:cNvPr id="6217" name="Group 4"/>
            <p:cNvGrpSpPr>
              <a:grpSpLocks noChangeAspect="1"/>
            </p:cNvGrpSpPr>
            <p:nvPr/>
          </p:nvGrpSpPr>
          <p:grpSpPr bwMode="auto">
            <a:xfrm>
              <a:off x="432" y="1200"/>
              <a:ext cx="2107" cy="516"/>
              <a:chOff x="2464" y="2296"/>
              <a:chExt cx="2634" cy="646"/>
            </a:xfrm>
          </p:grpSpPr>
          <p:sp>
            <p:nvSpPr>
              <p:cNvPr id="6219" name="Oval 5"/>
              <p:cNvSpPr>
                <a:spLocks noChangeAspect="1" noChangeArrowheads="1"/>
              </p:cNvSpPr>
              <p:nvPr/>
            </p:nvSpPr>
            <p:spPr bwMode="auto">
              <a:xfrm>
                <a:off x="45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220" name="Oval 6"/>
              <p:cNvSpPr>
                <a:spLocks noChangeAspect="1" noChangeArrowheads="1"/>
              </p:cNvSpPr>
              <p:nvPr/>
            </p:nvSpPr>
            <p:spPr bwMode="auto">
              <a:xfrm>
                <a:off x="4312" y="284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221" name="Oval 7"/>
              <p:cNvSpPr>
                <a:spLocks noChangeAspect="1" noChangeArrowheads="1"/>
              </p:cNvSpPr>
              <p:nvPr/>
            </p:nvSpPr>
            <p:spPr bwMode="auto">
              <a:xfrm>
                <a:off x="4466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222" name="Oval 8"/>
              <p:cNvSpPr>
                <a:spLocks noChangeAspect="1" noChangeArrowheads="1"/>
              </p:cNvSpPr>
              <p:nvPr/>
            </p:nvSpPr>
            <p:spPr bwMode="auto">
              <a:xfrm>
                <a:off x="4410" y="274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223" name="Oval 9"/>
              <p:cNvSpPr>
                <a:spLocks noChangeAspect="1" noChangeArrowheads="1"/>
              </p:cNvSpPr>
              <p:nvPr/>
            </p:nvSpPr>
            <p:spPr bwMode="auto">
              <a:xfrm>
                <a:off x="4326" y="247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224" name="Oval 10"/>
              <p:cNvSpPr>
                <a:spLocks noChangeAspect="1" noChangeArrowheads="1"/>
              </p:cNvSpPr>
              <p:nvPr/>
            </p:nvSpPr>
            <p:spPr bwMode="auto">
              <a:xfrm>
                <a:off x="4158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225" name="Oval 11"/>
              <p:cNvSpPr>
                <a:spLocks noChangeAspect="1" noChangeArrowheads="1"/>
              </p:cNvSpPr>
              <p:nvPr/>
            </p:nvSpPr>
            <p:spPr bwMode="auto">
              <a:xfrm>
                <a:off x="424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226" name="Oval 12"/>
              <p:cNvSpPr>
                <a:spLocks noChangeAspect="1" noChangeArrowheads="1"/>
              </p:cNvSpPr>
              <p:nvPr/>
            </p:nvSpPr>
            <p:spPr bwMode="auto">
              <a:xfrm>
                <a:off x="4788" y="271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227" name="Oval 13"/>
              <p:cNvSpPr>
                <a:spLocks noChangeAspect="1" noChangeArrowheads="1"/>
              </p:cNvSpPr>
              <p:nvPr/>
            </p:nvSpPr>
            <p:spPr bwMode="auto">
              <a:xfrm>
                <a:off x="5012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228" name="Oval 14"/>
              <p:cNvSpPr>
                <a:spLocks noChangeAspect="1" noChangeArrowheads="1"/>
              </p:cNvSpPr>
              <p:nvPr/>
            </p:nvSpPr>
            <p:spPr bwMode="auto">
              <a:xfrm>
                <a:off x="478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229" name="Oval 15"/>
              <p:cNvSpPr>
                <a:spLocks noChangeAspect="1" noChangeArrowheads="1"/>
              </p:cNvSpPr>
              <p:nvPr/>
            </p:nvSpPr>
            <p:spPr bwMode="auto">
              <a:xfrm flipV="1">
                <a:off x="2870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230" name="Oval 16"/>
              <p:cNvSpPr>
                <a:spLocks noChangeAspect="1" noChangeArrowheads="1"/>
              </p:cNvSpPr>
              <p:nvPr/>
            </p:nvSpPr>
            <p:spPr bwMode="auto">
              <a:xfrm flipV="1">
                <a:off x="2618" y="231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231" name="Oval 17"/>
              <p:cNvSpPr>
                <a:spLocks noChangeAspect="1" noChangeArrowheads="1"/>
              </p:cNvSpPr>
              <p:nvPr/>
            </p:nvSpPr>
            <p:spPr bwMode="auto">
              <a:xfrm flipV="1">
                <a:off x="277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232" name="Oval 18"/>
              <p:cNvSpPr>
                <a:spLocks noChangeAspect="1" noChangeArrowheads="1"/>
              </p:cNvSpPr>
              <p:nvPr/>
            </p:nvSpPr>
            <p:spPr bwMode="auto">
              <a:xfrm flipV="1">
                <a:off x="2716" y="240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233" name="Oval 19"/>
              <p:cNvSpPr>
                <a:spLocks noChangeAspect="1" noChangeArrowheads="1"/>
              </p:cNvSpPr>
              <p:nvPr/>
            </p:nvSpPr>
            <p:spPr bwMode="auto">
              <a:xfrm flipV="1">
                <a:off x="2632" y="267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234" name="Oval 20"/>
              <p:cNvSpPr>
                <a:spLocks noChangeAspect="1" noChangeArrowheads="1"/>
              </p:cNvSpPr>
              <p:nvPr/>
            </p:nvSpPr>
            <p:spPr bwMode="auto">
              <a:xfrm flipV="1">
                <a:off x="24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235" name="Oval 21"/>
              <p:cNvSpPr>
                <a:spLocks noChangeAspect="1" noChangeArrowheads="1"/>
              </p:cNvSpPr>
              <p:nvPr/>
            </p:nvSpPr>
            <p:spPr bwMode="auto">
              <a:xfrm flipV="1">
                <a:off x="2548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236" name="Oval 22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43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237" name="Oval 23"/>
              <p:cNvSpPr>
                <a:spLocks noChangeAspect="1" noChangeArrowheads="1"/>
              </p:cNvSpPr>
              <p:nvPr/>
            </p:nvSpPr>
            <p:spPr bwMode="auto">
              <a:xfrm flipV="1">
                <a:off x="331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238" name="Oval 24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6218" name="Rectangle 25"/>
            <p:cNvSpPr>
              <a:spLocks noChangeArrowheads="1"/>
            </p:cNvSpPr>
            <p:nvPr/>
          </p:nvSpPr>
          <p:spPr bwMode="auto">
            <a:xfrm>
              <a:off x="624" y="1920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How many clusters?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5738" name="Group 26"/>
          <p:cNvGrpSpPr>
            <a:grpSpLocks/>
          </p:cNvGrpSpPr>
          <p:nvPr/>
        </p:nvGrpSpPr>
        <p:grpSpPr bwMode="auto">
          <a:xfrm>
            <a:off x="4960938" y="4114800"/>
            <a:ext cx="3344862" cy="1371600"/>
            <a:chOff x="3125" y="2592"/>
            <a:chExt cx="2107" cy="864"/>
          </a:xfrm>
        </p:grpSpPr>
        <p:grpSp>
          <p:nvGrpSpPr>
            <p:cNvPr id="6195" name="Group 27"/>
            <p:cNvGrpSpPr>
              <a:grpSpLocks/>
            </p:cNvGrpSpPr>
            <p:nvPr/>
          </p:nvGrpSpPr>
          <p:grpSpPr bwMode="auto">
            <a:xfrm>
              <a:off x="3125" y="2592"/>
              <a:ext cx="2107" cy="518"/>
              <a:chOff x="3125" y="2592"/>
              <a:chExt cx="2107" cy="518"/>
            </a:xfrm>
          </p:grpSpPr>
          <p:sp>
            <p:nvSpPr>
              <p:cNvPr id="6197" name="AutoShape 28"/>
              <p:cNvSpPr>
                <a:spLocks noChangeAspect="1" noChangeArrowheads="1"/>
              </p:cNvSpPr>
              <p:nvPr/>
            </p:nvSpPr>
            <p:spPr bwMode="auto">
              <a:xfrm>
                <a:off x="4805" y="294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98" name="AutoShape 29"/>
              <p:cNvSpPr>
                <a:spLocks noChangeAspect="1" noChangeArrowheads="1"/>
              </p:cNvSpPr>
              <p:nvPr/>
            </p:nvSpPr>
            <p:spPr bwMode="auto">
              <a:xfrm>
                <a:off x="4603" y="303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99" name="AutoShape 30"/>
              <p:cNvSpPr>
                <a:spLocks noChangeAspect="1" noChangeArrowheads="1"/>
              </p:cNvSpPr>
              <p:nvPr/>
            </p:nvSpPr>
            <p:spPr bwMode="auto">
              <a:xfrm>
                <a:off x="4726" y="3041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200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4682" y="2951"/>
                <a:ext cx="68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5744" name="AutoShape 32"/>
              <p:cNvSpPr>
                <a:spLocks noChangeAspect="1" noChangeArrowheads="1"/>
              </p:cNvSpPr>
              <p:nvPr/>
            </p:nvSpPr>
            <p:spPr bwMode="auto">
              <a:xfrm>
                <a:off x="4614" y="2738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5745" name="AutoShape 33"/>
              <p:cNvSpPr>
                <a:spLocks noChangeAspect="1" noChangeArrowheads="1"/>
              </p:cNvSpPr>
              <p:nvPr/>
            </p:nvSpPr>
            <p:spPr bwMode="auto">
              <a:xfrm>
                <a:off x="4480" y="2693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5746" name="AutoShape 34"/>
              <p:cNvSpPr>
                <a:spLocks noChangeAspect="1" noChangeArrowheads="1"/>
              </p:cNvSpPr>
              <p:nvPr/>
            </p:nvSpPr>
            <p:spPr bwMode="auto">
              <a:xfrm>
                <a:off x="4547" y="2592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204" name="AutoShape 35"/>
              <p:cNvSpPr>
                <a:spLocks noChangeAspect="1" noChangeArrowheads="1"/>
              </p:cNvSpPr>
              <p:nvPr/>
            </p:nvSpPr>
            <p:spPr bwMode="auto">
              <a:xfrm>
                <a:off x="4984" y="2929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205" name="AutoShape 36"/>
              <p:cNvSpPr>
                <a:spLocks noChangeAspect="1" noChangeArrowheads="1"/>
              </p:cNvSpPr>
              <p:nvPr/>
            </p:nvSpPr>
            <p:spPr bwMode="auto">
              <a:xfrm>
                <a:off x="5163" y="285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206" name="AutoShape 37"/>
              <p:cNvSpPr>
                <a:spLocks noChangeAspect="1" noChangeArrowheads="1"/>
              </p:cNvSpPr>
              <p:nvPr/>
            </p:nvSpPr>
            <p:spPr bwMode="auto">
              <a:xfrm>
                <a:off x="4984" y="2783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207" name="AutoShape 38"/>
              <p:cNvSpPr>
                <a:spLocks noChangeAspect="1" noChangeArrowheads="1"/>
              </p:cNvSpPr>
              <p:nvPr/>
            </p:nvSpPr>
            <p:spPr bwMode="auto">
              <a:xfrm flipV="1">
                <a:off x="3450" y="269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208" name="AutoShape 39"/>
              <p:cNvSpPr>
                <a:spLocks noChangeAspect="1" noChangeArrowheads="1"/>
              </p:cNvSpPr>
              <p:nvPr/>
            </p:nvSpPr>
            <p:spPr bwMode="auto">
              <a:xfrm flipV="1">
                <a:off x="3248" y="260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209" name="AutoShape 40"/>
              <p:cNvSpPr>
                <a:spLocks noChangeAspect="1" noChangeArrowheads="1"/>
              </p:cNvSpPr>
              <p:nvPr/>
            </p:nvSpPr>
            <p:spPr bwMode="auto">
              <a:xfrm flipV="1">
                <a:off x="3371" y="2592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210" name="AutoShape 41"/>
              <p:cNvSpPr>
                <a:spLocks noChangeAspect="1" noChangeArrowheads="1"/>
              </p:cNvSpPr>
              <p:nvPr/>
            </p:nvSpPr>
            <p:spPr bwMode="auto">
              <a:xfrm flipV="1">
                <a:off x="3327" y="2682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211" name="AutoShape 42"/>
              <p:cNvSpPr>
                <a:spLocks noChangeAspect="1" noChangeArrowheads="1"/>
              </p:cNvSpPr>
              <p:nvPr/>
            </p:nvSpPr>
            <p:spPr bwMode="auto">
              <a:xfrm flipV="1">
                <a:off x="3259" y="2895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212" name="AutoShape 43"/>
              <p:cNvSpPr>
                <a:spLocks noChangeAspect="1" noChangeArrowheads="1"/>
              </p:cNvSpPr>
              <p:nvPr/>
            </p:nvSpPr>
            <p:spPr bwMode="auto">
              <a:xfrm flipV="1">
                <a:off x="3125" y="2940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213" name="AutoShape 44"/>
              <p:cNvSpPr>
                <a:spLocks noChangeAspect="1" noChangeArrowheads="1"/>
              </p:cNvSpPr>
              <p:nvPr/>
            </p:nvSpPr>
            <p:spPr bwMode="auto">
              <a:xfrm flipV="1">
                <a:off x="3192" y="3041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214" name="AutoShape 45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704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215" name="AutoShape 46"/>
              <p:cNvSpPr>
                <a:spLocks noChangeAspect="1" noChangeArrowheads="1"/>
              </p:cNvSpPr>
              <p:nvPr/>
            </p:nvSpPr>
            <p:spPr bwMode="auto">
              <a:xfrm flipV="1">
                <a:off x="3808" y="278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216" name="AutoShape 47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85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6196" name="Rectangle 48"/>
            <p:cNvSpPr>
              <a:spLocks noChangeArrowheads="1"/>
            </p:cNvSpPr>
            <p:nvPr/>
          </p:nvSpPr>
          <p:spPr bwMode="auto">
            <a:xfrm>
              <a:off x="3413" y="3244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Four Clusters</a:t>
              </a:r>
              <a:r>
                <a:rPr lang="en-US" altLang="en-US" sz="1600">
                  <a:latin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15761" name="Group 49"/>
          <p:cNvGrpSpPr>
            <a:grpSpLocks/>
          </p:cNvGrpSpPr>
          <p:nvPr/>
        </p:nvGrpSpPr>
        <p:grpSpPr bwMode="auto">
          <a:xfrm>
            <a:off x="685800" y="4114800"/>
            <a:ext cx="3344863" cy="1371600"/>
            <a:chOff x="432" y="2592"/>
            <a:chExt cx="2107" cy="864"/>
          </a:xfrm>
        </p:grpSpPr>
        <p:grpSp>
          <p:nvGrpSpPr>
            <p:cNvPr id="6173" name="Group 50"/>
            <p:cNvGrpSpPr>
              <a:grpSpLocks/>
            </p:cNvGrpSpPr>
            <p:nvPr/>
          </p:nvGrpSpPr>
          <p:grpSpPr bwMode="auto">
            <a:xfrm>
              <a:off x="432" y="2592"/>
              <a:ext cx="2107" cy="516"/>
              <a:chOff x="432" y="2592"/>
              <a:chExt cx="2107" cy="516"/>
            </a:xfrm>
          </p:grpSpPr>
          <p:sp>
            <p:nvSpPr>
              <p:cNvPr id="6175" name="AutoShape 51"/>
              <p:cNvSpPr>
                <a:spLocks noChangeAspect="1" noChangeArrowheads="1"/>
              </p:cNvSpPr>
              <p:nvPr/>
            </p:nvSpPr>
            <p:spPr bwMode="auto">
              <a:xfrm>
                <a:off x="2112" y="2939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76" name="AutoShape 52"/>
              <p:cNvSpPr>
                <a:spLocks noChangeAspect="1" noChangeArrowheads="1"/>
              </p:cNvSpPr>
              <p:nvPr/>
            </p:nvSpPr>
            <p:spPr bwMode="auto">
              <a:xfrm>
                <a:off x="1910" y="302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77" name="AutoShape 53"/>
              <p:cNvSpPr>
                <a:spLocks noChangeAspect="1" noChangeArrowheads="1"/>
              </p:cNvSpPr>
              <p:nvPr/>
            </p:nvSpPr>
            <p:spPr bwMode="auto">
              <a:xfrm>
                <a:off x="2033" y="303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78" name="AutoShape 54"/>
              <p:cNvSpPr>
                <a:spLocks noChangeAspect="1" noChangeArrowheads="1"/>
              </p:cNvSpPr>
              <p:nvPr/>
            </p:nvSpPr>
            <p:spPr bwMode="auto">
              <a:xfrm>
                <a:off x="1989" y="2950"/>
                <a:ext cx="68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79" name="AutoShape 55"/>
              <p:cNvSpPr>
                <a:spLocks noChangeAspect="1" noChangeArrowheads="1"/>
              </p:cNvSpPr>
              <p:nvPr/>
            </p:nvSpPr>
            <p:spPr bwMode="auto">
              <a:xfrm>
                <a:off x="1921" y="273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80" name="AutoShape 56"/>
              <p:cNvSpPr>
                <a:spLocks noChangeAspect="1" noChangeArrowheads="1"/>
              </p:cNvSpPr>
              <p:nvPr/>
            </p:nvSpPr>
            <p:spPr bwMode="auto">
              <a:xfrm>
                <a:off x="1787" y="2693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81" name="AutoShape 57"/>
              <p:cNvSpPr>
                <a:spLocks noChangeAspect="1" noChangeArrowheads="1"/>
              </p:cNvSpPr>
              <p:nvPr/>
            </p:nvSpPr>
            <p:spPr bwMode="auto">
              <a:xfrm>
                <a:off x="1854" y="259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82" name="AutoShape 58"/>
              <p:cNvSpPr>
                <a:spLocks noChangeAspect="1" noChangeArrowheads="1"/>
              </p:cNvSpPr>
              <p:nvPr/>
            </p:nvSpPr>
            <p:spPr bwMode="auto">
              <a:xfrm>
                <a:off x="2291" y="292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83" name="AutoShape 59"/>
              <p:cNvSpPr>
                <a:spLocks noChangeAspect="1" noChangeArrowheads="1"/>
              </p:cNvSpPr>
              <p:nvPr/>
            </p:nvSpPr>
            <p:spPr bwMode="auto">
              <a:xfrm>
                <a:off x="2470" y="28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84" name="AutoShape 60"/>
              <p:cNvSpPr>
                <a:spLocks noChangeAspect="1" noChangeArrowheads="1"/>
              </p:cNvSpPr>
              <p:nvPr/>
            </p:nvSpPr>
            <p:spPr bwMode="auto">
              <a:xfrm>
                <a:off x="2291" y="278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85" name="Rectangle 61"/>
              <p:cNvSpPr>
                <a:spLocks noChangeAspect="1" noChangeArrowheads="1"/>
              </p:cNvSpPr>
              <p:nvPr/>
            </p:nvSpPr>
            <p:spPr bwMode="auto">
              <a:xfrm flipV="1">
                <a:off x="757" y="2693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86" name="Rectangle 62"/>
              <p:cNvSpPr>
                <a:spLocks noChangeAspect="1" noChangeArrowheads="1"/>
              </p:cNvSpPr>
              <p:nvPr/>
            </p:nvSpPr>
            <p:spPr bwMode="auto">
              <a:xfrm flipV="1">
                <a:off x="555" y="2603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87" name="Rectangle 63"/>
              <p:cNvSpPr>
                <a:spLocks noChangeAspect="1" noChangeArrowheads="1"/>
              </p:cNvSpPr>
              <p:nvPr/>
            </p:nvSpPr>
            <p:spPr bwMode="auto">
              <a:xfrm flipV="1">
                <a:off x="678" y="259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88" name="Rectangle 64"/>
              <p:cNvSpPr>
                <a:spLocks noChangeAspect="1" noChangeArrowheads="1"/>
              </p:cNvSpPr>
              <p:nvPr/>
            </p:nvSpPr>
            <p:spPr bwMode="auto">
              <a:xfrm flipV="1">
                <a:off x="634" y="2681"/>
                <a:ext cx="68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89" name="Rectangle 65"/>
              <p:cNvSpPr>
                <a:spLocks noChangeAspect="1" noChangeArrowheads="1"/>
              </p:cNvSpPr>
              <p:nvPr/>
            </p:nvSpPr>
            <p:spPr bwMode="auto">
              <a:xfrm flipV="1">
                <a:off x="566" y="289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90" name="Rectangle 66"/>
              <p:cNvSpPr>
                <a:spLocks noChangeAspect="1" noChangeArrowheads="1"/>
              </p:cNvSpPr>
              <p:nvPr/>
            </p:nvSpPr>
            <p:spPr bwMode="auto">
              <a:xfrm flipV="1">
                <a:off x="432" y="2939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91" name="Rectangle 67"/>
              <p:cNvSpPr>
                <a:spLocks noChangeAspect="1" noChangeArrowheads="1"/>
              </p:cNvSpPr>
              <p:nvPr/>
            </p:nvSpPr>
            <p:spPr bwMode="auto">
              <a:xfrm flipV="1">
                <a:off x="499" y="303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92" name="Rectangle 68"/>
              <p:cNvSpPr>
                <a:spLocks noChangeAspect="1" noChangeArrowheads="1"/>
              </p:cNvSpPr>
              <p:nvPr/>
            </p:nvSpPr>
            <p:spPr bwMode="auto">
              <a:xfrm flipV="1">
                <a:off x="936" y="270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93" name="Rectangle 69"/>
              <p:cNvSpPr>
                <a:spLocks noChangeAspect="1" noChangeArrowheads="1"/>
              </p:cNvSpPr>
              <p:nvPr/>
            </p:nvSpPr>
            <p:spPr bwMode="auto">
              <a:xfrm flipV="1">
                <a:off x="1115" y="278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94" name="Rectangle 70"/>
              <p:cNvSpPr>
                <a:spLocks noChangeAspect="1" noChangeArrowheads="1"/>
              </p:cNvSpPr>
              <p:nvPr/>
            </p:nvSpPr>
            <p:spPr bwMode="auto">
              <a:xfrm flipV="1">
                <a:off x="936" y="284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6174" name="Rectangle 71"/>
            <p:cNvSpPr>
              <a:spLocks noChangeArrowheads="1"/>
            </p:cNvSpPr>
            <p:nvPr/>
          </p:nvSpPr>
          <p:spPr bwMode="auto">
            <a:xfrm>
              <a:off x="624" y="3244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Two Clusters</a:t>
              </a:r>
              <a:r>
                <a:rPr lang="en-US" altLang="en-US" sz="1600">
                  <a:latin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15784" name="Group 72"/>
          <p:cNvGrpSpPr>
            <a:grpSpLocks/>
          </p:cNvGrpSpPr>
          <p:nvPr/>
        </p:nvGrpSpPr>
        <p:grpSpPr bwMode="auto">
          <a:xfrm>
            <a:off x="4960938" y="1905000"/>
            <a:ext cx="3344862" cy="1479550"/>
            <a:chOff x="3125" y="1200"/>
            <a:chExt cx="2107" cy="932"/>
          </a:xfrm>
        </p:grpSpPr>
        <p:grpSp>
          <p:nvGrpSpPr>
            <p:cNvPr id="6151" name="Group 73"/>
            <p:cNvGrpSpPr>
              <a:grpSpLocks/>
            </p:cNvGrpSpPr>
            <p:nvPr/>
          </p:nvGrpSpPr>
          <p:grpSpPr bwMode="auto">
            <a:xfrm>
              <a:off x="3125" y="1200"/>
              <a:ext cx="2107" cy="518"/>
              <a:chOff x="3125" y="1200"/>
              <a:chExt cx="2107" cy="518"/>
            </a:xfrm>
          </p:grpSpPr>
          <p:sp>
            <p:nvSpPr>
              <p:cNvPr id="6153" name="AutoShape 74"/>
              <p:cNvSpPr>
                <a:spLocks noChangeAspect="1" noChangeArrowheads="1"/>
              </p:cNvSpPr>
              <p:nvPr/>
            </p:nvSpPr>
            <p:spPr bwMode="auto">
              <a:xfrm>
                <a:off x="4805" y="154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54" name="AutoShape 75"/>
              <p:cNvSpPr>
                <a:spLocks noChangeAspect="1" noChangeArrowheads="1"/>
              </p:cNvSpPr>
              <p:nvPr/>
            </p:nvSpPr>
            <p:spPr bwMode="auto">
              <a:xfrm>
                <a:off x="4603" y="163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55" name="AutoShape 76"/>
              <p:cNvSpPr>
                <a:spLocks noChangeAspect="1" noChangeArrowheads="1"/>
              </p:cNvSpPr>
              <p:nvPr/>
            </p:nvSpPr>
            <p:spPr bwMode="auto">
              <a:xfrm>
                <a:off x="4726" y="1649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56" name="AutoShape 77"/>
              <p:cNvSpPr>
                <a:spLocks noChangeAspect="1" noChangeArrowheads="1"/>
              </p:cNvSpPr>
              <p:nvPr/>
            </p:nvSpPr>
            <p:spPr bwMode="auto">
              <a:xfrm>
                <a:off x="4682" y="1559"/>
                <a:ext cx="68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5790" name="AutoShape 78"/>
              <p:cNvSpPr>
                <a:spLocks noChangeAspect="1" noChangeArrowheads="1"/>
              </p:cNvSpPr>
              <p:nvPr/>
            </p:nvSpPr>
            <p:spPr bwMode="auto">
              <a:xfrm>
                <a:off x="4614" y="1346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5791" name="AutoShape 79"/>
              <p:cNvSpPr>
                <a:spLocks noChangeAspect="1" noChangeArrowheads="1"/>
              </p:cNvSpPr>
              <p:nvPr/>
            </p:nvSpPr>
            <p:spPr bwMode="auto">
              <a:xfrm>
                <a:off x="4480" y="1301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5792" name="AutoShape 80"/>
              <p:cNvSpPr>
                <a:spLocks noChangeAspect="1" noChangeArrowheads="1"/>
              </p:cNvSpPr>
              <p:nvPr/>
            </p:nvSpPr>
            <p:spPr bwMode="auto">
              <a:xfrm>
                <a:off x="4547" y="1200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160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4984" y="1537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61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5163" y="1458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62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4984" y="1391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63" name="AutoShape 84"/>
              <p:cNvSpPr>
                <a:spLocks noChangeAspect="1" noChangeArrowheads="1"/>
              </p:cNvSpPr>
              <p:nvPr/>
            </p:nvSpPr>
            <p:spPr bwMode="auto">
              <a:xfrm flipV="1">
                <a:off x="3450" y="130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64" name="AutoShape 85"/>
              <p:cNvSpPr>
                <a:spLocks noChangeAspect="1" noChangeArrowheads="1"/>
              </p:cNvSpPr>
              <p:nvPr/>
            </p:nvSpPr>
            <p:spPr bwMode="auto">
              <a:xfrm flipV="1">
                <a:off x="3248" y="121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65" name="AutoShape 86"/>
              <p:cNvSpPr>
                <a:spLocks noChangeAspect="1" noChangeArrowheads="1"/>
              </p:cNvSpPr>
              <p:nvPr/>
            </p:nvSpPr>
            <p:spPr bwMode="auto">
              <a:xfrm flipV="1">
                <a:off x="3371" y="120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66" name="AutoShape 87"/>
              <p:cNvSpPr>
                <a:spLocks noChangeAspect="1" noChangeArrowheads="1"/>
              </p:cNvSpPr>
              <p:nvPr/>
            </p:nvSpPr>
            <p:spPr bwMode="auto">
              <a:xfrm flipV="1">
                <a:off x="3327" y="1290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67" name="AutoShape 88"/>
              <p:cNvSpPr>
                <a:spLocks noChangeAspect="1" noChangeArrowheads="1"/>
              </p:cNvSpPr>
              <p:nvPr/>
            </p:nvSpPr>
            <p:spPr bwMode="auto">
              <a:xfrm flipV="1">
                <a:off x="3259" y="1503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68" name="AutoShape 89"/>
              <p:cNvSpPr>
                <a:spLocks noChangeAspect="1" noChangeArrowheads="1"/>
              </p:cNvSpPr>
              <p:nvPr/>
            </p:nvSpPr>
            <p:spPr bwMode="auto">
              <a:xfrm flipV="1">
                <a:off x="3125" y="154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69" name="AutoShape 90"/>
              <p:cNvSpPr>
                <a:spLocks noChangeAspect="1" noChangeArrowheads="1"/>
              </p:cNvSpPr>
              <p:nvPr/>
            </p:nvSpPr>
            <p:spPr bwMode="auto">
              <a:xfrm flipV="1">
                <a:off x="3192" y="16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70" name="Oval 91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312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71" name="Oval 92"/>
              <p:cNvSpPr>
                <a:spLocks noChangeAspect="1" noChangeArrowheads="1"/>
              </p:cNvSpPr>
              <p:nvPr/>
            </p:nvSpPr>
            <p:spPr bwMode="auto">
              <a:xfrm flipV="1">
                <a:off x="3808" y="1391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72" name="Oval 93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458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6152" name="Rectangle 94"/>
            <p:cNvSpPr>
              <a:spLocks noChangeArrowheads="1"/>
            </p:cNvSpPr>
            <p:nvPr/>
          </p:nvSpPr>
          <p:spPr bwMode="auto">
            <a:xfrm>
              <a:off x="3413" y="1920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Six Clusters</a:t>
              </a:r>
              <a:r>
                <a:rPr lang="en-US" altLang="en-US" sz="1600">
                  <a:latin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60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2"/>
          <p:cNvSpPr>
            <a:spLocks noChangeShapeType="1"/>
          </p:cNvSpPr>
          <p:nvPr/>
        </p:nvSpPr>
        <p:spPr bwMode="auto">
          <a:xfrm flipV="1">
            <a:off x="1447800" y="2286001"/>
            <a:ext cx="28956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1" name="Freeform 3" descr="5%"/>
          <p:cNvSpPr>
            <a:spLocks/>
          </p:cNvSpPr>
          <p:nvPr/>
        </p:nvSpPr>
        <p:spPr bwMode="auto">
          <a:xfrm rot="-5400000">
            <a:off x="538957" y="1594644"/>
            <a:ext cx="1828800" cy="1382713"/>
          </a:xfrm>
          <a:custGeom>
            <a:avLst/>
            <a:gdLst>
              <a:gd name="T0" fmla="*/ 2147483647 w 598"/>
              <a:gd name="T1" fmla="*/ 310325757 h 652"/>
              <a:gd name="T2" fmla="*/ 2147483647 w 598"/>
              <a:gd name="T3" fmla="*/ 0 h 652"/>
              <a:gd name="T4" fmla="*/ 1421586181 w 598"/>
              <a:gd name="T5" fmla="*/ 152914909 h 652"/>
              <a:gd name="T6" fmla="*/ 1169068045 w 598"/>
              <a:gd name="T7" fmla="*/ 431758496 h 652"/>
              <a:gd name="T8" fmla="*/ 654679818 w 598"/>
              <a:gd name="T9" fmla="*/ 773566422 h 652"/>
              <a:gd name="T10" fmla="*/ 458276484 w 598"/>
              <a:gd name="T11" fmla="*/ 800550533 h 652"/>
              <a:gd name="T12" fmla="*/ 271225108 w 598"/>
              <a:gd name="T13" fmla="*/ 989445671 h 652"/>
              <a:gd name="T14" fmla="*/ 140288532 w 598"/>
              <a:gd name="T15" fmla="*/ 1173840629 h 652"/>
              <a:gd name="T16" fmla="*/ 271225108 w 598"/>
              <a:gd name="T17" fmla="*/ 1727031865 h 652"/>
              <a:gd name="T18" fmla="*/ 907197953 w 598"/>
              <a:gd name="T19" fmla="*/ 1852960543 h 652"/>
              <a:gd name="T20" fmla="*/ 720146577 w 598"/>
              <a:gd name="T21" fmla="*/ 2147483647 h 652"/>
              <a:gd name="T22" fmla="*/ 972664712 w 598"/>
              <a:gd name="T23" fmla="*/ 2147483647 h 652"/>
              <a:gd name="T24" fmla="*/ 1552522756 w 598"/>
              <a:gd name="T25" fmla="*/ 2147483647 h 652"/>
              <a:gd name="T26" fmla="*/ 1739574132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005875452 h 652"/>
              <a:gd name="T38" fmla="*/ 2147483647 w 598"/>
              <a:gd name="T39" fmla="*/ 1758514034 h 652"/>
              <a:gd name="T40" fmla="*/ 2147483647 w 598"/>
              <a:gd name="T41" fmla="*/ 1574116956 h 652"/>
              <a:gd name="T42" fmla="*/ 2147483647 w 598"/>
              <a:gd name="T43" fmla="*/ 1295273369 h 652"/>
              <a:gd name="T44" fmla="*/ 2147483647 w 598"/>
              <a:gd name="T45" fmla="*/ 863514872 h 652"/>
              <a:gd name="T46" fmla="*/ 2147483647 w 598"/>
              <a:gd name="T47" fmla="*/ 431758496 h 652"/>
              <a:gd name="T48" fmla="*/ 2147483647 w 598"/>
              <a:gd name="T49" fmla="*/ 31032575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80400" cy="5524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to Define Inter-Cluster Similarity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idx="1"/>
          </p:nvPr>
        </p:nvSpPr>
        <p:spPr>
          <a:xfrm>
            <a:off x="682625" y="3336925"/>
            <a:ext cx="4749800" cy="2889250"/>
          </a:xfrm>
        </p:spPr>
        <p:txBody>
          <a:bodyPr/>
          <a:lstStyle/>
          <a:p>
            <a:pPr marL="990600" lvl="1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000" smtClean="0"/>
              <a:t> </a:t>
            </a:r>
          </a:p>
        </p:txBody>
      </p:sp>
      <p:grpSp>
        <p:nvGrpSpPr>
          <p:cNvPr id="43014" name="Group 6"/>
          <p:cNvGrpSpPr>
            <a:grpSpLocks/>
          </p:cNvGrpSpPr>
          <p:nvPr/>
        </p:nvGrpSpPr>
        <p:grpSpPr bwMode="auto">
          <a:xfrm>
            <a:off x="5486400" y="1752600"/>
            <a:ext cx="3429000" cy="3508375"/>
            <a:chOff x="3456" y="1440"/>
            <a:chExt cx="2160" cy="2210"/>
          </a:xfrm>
        </p:grpSpPr>
        <p:sp>
          <p:nvSpPr>
            <p:cNvPr id="43028" name="Line 7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9" name="Line 8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0" name="Line 9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1" name="Line 10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2" name="Line 11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3" name="Line 12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4" name="Line 13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5" name="Line 14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6" name="Line 15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7" name="Line 16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8" name="Line 17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9" name="Line 18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0" name="Text Box 19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p1</a:t>
              </a:r>
            </a:p>
          </p:txBody>
        </p:sp>
        <p:sp>
          <p:nvSpPr>
            <p:cNvPr id="43041" name="Text Box 20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p3</a:t>
              </a:r>
            </a:p>
          </p:txBody>
        </p:sp>
        <p:sp>
          <p:nvSpPr>
            <p:cNvPr id="43042" name="Text Box 21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p5</a:t>
              </a:r>
            </a:p>
          </p:txBody>
        </p:sp>
        <p:sp>
          <p:nvSpPr>
            <p:cNvPr id="43043" name="Text Box 22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p4</a:t>
              </a:r>
            </a:p>
          </p:txBody>
        </p:sp>
        <p:sp>
          <p:nvSpPr>
            <p:cNvPr id="43044" name="Text Box 23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p2</a:t>
              </a:r>
            </a:p>
          </p:txBody>
        </p:sp>
        <p:sp>
          <p:nvSpPr>
            <p:cNvPr id="43045" name="Text Box 24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p1</a:t>
              </a:r>
            </a:p>
          </p:txBody>
        </p:sp>
        <p:sp>
          <p:nvSpPr>
            <p:cNvPr id="43046" name="Text Box 25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p2</a:t>
              </a:r>
            </a:p>
          </p:txBody>
        </p:sp>
        <p:sp>
          <p:nvSpPr>
            <p:cNvPr id="43047" name="Text Box 26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p3</a:t>
              </a:r>
            </a:p>
          </p:txBody>
        </p:sp>
        <p:sp>
          <p:nvSpPr>
            <p:cNvPr id="43048" name="Text Box 27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p4</a:t>
              </a:r>
            </a:p>
          </p:txBody>
        </p:sp>
        <p:sp>
          <p:nvSpPr>
            <p:cNvPr id="43049" name="Text Box 28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/>
                <a:t>p5</a:t>
              </a:r>
            </a:p>
          </p:txBody>
        </p:sp>
        <p:sp>
          <p:nvSpPr>
            <p:cNvPr id="43050" name="Text Box 29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/>
                <a:t>. . .</a:t>
              </a:r>
            </a:p>
          </p:txBody>
        </p:sp>
        <p:sp>
          <p:nvSpPr>
            <p:cNvPr id="43051" name="Text Box 30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 b="1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 b="1"/>
                <a:t>.</a:t>
              </a:r>
            </a:p>
          </p:txBody>
        </p:sp>
      </p:grpSp>
      <p:sp>
        <p:nvSpPr>
          <p:cNvPr id="43015" name="Oval 31"/>
          <p:cNvSpPr>
            <a:spLocks noChangeArrowheads="1"/>
          </p:cNvSpPr>
          <p:nvPr/>
        </p:nvSpPr>
        <p:spPr bwMode="auto">
          <a:xfrm rot="-5400000">
            <a:off x="1828800" y="2514601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6" name="Oval 32"/>
          <p:cNvSpPr>
            <a:spLocks noChangeArrowheads="1"/>
          </p:cNvSpPr>
          <p:nvPr/>
        </p:nvSpPr>
        <p:spPr bwMode="auto">
          <a:xfrm rot="-5400000">
            <a:off x="1752600" y="1752601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7" name="Oval 33"/>
          <p:cNvSpPr>
            <a:spLocks noChangeArrowheads="1"/>
          </p:cNvSpPr>
          <p:nvPr/>
        </p:nvSpPr>
        <p:spPr bwMode="auto">
          <a:xfrm rot="-5400000">
            <a:off x="914400" y="2209801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8" name="Oval 34"/>
          <p:cNvSpPr>
            <a:spLocks noChangeArrowheads="1"/>
          </p:cNvSpPr>
          <p:nvPr/>
        </p:nvSpPr>
        <p:spPr bwMode="auto">
          <a:xfrm rot="-5400000">
            <a:off x="1979613" y="2055814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9" name="Freeform 35" descr="5%"/>
          <p:cNvSpPr>
            <a:spLocks/>
          </p:cNvSpPr>
          <p:nvPr/>
        </p:nvSpPr>
        <p:spPr bwMode="auto">
          <a:xfrm rot="5400000" flipV="1">
            <a:off x="3429000" y="1447801"/>
            <a:ext cx="1828800" cy="1676400"/>
          </a:xfrm>
          <a:custGeom>
            <a:avLst/>
            <a:gdLst>
              <a:gd name="T0" fmla="*/ 2147483647 w 598"/>
              <a:gd name="T1" fmla="*/ 456150497 h 652"/>
              <a:gd name="T2" fmla="*/ 2147483647 w 598"/>
              <a:gd name="T3" fmla="*/ 0 h 652"/>
              <a:gd name="T4" fmla="*/ 1421586181 w 598"/>
              <a:gd name="T5" fmla="*/ 224771301 h 652"/>
              <a:gd name="T6" fmla="*/ 1169068045 w 598"/>
              <a:gd name="T7" fmla="*/ 634645958 h 652"/>
              <a:gd name="T8" fmla="*/ 654679818 w 598"/>
              <a:gd name="T9" fmla="*/ 1137072294 h 652"/>
              <a:gd name="T10" fmla="*/ 458276484 w 598"/>
              <a:gd name="T11" fmla="*/ 1176737667 h 652"/>
              <a:gd name="T12" fmla="*/ 271225108 w 598"/>
              <a:gd name="T13" fmla="*/ 1454395274 h 652"/>
              <a:gd name="T14" fmla="*/ 140288532 w 598"/>
              <a:gd name="T15" fmla="*/ 1725442413 h 652"/>
              <a:gd name="T16" fmla="*/ 271225108 w 598"/>
              <a:gd name="T17" fmla="*/ 2147483647 h 652"/>
              <a:gd name="T18" fmla="*/ 907197953 w 598"/>
              <a:gd name="T19" fmla="*/ 2147483647 h 652"/>
              <a:gd name="T20" fmla="*/ 720146577 w 598"/>
              <a:gd name="T21" fmla="*/ 2147483647 h 652"/>
              <a:gd name="T22" fmla="*/ 972664712 w 598"/>
              <a:gd name="T23" fmla="*/ 2147483647 h 652"/>
              <a:gd name="T24" fmla="*/ 1552522756 w 598"/>
              <a:gd name="T25" fmla="*/ 2147483647 h 652"/>
              <a:gd name="T26" fmla="*/ 1739574132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1903937875 h 652"/>
              <a:gd name="T44" fmla="*/ 2147483647 w 598"/>
              <a:gd name="T45" fmla="*/ 1269291917 h 652"/>
              <a:gd name="T46" fmla="*/ 2147483647 w 598"/>
              <a:gd name="T47" fmla="*/ 634645958 h 652"/>
              <a:gd name="T48" fmla="*/ 2147483647 w 598"/>
              <a:gd name="T49" fmla="*/ 45615049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0" name="Oval 36"/>
          <p:cNvSpPr>
            <a:spLocks noChangeArrowheads="1"/>
          </p:cNvSpPr>
          <p:nvPr/>
        </p:nvSpPr>
        <p:spPr bwMode="auto">
          <a:xfrm rot="5400000" flipV="1">
            <a:off x="4953000" y="1905001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21" name="Oval 37"/>
          <p:cNvSpPr>
            <a:spLocks noChangeArrowheads="1"/>
          </p:cNvSpPr>
          <p:nvPr/>
        </p:nvSpPr>
        <p:spPr bwMode="auto">
          <a:xfrm rot="5400000" flipV="1">
            <a:off x="3592513" y="1903414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22" name="Oval 38"/>
          <p:cNvSpPr>
            <a:spLocks noChangeArrowheads="1"/>
          </p:cNvSpPr>
          <p:nvPr/>
        </p:nvSpPr>
        <p:spPr bwMode="auto">
          <a:xfrm rot="5400000" flipV="1">
            <a:off x="4114800" y="2514601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23" name="Oval 39"/>
          <p:cNvSpPr>
            <a:spLocks noChangeArrowheads="1"/>
          </p:cNvSpPr>
          <p:nvPr/>
        </p:nvSpPr>
        <p:spPr bwMode="auto">
          <a:xfrm rot="5400000" flipV="1">
            <a:off x="4114800" y="1524001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24" name="Text Box 40"/>
          <p:cNvSpPr txBox="1">
            <a:spLocks noChangeArrowheads="1"/>
          </p:cNvSpPr>
          <p:nvPr/>
        </p:nvSpPr>
        <p:spPr bwMode="auto">
          <a:xfrm>
            <a:off x="5943600" y="50292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Proximity Matrix</a:t>
            </a:r>
          </a:p>
        </p:txBody>
      </p:sp>
      <p:sp>
        <p:nvSpPr>
          <p:cNvPr id="43025" name="Rectangle 41"/>
          <p:cNvSpPr>
            <a:spLocks noChangeArrowheads="1"/>
          </p:cNvSpPr>
          <p:nvPr/>
        </p:nvSpPr>
        <p:spPr bwMode="auto">
          <a:xfrm>
            <a:off x="304800" y="33528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en-US" altLang="en-US" sz="2800" dirty="0">
                <a:latin typeface="+mj-lt"/>
              </a:rPr>
              <a:t>MIN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en-US" altLang="en-US" sz="2800" dirty="0">
                <a:latin typeface="+mj-lt"/>
              </a:rPr>
              <a:t>MAX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en-US" altLang="en-US" sz="2800" dirty="0">
                <a:latin typeface="+mj-lt"/>
              </a:rPr>
              <a:t>Group Average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en-US" altLang="en-US" sz="2800" dirty="0">
                <a:solidFill>
                  <a:srgbClr val="FF0000"/>
                </a:solidFill>
                <a:latin typeface="+mj-lt"/>
              </a:rPr>
              <a:t>Distance Between Centroids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en-US" altLang="en-US" sz="2800" dirty="0">
                <a:latin typeface="+mj-lt"/>
              </a:rPr>
              <a:t>Other methods driven by an objective function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400" dirty="0">
                <a:latin typeface="+mj-lt"/>
              </a:rPr>
              <a:t>Ward’s Method uses squared error</a:t>
            </a:r>
            <a:endParaRPr lang="en-US" altLang="en-US" sz="2800" dirty="0">
              <a:latin typeface="+mj-lt"/>
            </a:endParaRPr>
          </a:p>
        </p:txBody>
      </p:sp>
      <p:sp>
        <p:nvSpPr>
          <p:cNvPr id="43026" name="Text Box 42"/>
          <p:cNvSpPr txBox="1">
            <a:spLocks noChangeArrowheads="1"/>
          </p:cNvSpPr>
          <p:nvPr/>
        </p:nvSpPr>
        <p:spPr bwMode="auto">
          <a:xfrm>
            <a:off x="1295400" y="2133601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FF0000"/>
                </a:solidFill>
                <a:sym typeface="Symbol" panose="05050102010706020507" pitchFamily="18" charset="2"/>
              </a:rPr>
              <a:t></a:t>
            </a:r>
          </a:p>
        </p:txBody>
      </p:sp>
      <p:sp>
        <p:nvSpPr>
          <p:cNvPr id="43027" name="Text Box 43"/>
          <p:cNvSpPr txBox="1">
            <a:spLocks noChangeArrowheads="1"/>
          </p:cNvSpPr>
          <p:nvPr/>
        </p:nvSpPr>
        <p:spPr bwMode="auto">
          <a:xfrm>
            <a:off x="4191000" y="2133601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FF0000"/>
                </a:solidFill>
                <a:sym typeface="Symbol" panose="05050102010706020507" pitchFamily="18" charset="2"/>
              </a:rPr>
              <a:t>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37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Cluster Similarity: MIN or Single Link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Similarity of two clusters is based on the </a:t>
            </a:r>
            <a:r>
              <a:rPr lang="en-US" altLang="en-US" sz="2800" b="1" u="sng" dirty="0" smtClean="0"/>
              <a:t>two most similar (closest) points</a:t>
            </a:r>
            <a:r>
              <a:rPr lang="en-US" altLang="en-US" sz="2800" dirty="0" smtClean="0"/>
              <a:t> in the different clusters</a:t>
            </a:r>
          </a:p>
          <a:p>
            <a:pPr lvl="1" eaLnBrk="1" hangingPunct="1"/>
            <a:r>
              <a:rPr lang="en-US" altLang="en-US" sz="2400" dirty="0" smtClean="0"/>
              <a:t>Determined by one pair of points, i.e., by one link in the proximity graph.</a:t>
            </a:r>
          </a:p>
        </p:txBody>
      </p:sp>
      <p:graphicFrame>
        <p:nvGraphicFramePr>
          <p:cNvPr id="1710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3411"/>
              </p:ext>
            </p:extLst>
          </p:nvPr>
        </p:nvGraphicFramePr>
        <p:xfrm>
          <a:off x="-105180" y="3738881"/>
          <a:ext cx="4671786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20" name="Worksheet" r:id="rId3" imgW="2294001" imgH="1013841" progId="Excel.Sheet.8">
                  <p:embed/>
                </p:oleObj>
              </mc:Choice>
              <mc:Fallback>
                <p:oleObj name="Worksheet" r:id="rId3" imgW="2294001" imgH="1013841" progId="Excel.Sheet.8">
                  <p:embed/>
                  <p:pic>
                    <p:nvPicPr>
                      <p:cNvPr id="1710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5180" y="3738881"/>
                        <a:ext cx="4671786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1013" name="Group 5"/>
          <p:cNvGrpSpPr>
            <a:grpSpLocks/>
          </p:cNvGrpSpPr>
          <p:nvPr/>
        </p:nvGrpSpPr>
        <p:grpSpPr bwMode="auto">
          <a:xfrm>
            <a:off x="4876801" y="3124200"/>
            <a:ext cx="3505200" cy="3019425"/>
            <a:chOff x="3616" y="2256"/>
            <a:chExt cx="1777" cy="1614"/>
          </a:xfrm>
        </p:grpSpPr>
        <p:sp>
          <p:nvSpPr>
            <p:cNvPr id="44038" name="Line 6"/>
            <p:cNvSpPr>
              <a:spLocks noChangeShapeType="1"/>
            </p:cNvSpPr>
            <p:nvPr/>
          </p:nvSpPr>
          <p:spPr bwMode="auto">
            <a:xfrm flipV="1">
              <a:off x="3696" y="3221"/>
              <a:ext cx="0" cy="4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9" name="Line 7"/>
            <p:cNvSpPr>
              <a:spLocks noChangeShapeType="1"/>
            </p:cNvSpPr>
            <p:nvPr/>
          </p:nvSpPr>
          <p:spPr bwMode="auto">
            <a:xfrm>
              <a:off x="3696" y="3221"/>
              <a:ext cx="46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0" name="Line 8"/>
            <p:cNvSpPr>
              <a:spLocks noChangeShapeType="1"/>
            </p:cNvSpPr>
            <p:nvPr/>
          </p:nvSpPr>
          <p:spPr bwMode="auto">
            <a:xfrm>
              <a:off x="4163" y="3221"/>
              <a:ext cx="0" cy="4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1" name="Line 9"/>
            <p:cNvSpPr>
              <a:spLocks noChangeShapeType="1"/>
            </p:cNvSpPr>
            <p:nvPr/>
          </p:nvSpPr>
          <p:spPr bwMode="auto">
            <a:xfrm flipV="1">
              <a:off x="3976" y="2979"/>
              <a:ext cx="0" cy="2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2" name="Line 10"/>
            <p:cNvSpPr>
              <a:spLocks noChangeShapeType="1"/>
            </p:cNvSpPr>
            <p:nvPr/>
          </p:nvSpPr>
          <p:spPr bwMode="auto">
            <a:xfrm flipV="1">
              <a:off x="3976" y="2899"/>
              <a:ext cx="0" cy="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3" name="Line 11"/>
            <p:cNvSpPr>
              <a:spLocks noChangeShapeType="1"/>
            </p:cNvSpPr>
            <p:nvPr/>
          </p:nvSpPr>
          <p:spPr bwMode="auto">
            <a:xfrm flipV="1">
              <a:off x="4818" y="3060"/>
              <a:ext cx="0" cy="5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4" name="Line 12"/>
            <p:cNvSpPr>
              <a:spLocks noChangeShapeType="1"/>
            </p:cNvSpPr>
            <p:nvPr/>
          </p:nvSpPr>
          <p:spPr bwMode="auto">
            <a:xfrm>
              <a:off x="4818" y="3060"/>
              <a:ext cx="46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5" name="Line 13"/>
            <p:cNvSpPr>
              <a:spLocks noChangeShapeType="1"/>
            </p:cNvSpPr>
            <p:nvPr/>
          </p:nvSpPr>
          <p:spPr bwMode="auto">
            <a:xfrm>
              <a:off x="5285" y="3060"/>
              <a:ext cx="0" cy="5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6" name="Line 14"/>
            <p:cNvSpPr>
              <a:spLocks noChangeShapeType="1"/>
            </p:cNvSpPr>
            <p:nvPr/>
          </p:nvSpPr>
          <p:spPr bwMode="auto">
            <a:xfrm flipV="1">
              <a:off x="5098" y="2819"/>
              <a:ext cx="0" cy="2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7" name="Line 15"/>
            <p:cNvSpPr>
              <a:spLocks noChangeShapeType="1"/>
            </p:cNvSpPr>
            <p:nvPr/>
          </p:nvSpPr>
          <p:spPr bwMode="auto">
            <a:xfrm flipV="1">
              <a:off x="5098" y="2738"/>
              <a:ext cx="0" cy="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8" name="Line 16"/>
            <p:cNvSpPr>
              <a:spLocks noChangeShapeType="1"/>
            </p:cNvSpPr>
            <p:nvPr/>
          </p:nvSpPr>
          <p:spPr bwMode="auto">
            <a:xfrm flipV="1">
              <a:off x="4444" y="2899"/>
              <a:ext cx="0" cy="7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9" name="Line 17"/>
            <p:cNvSpPr>
              <a:spLocks noChangeShapeType="1"/>
            </p:cNvSpPr>
            <p:nvPr/>
          </p:nvSpPr>
          <p:spPr bwMode="auto">
            <a:xfrm>
              <a:off x="3976" y="2899"/>
              <a:ext cx="4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0" name="Line 18"/>
            <p:cNvSpPr>
              <a:spLocks noChangeShapeType="1"/>
            </p:cNvSpPr>
            <p:nvPr/>
          </p:nvSpPr>
          <p:spPr bwMode="auto">
            <a:xfrm flipV="1">
              <a:off x="4163" y="2578"/>
              <a:ext cx="0" cy="3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1" name="Line 19"/>
            <p:cNvSpPr>
              <a:spLocks noChangeShapeType="1"/>
            </p:cNvSpPr>
            <p:nvPr/>
          </p:nvSpPr>
          <p:spPr bwMode="auto">
            <a:xfrm>
              <a:off x="4163" y="2578"/>
              <a:ext cx="9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2" name="Line 20"/>
            <p:cNvSpPr>
              <a:spLocks noChangeShapeType="1"/>
            </p:cNvSpPr>
            <p:nvPr/>
          </p:nvSpPr>
          <p:spPr bwMode="auto">
            <a:xfrm>
              <a:off x="5098" y="2578"/>
              <a:ext cx="0" cy="2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3" name="Line 21"/>
            <p:cNvSpPr>
              <a:spLocks noChangeShapeType="1"/>
            </p:cNvSpPr>
            <p:nvPr/>
          </p:nvSpPr>
          <p:spPr bwMode="auto">
            <a:xfrm flipV="1">
              <a:off x="4631" y="2256"/>
              <a:ext cx="0" cy="3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4" name="Text Box 22"/>
            <p:cNvSpPr txBox="1">
              <a:spLocks noChangeArrowheads="1"/>
            </p:cNvSpPr>
            <p:nvPr/>
          </p:nvSpPr>
          <p:spPr bwMode="auto">
            <a:xfrm>
              <a:off x="3616" y="363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4055" name="Text Box 23"/>
            <p:cNvSpPr txBox="1">
              <a:spLocks noChangeArrowheads="1"/>
            </p:cNvSpPr>
            <p:nvPr/>
          </p:nvSpPr>
          <p:spPr bwMode="auto">
            <a:xfrm>
              <a:off x="4083" y="363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4056" name="Text Box 24"/>
            <p:cNvSpPr txBox="1">
              <a:spLocks noChangeArrowheads="1"/>
            </p:cNvSpPr>
            <p:nvPr/>
          </p:nvSpPr>
          <p:spPr bwMode="auto">
            <a:xfrm>
              <a:off x="4364" y="363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4057" name="Text Box 25"/>
            <p:cNvSpPr txBox="1">
              <a:spLocks noChangeArrowheads="1"/>
            </p:cNvSpPr>
            <p:nvPr/>
          </p:nvSpPr>
          <p:spPr bwMode="auto">
            <a:xfrm>
              <a:off x="4738" y="363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4058" name="Text Box 26"/>
            <p:cNvSpPr txBox="1">
              <a:spLocks noChangeArrowheads="1"/>
            </p:cNvSpPr>
            <p:nvPr/>
          </p:nvSpPr>
          <p:spPr bwMode="auto">
            <a:xfrm>
              <a:off x="5205" y="363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latin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41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219200" y="4628300"/>
            <a:ext cx="609600" cy="30119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812143" y="5711477"/>
            <a:ext cx="1356669" cy="42092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9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280400" cy="5524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Hierarchical Clustering: MIN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914400" y="6400800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Nested Clusters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791200" y="64008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Dendrogram</a:t>
            </a:r>
          </a:p>
        </p:txBody>
      </p:sp>
      <p:grpSp>
        <p:nvGrpSpPr>
          <p:cNvPr id="45061" name="Group 5"/>
          <p:cNvGrpSpPr>
            <a:grpSpLocks/>
          </p:cNvGrpSpPr>
          <p:nvPr/>
        </p:nvGrpSpPr>
        <p:grpSpPr bwMode="auto">
          <a:xfrm>
            <a:off x="747713" y="2459038"/>
            <a:ext cx="3054350" cy="2744787"/>
            <a:chOff x="471" y="1117"/>
            <a:chExt cx="1924" cy="1729"/>
          </a:xfrm>
        </p:grpSpPr>
        <p:sp>
          <p:nvSpPr>
            <p:cNvPr id="45078" name="Freeform 6"/>
            <p:cNvSpPr>
              <a:spLocks/>
            </p:cNvSpPr>
            <p:nvPr/>
          </p:nvSpPr>
          <p:spPr bwMode="auto">
            <a:xfrm>
              <a:off x="1072" y="1810"/>
              <a:ext cx="89" cy="87"/>
            </a:xfrm>
            <a:custGeom>
              <a:avLst/>
              <a:gdLst>
                <a:gd name="T0" fmla="*/ 0 w 89"/>
                <a:gd name="T1" fmla="*/ 43 h 87"/>
                <a:gd name="T2" fmla="*/ 4 w 89"/>
                <a:gd name="T3" fmla="*/ 26 h 87"/>
                <a:gd name="T4" fmla="*/ 13 w 89"/>
                <a:gd name="T5" fmla="*/ 11 h 87"/>
                <a:gd name="T6" fmla="*/ 28 w 89"/>
                <a:gd name="T7" fmla="*/ 2 h 87"/>
                <a:gd name="T8" fmla="*/ 43 w 89"/>
                <a:gd name="T9" fmla="*/ 0 h 87"/>
                <a:gd name="T10" fmla="*/ 61 w 89"/>
                <a:gd name="T11" fmla="*/ 2 h 87"/>
                <a:gd name="T12" fmla="*/ 76 w 89"/>
                <a:gd name="T13" fmla="*/ 11 h 87"/>
                <a:gd name="T14" fmla="*/ 84 w 89"/>
                <a:gd name="T15" fmla="*/ 26 h 87"/>
                <a:gd name="T16" fmla="*/ 89 w 89"/>
                <a:gd name="T17" fmla="*/ 43 h 87"/>
                <a:gd name="T18" fmla="*/ 84 w 89"/>
                <a:gd name="T19" fmla="*/ 61 h 87"/>
                <a:gd name="T20" fmla="*/ 76 w 89"/>
                <a:gd name="T21" fmla="*/ 74 h 87"/>
                <a:gd name="T22" fmla="*/ 61 w 89"/>
                <a:gd name="T23" fmla="*/ 84 h 87"/>
                <a:gd name="T24" fmla="*/ 43 w 89"/>
                <a:gd name="T25" fmla="*/ 87 h 87"/>
                <a:gd name="T26" fmla="*/ 28 w 89"/>
                <a:gd name="T27" fmla="*/ 84 h 87"/>
                <a:gd name="T28" fmla="*/ 13 w 89"/>
                <a:gd name="T29" fmla="*/ 74 h 87"/>
                <a:gd name="T30" fmla="*/ 4 w 89"/>
                <a:gd name="T31" fmla="*/ 61 h 87"/>
                <a:gd name="T32" fmla="*/ 0 w 89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" h="87">
                  <a:moveTo>
                    <a:pt x="0" y="43"/>
                  </a:moveTo>
                  <a:lnTo>
                    <a:pt x="4" y="26"/>
                  </a:lnTo>
                  <a:lnTo>
                    <a:pt x="13" y="11"/>
                  </a:lnTo>
                  <a:lnTo>
                    <a:pt x="28" y="2"/>
                  </a:lnTo>
                  <a:lnTo>
                    <a:pt x="43" y="0"/>
                  </a:lnTo>
                  <a:lnTo>
                    <a:pt x="61" y="2"/>
                  </a:lnTo>
                  <a:lnTo>
                    <a:pt x="76" y="11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1"/>
                  </a:lnTo>
                  <a:lnTo>
                    <a:pt x="76" y="74"/>
                  </a:lnTo>
                  <a:lnTo>
                    <a:pt x="61" y="84"/>
                  </a:lnTo>
                  <a:lnTo>
                    <a:pt x="43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9" name="Freeform 7"/>
            <p:cNvSpPr>
              <a:spLocks/>
            </p:cNvSpPr>
            <p:nvPr/>
          </p:nvSpPr>
          <p:spPr bwMode="auto">
            <a:xfrm>
              <a:off x="1894" y="1169"/>
              <a:ext cx="89" cy="86"/>
            </a:xfrm>
            <a:custGeom>
              <a:avLst/>
              <a:gdLst>
                <a:gd name="T0" fmla="*/ 0 w 89"/>
                <a:gd name="T1" fmla="*/ 43 h 86"/>
                <a:gd name="T2" fmla="*/ 4 w 89"/>
                <a:gd name="T3" fmla="*/ 26 h 86"/>
                <a:gd name="T4" fmla="*/ 13 w 89"/>
                <a:gd name="T5" fmla="*/ 13 h 86"/>
                <a:gd name="T6" fmla="*/ 28 w 89"/>
                <a:gd name="T7" fmla="*/ 2 h 86"/>
                <a:gd name="T8" fmla="*/ 45 w 89"/>
                <a:gd name="T9" fmla="*/ 0 h 86"/>
                <a:gd name="T10" fmla="*/ 61 w 89"/>
                <a:gd name="T11" fmla="*/ 2 h 86"/>
                <a:gd name="T12" fmla="*/ 76 w 89"/>
                <a:gd name="T13" fmla="*/ 13 h 86"/>
                <a:gd name="T14" fmla="*/ 84 w 89"/>
                <a:gd name="T15" fmla="*/ 26 h 86"/>
                <a:gd name="T16" fmla="*/ 89 w 89"/>
                <a:gd name="T17" fmla="*/ 43 h 86"/>
                <a:gd name="T18" fmla="*/ 84 w 89"/>
                <a:gd name="T19" fmla="*/ 60 h 86"/>
                <a:gd name="T20" fmla="*/ 76 w 89"/>
                <a:gd name="T21" fmla="*/ 73 h 86"/>
                <a:gd name="T22" fmla="*/ 61 w 89"/>
                <a:gd name="T23" fmla="*/ 84 h 86"/>
                <a:gd name="T24" fmla="*/ 45 w 89"/>
                <a:gd name="T25" fmla="*/ 86 h 86"/>
                <a:gd name="T26" fmla="*/ 28 w 89"/>
                <a:gd name="T27" fmla="*/ 84 h 86"/>
                <a:gd name="T28" fmla="*/ 13 w 89"/>
                <a:gd name="T29" fmla="*/ 73 h 86"/>
                <a:gd name="T30" fmla="*/ 4 w 89"/>
                <a:gd name="T31" fmla="*/ 60 h 86"/>
                <a:gd name="T32" fmla="*/ 0 w 89"/>
                <a:gd name="T33" fmla="*/ 43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" h="86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1" y="2"/>
                  </a:lnTo>
                  <a:lnTo>
                    <a:pt x="76" y="13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0"/>
                  </a:lnTo>
                  <a:lnTo>
                    <a:pt x="76" y="73"/>
                  </a:lnTo>
                  <a:lnTo>
                    <a:pt x="61" y="84"/>
                  </a:lnTo>
                  <a:lnTo>
                    <a:pt x="45" y="86"/>
                  </a:lnTo>
                  <a:lnTo>
                    <a:pt x="28" y="84"/>
                  </a:lnTo>
                  <a:lnTo>
                    <a:pt x="13" y="73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0" name="Freeform 8"/>
            <p:cNvSpPr>
              <a:spLocks/>
            </p:cNvSpPr>
            <p:nvPr/>
          </p:nvSpPr>
          <p:spPr bwMode="auto">
            <a:xfrm>
              <a:off x="1295" y="2683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4 w 89"/>
                <a:gd name="T3" fmla="*/ 28 h 88"/>
                <a:gd name="T4" fmla="*/ 13 w 89"/>
                <a:gd name="T5" fmla="*/ 12 h 88"/>
                <a:gd name="T6" fmla="*/ 28 w 89"/>
                <a:gd name="T7" fmla="*/ 4 h 88"/>
                <a:gd name="T8" fmla="*/ 45 w 89"/>
                <a:gd name="T9" fmla="*/ 0 h 88"/>
                <a:gd name="T10" fmla="*/ 60 w 89"/>
                <a:gd name="T11" fmla="*/ 4 h 88"/>
                <a:gd name="T12" fmla="*/ 76 w 89"/>
                <a:gd name="T13" fmla="*/ 12 h 88"/>
                <a:gd name="T14" fmla="*/ 86 w 89"/>
                <a:gd name="T15" fmla="*/ 28 h 88"/>
                <a:gd name="T16" fmla="*/ 89 w 89"/>
                <a:gd name="T17" fmla="*/ 45 h 88"/>
                <a:gd name="T18" fmla="*/ 86 w 89"/>
                <a:gd name="T19" fmla="*/ 62 h 88"/>
                <a:gd name="T20" fmla="*/ 76 w 89"/>
                <a:gd name="T21" fmla="*/ 75 h 88"/>
                <a:gd name="T22" fmla="*/ 60 w 89"/>
                <a:gd name="T23" fmla="*/ 86 h 88"/>
                <a:gd name="T24" fmla="*/ 45 w 89"/>
                <a:gd name="T25" fmla="*/ 88 h 88"/>
                <a:gd name="T26" fmla="*/ 28 w 89"/>
                <a:gd name="T27" fmla="*/ 86 h 88"/>
                <a:gd name="T28" fmla="*/ 13 w 89"/>
                <a:gd name="T29" fmla="*/ 75 h 88"/>
                <a:gd name="T30" fmla="*/ 4 w 89"/>
                <a:gd name="T31" fmla="*/ 62 h 88"/>
                <a:gd name="T32" fmla="*/ 0 w 89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4" y="28"/>
                  </a:lnTo>
                  <a:lnTo>
                    <a:pt x="13" y="12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6" y="12"/>
                  </a:lnTo>
                  <a:lnTo>
                    <a:pt x="86" y="28"/>
                  </a:lnTo>
                  <a:lnTo>
                    <a:pt x="89" y="45"/>
                  </a:lnTo>
                  <a:lnTo>
                    <a:pt x="86" y="62"/>
                  </a:lnTo>
                  <a:lnTo>
                    <a:pt x="76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1" name="Freeform 9"/>
            <p:cNvSpPr>
              <a:spLocks/>
            </p:cNvSpPr>
            <p:nvPr/>
          </p:nvSpPr>
          <p:spPr bwMode="auto">
            <a:xfrm>
              <a:off x="471" y="1683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4 w 88"/>
                <a:gd name="T3" fmla="*/ 28 h 88"/>
                <a:gd name="T4" fmla="*/ 13 w 88"/>
                <a:gd name="T5" fmla="*/ 13 h 88"/>
                <a:gd name="T6" fmla="*/ 28 w 88"/>
                <a:gd name="T7" fmla="*/ 4 h 88"/>
                <a:gd name="T8" fmla="*/ 45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0 h 88"/>
                <a:gd name="T20" fmla="*/ 75 w 88"/>
                <a:gd name="T21" fmla="*/ 75 h 88"/>
                <a:gd name="T22" fmla="*/ 60 w 88"/>
                <a:gd name="T23" fmla="*/ 86 h 88"/>
                <a:gd name="T24" fmla="*/ 45 w 88"/>
                <a:gd name="T25" fmla="*/ 88 h 88"/>
                <a:gd name="T26" fmla="*/ 28 w 88"/>
                <a:gd name="T27" fmla="*/ 86 h 88"/>
                <a:gd name="T28" fmla="*/ 13 w 88"/>
                <a:gd name="T29" fmla="*/ 75 h 88"/>
                <a:gd name="T30" fmla="*/ 4 w 88"/>
                <a:gd name="T31" fmla="*/ 60 h 88"/>
                <a:gd name="T32" fmla="*/ 0 w 88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0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2" name="Freeform 10"/>
            <p:cNvSpPr>
              <a:spLocks/>
            </p:cNvSpPr>
            <p:nvPr/>
          </p:nvSpPr>
          <p:spPr bwMode="auto">
            <a:xfrm>
              <a:off x="1652" y="2117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2 w 88"/>
                <a:gd name="T3" fmla="*/ 28 h 88"/>
                <a:gd name="T4" fmla="*/ 13 w 88"/>
                <a:gd name="T5" fmla="*/ 13 h 88"/>
                <a:gd name="T6" fmla="*/ 26 w 88"/>
                <a:gd name="T7" fmla="*/ 4 h 88"/>
                <a:gd name="T8" fmla="*/ 43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2 h 88"/>
                <a:gd name="T20" fmla="*/ 75 w 88"/>
                <a:gd name="T21" fmla="*/ 75 h 88"/>
                <a:gd name="T22" fmla="*/ 60 w 88"/>
                <a:gd name="T23" fmla="*/ 86 h 88"/>
                <a:gd name="T24" fmla="*/ 43 w 88"/>
                <a:gd name="T25" fmla="*/ 88 h 88"/>
                <a:gd name="T26" fmla="*/ 26 w 88"/>
                <a:gd name="T27" fmla="*/ 86 h 88"/>
                <a:gd name="T28" fmla="*/ 13 w 88"/>
                <a:gd name="T29" fmla="*/ 75 h 88"/>
                <a:gd name="T30" fmla="*/ 2 w 88"/>
                <a:gd name="T31" fmla="*/ 62 h 88"/>
                <a:gd name="T32" fmla="*/ 0 w 88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2" y="28"/>
                  </a:lnTo>
                  <a:lnTo>
                    <a:pt x="13" y="13"/>
                  </a:lnTo>
                  <a:lnTo>
                    <a:pt x="26" y="4"/>
                  </a:lnTo>
                  <a:lnTo>
                    <a:pt x="43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2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3" y="88"/>
                  </a:lnTo>
                  <a:lnTo>
                    <a:pt x="26" y="86"/>
                  </a:lnTo>
                  <a:lnTo>
                    <a:pt x="13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3" name="Freeform 11"/>
            <p:cNvSpPr>
              <a:spLocks/>
            </p:cNvSpPr>
            <p:nvPr/>
          </p:nvSpPr>
          <p:spPr bwMode="auto">
            <a:xfrm>
              <a:off x="2134" y="2177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6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6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6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6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4" name="Rectangle 12"/>
            <p:cNvSpPr>
              <a:spLocks noChangeArrowheads="1"/>
            </p:cNvSpPr>
            <p:nvPr/>
          </p:nvSpPr>
          <p:spPr bwMode="auto">
            <a:xfrm>
              <a:off x="2032" y="1117"/>
              <a:ext cx="8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400" b="1"/>
            </a:p>
          </p:txBody>
        </p:sp>
        <p:sp>
          <p:nvSpPr>
            <p:cNvPr id="45085" name="Rectangle 13"/>
            <p:cNvSpPr>
              <a:spLocks noChangeArrowheads="1"/>
            </p:cNvSpPr>
            <p:nvPr/>
          </p:nvSpPr>
          <p:spPr bwMode="auto">
            <a:xfrm>
              <a:off x="1256" y="1764"/>
              <a:ext cx="8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400" b="1"/>
            </a:p>
          </p:txBody>
        </p:sp>
        <p:sp>
          <p:nvSpPr>
            <p:cNvPr id="45086" name="Rectangle 14"/>
            <p:cNvSpPr>
              <a:spLocks noChangeArrowheads="1"/>
            </p:cNvSpPr>
            <p:nvPr/>
          </p:nvSpPr>
          <p:spPr bwMode="auto">
            <a:xfrm>
              <a:off x="1810" y="2069"/>
              <a:ext cx="8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400" b="1"/>
            </a:p>
          </p:txBody>
        </p:sp>
        <p:sp>
          <p:nvSpPr>
            <p:cNvPr id="45087" name="Rectangle 15"/>
            <p:cNvSpPr>
              <a:spLocks noChangeArrowheads="1"/>
            </p:cNvSpPr>
            <p:nvPr/>
          </p:nvSpPr>
          <p:spPr bwMode="auto">
            <a:xfrm>
              <a:off x="1422" y="2635"/>
              <a:ext cx="8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400" b="1"/>
            </a:p>
          </p:txBody>
        </p:sp>
        <p:sp>
          <p:nvSpPr>
            <p:cNvPr id="45088" name="Rectangle 16"/>
            <p:cNvSpPr>
              <a:spLocks noChangeArrowheads="1"/>
            </p:cNvSpPr>
            <p:nvPr/>
          </p:nvSpPr>
          <p:spPr bwMode="auto">
            <a:xfrm>
              <a:off x="648" y="1626"/>
              <a:ext cx="8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400" b="1"/>
            </a:p>
          </p:txBody>
        </p:sp>
        <p:sp>
          <p:nvSpPr>
            <p:cNvPr id="45089" name="Rectangle 17"/>
            <p:cNvSpPr>
              <a:spLocks noChangeArrowheads="1"/>
            </p:cNvSpPr>
            <p:nvPr/>
          </p:nvSpPr>
          <p:spPr bwMode="auto">
            <a:xfrm>
              <a:off x="2307" y="2125"/>
              <a:ext cx="8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6</a:t>
              </a:r>
              <a:endParaRPr lang="en-US" altLang="en-US" sz="1400" b="1"/>
            </a:p>
          </p:txBody>
        </p:sp>
      </p:grpSp>
      <p:grpSp>
        <p:nvGrpSpPr>
          <p:cNvPr id="172050" name="Group 18"/>
          <p:cNvGrpSpPr>
            <a:grpSpLocks/>
          </p:cNvGrpSpPr>
          <p:nvPr/>
        </p:nvGrpSpPr>
        <p:grpSpPr bwMode="auto">
          <a:xfrm>
            <a:off x="2495550" y="3549650"/>
            <a:ext cx="1423988" cy="914400"/>
            <a:chOff x="1572" y="1804"/>
            <a:chExt cx="897" cy="576"/>
          </a:xfrm>
        </p:grpSpPr>
        <p:sp>
          <p:nvSpPr>
            <p:cNvPr id="45076" name="Freeform 19"/>
            <p:cNvSpPr>
              <a:spLocks/>
            </p:cNvSpPr>
            <p:nvPr/>
          </p:nvSpPr>
          <p:spPr bwMode="auto">
            <a:xfrm>
              <a:off x="1572" y="2005"/>
              <a:ext cx="897" cy="375"/>
            </a:xfrm>
            <a:custGeom>
              <a:avLst/>
              <a:gdLst>
                <a:gd name="T0" fmla="*/ 450 w 897"/>
                <a:gd name="T1" fmla="*/ 0 h 375"/>
                <a:gd name="T2" fmla="*/ 510 w 897"/>
                <a:gd name="T3" fmla="*/ 2 h 375"/>
                <a:gd name="T4" fmla="*/ 571 w 897"/>
                <a:gd name="T5" fmla="*/ 6 h 375"/>
                <a:gd name="T6" fmla="*/ 629 w 897"/>
                <a:gd name="T7" fmla="*/ 15 h 375"/>
                <a:gd name="T8" fmla="*/ 683 w 897"/>
                <a:gd name="T9" fmla="*/ 28 h 375"/>
                <a:gd name="T10" fmla="*/ 733 w 897"/>
                <a:gd name="T11" fmla="*/ 43 h 375"/>
                <a:gd name="T12" fmla="*/ 778 w 897"/>
                <a:gd name="T13" fmla="*/ 60 h 375"/>
                <a:gd name="T14" fmla="*/ 817 w 897"/>
                <a:gd name="T15" fmla="*/ 79 h 375"/>
                <a:gd name="T16" fmla="*/ 850 w 897"/>
                <a:gd name="T17" fmla="*/ 101 h 375"/>
                <a:gd name="T18" fmla="*/ 874 w 897"/>
                <a:gd name="T19" fmla="*/ 125 h 375"/>
                <a:gd name="T20" fmla="*/ 891 w 897"/>
                <a:gd name="T21" fmla="*/ 149 h 375"/>
                <a:gd name="T22" fmla="*/ 897 w 897"/>
                <a:gd name="T23" fmla="*/ 174 h 375"/>
                <a:gd name="T24" fmla="*/ 897 w 897"/>
                <a:gd name="T25" fmla="*/ 200 h 375"/>
                <a:gd name="T26" fmla="*/ 891 w 897"/>
                <a:gd name="T27" fmla="*/ 226 h 375"/>
                <a:gd name="T28" fmla="*/ 874 w 897"/>
                <a:gd name="T29" fmla="*/ 250 h 375"/>
                <a:gd name="T30" fmla="*/ 850 w 897"/>
                <a:gd name="T31" fmla="*/ 274 h 375"/>
                <a:gd name="T32" fmla="*/ 817 w 897"/>
                <a:gd name="T33" fmla="*/ 295 h 375"/>
                <a:gd name="T34" fmla="*/ 778 w 897"/>
                <a:gd name="T35" fmla="*/ 315 h 375"/>
                <a:gd name="T36" fmla="*/ 733 w 897"/>
                <a:gd name="T37" fmla="*/ 332 h 375"/>
                <a:gd name="T38" fmla="*/ 683 w 897"/>
                <a:gd name="T39" fmla="*/ 347 h 375"/>
                <a:gd name="T40" fmla="*/ 629 w 897"/>
                <a:gd name="T41" fmla="*/ 360 h 375"/>
                <a:gd name="T42" fmla="*/ 571 w 897"/>
                <a:gd name="T43" fmla="*/ 369 h 375"/>
                <a:gd name="T44" fmla="*/ 510 w 897"/>
                <a:gd name="T45" fmla="*/ 373 h 375"/>
                <a:gd name="T46" fmla="*/ 450 w 897"/>
                <a:gd name="T47" fmla="*/ 375 h 375"/>
                <a:gd name="T48" fmla="*/ 387 w 897"/>
                <a:gd name="T49" fmla="*/ 373 h 375"/>
                <a:gd name="T50" fmla="*/ 329 w 897"/>
                <a:gd name="T51" fmla="*/ 369 h 375"/>
                <a:gd name="T52" fmla="*/ 270 w 897"/>
                <a:gd name="T53" fmla="*/ 360 h 375"/>
                <a:gd name="T54" fmla="*/ 216 w 897"/>
                <a:gd name="T55" fmla="*/ 347 h 375"/>
                <a:gd name="T56" fmla="*/ 164 w 897"/>
                <a:gd name="T57" fmla="*/ 332 h 375"/>
                <a:gd name="T58" fmla="*/ 121 w 897"/>
                <a:gd name="T59" fmla="*/ 315 h 375"/>
                <a:gd name="T60" fmla="*/ 82 w 897"/>
                <a:gd name="T61" fmla="*/ 295 h 375"/>
                <a:gd name="T62" fmla="*/ 49 w 897"/>
                <a:gd name="T63" fmla="*/ 274 h 375"/>
                <a:gd name="T64" fmla="*/ 26 w 897"/>
                <a:gd name="T65" fmla="*/ 250 h 375"/>
                <a:gd name="T66" fmla="*/ 8 w 897"/>
                <a:gd name="T67" fmla="*/ 226 h 375"/>
                <a:gd name="T68" fmla="*/ 0 w 897"/>
                <a:gd name="T69" fmla="*/ 200 h 375"/>
                <a:gd name="T70" fmla="*/ 0 w 897"/>
                <a:gd name="T71" fmla="*/ 174 h 375"/>
                <a:gd name="T72" fmla="*/ 8 w 897"/>
                <a:gd name="T73" fmla="*/ 149 h 375"/>
                <a:gd name="T74" fmla="*/ 26 w 897"/>
                <a:gd name="T75" fmla="*/ 125 h 375"/>
                <a:gd name="T76" fmla="*/ 49 w 897"/>
                <a:gd name="T77" fmla="*/ 101 h 375"/>
                <a:gd name="T78" fmla="*/ 82 w 897"/>
                <a:gd name="T79" fmla="*/ 79 h 375"/>
                <a:gd name="T80" fmla="*/ 121 w 897"/>
                <a:gd name="T81" fmla="*/ 60 h 375"/>
                <a:gd name="T82" fmla="*/ 164 w 897"/>
                <a:gd name="T83" fmla="*/ 43 h 375"/>
                <a:gd name="T84" fmla="*/ 216 w 897"/>
                <a:gd name="T85" fmla="*/ 28 h 375"/>
                <a:gd name="T86" fmla="*/ 270 w 897"/>
                <a:gd name="T87" fmla="*/ 15 h 375"/>
                <a:gd name="T88" fmla="*/ 329 w 897"/>
                <a:gd name="T89" fmla="*/ 6 h 375"/>
                <a:gd name="T90" fmla="*/ 387 w 897"/>
                <a:gd name="T91" fmla="*/ 2 h 375"/>
                <a:gd name="T92" fmla="*/ 450 w 897"/>
                <a:gd name="T93" fmla="*/ 0 h 37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97" h="375">
                  <a:moveTo>
                    <a:pt x="450" y="0"/>
                  </a:moveTo>
                  <a:lnTo>
                    <a:pt x="510" y="2"/>
                  </a:lnTo>
                  <a:lnTo>
                    <a:pt x="571" y="6"/>
                  </a:lnTo>
                  <a:lnTo>
                    <a:pt x="629" y="15"/>
                  </a:lnTo>
                  <a:lnTo>
                    <a:pt x="683" y="28"/>
                  </a:lnTo>
                  <a:lnTo>
                    <a:pt x="733" y="43"/>
                  </a:lnTo>
                  <a:lnTo>
                    <a:pt x="778" y="60"/>
                  </a:lnTo>
                  <a:lnTo>
                    <a:pt x="817" y="79"/>
                  </a:lnTo>
                  <a:lnTo>
                    <a:pt x="850" y="101"/>
                  </a:lnTo>
                  <a:lnTo>
                    <a:pt x="874" y="125"/>
                  </a:lnTo>
                  <a:lnTo>
                    <a:pt x="891" y="149"/>
                  </a:lnTo>
                  <a:lnTo>
                    <a:pt x="897" y="174"/>
                  </a:lnTo>
                  <a:lnTo>
                    <a:pt x="897" y="200"/>
                  </a:lnTo>
                  <a:lnTo>
                    <a:pt x="891" y="226"/>
                  </a:lnTo>
                  <a:lnTo>
                    <a:pt x="874" y="250"/>
                  </a:lnTo>
                  <a:lnTo>
                    <a:pt x="850" y="274"/>
                  </a:lnTo>
                  <a:lnTo>
                    <a:pt x="817" y="295"/>
                  </a:lnTo>
                  <a:lnTo>
                    <a:pt x="778" y="315"/>
                  </a:lnTo>
                  <a:lnTo>
                    <a:pt x="733" y="332"/>
                  </a:lnTo>
                  <a:lnTo>
                    <a:pt x="683" y="347"/>
                  </a:lnTo>
                  <a:lnTo>
                    <a:pt x="629" y="360"/>
                  </a:lnTo>
                  <a:lnTo>
                    <a:pt x="571" y="369"/>
                  </a:lnTo>
                  <a:lnTo>
                    <a:pt x="510" y="373"/>
                  </a:lnTo>
                  <a:lnTo>
                    <a:pt x="450" y="375"/>
                  </a:lnTo>
                  <a:lnTo>
                    <a:pt x="387" y="373"/>
                  </a:lnTo>
                  <a:lnTo>
                    <a:pt x="329" y="369"/>
                  </a:lnTo>
                  <a:lnTo>
                    <a:pt x="270" y="360"/>
                  </a:lnTo>
                  <a:lnTo>
                    <a:pt x="216" y="347"/>
                  </a:lnTo>
                  <a:lnTo>
                    <a:pt x="164" y="332"/>
                  </a:lnTo>
                  <a:lnTo>
                    <a:pt x="121" y="315"/>
                  </a:lnTo>
                  <a:lnTo>
                    <a:pt x="82" y="295"/>
                  </a:lnTo>
                  <a:lnTo>
                    <a:pt x="49" y="274"/>
                  </a:lnTo>
                  <a:lnTo>
                    <a:pt x="26" y="250"/>
                  </a:lnTo>
                  <a:lnTo>
                    <a:pt x="8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8" y="149"/>
                  </a:lnTo>
                  <a:lnTo>
                    <a:pt x="26" y="125"/>
                  </a:lnTo>
                  <a:lnTo>
                    <a:pt x="49" y="101"/>
                  </a:lnTo>
                  <a:lnTo>
                    <a:pt x="82" y="79"/>
                  </a:lnTo>
                  <a:lnTo>
                    <a:pt x="121" y="60"/>
                  </a:lnTo>
                  <a:lnTo>
                    <a:pt x="164" y="43"/>
                  </a:lnTo>
                  <a:lnTo>
                    <a:pt x="216" y="28"/>
                  </a:lnTo>
                  <a:lnTo>
                    <a:pt x="270" y="15"/>
                  </a:lnTo>
                  <a:lnTo>
                    <a:pt x="329" y="6"/>
                  </a:lnTo>
                  <a:lnTo>
                    <a:pt x="387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7" name="Rectangle 20"/>
            <p:cNvSpPr>
              <a:spLocks noChangeArrowheads="1"/>
            </p:cNvSpPr>
            <p:nvPr/>
          </p:nvSpPr>
          <p:spPr bwMode="auto">
            <a:xfrm>
              <a:off x="1944" y="1804"/>
              <a:ext cx="9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200" b="1">
                  <a:solidFill>
                    <a:srgbClr val="FF0000"/>
                  </a:solidFill>
                </a:rPr>
                <a:t>1</a:t>
              </a:r>
              <a:endParaRPr lang="en-US" altLang="en-US" sz="1400" b="1"/>
            </a:p>
          </p:txBody>
        </p:sp>
      </p:grpSp>
      <p:grpSp>
        <p:nvGrpSpPr>
          <p:cNvPr id="172053" name="Group 21"/>
          <p:cNvGrpSpPr>
            <a:grpSpLocks/>
          </p:cNvGrpSpPr>
          <p:nvPr/>
        </p:nvGrpSpPr>
        <p:grpSpPr bwMode="auto">
          <a:xfrm>
            <a:off x="527050" y="3175000"/>
            <a:ext cx="1735138" cy="1103313"/>
            <a:chOff x="332" y="1568"/>
            <a:chExt cx="1093" cy="695"/>
          </a:xfrm>
        </p:grpSpPr>
        <p:sp>
          <p:nvSpPr>
            <p:cNvPr id="45074" name="Freeform 22"/>
            <p:cNvSpPr>
              <a:spLocks/>
            </p:cNvSpPr>
            <p:nvPr/>
          </p:nvSpPr>
          <p:spPr bwMode="auto">
            <a:xfrm>
              <a:off x="332" y="1568"/>
              <a:ext cx="1093" cy="497"/>
            </a:xfrm>
            <a:custGeom>
              <a:avLst/>
              <a:gdLst>
                <a:gd name="T0" fmla="*/ 547 w 1093"/>
                <a:gd name="T1" fmla="*/ 0 h 497"/>
                <a:gd name="T2" fmla="*/ 615 w 1093"/>
                <a:gd name="T3" fmla="*/ 3 h 497"/>
                <a:gd name="T4" fmla="*/ 684 w 1093"/>
                <a:gd name="T5" fmla="*/ 7 h 497"/>
                <a:gd name="T6" fmla="*/ 749 w 1093"/>
                <a:gd name="T7" fmla="*/ 18 h 497"/>
                <a:gd name="T8" fmla="*/ 811 w 1093"/>
                <a:gd name="T9" fmla="*/ 31 h 497"/>
                <a:gd name="T10" fmla="*/ 868 w 1093"/>
                <a:gd name="T11" fmla="*/ 48 h 497"/>
                <a:gd name="T12" fmla="*/ 922 w 1093"/>
                <a:gd name="T13" fmla="*/ 67 h 497"/>
                <a:gd name="T14" fmla="*/ 969 w 1093"/>
                <a:gd name="T15" fmla="*/ 91 h 497"/>
                <a:gd name="T16" fmla="*/ 1008 w 1093"/>
                <a:gd name="T17" fmla="*/ 115 h 497"/>
                <a:gd name="T18" fmla="*/ 1043 w 1093"/>
                <a:gd name="T19" fmla="*/ 143 h 497"/>
                <a:gd name="T20" fmla="*/ 1067 w 1093"/>
                <a:gd name="T21" fmla="*/ 171 h 497"/>
                <a:gd name="T22" fmla="*/ 1084 w 1093"/>
                <a:gd name="T23" fmla="*/ 201 h 497"/>
                <a:gd name="T24" fmla="*/ 1093 w 1093"/>
                <a:gd name="T25" fmla="*/ 234 h 497"/>
                <a:gd name="T26" fmla="*/ 1093 w 1093"/>
                <a:gd name="T27" fmla="*/ 264 h 497"/>
                <a:gd name="T28" fmla="*/ 1084 w 1093"/>
                <a:gd name="T29" fmla="*/ 294 h 497"/>
                <a:gd name="T30" fmla="*/ 1067 w 1093"/>
                <a:gd name="T31" fmla="*/ 324 h 497"/>
                <a:gd name="T32" fmla="*/ 1043 w 1093"/>
                <a:gd name="T33" fmla="*/ 354 h 497"/>
                <a:gd name="T34" fmla="*/ 1008 w 1093"/>
                <a:gd name="T35" fmla="*/ 383 h 497"/>
                <a:gd name="T36" fmla="*/ 969 w 1093"/>
                <a:gd name="T37" fmla="*/ 406 h 497"/>
                <a:gd name="T38" fmla="*/ 922 w 1093"/>
                <a:gd name="T39" fmla="*/ 430 h 497"/>
                <a:gd name="T40" fmla="*/ 868 w 1093"/>
                <a:gd name="T41" fmla="*/ 449 h 497"/>
                <a:gd name="T42" fmla="*/ 811 w 1093"/>
                <a:gd name="T43" fmla="*/ 467 h 497"/>
                <a:gd name="T44" fmla="*/ 749 w 1093"/>
                <a:gd name="T45" fmla="*/ 480 h 497"/>
                <a:gd name="T46" fmla="*/ 684 w 1093"/>
                <a:gd name="T47" fmla="*/ 488 h 497"/>
                <a:gd name="T48" fmla="*/ 615 w 1093"/>
                <a:gd name="T49" fmla="*/ 495 h 497"/>
                <a:gd name="T50" fmla="*/ 547 w 1093"/>
                <a:gd name="T51" fmla="*/ 497 h 497"/>
                <a:gd name="T52" fmla="*/ 478 w 1093"/>
                <a:gd name="T53" fmla="*/ 495 h 497"/>
                <a:gd name="T54" fmla="*/ 411 w 1093"/>
                <a:gd name="T55" fmla="*/ 488 h 497"/>
                <a:gd name="T56" fmla="*/ 346 w 1093"/>
                <a:gd name="T57" fmla="*/ 480 h 497"/>
                <a:gd name="T58" fmla="*/ 284 w 1093"/>
                <a:gd name="T59" fmla="*/ 467 h 497"/>
                <a:gd name="T60" fmla="*/ 225 w 1093"/>
                <a:gd name="T61" fmla="*/ 449 h 497"/>
                <a:gd name="T62" fmla="*/ 173 w 1093"/>
                <a:gd name="T63" fmla="*/ 430 h 497"/>
                <a:gd name="T64" fmla="*/ 126 w 1093"/>
                <a:gd name="T65" fmla="*/ 406 h 497"/>
                <a:gd name="T66" fmla="*/ 85 w 1093"/>
                <a:gd name="T67" fmla="*/ 383 h 497"/>
                <a:gd name="T68" fmla="*/ 52 w 1093"/>
                <a:gd name="T69" fmla="*/ 354 h 497"/>
                <a:gd name="T70" fmla="*/ 26 w 1093"/>
                <a:gd name="T71" fmla="*/ 324 h 497"/>
                <a:gd name="T72" fmla="*/ 9 w 1093"/>
                <a:gd name="T73" fmla="*/ 294 h 497"/>
                <a:gd name="T74" fmla="*/ 0 w 1093"/>
                <a:gd name="T75" fmla="*/ 264 h 497"/>
                <a:gd name="T76" fmla="*/ 0 w 1093"/>
                <a:gd name="T77" fmla="*/ 234 h 497"/>
                <a:gd name="T78" fmla="*/ 9 w 1093"/>
                <a:gd name="T79" fmla="*/ 201 h 497"/>
                <a:gd name="T80" fmla="*/ 26 w 1093"/>
                <a:gd name="T81" fmla="*/ 171 h 497"/>
                <a:gd name="T82" fmla="*/ 52 w 1093"/>
                <a:gd name="T83" fmla="*/ 143 h 497"/>
                <a:gd name="T84" fmla="*/ 85 w 1093"/>
                <a:gd name="T85" fmla="*/ 115 h 497"/>
                <a:gd name="T86" fmla="*/ 126 w 1093"/>
                <a:gd name="T87" fmla="*/ 91 h 497"/>
                <a:gd name="T88" fmla="*/ 173 w 1093"/>
                <a:gd name="T89" fmla="*/ 67 h 497"/>
                <a:gd name="T90" fmla="*/ 225 w 1093"/>
                <a:gd name="T91" fmla="*/ 48 h 497"/>
                <a:gd name="T92" fmla="*/ 284 w 1093"/>
                <a:gd name="T93" fmla="*/ 31 h 497"/>
                <a:gd name="T94" fmla="*/ 346 w 1093"/>
                <a:gd name="T95" fmla="*/ 18 h 497"/>
                <a:gd name="T96" fmla="*/ 411 w 1093"/>
                <a:gd name="T97" fmla="*/ 7 h 497"/>
                <a:gd name="T98" fmla="*/ 478 w 1093"/>
                <a:gd name="T99" fmla="*/ 3 h 497"/>
                <a:gd name="T100" fmla="*/ 547 w 1093"/>
                <a:gd name="T101" fmla="*/ 0 h 49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93" h="497">
                  <a:moveTo>
                    <a:pt x="547" y="0"/>
                  </a:moveTo>
                  <a:lnTo>
                    <a:pt x="615" y="3"/>
                  </a:lnTo>
                  <a:lnTo>
                    <a:pt x="684" y="7"/>
                  </a:lnTo>
                  <a:lnTo>
                    <a:pt x="749" y="18"/>
                  </a:lnTo>
                  <a:lnTo>
                    <a:pt x="811" y="31"/>
                  </a:lnTo>
                  <a:lnTo>
                    <a:pt x="868" y="48"/>
                  </a:lnTo>
                  <a:lnTo>
                    <a:pt x="922" y="67"/>
                  </a:lnTo>
                  <a:lnTo>
                    <a:pt x="969" y="91"/>
                  </a:lnTo>
                  <a:lnTo>
                    <a:pt x="1008" y="115"/>
                  </a:lnTo>
                  <a:lnTo>
                    <a:pt x="1043" y="143"/>
                  </a:lnTo>
                  <a:lnTo>
                    <a:pt x="1067" y="171"/>
                  </a:lnTo>
                  <a:lnTo>
                    <a:pt x="1084" y="201"/>
                  </a:lnTo>
                  <a:lnTo>
                    <a:pt x="1093" y="234"/>
                  </a:lnTo>
                  <a:lnTo>
                    <a:pt x="1093" y="264"/>
                  </a:lnTo>
                  <a:lnTo>
                    <a:pt x="1084" y="294"/>
                  </a:lnTo>
                  <a:lnTo>
                    <a:pt x="1067" y="324"/>
                  </a:lnTo>
                  <a:lnTo>
                    <a:pt x="1043" y="354"/>
                  </a:lnTo>
                  <a:lnTo>
                    <a:pt x="1008" y="383"/>
                  </a:lnTo>
                  <a:lnTo>
                    <a:pt x="969" y="406"/>
                  </a:lnTo>
                  <a:lnTo>
                    <a:pt x="922" y="430"/>
                  </a:lnTo>
                  <a:lnTo>
                    <a:pt x="868" y="449"/>
                  </a:lnTo>
                  <a:lnTo>
                    <a:pt x="811" y="467"/>
                  </a:lnTo>
                  <a:lnTo>
                    <a:pt x="749" y="480"/>
                  </a:lnTo>
                  <a:lnTo>
                    <a:pt x="684" y="488"/>
                  </a:lnTo>
                  <a:lnTo>
                    <a:pt x="615" y="495"/>
                  </a:lnTo>
                  <a:lnTo>
                    <a:pt x="547" y="497"/>
                  </a:lnTo>
                  <a:lnTo>
                    <a:pt x="478" y="495"/>
                  </a:lnTo>
                  <a:lnTo>
                    <a:pt x="411" y="488"/>
                  </a:lnTo>
                  <a:lnTo>
                    <a:pt x="346" y="480"/>
                  </a:lnTo>
                  <a:lnTo>
                    <a:pt x="284" y="467"/>
                  </a:lnTo>
                  <a:lnTo>
                    <a:pt x="225" y="449"/>
                  </a:lnTo>
                  <a:lnTo>
                    <a:pt x="173" y="430"/>
                  </a:lnTo>
                  <a:lnTo>
                    <a:pt x="126" y="406"/>
                  </a:lnTo>
                  <a:lnTo>
                    <a:pt x="85" y="383"/>
                  </a:lnTo>
                  <a:lnTo>
                    <a:pt x="52" y="354"/>
                  </a:lnTo>
                  <a:lnTo>
                    <a:pt x="26" y="324"/>
                  </a:lnTo>
                  <a:lnTo>
                    <a:pt x="9" y="294"/>
                  </a:lnTo>
                  <a:lnTo>
                    <a:pt x="0" y="264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26" y="171"/>
                  </a:lnTo>
                  <a:lnTo>
                    <a:pt x="52" y="143"/>
                  </a:lnTo>
                  <a:lnTo>
                    <a:pt x="85" y="115"/>
                  </a:lnTo>
                  <a:lnTo>
                    <a:pt x="126" y="91"/>
                  </a:lnTo>
                  <a:lnTo>
                    <a:pt x="173" y="67"/>
                  </a:lnTo>
                  <a:lnTo>
                    <a:pt x="225" y="48"/>
                  </a:lnTo>
                  <a:lnTo>
                    <a:pt x="284" y="31"/>
                  </a:lnTo>
                  <a:lnTo>
                    <a:pt x="346" y="18"/>
                  </a:lnTo>
                  <a:lnTo>
                    <a:pt x="411" y="7"/>
                  </a:lnTo>
                  <a:lnTo>
                    <a:pt x="478" y="3"/>
                  </a:lnTo>
                  <a:lnTo>
                    <a:pt x="5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5" name="Rectangle 23"/>
            <p:cNvSpPr>
              <a:spLocks noChangeArrowheads="1"/>
            </p:cNvSpPr>
            <p:nvPr/>
          </p:nvSpPr>
          <p:spPr bwMode="auto">
            <a:xfrm>
              <a:off x="949" y="2052"/>
              <a:ext cx="9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200" b="1">
                  <a:solidFill>
                    <a:srgbClr val="FF0000"/>
                  </a:solidFill>
                </a:rPr>
                <a:t>2</a:t>
              </a:r>
              <a:endParaRPr lang="en-US" altLang="en-US" sz="1400" b="1"/>
            </a:p>
          </p:txBody>
        </p:sp>
      </p:grpSp>
      <p:grpSp>
        <p:nvGrpSpPr>
          <p:cNvPr id="172056" name="Group 24"/>
          <p:cNvGrpSpPr>
            <a:grpSpLocks/>
          </p:cNvGrpSpPr>
          <p:nvPr/>
        </p:nvGrpSpPr>
        <p:grpSpPr bwMode="auto">
          <a:xfrm>
            <a:off x="444500" y="2757488"/>
            <a:ext cx="3675063" cy="2097087"/>
            <a:chOff x="280" y="1305"/>
            <a:chExt cx="2315" cy="1321"/>
          </a:xfrm>
        </p:grpSpPr>
        <p:sp>
          <p:nvSpPr>
            <p:cNvPr id="45072" name="Freeform 25"/>
            <p:cNvSpPr>
              <a:spLocks/>
            </p:cNvSpPr>
            <p:nvPr/>
          </p:nvSpPr>
          <p:spPr bwMode="auto">
            <a:xfrm>
              <a:off x="280" y="1314"/>
              <a:ext cx="2315" cy="1312"/>
            </a:xfrm>
            <a:custGeom>
              <a:avLst/>
              <a:gdLst>
                <a:gd name="T0" fmla="*/ 1326 w 2315"/>
                <a:gd name="T1" fmla="*/ 23 h 1312"/>
                <a:gd name="T2" fmla="*/ 1519 w 2315"/>
                <a:gd name="T3" fmla="*/ 64 h 1312"/>
                <a:gd name="T4" fmla="*/ 1698 w 2315"/>
                <a:gd name="T5" fmla="*/ 121 h 1312"/>
                <a:gd name="T6" fmla="*/ 1865 w 2315"/>
                <a:gd name="T7" fmla="*/ 194 h 1312"/>
                <a:gd name="T8" fmla="*/ 2008 w 2315"/>
                <a:gd name="T9" fmla="*/ 278 h 1312"/>
                <a:gd name="T10" fmla="*/ 2129 w 2315"/>
                <a:gd name="T11" fmla="*/ 375 h 1312"/>
                <a:gd name="T12" fmla="*/ 2222 w 2315"/>
                <a:gd name="T13" fmla="*/ 479 h 1312"/>
                <a:gd name="T14" fmla="*/ 2282 w 2315"/>
                <a:gd name="T15" fmla="*/ 589 h 1312"/>
                <a:gd name="T16" fmla="*/ 2313 w 2315"/>
                <a:gd name="T17" fmla="*/ 699 h 1312"/>
                <a:gd name="T18" fmla="*/ 2308 w 2315"/>
                <a:gd name="T19" fmla="*/ 809 h 1312"/>
                <a:gd name="T20" fmla="*/ 2272 w 2315"/>
                <a:gd name="T21" fmla="*/ 915 h 1312"/>
                <a:gd name="T22" fmla="*/ 2202 w 2315"/>
                <a:gd name="T23" fmla="*/ 1014 h 1312"/>
                <a:gd name="T24" fmla="*/ 2105 w 2315"/>
                <a:gd name="T25" fmla="*/ 1101 h 1312"/>
                <a:gd name="T26" fmla="*/ 1977 w 2315"/>
                <a:gd name="T27" fmla="*/ 1176 h 1312"/>
                <a:gd name="T28" fmla="*/ 1828 w 2315"/>
                <a:gd name="T29" fmla="*/ 1237 h 1312"/>
                <a:gd name="T30" fmla="*/ 1659 w 2315"/>
                <a:gd name="T31" fmla="*/ 1280 h 1312"/>
                <a:gd name="T32" fmla="*/ 1476 w 2315"/>
                <a:gd name="T33" fmla="*/ 1306 h 1312"/>
                <a:gd name="T34" fmla="*/ 1283 w 2315"/>
                <a:gd name="T35" fmla="*/ 1312 h 1312"/>
                <a:gd name="T36" fmla="*/ 1086 w 2315"/>
                <a:gd name="T37" fmla="*/ 1299 h 1312"/>
                <a:gd name="T38" fmla="*/ 894 w 2315"/>
                <a:gd name="T39" fmla="*/ 1269 h 1312"/>
                <a:gd name="T40" fmla="*/ 705 w 2315"/>
                <a:gd name="T41" fmla="*/ 1220 h 1312"/>
                <a:gd name="T42" fmla="*/ 532 w 2315"/>
                <a:gd name="T43" fmla="*/ 1155 h 1312"/>
                <a:gd name="T44" fmla="*/ 377 w 2315"/>
                <a:gd name="T45" fmla="*/ 1077 h 1312"/>
                <a:gd name="T46" fmla="*/ 245 w 2315"/>
                <a:gd name="T47" fmla="*/ 984 h 1312"/>
                <a:gd name="T48" fmla="*/ 137 w 2315"/>
                <a:gd name="T49" fmla="*/ 885 h 1312"/>
                <a:gd name="T50" fmla="*/ 61 w 2315"/>
                <a:gd name="T51" fmla="*/ 777 h 1312"/>
                <a:gd name="T52" fmla="*/ 13 w 2315"/>
                <a:gd name="T53" fmla="*/ 667 h 1312"/>
                <a:gd name="T54" fmla="*/ 0 w 2315"/>
                <a:gd name="T55" fmla="*/ 555 h 1312"/>
                <a:gd name="T56" fmla="*/ 22 w 2315"/>
                <a:gd name="T57" fmla="*/ 447 h 1312"/>
                <a:gd name="T58" fmla="*/ 74 w 2315"/>
                <a:gd name="T59" fmla="*/ 345 h 1312"/>
                <a:gd name="T60" fmla="*/ 158 w 2315"/>
                <a:gd name="T61" fmla="*/ 252 h 1312"/>
                <a:gd name="T62" fmla="*/ 273 w 2315"/>
                <a:gd name="T63" fmla="*/ 170 h 1312"/>
                <a:gd name="T64" fmla="*/ 411 w 2315"/>
                <a:gd name="T65" fmla="*/ 103 h 1312"/>
                <a:gd name="T66" fmla="*/ 571 w 2315"/>
                <a:gd name="T67" fmla="*/ 49 h 1312"/>
                <a:gd name="T68" fmla="*/ 747 w 2315"/>
                <a:gd name="T69" fmla="*/ 17 h 1312"/>
                <a:gd name="T70" fmla="*/ 937 w 2315"/>
                <a:gd name="T71" fmla="*/ 0 h 1312"/>
                <a:gd name="T72" fmla="*/ 1132 w 2315"/>
                <a:gd name="T73" fmla="*/ 2 h 13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315" h="1312">
                  <a:moveTo>
                    <a:pt x="1229" y="10"/>
                  </a:moveTo>
                  <a:lnTo>
                    <a:pt x="1326" y="23"/>
                  </a:lnTo>
                  <a:lnTo>
                    <a:pt x="1424" y="43"/>
                  </a:lnTo>
                  <a:lnTo>
                    <a:pt x="1519" y="64"/>
                  </a:lnTo>
                  <a:lnTo>
                    <a:pt x="1610" y="90"/>
                  </a:lnTo>
                  <a:lnTo>
                    <a:pt x="1698" y="121"/>
                  </a:lnTo>
                  <a:lnTo>
                    <a:pt x="1783" y="155"/>
                  </a:lnTo>
                  <a:lnTo>
                    <a:pt x="1865" y="194"/>
                  </a:lnTo>
                  <a:lnTo>
                    <a:pt x="1938" y="235"/>
                  </a:lnTo>
                  <a:lnTo>
                    <a:pt x="2008" y="278"/>
                  </a:lnTo>
                  <a:lnTo>
                    <a:pt x="2073" y="326"/>
                  </a:lnTo>
                  <a:lnTo>
                    <a:pt x="2129" y="375"/>
                  </a:lnTo>
                  <a:lnTo>
                    <a:pt x="2179" y="425"/>
                  </a:lnTo>
                  <a:lnTo>
                    <a:pt x="2222" y="479"/>
                  </a:lnTo>
                  <a:lnTo>
                    <a:pt x="2256" y="533"/>
                  </a:lnTo>
                  <a:lnTo>
                    <a:pt x="2282" y="589"/>
                  </a:lnTo>
                  <a:lnTo>
                    <a:pt x="2302" y="643"/>
                  </a:lnTo>
                  <a:lnTo>
                    <a:pt x="2313" y="699"/>
                  </a:lnTo>
                  <a:lnTo>
                    <a:pt x="2315" y="755"/>
                  </a:lnTo>
                  <a:lnTo>
                    <a:pt x="2308" y="809"/>
                  </a:lnTo>
                  <a:lnTo>
                    <a:pt x="2295" y="863"/>
                  </a:lnTo>
                  <a:lnTo>
                    <a:pt x="2272" y="915"/>
                  </a:lnTo>
                  <a:lnTo>
                    <a:pt x="2241" y="965"/>
                  </a:lnTo>
                  <a:lnTo>
                    <a:pt x="2202" y="1014"/>
                  </a:lnTo>
                  <a:lnTo>
                    <a:pt x="2157" y="1060"/>
                  </a:lnTo>
                  <a:lnTo>
                    <a:pt x="2105" y="1101"/>
                  </a:lnTo>
                  <a:lnTo>
                    <a:pt x="2044" y="1140"/>
                  </a:lnTo>
                  <a:lnTo>
                    <a:pt x="1977" y="1176"/>
                  </a:lnTo>
                  <a:lnTo>
                    <a:pt x="1906" y="1209"/>
                  </a:lnTo>
                  <a:lnTo>
                    <a:pt x="1828" y="1237"/>
                  </a:lnTo>
                  <a:lnTo>
                    <a:pt x="1746" y="1261"/>
                  </a:lnTo>
                  <a:lnTo>
                    <a:pt x="1659" y="1280"/>
                  </a:lnTo>
                  <a:lnTo>
                    <a:pt x="1569" y="1295"/>
                  </a:lnTo>
                  <a:lnTo>
                    <a:pt x="1476" y="1306"/>
                  </a:lnTo>
                  <a:lnTo>
                    <a:pt x="1380" y="1310"/>
                  </a:lnTo>
                  <a:lnTo>
                    <a:pt x="1283" y="1312"/>
                  </a:lnTo>
                  <a:lnTo>
                    <a:pt x="1186" y="1308"/>
                  </a:lnTo>
                  <a:lnTo>
                    <a:pt x="1086" y="1299"/>
                  </a:lnTo>
                  <a:lnTo>
                    <a:pt x="989" y="1286"/>
                  </a:lnTo>
                  <a:lnTo>
                    <a:pt x="894" y="1269"/>
                  </a:lnTo>
                  <a:lnTo>
                    <a:pt x="798" y="1245"/>
                  </a:lnTo>
                  <a:lnTo>
                    <a:pt x="705" y="1220"/>
                  </a:lnTo>
                  <a:lnTo>
                    <a:pt x="617" y="1189"/>
                  </a:lnTo>
                  <a:lnTo>
                    <a:pt x="532" y="1155"/>
                  </a:lnTo>
                  <a:lnTo>
                    <a:pt x="452" y="1118"/>
                  </a:lnTo>
                  <a:lnTo>
                    <a:pt x="377" y="1077"/>
                  </a:lnTo>
                  <a:lnTo>
                    <a:pt x="307" y="1032"/>
                  </a:lnTo>
                  <a:lnTo>
                    <a:pt x="245" y="984"/>
                  </a:lnTo>
                  <a:lnTo>
                    <a:pt x="186" y="937"/>
                  </a:lnTo>
                  <a:lnTo>
                    <a:pt x="137" y="885"/>
                  </a:lnTo>
                  <a:lnTo>
                    <a:pt x="95" y="831"/>
                  </a:lnTo>
                  <a:lnTo>
                    <a:pt x="61" y="777"/>
                  </a:lnTo>
                  <a:lnTo>
                    <a:pt x="33" y="723"/>
                  </a:lnTo>
                  <a:lnTo>
                    <a:pt x="13" y="667"/>
                  </a:lnTo>
                  <a:lnTo>
                    <a:pt x="5" y="611"/>
                  </a:lnTo>
                  <a:lnTo>
                    <a:pt x="0" y="555"/>
                  </a:lnTo>
                  <a:lnTo>
                    <a:pt x="7" y="501"/>
                  </a:lnTo>
                  <a:lnTo>
                    <a:pt x="22" y="447"/>
                  </a:lnTo>
                  <a:lnTo>
                    <a:pt x="44" y="395"/>
                  </a:lnTo>
                  <a:lnTo>
                    <a:pt x="74" y="345"/>
                  </a:lnTo>
                  <a:lnTo>
                    <a:pt x="113" y="298"/>
                  </a:lnTo>
                  <a:lnTo>
                    <a:pt x="158" y="252"/>
                  </a:lnTo>
                  <a:lnTo>
                    <a:pt x="212" y="209"/>
                  </a:lnTo>
                  <a:lnTo>
                    <a:pt x="273" y="170"/>
                  </a:lnTo>
                  <a:lnTo>
                    <a:pt x="338" y="133"/>
                  </a:lnTo>
                  <a:lnTo>
                    <a:pt x="411" y="103"/>
                  </a:lnTo>
                  <a:lnTo>
                    <a:pt x="489" y="75"/>
                  </a:lnTo>
                  <a:lnTo>
                    <a:pt x="571" y="49"/>
                  </a:lnTo>
                  <a:lnTo>
                    <a:pt x="658" y="30"/>
                  </a:lnTo>
                  <a:lnTo>
                    <a:pt x="747" y="17"/>
                  </a:lnTo>
                  <a:lnTo>
                    <a:pt x="840" y="6"/>
                  </a:lnTo>
                  <a:lnTo>
                    <a:pt x="937" y="0"/>
                  </a:lnTo>
                  <a:lnTo>
                    <a:pt x="1034" y="0"/>
                  </a:lnTo>
                  <a:lnTo>
                    <a:pt x="1132" y="2"/>
                  </a:lnTo>
                  <a:lnTo>
                    <a:pt x="1229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3" name="Rectangle 26"/>
            <p:cNvSpPr>
              <a:spLocks noChangeArrowheads="1"/>
            </p:cNvSpPr>
            <p:nvPr/>
          </p:nvSpPr>
          <p:spPr bwMode="auto">
            <a:xfrm>
              <a:off x="1390" y="1305"/>
              <a:ext cx="9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200" b="1">
                  <a:solidFill>
                    <a:srgbClr val="FF0000"/>
                  </a:solidFill>
                </a:rPr>
                <a:t>3</a:t>
              </a:r>
              <a:endParaRPr lang="en-US" altLang="en-US" sz="1400" b="1"/>
            </a:p>
          </p:txBody>
        </p:sp>
      </p:grpSp>
      <p:grpSp>
        <p:nvGrpSpPr>
          <p:cNvPr id="172059" name="Group 27"/>
          <p:cNvGrpSpPr>
            <a:grpSpLocks/>
          </p:cNvGrpSpPr>
          <p:nvPr/>
        </p:nvGrpSpPr>
        <p:grpSpPr bwMode="auto">
          <a:xfrm>
            <a:off x="382588" y="2636838"/>
            <a:ext cx="3795712" cy="2868612"/>
            <a:chOff x="241" y="1229"/>
            <a:chExt cx="2391" cy="1807"/>
          </a:xfrm>
        </p:grpSpPr>
        <p:sp>
          <p:nvSpPr>
            <p:cNvPr id="45070" name="Freeform 28"/>
            <p:cNvSpPr>
              <a:spLocks/>
            </p:cNvSpPr>
            <p:nvPr/>
          </p:nvSpPr>
          <p:spPr bwMode="auto">
            <a:xfrm>
              <a:off x="241" y="1229"/>
              <a:ext cx="2391" cy="1611"/>
            </a:xfrm>
            <a:custGeom>
              <a:avLst/>
              <a:gdLst>
                <a:gd name="T0" fmla="*/ 1385 w 2391"/>
                <a:gd name="T1" fmla="*/ 24 h 1611"/>
                <a:gd name="T2" fmla="*/ 1582 w 2391"/>
                <a:gd name="T3" fmla="*/ 69 h 1611"/>
                <a:gd name="T4" fmla="*/ 1768 w 2391"/>
                <a:gd name="T5" fmla="*/ 136 h 1611"/>
                <a:gd name="T6" fmla="*/ 1936 w 2391"/>
                <a:gd name="T7" fmla="*/ 221 h 1611"/>
                <a:gd name="T8" fmla="*/ 2083 w 2391"/>
                <a:gd name="T9" fmla="*/ 322 h 1611"/>
                <a:gd name="T10" fmla="*/ 2207 w 2391"/>
                <a:gd name="T11" fmla="*/ 439 h 1611"/>
                <a:gd name="T12" fmla="*/ 2300 w 2391"/>
                <a:gd name="T13" fmla="*/ 566 h 1611"/>
                <a:gd name="T14" fmla="*/ 2360 w 2391"/>
                <a:gd name="T15" fmla="*/ 698 h 1611"/>
                <a:gd name="T16" fmla="*/ 2388 w 2391"/>
                <a:gd name="T17" fmla="*/ 836 h 1611"/>
                <a:gd name="T18" fmla="*/ 2382 w 2391"/>
                <a:gd name="T19" fmla="*/ 970 h 1611"/>
                <a:gd name="T20" fmla="*/ 2343 w 2391"/>
                <a:gd name="T21" fmla="*/ 1102 h 1611"/>
                <a:gd name="T22" fmla="*/ 2270 w 2391"/>
                <a:gd name="T23" fmla="*/ 1225 h 1611"/>
                <a:gd name="T24" fmla="*/ 2166 w 2391"/>
                <a:gd name="T25" fmla="*/ 1335 h 1611"/>
                <a:gd name="T26" fmla="*/ 2032 w 2391"/>
                <a:gd name="T27" fmla="*/ 1430 h 1611"/>
                <a:gd name="T28" fmla="*/ 1876 w 2391"/>
                <a:gd name="T29" fmla="*/ 1508 h 1611"/>
                <a:gd name="T30" fmla="*/ 1701 w 2391"/>
                <a:gd name="T31" fmla="*/ 1564 h 1611"/>
                <a:gd name="T32" fmla="*/ 1510 w 2391"/>
                <a:gd name="T33" fmla="*/ 1598 h 1611"/>
                <a:gd name="T34" fmla="*/ 1311 w 2391"/>
                <a:gd name="T35" fmla="*/ 1611 h 1611"/>
                <a:gd name="T36" fmla="*/ 1108 w 2391"/>
                <a:gd name="T37" fmla="*/ 1600 h 1611"/>
                <a:gd name="T38" fmla="*/ 907 w 2391"/>
                <a:gd name="T39" fmla="*/ 1568 h 1611"/>
                <a:gd name="T40" fmla="*/ 716 w 2391"/>
                <a:gd name="T41" fmla="*/ 1512 h 1611"/>
                <a:gd name="T42" fmla="*/ 537 w 2391"/>
                <a:gd name="T43" fmla="*/ 1436 h 1611"/>
                <a:gd name="T44" fmla="*/ 379 w 2391"/>
                <a:gd name="T45" fmla="*/ 1341 h 1611"/>
                <a:gd name="T46" fmla="*/ 243 w 2391"/>
                <a:gd name="T47" fmla="*/ 1233 h 1611"/>
                <a:gd name="T48" fmla="*/ 134 w 2391"/>
                <a:gd name="T49" fmla="*/ 1110 h 1611"/>
                <a:gd name="T50" fmla="*/ 57 w 2391"/>
                <a:gd name="T51" fmla="*/ 981 h 1611"/>
                <a:gd name="T52" fmla="*/ 11 w 2391"/>
                <a:gd name="T53" fmla="*/ 845 h 1611"/>
                <a:gd name="T54" fmla="*/ 0 w 2391"/>
                <a:gd name="T55" fmla="*/ 709 h 1611"/>
                <a:gd name="T56" fmla="*/ 24 w 2391"/>
                <a:gd name="T57" fmla="*/ 575 h 1611"/>
                <a:gd name="T58" fmla="*/ 83 w 2391"/>
                <a:gd name="T59" fmla="*/ 447 h 1611"/>
                <a:gd name="T60" fmla="*/ 171 w 2391"/>
                <a:gd name="T61" fmla="*/ 331 h 1611"/>
                <a:gd name="T62" fmla="*/ 290 w 2391"/>
                <a:gd name="T63" fmla="*/ 227 h 1611"/>
                <a:gd name="T64" fmla="*/ 435 w 2391"/>
                <a:gd name="T65" fmla="*/ 141 h 1611"/>
                <a:gd name="T66" fmla="*/ 602 w 2391"/>
                <a:gd name="T67" fmla="*/ 74 h 1611"/>
                <a:gd name="T68" fmla="*/ 786 w 2391"/>
                <a:gd name="T69" fmla="*/ 28 h 1611"/>
                <a:gd name="T70" fmla="*/ 980 w 2391"/>
                <a:gd name="T71" fmla="*/ 3 h 1611"/>
                <a:gd name="T72" fmla="*/ 1181 w 2391"/>
                <a:gd name="T73" fmla="*/ 3 h 161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391" h="1611">
                  <a:moveTo>
                    <a:pt x="1283" y="11"/>
                  </a:moveTo>
                  <a:lnTo>
                    <a:pt x="1385" y="24"/>
                  </a:lnTo>
                  <a:lnTo>
                    <a:pt x="1484" y="46"/>
                  </a:lnTo>
                  <a:lnTo>
                    <a:pt x="1582" y="69"/>
                  </a:lnTo>
                  <a:lnTo>
                    <a:pt x="1675" y="100"/>
                  </a:lnTo>
                  <a:lnTo>
                    <a:pt x="1768" y="136"/>
                  </a:lnTo>
                  <a:lnTo>
                    <a:pt x="1854" y="175"/>
                  </a:lnTo>
                  <a:lnTo>
                    <a:pt x="1936" y="221"/>
                  </a:lnTo>
                  <a:lnTo>
                    <a:pt x="2012" y="270"/>
                  </a:lnTo>
                  <a:lnTo>
                    <a:pt x="2083" y="322"/>
                  </a:lnTo>
                  <a:lnTo>
                    <a:pt x="2148" y="380"/>
                  </a:lnTo>
                  <a:lnTo>
                    <a:pt x="2207" y="439"/>
                  </a:lnTo>
                  <a:lnTo>
                    <a:pt x="2257" y="501"/>
                  </a:lnTo>
                  <a:lnTo>
                    <a:pt x="2300" y="566"/>
                  </a:lnTo>
                  <a:lnTo>
                    <a:pt x="2334" y="631"/>
                  </a:lnTo>
                  <a:lnTo>
                    <a:pt x="2360" y="698"/>
                  </a:lnTo>
                  <a:lnTo>
                    <a:pt x="2380" y="767"/>
                  </a:lnTo>
                  <a:lnTo>
                    <a:pt x="2388" y="836"/>
                  </a:lnTo>
                  <a:lnTo>
                    <a:pt x="2391" y="903"/>
                  </a:lnTo>
                  <a:lnTo>
                    <a:pt x="2382" y="970"/>
                  </a:lnTo>
                  <a:lnTo>
                    <a:pt x="2367" y="1037"/>
                  </a:lnTo>
                  <a:lnTo>
                    <a:pt x="2343" y="1102"/>
                  </a:lnTo>
                  <a:lnTo>
                    <a:pt x="2311" y="1164"/>
                  </a:lnTo>
                  <a:lnTo>
                    <a:pt x="2270" y="1225"/>
                  </a:lnTo>
                  <a:lnTo>
                    <a:pt x="2220" y="1281"/>
                  </a:lnTo>
                  <a:lnTo>
                    <a:pt x="2166" y="1335"/>
                  </a:lnTo>
                  <a:lnTo>
                    <a:pt x="2101" y="1384"/>
                  </a:lnTo>
                  <a:lnTo>
                    <a:pt x="2032" y="1430"/>
                  </a:lnTo>
                  <a:lnTo>
                    <a:pt x="1958" y="1471"/>
                  </a:lnTo>
                  <a:lnTo>
                    <a:pt x="1876" y="1508"/>
                  </a:lnTo>
                  <a:lnTo>
                    <a:pt x="1789" y="1538"/>
                  </a:lnTo>
                  <a:lnTo>
                    <a:pt x="1701" y="1564"/>
                  </a:lnTo>
                  <a:lnTo>
                    <a:pt x="1608" y="1585"/>
                  </a:lnTo>
                  <a:lnTo>
                    <a:pt x="1510" y="1598"/>
                  </a:lnTo>
                  <a:lnTo>
                    <a:pt x="1411" y="1609"/>
                  </a:lnTo>
                  <a:lnTo>
                    <a:pt x="1311" y="1611"/>
                  </a:lnTo>
                  <a:lnTo>
                    <a:pt x="1210" y="1609"/>
                  </a:lnTo>
                  <a:lnTo>
                    <a:pt x="1108" y="1600"/>
                  </a:lnTo>
                  <a:lnTo>
                    <a:pt x="1006" y="1587"/>
                  </a:lnTo>
                  <a:lnTo>
                    <a:pt x="907" y="1568"/>
                  </a:lnTo>
                  <a:lnTo>
                    <a:pt x="809" y="1542"/>
                  </a:lnTo>
                  <a:lnTo>
                    <a:pt x="716" y="1512"/>
                  </a:lnTo>
                  <a:lnTo>
                    <a:pt x="626" y="1475"/>
                  </a:lnTo>
                  <a:lnTo>
                    <a:pt x="537" y="1436"/>
                  </a:lnTo>
                  <a:lnTo>
                    <a:pt x="455" y="1391"/>
                  </a:lnTo>
                  <a:lnTo>
                    <a:pt x="379" y="1341"/>
                  </a:lnTo>
                  <a:lnTo>
                    <a:pt x="308" y="1289"/>
                  </a:lnTo>
                  <a:lnTo>
                    <a:pt x="243" y="1233"/>
                  </a:lnTo>
                  <a:lnTo>
                    <a:pt x="184" y="1173"/>
                  </a:lnTo>
                  <a:lnTo>
                    <a:pt x="134" y="1110"/>
                  </a:lnTo>
                  <a:lnTo>
                    <a:pt x="91" y="1045"/>
                  </a:lnTo>
                  <a:lnTo>
                    <a:pt x="57" y="981"/>
                  </a:lnTo>
                  <a:lnTo>
                    <a:pt x="31" y="914"/>
                  </a:lnTo>
                  <a:lnTo>
                    <a:pt x="11" y="845"/>
                  </a:lnTo>
                  <a:lnTo>
                    <a:pt x="3" y="776"/>
                  </a:lnTo>
                  <a:lnTo>
                    <a:pt x="0" y="709"/>
                  </a:lnTo>
                  <a:lnTo>
                    <a:pt x="9" y="642"/>
                  </a:lnTo>
                  <a:lnTo>
                    <a:pt x="24" y="575"/>
                  </a:lnTo>
                  <a:lnTo>
                    <a:pt x="48" y="510"/>
                  </a:lnTo>
                  <a:lnTo>
                    <a:pt x="83" y="447"/>
                  </a:lnTo>
                  <a:lnTo>
                    <a:pt x="121" y="387"/>
                  </a:lnTo>
                  <a:lnTo>
                    <a:pt x="171" y="331"/>
                  </a:lnTo>
                  <a:lnTo>
                    <a:pt x="227" y="277"/>
                  </a:lnTo>
                  <a:lnTo>
                    <a:pt x="290" y="227"/>
                  </a:lnTo>
                  <a:lnTo>
                    <a:pt x="359" y="182"/>
                  </a:lnTo>
                  <a:lnTo>
                    <a:pt x="435" y="141"/>
                  </a:lnTo>
                  <a:lnTo>
                    <a:pt x="515" y="104"/>
                  </a:lnTo>
                  <a:lnTo>
                    <a:pt x="602" y="74"/>
                  </a:lnTo>
                  <a:lnTo>
                    <a:pt x="690" y="48"/>
                  </a:lnTo>
                  <a:lnTo>
                    <a:pt x="786" y="28"/>
                  </a:lnTo>
                  <a:lnTo>
                    <a:pt x="881" y="13"/>
                  </a:lnTo>
                  <a:lnTo>
                    <a:pt x="980" y="3"/>
                  </a:lnTo>
                  <a:lnTo>
                    <a:pt x="1082" y="0"/>
                  </a:lnTo>
                  <a:lnTo>
                    <a:pt x="1181" y="3"/>
                  </a:lnTo>
                  <a:lnTo>
                    <a:pt x="1283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1" name="Rectangle 29"/>
            <p:cNvSpPr>
              <a:spLocks noChangeArrowheads="1"/>
            </p:cNvSpPr>
            <p:nvPr/>
          </p:nvSpPr>
          <p:spPr bwMode="auto">
            <a:xfrm>
              <a:off x="1239" y="2825"/>
              <a:ext cx="9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200" b="1">
                  <a:solidFill>
                    <a:srgbClr val="FF0000"/>
                  </a:solidFill>
                </a:rPr>
                <a:t>4</a:t>
              </a:r>
              <a:endParaRPr lang="en-US" altLang="en-US" sz="1400" b="1"/>
            </a:p>
          </p:txBody>
        </p:sp>
      </p:grpSp>
      <p:grpSp>
        <p:nvGrpSpPr>
          <p:cNvPr id="172062" name="Group 30"/>
          <p:cNvGrpSpPr>
            <a:grpSpLocks/>
          </p:cNvGrpSpPr>
          <p:nvPr/>
        </p:nvGrpSpPr>
        <p:grpSpPr bwMode="auto">
          <a:xfrm>
            <a:off x="307975" y="2233613"/>
            <a:ext cx="4003675" cy="3530600"/>
            <a:chOff x="194" y="975"/>
            <a:chExt cx="2522" cy="2224"/>
          </a:xfrm>
        </p:grpSpPr>
        <p:sp>
          <p:nvSpPr>
            <p:cNvPr id="45068" name="Rectangle 31"/>
            <p:cNvSpPr>
              <a:spLocks noChangeArrowheads="1"/>
            </p:cNvSpPr>
            <p:nvPr/>
          </p:nvSpPr>
          <p:spPr bwMode="auto">
            <a:xfrm>
              <a:off x="2138" y="975"/>
              <a:ext cx="9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200" b="1">
                  <a:solidFill>
                    <a:srgbClr val="FF0000"/>
                  </a:solidFill>
                </a:rPr>
                <a:t>5</a:t>
              </a:r>
              <a:endParaRPr lang="en-US" altLang="en-US" sz="1400" b="1"/>
            </a:p>
          </p:txBody>
        </p:sp>
        <p:sp>
          <p:nvSpPr>
            <p:cNvPr id="45069" name="Freeform 32"/>
            <p:cNvSpPr>
              <a:spLocks/>
            </p:cNvSpPr>
            <p:nvPr/>
          </p:nvSpPr>
          <p:spPr bwMode="auto">
            <a:xfrm>
              <a:off x="194" y="988"/>
              <a:ext cx="2522" cy="2211"/>
            </a:xfrm>
            <a:custGeom>
              <a:avLst/>
              <a:gdLst>
                <a:gd name="T0" fmla="*/ 1363 w 2522"/>
                <a:gd name="T1" fmla="*/ 4 h 2211"/>
                <a:gd name="T2" fmla="*/ 1568 w 2522"/>
                <a:gd name="T3" fmla="*/ 34 h 2211"/>
                <a:gd name="T4" fmla="*/ 1765 w 2522"/>
                <a:gd name="T5" fmla="*/ 92 h 2211"/>
                <a:gd name="T6" fmla="*/ 1949 w 2522"/>
                <a:gd name="T7" fmla="*/ 179 h 2211"/>
                <a:gd name="T8" fmla="*/ 2113 w 2522"/>
                <a:gd name="T9" fmla="*/ 291 h 2211"/>
                <a:gd name="T10" fmla="*/ 2254 w 2522"/>
                <a:gd name="T11" fmla="*/ 425 h 2211"/>
                <a:gd name="T12" fmla="*/ 2368 w 2522"/>
                <a:gd name="T13" fmla="*/ 578 h 2211"/>
                <a:gd name="T14" fmla="*/ 2453 w 2522"/>
                <a:gd name="T15" fmla="*/ 744 h 2211"/>
                <a:gd name="T16" fmla="*/ 2505 w 2522"/>
                <a:gd name="T17" fmla="*/ 922 h 2211"/>
                <a:gd name="T18" fmla="*/ 2522 w 2522"/>
                <a:gd name="T19" fmla="*/ 1103 h 2211"/>
                <a:gd name="T20" fmla="*/ 2505 w 2522"/>
                <a:gd name="T21" fmla="*/ 1284 h 2211"/>
                <a:gd name="T22" fmla="*/ 2453 w 2522"/>
                <a:gd name="T23" fmla="*/ 1461 h 2211"/>
                <a:gd name="T24" fmla="*/ 2371 w 2522"/>
                <a:gd name="T25" fmla="*/ 1630 h 2211"/>
                <a:gd name="T26" fmla="*/ 2256 w 2522"/>
                <a:gd name="T27" fmla="*/ 1783 h 2211"/>
                <a:gd name="T28" fmla="*/ 2115 w 2522"/>
                <a:gd name="T29" fmla="*/ 1917 h 2211"/>
                <a:gd name="T30" fmla="*/ 1951 w 2522"/>
                <a:gd name="T31" fmla="*/ 2029 h 2211"/>
                <a:gd name="T32" fmla="*/ 1769 w 2522"/>
                <a:gd name="T33" fmla="*/ 2118 h 2211"/>
                <a:gd name="T34" fmla="*/ 1572 w 2522"/>
                <a:gd name="T35" fmla="*/ 2176 h 2211"/>
                <a:gd name="T36" fmla="*/ 1367 w 2522"/>
                <a:gd name="T37" fmla="*/ 2206 h 2211"/>
                <a:gd name="T38" fmla="*/ 1159 w 2522"/>
                <a:gd name="T39" fmla="*/ 2206 h 2211"/>
                <a:gd name="T40" fmla="*/ 954 w 2522"/>
                <a:gd name="T41" fmla="*/ 2178 h 2211"/>
                <a:gd name="T42" fmla="*/ 755 w 2522"/>
                <a:gd name="T43" fmla="*/ 2118 h 2211"/>
                <a:gd name="T44" fmla="*/ 573 w 2522"/>
                <a:gd name="T45" fmla="*/ 2031 h 2211"/>
                <a:gd name="T46" fmla="*/ 409 w 2522"/>
                <a:gd name="T47" fmla="*/ 1919 h 2211"/>
                <a:gd name="T48" fmla="*/ 266 w 2522"/>
                <a:gd name="T49" fmla="*/ 1785 h 2211"/>
                <a:gd name="T50" fmla="*/ 151 w 2522"/>
                <a:gd name="T51" fmla="*/ 1634 h 2211"/>
                <a:gd name="T52" fmla="*/ 69 w 2522"/>
                <a:gd name="T53" fmla="*/ 1466 h 2211"/>
                <a:gd name="T54" fmla="*/ 17 w 2522"/>
                <a:gd name="T55" fmla="*/ 1289 h 2211"/>
                <a:gd name="T56" fmla="*/ 0 w 2522"/>
                <a:gd name="T57" fmla="*/ 1107 h 2211"/>
                <a:gd name="T58" fmla="*/ 17 w 2522"/>
                <a:gd name="T59" fmla="*/ 926 h 2211"/>
                <a:gd name="T60" fmla="*/ 67 w 2522"/>
                <a:gd name="T61" fmla="*/ 749 h 2211"/>
                <a:gd name="T62" fmla="*/ 151 w 2522"/>
                <a:gd name="T63" fmla="*/ 580 h 2211"/>
                <a:gd name="T64" fmla="*/ 264 w 2522"/>
                <a:gd name="T65" fmla="*/ 429 h 2211"/>
                <a:gd name="T66" fmla="*/ 404 w 2522"/>
                <a:gd name="T67" fmla="*/ 293 h 2211"/>
                <a:gd name="T68" fmla="*/ 569 w 2522"/>
                <a:gd name="T69" fmla="*/ 181 h 2211"/>
                <a:gd name="T70" fmla="*/ 753 w 2522"/>
                <a:gd name="T71" fmla="*/ 95 h 2211"/>
                <a:gd name="T72" fmla="*/ 949 w 2522"/>
                <a:gd name="T73" fmla="*/ 34 h 2211"/>
                <a:gd name="T74" fmla="*/ 1155 w 2522"/>
                <a:gd name="T75" fmla="*/ 4 h 221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522" h="2211">
                  <a:moveTo>
                    <a:pt x="1259" y="0"/>
                  </a:moveTo>
                  <a:lnTo>
                    <a:pt x="1363" y="4"/>
                  </a:lnTo>
                  <a:lnTo>
                    <a:pt x="1466" y="15"/>
                  </a:lnTo>
                  <a:lnTo>
                    <a:pt x="1568" y="34"/>
                  </a:lnTo>
                  <a:lnTo>
                    <a:pt x="1668" y="60"/>
                  </a:lnTo>
                  <a:lnTo>
                    <a:pt x="1765" y="92"/>
                  </a:lnTo>
                  <a:lnTo>
                    <a:pt x="1858" y="131"/>
                  </a:lnTo>
                  <a:lnTo>
                    <a:pt x="1949" y="179"/>
                  </a:lnTo>
                  <a:lnTo>
                    <a:pt x="2033" y="233"/>
                  </a:lnTo>
                  <a:lnTo>
                    <a:pt x="2113" y="291"/>
                  </a:lnTo>
                  <a:lnTo>
                    <a:pt x="2187" y="356"/>
                  </a:lnTo>
                  <a:lnTo>
                    <a:pt x="2254" y="425"/>
                  </a:lnTo>
                  <a:lnTo>
                    <a:pt x="2314" y="498"/>
                  </a:lnTo>
                  <a:lnTo>
                    <a:pt x="2368" y="578"/>
                  </a:lnTo>
                  <a:lnTo>
                    <a:pt x="2414" y="660"/>
                  </a:lnTo>
                  <a:lnTo>
                    <a:pt x="2453" y="744"/>
                  </a:lnTo>
                  <a:lnTo>
                    <a:pt x="2483" y="831"/>
                  </a:lnTo>
                  <a:lnTo>
                    <a:pt x="2505" y="922"/>
                  </a:lnTo>
                  <a:lnTo>
                    <a:pt x="2518" y="1012"/>
                  </a:lnTo>
                  <a:lnTo>
                    <a:pt x="2522" y="1103"/>
                  </a:lnTo>
                  <a:lnTo>
                    <a:pt x="2518" y="1194"/>
                  </a:lnTo>
                  <a:lnTo>
                    <a:pt x="2505" y="1284"/>
                  </a:lnTo>
                  <a:lnTo>
                    <a:pt x="2483" y="1375"/>
                  </a:lnTo>
                  <a:lnTo>
                    <a:pt x="2453" y="1461"/>
                  </a:lnTo>
                  <a:lnTo>
                    <a:pt x="2416" y="1548"/>
                  </a:lnTo>
                  <a:lnTo>
                    <a:pt x="2371" y="1630"/>
                  </a:lnTo>
                  <a:lnTo>
                    <a:pt x="2317" y="1707"/>
                  </a:lnTo>
                  <a:lnTo>
                    <a:pt x="2256" y="1783"/>
                  </a:lnTo>
                  <a:lnTo>
                    <a:pt x="2189" y="1852"/>
                  </a:lnTo>
                  <a:lnTo>
                    <a:pt x="2115" y="1917"/>
                  </a:lnTo>
                  <a:lnTo>
                    <a:pt x="2037" y="1975"/>
                  </a:lnTo>
                  <a:lnTo>
                    <a:pt x="1951" y="2029"/>
                  </a:lnTo>
                  <a:lnTo>
                    <a:pt x="1862" y="2077"/>
                  </a:lnTo>
                  <a:lnTo>
                    <a:pt x="1769" y="2118"/>
                  </a:lnTo>
                  <a:lnTo>
                    <a:pt x="1672" y="2150"/>
                  </a:lnTo>
                  <a:lnTo>
                    <a:pt x="1572" y="2176"/>
                  </a:lnTo>
                  <a:lnTo>
                    <a:pt x="1471" y="2195"/>
                  </a:lnTo>
                  <a:lnTo>
                    <a:pt x="1367" y="2206"/>
                  </a:lnTo>
                  <a:lnTo>
                    <a:pt x="1263" y="2211"/>
                  </a:lnTo>
                  <a:lnTo>
                    <a:pt x="1159" y="2206"/>
                  </a:lnTo>
                  <a:lnTo>
                    <a:pt x="1055" y="2195"/>
                  </a:lnTo>
                  <a:lnTo>
                    <a:pt x="954" y="2178"/>
                  </a:lnTo>
                  <a:lnTo>
                    <a:pt x="852" y="2152"/>
                  </a:lnTo>
                  <a:lnTo>
                    <a:pt x="755" y="2118"/>
                  </a:lnTo>
                  <a:lnTo>
                    <a:pt x="662" y="2079"/>
                  </a:lnTo>
                  <a:lnTo>
                    <a:pt x="573" y="2031"/>
                  </a:lnTo>
                  <a:lnTo>
                    <a:pt x="486" y="1980"/>
                  </a:lnTo>
                  <a:lnTo>
                    <a:pt x="409" y="1919"/>
                  </a:lnTo>
                  <a:lnTo>
                    <a:pt x="333" y="1856"/>
                  </a:lnTo>
                  <a:lnTo>
                    <a:pt x="266" y="1785"/>
                  </a:lnTo>
                  <a:lnTo>
                    <a:pt x="205" y="1712"/>
                  </a:lnTo>
                  <a:lnTo>
                    <a:pt x="151" y="1634"/>
                  </a:lnTo>
                  <a:lnTo>
                    <a:pt x="106" y="1552"/>
                  </a:lnTo>
                  <a:lnTo>
                    <a:pt x="69" y="1466"/>
                  </a:lnTo>
                  <a:lnTo>
                    <a:pt x="39" y="1379"/>
                  </a:lnTo>
                  <a:lnTo>
                    <a:pt x="17" y="1289"/>
                  </a:lnTo>
                  <a:lnTo>
                    <a:pt x="4" y="1198"/>
                  </a:lnTo>
                  <a:lnTo>
                    <a:pt x="0" y="1107"/>
                  </a:lnTo>
                  <a:lnTo>
                    <a:pt x="4" y="1017"/>
                  </a:lnTo>
                  <a:lnTo>
                    <a:pt x="17" y="926"/>
                  </a:lnTo>
                  <a:lnTo>
                    <a:pt x="37" y="835"/>
                  </a:lnTo>
                  <a:lnTo>
                    <a:pt x="67" y="749"/>
                  </a:lnTo>
                  <a:lnTo>
                    <a:pt x="106" y="662"/>
                  </a:lnTo>
                  <a:lnTo>
                    <a:pt x="151" y="580"/>
                  </a:lnTo>
                  <a:lnTo>
                    <a:pt x="203" y="503"/>
                  </a:lnTo>
                  <a:lnTo>
                    <a:pt x="264" y="429"/>
                  </a:lnTo>
                  <a:lnTo>
                    <a:pt x="331" y="358"/>
                  </a:lnTo>
                  <a:lnTo>
                    <a:pt x="404" y="293"/>
                  </a:lnTo>
                  <a:lnTo>
                    <a:pt x="484" y="235"/>
                  </a:lnTo>
                  <a:lnTo>
                    <a:pt x="569" y="181"/>
                  </a:lnTo>
                  <a:lnTo>
                    <a:pt x="660" y="133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49" y="34"/>
                  </a:lnTo>
                  <a:lnTo>
                    <a:pt x="1051" y="15"/>
                  </a:lnTo>
                  <a:lnTo>
                    <a:pt x="1155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72065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5600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969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280400" cy="5524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Strength of MIN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066800" y="42672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Original Points</a:t>
            </a:r>
          </a:p>
        </p:txBody>
      </p:sp>
      <p:grpSp>
        <p:nvGrpSpPr>
          <p:cNvPr id="173060" name="Group 4"/>
          <p:cNvGrpSpPr>
            <a:grpSpLocks/>
          </p:cNvGrpSpPr>
          <p:nvPr/>
        </p:nvGrpSpPr>
        <p:grpSpPr bwMode="auto">
          <a:xfrm>
            <a:off x="4876800" y="1981200"/>
            <a:ext cx="4103688" cy="2652713"/>
            <a:chOff x="3072" y="1248"/>
            <a:chExt cx="2585" cy="1671"/>
          </a:xfrm>
        </p:grpSpPr>
        <p:sp>
          <p:nvSpPr>
            <p:cNvPr id="46087" name="Text Box 5"/>
            <p:cNvSpPr txBox="1">
              <a:spLocks noChangeArrowheads="1"/>
            </p:cNvSpPr>
            <p:nvPr/>
          </p:nvSpPr>
          <p:spPr bwMode="auto">
            <a:xfrm>
              <a:off x="3408" y="2688"/>
              <a:ext cx="1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Two Clusters</a:t>
              </a:r>
            </a:p>
          </p:txBody>
        </p:sp>
        <p:pic>
          <p:nvPicPr>
            <p:cNvPr id="4608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28" r="7143"/>
            <a:stretch>
              <a:fillRect/>
            </a:stretch>
          </p:blipFill>
          <p:spPr bwMode="auto">
            <a:xfrm>
              <a:off x="3072" y="1248"/>
              <a:ext cx="2585" cy="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608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8" r="5357"/>
          <a:stretch>
            <a:fillRect/>
          </a:stretch>
        </p:blipFill>
        <p:spPr bwMode="auto">
          <a:xfrm>
            <a:off x="152400" y="1981200"/>
            <a:ext cx="4186238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3064" name="Text Box 8"/>
          <p:cNvSpPr txBox="1">
            <a:spLocks noChangeArrowheads="1"/>
          </p:cNvSpPr>
          <p:nvPr/>
        </p:nvSpPr>
        <p:spPr bwMode="auto">
          <a:xfrm>
            <a:off x="609600" y="55768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1"/>
              <a:t> Can handle non-elliptical shapes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57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4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95350"/>
            <a:ext cx="8280400" cy="5524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Limitations of MIN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066800" y="47244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Original Points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4085" name="Group 5"/>
          <p:cNvGrpSpPr>
            <a:grpSpLocks/>
          </p:cNvGrpSpPr>
          <p:nvPr/>
        </p:nvGrpSpPr>
        <p:grpSpPr bwMode="auto">
          <a:xfrm>
            <a:off x="4265613" y="1524000"/>
            <a:ext cx="4268787" cy="3567113"/>
            <a:chOff x="2496" y="960"/>
            <a:chExt cx="2689" cy="2247"/>
          </a:xfrm>
        </p:grpSpPr>
        <p:sp>
          <p:nvSpPr>
            <p:cNvPr id="47111" name="Text Box 6"/>
            <p:cNvSpPr txBox="1">
              <a:spLocks noChangeArrowheads="1"/>
            </p:cNvSpPr>
            <p:nvPr/>
          </p:nvSpPr>
          <p:spPr bwMode="auto">
            <a:xfrm>
              <a:off x="3072" y="2976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Two Clusters</a:t>
              </a:r>
            </a:p>
          </p:txBody>
        </p:sp>
        <p:pic>
          <p:nvPicPr>
            <p:cNvPr id="47112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960"/>
              <a:ext cx="2689" cy="2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609600" y="55768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1"/>
              <a:t> Sensitive to noise and outliers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98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8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" y="457200"/>
            <a:ext cx="8229600" cy="990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Cluster Similarity: MAX or Complete Linkage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Similarity of two clusters is based on the </a:t>
            </a:r>
            <a:r>
              <a:rPr lang="en-US" altLang="en-US" sz="2800" b="1" u="sng" dirty="0" smtClean="0"/>
              <a:t>two least similar (most distant) points </a:t>
            </a:r>
            <a:r>
              <a:rPr lang="en-US" altLang="en-US" sz="2800" dirty="0" smtClean="0"/>
              <a:t>in the different clusters</a:t>
            </a:r>
          </a:p>
          <a:p>
            <a:pPr lvl="1" eaLnBrk="1" hangingPunct="1"/>
            <a:r>
              <a:rPr lang="en-US" altLang="en-US" sz="2400" dirty="0" smtClean="0"/>
              <a:t>Determined by all pairs of points in the two clusters</a:t>
            </a:r>
          </a:p>
          <a:p>
            <a:pPr eaLnBrk="1" hangingPunct="1"/>
            <a:endParaRPr lang="en-US" altLang="en-US" sz="2800" dirty="0" smtClean="0"/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228600" y="3560763"/>
          <a:ext cx="4343400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44" name="Worksheet" r:id="rId3" imgW="2294001" imgH="1013841" progId="Excel.Sheet.8">
                  <p:embed/>
                </p:oleObj>
              </mc:Choice>
              <mc:Fallback>
                <p:oleObj name="Worksheet" r:id="rId3" imgW="2294001" imgH="1013841" progId="Excel.Sheet.8">
                  <p:embed/>
                  <p:pic>
                    <p:nvPicPr>
                      <p:cNvPr id="481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560763"/>
                        <a:ext cx="4343400" cy="245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5109" name="Group 5"/>
          <p:cNvGrpSpPr>
            <a:grpSpLocks/>
          </p:cNvGrpSpPr>
          <p:nvPr/>
        </p:nvGrpSpPr>
        <p:grpSpPr bwMode="auto">
          <a:xfrm>
            <a:off x="5715000" y="3429000"/>
            <a:ext cx="2598738" cy="2667000"/>
            <a:chOff x="3691" y="2160"/>
            <a:chExt cx="1637" cy="1680"/>
          </a:xfrm>
        </p:grpSpPr>
        <p:sp>
          <p:nvSpPr>
            <p:cNvPr id="48134" name="Line 6"/>
            <p:cNvSpPr>
              <a:spLocks noChangeShapeType="1"/>
            </p:cNvSpPr>
            <p:nvPr/>
          </p:nvSpPr>
          <p:spPr bwMode="auto">
            <a:xfrm flipV="1">
              <a:off x="5219" y="3168"/>
              <a:ext cx="0" cy="4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5" name="Line 7"/>
            <p:cNvSpPr>
              <a:spLocks noChangeShapeType="1"/>
            </p:cNvSpPr>
            <p:nvPr/>
          </p:nvSpPr>
          <p:spPr bwMode="auto">
            <a:xfrm>
              <a:off x="4793" y="3168"/>
              <a:ext cx="4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6" name="Line 8"/>
            <p:cNvSpPr>
              <a:spLocks noChangeShapeType="1"/>
            </p:cNvSpPr>
            <p:nvPr/>
          </p:nvSpPr>
          <p:spPr bwMode="auto">
            <a:xfrm>
              <a:off x="4793" y="3168"/>
              <a:ext cx="0" cy="4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7" name="Line 9"/>
            <p:cNvSpPr>
              <a:spLocks noChangeShapeType="1"/>
            </p:cNvSpPr>
            <p:nvPr/>
          </p:nvSpPr>
          <p:spPr bwMode="auto">
            <a:xfrm flipV="1">
              <a:off x="4964" y="2916"/>
              <a:ext cx="0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8" name="Line 10"/>
            <p:cNvSpPr>
              <a:spLocks noChangeShapeType="1"/>
            </p:cNvSpPr>
            <p:nvPr/>
          </p:nvSpPr>
          <p:spPr bwMode="auto">
            <a:xfrm flipV="1">
              <a:off x="4964" y="2832"/>
              <a:ext cx="0" cy="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9" name="Line 11"/>
            <p:cNvSpPr>
              <a:spLocks noChangeShapeType="1"/>
            </p:cNvSpPr>
            <p:nvPr/>
          </p:nvSpPr>
          <p:spPr bwMode="auto">
            <a:xfrm flipV="1">
              <a:off x="4197" y="3252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0" name="Line 12"/>
            <p:cNvSpPr>
              <a:spLocks noChangeShapeType="1"/>
            </p:cNvSpPr>
            <p:nvPr/>
          </p:nvSpPr>
          <p:spPr bwMode="auto">
            <a:xfrm>
              <a:off x="3770" y="3252"/>
              <a:ext cx="4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1" name="Line 13"/>
            <p:cNvSpPr>
              <a:spLocks noChangeShapeType="1"/>
            </p:cNvSpPr>
            <p:nvPr/>
          </p:nvSpPr>
          <p:spPr bwMode="auto">
            <a:xfrm>
              <a:off x="3770" y="3252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2" name="Line 14"/>
            <p:cNvSpPr>
              <a:spLocks noChangeShapeType="1"/>
            </p:cNvSpPr>
            <p:nvPr/>
          </p:nvSpPr>
          <p:spPr bwMode="auto">
            <a:xfrm flipV="1">
              <a:off x="3941" y="2748"/>
              <a:ext cx="0" cy="5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3" name="Line 15"/>
            <p:cNvSpPr>
              <a:spLocks noChangeShapeType="1"/>
            </p:cNvSpPr>
            <p:nvPr/>
          </p:nvSpPr>
          <p:spPr bwMode="auto">
            <a:xfrm flipV="1">
              <a:off x="3941" y="2664"/>
              <a:ext cx="0" cy="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4" name="Line 16"/>
            <p:cNvSpPr>
              <a:spLocks noChangeShapeType="1"/>
            </p:cNvSpPr>
            <p:nvPr/>
          </p:nvSpPr>
          <p:spPr bwMode="auto">
            <a:xfrm flipV="1">
              <a:off x="4537" y="2832"/>
              <a:ext cx="0" cy="7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5" name="Line 17"/>
            <p:cNvSpPr>
              <a:spLocks noChangeShapeType="1"/>
            </p:cNvSpPr>
            <p:nvPr/>
          </p:nvSpPr>
          <p:spPr bwMode="auto">
            <a:xfrm>
              <a:off x="4537" y="2832"/>
              <a:ext cx="4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6" name="Line 18"/>
            <p:cNvSpPr>
              <a:spLocks noChangeShapeType="1"/>
            </p:cNvSpPr>
            <p:nvPr/>
          </p:nvSpPr>
          <p:spPr bwMode="auto">
            <a:xfrm flipV="1">
              <a:off x="4793" y="2496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7" name="Line 19"/>
            <p:cNvSpPr>
              <a:spLocks noChangeShapeType="1"/>
            </p:cNvSpPr>
            <p:nvPr/>
          </p:nvSpPr>
          <p:spPr bwMode="auto">
            <a:xfrm>
              <a:off x="3941" y="2496"/>
              <a:ext cx="8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8" name="Line 20"/>
            <p:cNvSpPr>
              <a:spLocks noChangeShapeType="1"/>
            </p:cNvSpPr>
            <p:nvPr/>
          </p:nvSpPr>
          <p:spPr bwMode="auto">
            <a:xfrm>
              <a:off x="3941" y="2496"/>
              <a:ext cx="0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9" name="Line 21"/>
            <p:cNvSpPr>
              <a:spLocks noChangeShapeType="1"/>
            </p:cNvSpPr>
            <p:nvPr/>
          </p:nvSpPr>
          <p:spPr bwMode="auto">
            <a:xfrm flipV="1">
              <a:off x="4367" y="2160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0" name="Text Box 22"/>
            <p:cNvSpPr txBox="1">
              <a:spLocks noChangeArrowheads="1"/>
            </p:cNvSpPr>
            <p:nvPr/>
          </p:nvSpPr>
          <p:spPr bwMode="auto">
            <a:xfrm>
              <a:off x="3691" y="360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8151" name="Text Box 23"/>
            <p:cNvSpPr txBox="1">
              <a:spLocks noChangeArrowheads="1"/>
            </p:cNvSpPr>
            <p:nvPr/>
          </p:nvSpPr>
          <p:spPr bwMode="auto">
            <a:xfrm>
              <a:off x="4117" y="360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8152" name="Text Box 24"/>
            <p:cNvSpPr txBox="1">
              <a:spLocks noChangeArrowheads="1"/>
            </p:cNvSpPr>
            <p:nvPr/>
          </p:nvSpPr>
          <p:spPr bwMode="auto">
            <a:xfrm>
              <a:off x="4458" y="360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8153" name="Text Box 25"/>
            <p:cNvSpPr txBox="1">
              <a:spLocks noChangeArrowheads="1"/>
            </p:cNvSpPr>
            <p:nvPr/>
          </p:nvSpPr>
          <p:spPr bwMode="auto">
            <a:xfrm>
              <a:off x="4715" y="360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8154" name="Text Box 26"/>
            <p:cNvSpPr txBox="1">
              <a:spLocks noChangeArrowheads="1"/>
            </p:cNvSpPr>
            <p:nvPr/>
          </p:nvSpPr>
          <p:spPr bwMode="auto">
            <a:xfrm>
              <a:off x="5140" y="360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latin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45</a:t>
            </a:fld>
            <a:endParaRPr lang="en-US" altLang="en-US"/>
          </a:p>
        </p:txBody>
      </p:sp>
      <p:sp>
        <p:nvSpPr>
          <p:cNvPr id="29" name="Rectangle 28"/>
          <p:cNvSpPr/>
          <p:nvPr/>
        </p:nvSpPr>
        <p:spPr>
          <a:xfrm>
            <a:off x="1447800" y="4461306"/>
            <a:ext cx="609600" cy="30119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352800" y="5628017"/>
            <a:ext cx="609600" cy="301194"/>
          </a:xfrm>
          <a:prstGeom prst="rect">
            <a:avLst/>
          </a:prstGeom>
          <a:solidFill>
            <a:srgbClr val="0000CC">
              <a:alpha val="20000"/>
            </a:srgb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562600" y="5775960"/>
            <a:ext cx="1260792" cy="30384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216775" y="5775960"/>
            <a:ext cx="1260792" cy="303848"/>
          </a:xfrm>
          <a:prstGeom prst="rect">
            <a:avLst/>
          </a:prstGeom>
          <a:solidFill>
            <a:srgbClr val="0000CC">
              <a:alpha val="20000"/>
            </a:srgb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3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19150"/>
            <a:ext cx="8280400" cy="5524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Hierarchical Clustering: MAX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098550" y="5348288"/>
            <a:ext cx="335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Nested Clusters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670550" y="5348288"/>
            <a:ext cx="179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Dendrogram</a:t>
            </a:r>
          </a:p>
        </p:txBody>
      </p:sp>
      <p:pic>
        <p:nvPicPr>
          <p:cNvPr id="1761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2133600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158" name="Group 6"/>
          <p:cNvGrpSpPr>
            <a:grpSpLocks/>
          </p:cNvGrpSpPr>
          <p:nvPr/>
        </p:nvGrpSpPr>
        <p:grpSpPr bwMode="auto">
          <a:xfrm>
            <a:off x="792163" y="1824038"/>
            <a:ext cx="2998787" cy="2687637"/>
            <a:chOff x="383" y="1437"/>
            <a:chExt cx="1889" cy="1693"/>
          </a:xfrm>
        </p:grpSpPr>
        <p:sp>
          <p:nvSpPr>
            <p:cNvPr id="49174" name="Freeform 7"/>
            <p:cNvSpPr>
              <a:spLocks/>
            </p:cNvSpPr>
            <p:nvPr/>
          </p:nvSpPr>
          <p:spPr bwMode="auto">
            <a:xfrm>
              <a:off x="974" y="211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5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5 w 87"/>
                <a:gd name="T21" fmla="*/ 75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5" y="75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5" name="Freeform 8"/>
            <p:cNvSpPr>
              <a:spLocks/>
            </p:cNvSpPr>
            <p:nvPr/>
          </p:nvSpPr>
          <p:spPr bwMode="auto">
            <a:xfrm>
              <a:off x="1782" y="148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3 h 87"/>
                <a:gd name="T8" fmla="*/ 45 w 87"/>
                <a:gd name="T9" fmla="*/ 0 h 87"/>
                <a:gd name="T10" fmla="*/ 60 w 87"/>
                <a:gd name="T11" fmla="*/ 3 h 87"/>
                <a:gd name="T12" fmla="*/ 74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4 w 87"/>
                <a:gd name="T21" fmla="*/ 75 h 87"/>
                <a:gd name="T22" fmla="*/ 60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3"/>
                  </a:lnTo>
                  <a:lnTo>
                    <a:pt x="45" y="0"/>
                  </a:lnTo>
                  <a:lnTo>
                    <a:pt x="60" y="3"/>
                  </a:lnTo>
                  <a:lnTo>
                    <a:pt x="74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4" y="75"/>
                  </a:lnTo>
                  <a:lnTo>
                    <a:pt x="60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6" name="Freeform 9"/>
            <p:cNvSpPr>
              <a:spLocks/>
            </p:cNvSpPr>
            <p:nvPr/>
          </p:nvSpPr>
          <p:spPr bwMode="auto">
            <a:xfrm>
              <a:off x="1193" y="2975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5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5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5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5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7" name="Freeform 10"/>
            <p:cNvSpPr>
              <a:spLocks/>
            </p:cNvSpPr>
            <p:nvPr/>
          </p:nvSpPr>
          <p:spPr bwMode="auto">
            <a:xfrm>
              <a:off x="383" y="1993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4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4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8" name="Freeform 11"/>
            <p:cNvSpPr>
              <a:spLocks/>
            </p:cNvSpPr>
            <p:nvPr/>
          </p:nvSpPr>
          <p:spPr bwMode="auto">
            <a:xfrm>
              <a:off x="1544" y="2419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5 h 87"/>
                <a:gd name="T8" fmla="*/ 42 w 87"/>
                <a:gd name="T9" fmla="*/ 0 h 87"/>
                <a:gd name="T10" fmla="*/ 59 w 87"/>
                <a:gd name="T11" fmla="*/ 5 h 87"/>
                <a:gd name="T12" fmla="*/ 74 w 87"/>
                <a:gd name="T13" fmla="*/ 13 h 87"/>
                <a:gd name="T14" fmla="*/ 83 w 87"/>
                <a:gd name="T15" fmla="*/ 28 h 87"/>
                <a:gd name="T16" fmla="*/ 87 w 87"/>
                <a:gd name="T17" fmla="*/ 45 h 87"/>
                <a:gd name="T18" fmla="*/ 83 w 87"/>
                <a:gd name="T19" fmla="*/ 62 h 87"/>
                <a:gd name="T20" fmla="*/ 74 w 87"/>
                <a:gd name="T21" fmla="*/ 75 h 87"/>
                <a:gd name="T22" fmla="*/ 59 w 87"/>
                <a:gd name="T23" fmla="*/ 85 h 87"/>
                <a:gd name="T24" fmla="*/ 42 w 87"/>
                <a:gd name="T25" fmla="*/ 87 h 87"/>
                <a:gd name="T26" fmla="*/ 28 w 87"/>
                <a:gd name="T27" fmla="*/ 85 h 87"/>
                <a:gd name="T28" fmla="*/ 13 w 87"/>
                <a:gd name="T29" fmla="*/ 75 h 87"/>
                <a:gd name="T30" fmla="*/ 4 w 87"/>
                <a:gd name="T31" fmla="*/ 62 h 87"/>
                <a:gd name="T32" fmla="*/ 0 w 87"/>
                <a:gd name="T33" fmla="*/ 45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5"/>
                  </a:lnTo>
                  <a:lnTo>
                    <a:pt x="42" y="0"/>
                  </a:lnTo>
                  <a:lnTo>
                    <a:pt x="59" y="5"/>
                  </a:lnTo>
                  <a:lnTo>
                    <a:pt x="74" y="13"/>
                  </a:lnTo>
                  <a:lnTo>
                    <a:pt x="83" y="28"/>
                  </a:lnTo>
                  <a:lnTo>
                    <a:pt x="87" y="45"/>
                  </a:lnTo>
                  <a:lnTo>
                    <a:pt x="83" y="62"/>
                  </a:lnTo>
                  <a:lnTo>
                    <a:pt x="74" y="75"/>
                  </a:lnTo>
                  <a:lnTo>
                    <a:pt x="59" y="85"/>
                  </a:lnTo>
                  <a:lnTo>
                    <a:pt x="42" y="87"/>
                  </a:lnTo>
                  <a:lnTo>
                    <a:pt x="28" y="85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9" name="Freeform 12"/>
            <p:cNvSpPr>
              <a:spLocks/>
            </p:cNvSpPr>
            <p:nvPr/>
          </p:nvSpPr>
          <p:spPr bwMode="auto">
            <a:xfrm>
              <a:off x="2018" y="2479"/>
              <a:ext cx="87" cy="87"/>
            </a:xfrm>
            <a:custGeom>
              <a:avLst/>
              <a:gdLst>
                <a:gd name="T0" fmla="*/ 0 w 87"/>
                <a:gd name="T1" fmla="*/ 42 h 87"/>
                <a:gd name="T2" fmla="*/ 4 w 87"/>
                <a:gd name="T3" fmla="*/ 25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4 w 87"/>
                <a:gd name="T13" fmla="*/ 13 h 87"/>
                <a:gd name="T14" fmla="*/ 85 w 87"/>
                <a:gd name="T15" fmla="*/ 25 h 87"/>
                <a:gd name="T16" fmla="*/ 87 w 87"/>
                <a:gd name="T17" fmla="*/ 42 h 87"/>
                <a:gd name="T18" fmla="*/ 85 w 87"/>
                <a:gd name="T19" fmla="*/ 59 h 87"/>
                <a:gd name="T20" fmla="*/ 74 w 87"/>
                <a:gd name="T21" fmla="*/ 74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4 h 87"/>
                <a:gd name="T30" fmla="*/ 4 w 87"/>
                <a:gd name="T31" fmla="*/ 59 h 87"/>
                <a:gd name="T32" fmla="*/ 0 w 87"/>
                <a:gd name="T33" fmla="*/ 42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7" h="87">
                  <a:moveTo>
                    <a:pt x="0" y="42"/>
                  </a:moveTo>
                  <a:lnTo>
                    <a:pt x="4" y="25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4" y="13"/>
                  </a:lnTo>
                  <a:lnTo>
                    <a:pt x="85" y="25"/>
                  </a:lnTo>
                  <a:lnTo>
                    <a:pt x="87" y="42"/>
                  </a:lnTo>
                  <a:lnTo>
                    <a:pt x="85" y="59"/>
                  </a:lnTo>
                  <a:lnTo>
                    <a:pt x="74" y="74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4"/>
                  </a:lnTo>
                  <a:lnTo>
                    <a:pt x="4" y="5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0" name="Rectangle 13"/>
            <p:cNvSpPr>
              <a:spLocks noChangeArrowheads="1"/>
            </p:cNvSpPr>
            <p:nvPr/>
          </p:nvSpPr>
          <p:spPr bwMode="auto">
            <a:xfrm>
              <a:off x="1890" y="1437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400" b="1"/>
            </a:p>
          </p:txBody>
        </p:sp>
        <p:sp>
          <p:nvSpPr>
            <p:cNvPr id="49181" name="Rectangle 14"/>
            <p:cNvSpPr>
              <a:spLocks noChangeArrowheads="1"/>
            </p:cNvSpPr>
            <p:nvPr/>
          </p:nvSpPr>
          <p:spPr bwMode="auto">
            <a:xfrm>
              <a:off x="1089" y="2061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400" b="1"/>
            </a:p>
          </p:txBody>
        </p:sp>
        <p:sp>
          <p:nvSpPr>
            <p:cNvPr id="49182" name="Rectangle 15"/>
            <p:cNvSpPr>
              <a:spLocks noChangeArrowheads="1"/>
            </p:cNvSpPr>
            <p:nvPr/>
          </p:nvSpPr>
          <p:spPr bwMode="auto">
            <a:xfrm>
              <a:off x="1699" y="2373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400" b="1"/>
            </a:p>
          </p:txBody>
        </p:sp>
        <p:sp>
          <p:nvSpPr>
            <p:cNvPr id="49183" name="Rectangle 16"/>
            <p:cNvSpPr>
              <a:spLocks noChangeArrowheads="1"/>
            </p:cNvSpPr>
            <p:nvPr/>
          </p:nvSpPr>
          <p:spPr bwMode="auto">
            <a:xfrm>
              <a:off x="1319" y="2928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400" b="1"/>
            </a:p>
          </p:txBody>
        </p:sp>
        <p:sp>
          <p:nvSpPr>
            <p:cNvPr id="49184" name="Rectangle 17"/>
            <p:cNvSpPr>
              <a:spLocks noChangeArrowheads="1"/>
            </p:cNvSpPr>
            <p:nvPr/>
          </p:nvSpPr>
          <p:spPr bwMode="auto">
            <a:xfrm>
              <a:off x="517" y="1940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400" b="1"/>
            </a:p>
          </p:txBody>
        </p:sp>
        <p:sp>
          <p:nvSpPr>
            <p:cNvPr id="49185" name="Rectangle 18"/>
            <p:cNvSpPr>
              <a:spLocks noChangeArrowheads="1"/>
            </p:cNvSpPr>
            <p:nvPr/>
          </p:nvSpPr>
          <p:spPr bwMode="auto">
            <a:xfrm>
              <a:off x="2188" y="2428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6</a:t>
              </a:r>
              <a:endParaRPr lang="en-US" altLang="en-US" sz="1400" b="1"/>
            </a:p>
          </p:txBody>
        </p:sp>
      </p:grpSp>
      <p:grpSp>
        <p:nvGrpSpPr>
          <p:cNvPr id="176147" name="Group 19"/>
          <p:cNvGrpSpPr>
            <a:grpSpLocks/>
          </p:cNvGrpSpPr>
          <p:nvPr/>
        </p:nvGrpSpPr>
        <p:grpSpPr bwMode="auto">
          <a:xfrm>
            <a:off x="2509838" y="3208338"/>
            <a:ext cx="1401762" cy="890587"/>
            <a:chOff x="1465" y="2309"/>
            <a:chExt cx="883" cy="561"/>
          </a:xfrm>
        </p:grpSpPr>
        <p:sp>
          <p:nvSpPr>
            <p:cNvPr id="49172" name="Freeform 20"/>
            <p:cNvSpPr>
              <a:spLocks/>
            </p:cNvSpPr>
            <p:nvPr/>
          </p:nvSpPr>
          <p:spPr bwMode="auto">
            <a:xfrm>
              <a:off x="1465" y="2309"/>
              <a:ext cx="883" cy="369"/>
            </a:xfrm>
            <a:custGeom>
              <a:avLst/>
              <a:gdLst>
                <a:gd name="T0" fmla="*/ 442 w 883"/>
                <a:gd name="T1" fmla="*/ 0 h 369"/>
                <a:gd name="T2" fmla="*/ 502 w 883"/>
                <a:gd name="T3" fmla="*/ 2 h 369"/>
                <a:gd name="T4" fmla="*/ 562 w 883"/>
                <a:gd name="T5" fmla="*/ 7 h 369"/>
                <a:gd name="T6" fmla="*/ 619 w 883"/>
                <a:gd name="T7" fmla="*/ 15 h 369"/>
                <a:gd name="T8" fmla="*/ 672 w 883"/>
                <a:gd name="T9" fmla="*/ 28 h 369"/>
                <a:gd name="T10" fmla="*/ 721 w 883"/>
                <a:gd name="T11" fmla="*/ 43 h 369"/>
                <a:gd name="T12" fmla="*/ 766 w 883"/>
                <a:gd name="T13" fmla="*/ 60 h 369"/>
                <a:gd name="T14" fmla="*/ 804 w 883"/>
                <a:gd name="T15" fmla="*/ 79 h 369"/>
                <a:gd name="T16" fmla="*/ 836 w 883"/>
                <a:gd name="T17" fmla="*/ 100 h 369"/>
                <a:gd name="T18" fmla="*/ 859 w 883"/>
                <a:gd name="T19" fmla="*/ 123 h 369"/>
                <a:gd name="T20" fmla="*/ 876 w 883"/>
                <a:gd name="T21" fmla="*/ 147 h 369"/>
                <a:gd name="T22" fmla="*/ 883 w 883"/>
                <a:gd name="T23" fmla="*/ 172 h 369"/>
                <a:gd name="T24" fmla="*/ 883 w 883"/>
                <a:gd name="T25" fmla="*/ 197 h 369"/>
                <a:gd name="T26" fmla="*/ 876 w 883"/>
                <a:gd name="T27" fmla="*/ 223 h 369"/>
                <a:gd name="T28" fmla="*/ 859 w 883"/>
                <a:gd name="T29" fmla="*/ 246 h 369"/>
                <a:gd name="T30" fmla="*/ 836 w 883"/>
                <a:gd name="T31" fmla="*/ 270 h 369"/>
                <a:gd name="T32" fmla="*/ 804 w 883"/>
                <a:gd name="T33" fmla="*/ 291 h 369"/>
                <a:gd name="T34" fmla="*/ 766 w 883"/>
                <a:gd name="T35" fmla="*/ 310 h 369"/>
                <a:gd name="T36" fmla="*/ 721 w 883"/>
                <a:gd name="T37" fmla="*/ 327 h 369"/>
                <a:gd name="T38" fmla="*/ 672 w 883"/>
                <a:gd name="T39" fmla="*/ 342 h 369"/>
                <a:gd name="T40" fmla="*/ 619 w 883"/>
                <a:gd name="T41" fmla="*/ 354 h 369"/>
                <a:gd name="T42" fmla="*/ 562 w 883"/>
                <a:gd name="T43" fmla="*/ 363 h 369"/>
                <a:gd name="T44" fmla="*/ 502 w 883"/>
                <a:gd name="T45" fmla="*/ 367 h 369"/>
                <a:gd name="T46" fmla="*/ 442 w 883"/>
                <a:gd name="T47" fmla="*/ 369 h 369"/>
                <a:gd name="T48" fmla="*/ 381 w 883"/>
                <a:gd name="T49" fmla="*/ 367 h 369"/>
                <a:gd name="T50" fmla="*/ 323 w 883"/>
                <a:gd name="T51" fmla="*/ 363 h 369"/>
                <a:gd name="T52" fmla="*/ 266 w 883"/>
                <a:gd name="T53" fmla="*/ 354 h 369"/>
                <a:gd name="T54" fmla="*/ 213 w 883"/>
                <a:gd name="T55" fmla="*/ 342 h 369"/>
                <a:gd name="T56" fmla="*/ 162 w 883"/>
                <a:gd name="T57" fmla="*/ 327 h 369"/>
                <a:gd name="T58" fmla="*/ 119 w 883"/>
                <a:gd name="T59" fmla="*/ 310 h 369"/>
                <a:gd name="T60" fmla="*/ 81 w 883"/>
                <a:gd name="T61" fmla="*/ 291 h 369"/>
                <a:gd name="T62" fmla="*/ 49 w 883"/>
                <a:gd name="T63" fmla="*/ 270 h 369"/>
                <a:gd name="T64" fmla="*/ 26 w 883"/>
                <a:gd name="T65" fmla="*/ 246 h 369"/>
                <a:gd name="T66" fmla="*/ 9 w 883"/>
                <a:gd name="T67" fmla="*/ 223 h 369"/>
                <a:gd name="T68" fmla="*/ 0 w 883"/>
                <a:gd name="T69" fmla="*/ 197 h 369"/>
                <a:gd name="T70" fmla="*/ 0 w 883"/>
                <a:gd name="T71" fmla="*/ 172 h 369"/>
                <a:gd name="T72" fmla="*/ 9 w 883"/>
                <a:gd name="T73" fmla="*/ 147 h 369"/>
                <a:gd name="T74" fmla="*/ 26 w 883"/>
                <a:gd name="T75" fmla="*/ 123 h 369"/>
                <a:gd name="T76" fmla="*/ 49 w 883"/>
                <a:gd name="T77" fmla="*/ 100 h 369"/>
                <a:gd name="T78" fmla="*/ 81 w 883"/>
                <a:gd name="T79" fmla="*/ 79 h 369"/>
                <a:gd name="T80" fmla="*/ 119 w 883"/>
                <a:gd name="T81" fmla="*/ 60 h 369"/>
                <a:gd name="T82" fmla="*/ 162 w 883"/>
                <a:gd name="T83" fmla="*/ 43 h 369"/>
                <a:gd name="T84" fmla="*/ 213 w 883"/>
                <a:gd name="T85" fmla="*/ 28 h 369"/>
                <a:gd name="T86" fmla="*/ 266 w 883"/>
                <a:gd name="T87" fmla="*/ 15 h 369"/>
                <a:gd name="T88" fmla="*/ 323 w 883"/>
                <a:gd name="T89" fmla="*/ 7 h 369"/>
                <a:gd name="T90" fmla="*/ 381 w 883"/>
                <a:gd name="T91" fmla="*/ 2 h 369"/>
                <a:gd name="T92" fmla="*/ 442 w 883"/>
                <a:gd name="T93" fmla="*/ 0 h 36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83" h="369">
                  <a:moveTo>
                    <a:pt x="442" y="0"/>
                  </a:moveTo>
                  <a:lnTo>
                    <a:pt x="502" y="2"/>
                  </a:lnTo>
                  <a:lnTo>
                    <a:pt x="562" y="7"/>
                  </a:lnTo>
                  <a:lnTo>
                    <a:pt x="619" y="15"/>
                  </a:lnTo>
                  <a:lnTo>
                    <a:pt x="672" y="28"/>
                  </a:lnTo>
                  <a:lnTo>
                    <a:pt x="721" y="43"/>
                  </a:lnTo>
                  <a:lnTo>
                    <a:pt x="766" y="60"/>
                  </a:lnTo>
                  <a:lnTo>
                    <a:pt x="804" y="79"/>
                  </a:lnTo>
                  <a:lnTo>
                    <a:pt x="836" y="100"/>
                  </a:lnTo>
                  <a:lnTo>
                    <a:pt x="859" y="123"/>
                  </a:lnTo>
                  <a:lnTo>
                    <a:pt x="876" y="147"/>
                  </a:lnTo>
                  <a:lnTo>
                    <a:pt x="883" y="172"/>
                  </a:lnTo>
                  <a:lnTo>
                    <a:pt x="883" y="197"/>
                  </a:lnTo>
                  <a:lnTo>
                    <a:pt x="876" y="223"/>
                  </a:lnTo>
                  <a:lnTo>
                    <a:pt x="859" y="246"/>
                  </a:lnTo>
                  <a:lnTo>
                    <a:pt x="836" y="270"/>
                  </a:lnTo>
                  <a:lnTo>
                    <a:pt x="804" y="291"/>
                  </a:lnTo>
                  <a:lnTo>
                    <a:pt x="766" y="310"/>
                  </a:lnTo>
                  <a:lnTo>
                    <a:pt x="721" y="327"/>
                  </a:lnTo>
                  <a:lnTo>
                    <a:pt x="672" y="342"/>
                  </a:lnTo>
                  <a:lnTo>
                    <a:pt x="619" y="354"/>
                  </a:lnTo>
                  <a:lnTo>
                    <a:pt x="562" y="363"/>
                  </a:lnTo>
                  <a:lnTo>
                    <a:pt x="502" y="367"/>
                  </a:lnTo>
                  <a:lnTo>
                    <a:pt x="442" y="369"/>
                  </a:lnTo>
                  <a:lnTo>
                    <a:pt x="381" y="367"/>
                  </a:lnTo>
                  <a:lnTo>
                    <a:pt x="323" y="363"/>
                  </a:lnTo>
                  <a:lnTo>
                    <a:pt x="266" y="354"/>
                  </a:lnTo>
                  <a:lnTo>
                    <a:pt x="213" y="342"/>
                  </a:lnTo>
                  <a:lnTo>
                    <a:pt x="162" y="327"/>
                  </a:lnTo>
                  <a:lnTo>
                    <a:pt x="119" y="310"/>
                  </a:lnTo>
                  <a:lnTo>
                    <a:pt x="81" y="291"/>
                  </a:lnTo>
                  <a:lnTo>
                    <a:pt x="49" y="270"/>
                  </a:lnTo>
                  <a:lnTo>
                    <a:pt x="26" y="246"/>
                  </a:lnTo>
                  <a:lnTo>
                    <a:pt x="9" y="223"/>
                  </a:lnTo>
                  <a:lnTo>
                    <a:pt x="0" y="197"/>
                  </a:lnTo>
                  <a:lnTo>
                    <a:pt x="0" y="172"/>
                  </a:lnTo>
                  <a:lnTo>
                    <a:pt x="9" y="147"/>
                  </a:lnTo>
                  <a:lnTo>
                    <a:pt x="26" y="123"/>
                  </a:lnTo>
                  <a:lnTo>
                    <a:pt x="49" y="100"/>
                  </a:lnTo>
                  <a:lnTo>
                    <a:pt x="81" y="79"/>
                  </a:lnTo>
                  <a:lnTo>
                    <a:pt x="119" y="60"/>
                  </a:lnTo>
                  <a:lnTo>
                    <a:pt x="162" y="43"/>
                  </a:lnTo>
                  <a:lnTo>
                    <a:pt x="213" y="28"/>
                  </a:lnTo>
                  <a:lnTo>
                    <a:pt x="266" y="15"/>
                  </a:lnTo>
                  <a:lnTo>
                    <a:pt x="323" y="7"/>
                  </a:lnTo>
                  <a:lnTo>
                    <a:pt x="381" y="2"/>
                  </a:lnTo>
                  <a:lnTo>
                    <a:pt x="44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3" name="Rectangle 21"/>
            <p:cNvSpPr>
              <a:spLocks noChangeArrowheads="1"/>
            </p:cNvSpPr>
            <p:nvPr/>
          </p:nvSpPr>
          <p:spPr bwMode="auto">
            <a:xfrm>
              <a:off x="1831" y="2668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100" b="1">
                  <a:solidFill>
                    <a:srgbClr val="FF0000"/>
                  </a:solidFill>
                </a:rPr>
                <a:t>1</a:t>
              </a:r>
              <a:endParaRPr lang="en-US" altLang="en-US" sz="1400" b="1"/>
            </a:p>
          </p:txBody>
        </p:sp>
      </p:grpSp>
      <p:grpSp>
        <p:nvGrpSpPr>
          <p:cNvPr id="176150" name="Group 22"/>
          <p:cNvGrpSpPr>
            <a:grpSpLocks/>
          </p:cNvGrpSpPr>
          <p:nvPr/>
        </p:nvGrpSpPr>
        <p:grpSpPr bwMode="auto">
          <a:xfrm>
            <a:off x="704850" y="2249488"/>
            <a:ext cx="1579563" cy="889000"/>
            <a:chOff x="328" y="1705"/>
            <a:chExt cx="995" cy="560"/>
          </a:xfrm>
        </p:grpSpPr>
        <p:sp>
          <p:nvSpPr>
            <p:cNvPr id="49170" name="Freeform 23"/>
            <p:cNvSpPr>
              <a:spLocks/>
            </p:cNvSpPr>
            <p:nvPr/>
          </p:nvSpPr>
          <p:spPr bwMode="auto">
            <a:xfrm>
              <a:off x="328" y="1881"/>
              <a:ext cx="995" cy="384"/>
            </a:xfrm>
            <a:custGeom>
              <a:avLst/>
              <a:gdLst>
                <a:gd name="T0" fmla="*/ 514 w 995"/>
                <a:gd name="T1" fmla="*/ 4 h 384"/>
                <a:gd name="T2" fmla="*/ 576 w 995"/>
                <a:gd name="T3" fmla="*/ 10 h 384"/>
                <a:gd name="T4" fmla="*/ 638 w 995"/>
                <a:gd name="T5" fmla="*/ 21 h 384"/>
                <a:gd name="T6" fmla="*/ 695 w 995"/>
                <a:gd name="T7" fmla="*/ 34 h 384"/>
                <a:gd name="T8" fmla="*/ 752 w 995"/>
                <a:gd name="T9" fmla="*/ 49 h 384"/>
                <a:gd name="T10" fmla="*/ 803 w 995"/>
                <a:gd name="T11" fmla="*/ 66 h 384"/>
                <a:gd name="T12" fmla="*/ 850 w 995"/>
                <a:gd name="T13" fmla="*/ 85 h 384"/>
                <a:gd name="T14" fmla="*/ 891 w 995"/>
                <a:gd name="T15" fmla="*/ 106 h 384"/>
                <a:gd name="T16" fmla="*/ 927 w 995"/>
                <a:gd name="T17" fmla="*/ 127 h 384"/>
                <a:gd name="T18" fmla="*/ 954 w 995"/>
                <a:gd name="T19" fmla="*/ 150 h 384"/>
                <a:gd name="T20" fmla="*/ 976 w 995"/>
                <a:gd name="T21" fmla="*/ 176 h 384"/>
                <a:gd name="T22" fmla="*/ 988 w 995"/>
                <a:gd name="T23" fmla="*/ 199 h 384"/>
                <a:gd name="T24" fmla="*/ 995 w 995"/>
                <a:gd name="T25" fmla="*/ 222 h 384"/>
                <a:gd name="T26" fmla="*/ 993 w 995"/>
                <a:gd name="T27" fmla="*/ 248 h 384"/>
                <a:gd name="T28" fmla="*/ 982 w 995"/>
                <a:gd name="T29" fmla="*/ 269 h 384"/>
                <a:gd name="T30" fmla="*/ 965 w 995"/>
                <a:gd name="T31" fmla="*/ 290 h 384"/>
                <a:gd name="T32" fmla="*/ 940 w 995"/>
                <a:gd name="T33" fmla="*/ 312 h 384"/>
                <a:gd name="T34" fmla="*/ 908 w 995"/>
                <a:gd name="T35" fmla="*/ 329 h 384"/>
                <a:gd name="T36" fmla="*/ 869 w 995"/>
                <a:gd name="T37" fmla="*/ 345 h 384"/>
                <a:gd name="T38" fmla="*/ 827 w 995"/>
                <a:gd name="T39" fmla="*/ 358 h 384"/>
                <a:gd name="T40" fmla="*/ 776 w 995"/>
                <a:gd name="T41" fmla="*/ 369 h 384"/>
                <a:gd name="T42" fmla="*/ 723 w 995"/>
                <a:gd name="T43" fmla="*/ 377 h 384"/>
                <a:gd name="T44" fmla="*/ 665 w 995"/>
                <a:gd name="T45" fmla="*/ 382 h 384"/>
                <a:gd name="T46" fmla="*/ 606 w 995"/>
                <a:gd name="T47" fmla="*/ 384 h 384"/>
                <a:gd name="T48" fmla="*/ 544 w 995"/>
                <a:gd name="T49" fmla="*/ 384 h 384"/>
                <a:gd name="T50" fmla="*/ 480 w 995"/>
                <a:gd name="T51" fmla="*/ 379 h 384"/>
                <a:gd name="T52" fmla="*/ 419 w 995"/>
                <a:gd name="T53" fmla="*/ 373 h 384"/>
                <a:gd name="T54" fmla="*/ 357 w 995"/>
                <a:gd name="T55" fmla="*/ 362 h 384"/>
                <a:gd name="T56" fmla="*/ 300 w 995"/>
                <a:gd name="T57" fmla="*/ 350 h 384"/>
                <a:gd name="T58" fmla="*/ 242 w 995"/>
                <a:gd name="T59" fmla="*/ 335 h 384"/>
                <a:gd name="T60" fmla="*/ 191 w 995"/>
                <a:gd name="T61" fmla="*/ 318 h 384"/>
                <a:gd name="T62" fmla="*/ 144 w 995"/>
                <a:gd name="T63" fmla="*/ 299 h 384"/>
                <a:gd name="T64" fmla="*/ 104 w 995"/>
                <a:gd name="T65" fmla="*/ 278 h 384"/>
                <a:gd name="T66" fmla="*/ 68 w 995"/>
                <a:gd name="T67" fmla="*/ 256 h 384"/>
                <a:gd name="T68" fmla="*/ 40 w 995"/>
                <a:gd name="T69" fmla="*/ 233 h 384"/>
                <a:gd name="T70" fmla="*/ 19 w 995"/>
                <a:gd name="T71" fmla="*/ 208 h 384"/>
                <a:gd name="T72" fmla="*/ 6 w 995"/>
                <a:gd name="T73" fmla="*/ 184 h 384"/>
                <a:gd name="T74" fmla="*/ 0 w 995"/>
                <a:gd name="T75" fmla="*/ 161 h 384"/>
                <a:gd name="T76" fmla="*/ 2 w 995"/>
                <a:gd name="T77" fmla="*/ 138 h 384"/>
                <a:gd name="T78" fmla="*/ 13 w 995"/>
                <a:gd name="T79" fmla="*/ 114 h 384"/>
                <a:gd name="T80" fmla="*/ 30 w 995"/>
                <a:gd name="T81" fmla="*/ 93 h 384"/>
                <a:gd name="T82" fmla="*/ 55 w 995"/>
                <a:gd name="T83" fmla="*/ 72 h 384"/>
                <a:gd name="T84" fmla="*/ 87 w 995"/>
                <a:gd name="T85" fmla="*/ 55 h 384"/>
                <a:gd name="T86" fmla="*/ 125 w 995"/>
                <a:gd name="T87" fmla="*/ 38 h 384"/>
                <a:gd name="T88" fmla="*/ 168 w 995"/>
                <a:gd name="T89" fmla="*/ 25 h 384"/>
                <a:gd name="T90" fmla="*/ 219 w 995"/>
                <a:gd name="T91" fmla="*/ 15 h 384"/>
                <a:gd name="T92" fmla="*/ 272 w 995"/>
                <a:gd name="T93" fmla="*/ 6 h 384"/>
                <a:gd name="T94" fmla="*/ 329 w 995"/>
                <a:gd name="T95" fmla="*/ 2 h 384"/>
                <a:gd name="T96" fmla="*/ 389 w 995"/>
                <a:gd name="T97" fmla="*/ 0 h 384"/>
                <a:gd name="T98" fmla="*/ 450 w 995"/>
                <a:gd name="T99" fmla="*/ 0 h 384"/>
                <a:gd name="T100" fmla="*/ 514 w 995"/>
                <a:gd name="T101" fmla="*/ 4 h 3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95" h="384">
                  <a:moveTo>
                    <a:pt x="514" y="4"/>
                  </a:moveTo>
                  <a:lnTo>
                    <a:pt x="576" y="10"/>
                  </a:lnTo>
                  <a:lnTo>
                    <a:pt x="638" y="21"/>
                  </a:lnTo>
                  <a:lnTo>
                    <a:pt x="695" y="34"/>
                  </a:lnTo>
                  <a:lnTo>
                    <a:pt x="752" y="49"/>
                  </a:lnTo>
                  <a:lnTo>
                    <a:pt x="803" y="66"/>
                  </a:lnTo>
                  <a:lnTo>
                    <a:pt x="850" y="85"/>
                  </a:lnTo>
                  <a:lnTo>
                    <a:pt x="891" y="106"/>
                  </a:lnTo>
                  <a:lnTo>
                    <a:pt x="927" y="127"/>
                  </a:lnTo>
                  <a:lnTo>
                    <a:pt x="954" y="150"/>
                  </a:lnTo>
                  <a:lnTo>
                    <a:pt x="976" y="176"/>
                  </a:lnTo>
                  <a:lnTo>
                    <a:pt x="988" y="199"/>
                  </a:lnTo>
                  <a:lnTo>
                    <a:pt x="995" y="222"/>
                  </a:lnTo>
                  <a:lnTo>
                    <a:pt x="993" y="248"/>
                  </a:lnTo>
                  <a:lnTo>
                    <a:pt x="982" y="269"/>
                  </a:lnTo>
                  <a:lnTo>
                    <a:pt x="965" y="290"/>
                  </a:lnTo>
                  <a:lnTo>
                    <a:pt x="940" y="312"/>
                  </a:lnTo>
                  <a:lnTo>
                    <a:pt x="908" y="329"/>
                  </a:lnTo>
                  <a:lnTo>
                    <a:pt x="869" y="345"/>
                  </a:lnTo>
                  <a:lnTo>
                    <a:pt x="827" y="358"/>
                  </a:lnTo>
                  <a:lnTo>
                    <a:pt x="776" y="369"/>
                  </a:lnTo>
                  <a:lnTo>
                    <a:pt x="723" y="377"/>
                  </a:lnTo>
                  <a:lnTo>
                    <a:pt x="665" y="382"/>
                  </a:lnTo>
                  <a:lnTo>
                    <a:pt x="606" y="384"/>
                  </a:lnTo>
                  <a:lnTo>
                    <a:pt x="544" y="384"/>
                  </a:lnTo>
                  <a:lnTo>
                    <a:pt x="480" y="379"/>
                  </a:lnTo>
                  <a:lnTo>
                    <a:pt x="419" y="373"/>
                  </a:lnTo>
                  <a:lnTo>
                    <a:pt x="357" y="362"/>
                  </a:lnTo>
                  <a:lnTo>
                    <a:pt x="300" y="350"/>
                  </a:lnTo>
                  <a:lnTo>
                    <a:pt x="242" y="335"/>
                  </a:lnTo>
                  <a:lnTo>
                    <a:pt x="191" y="318"/>
                  </a:lnTo>
                  <a:lnTo>
                    <a:pt x="144" y="299"/>
                  </a:lnTo>
                  <a:lnTo>
                    <a:pt x="104" y="278"/>
                  </a:lnTo>
                  <a:lnTo>
                    <a:pt x="68" y="256"/>
                  </a:lnTo>
                  <a:lnTo>
                    <a:pt x="40" y="233"/>
                  </a:lnTo>
                  <a:lnTo>
                    <a:pt x="19" y="208"/>
                  </a:lnTo>
                  <a:lnTo>
                    <a:pt x="6" y="184"/>
                  </a:lnTo>
                  <a:lnTo>
                    <a:pt x="0" y="161"/>
                  </a:lnTo>
                  <a:lnTo>
                    <a:pt x="2" y="138"/>
                  </a:lnTo>
                  <a:lnTo>
                    <a:pt x="13" y="114"/>
                  </a:lnTo>
                  <a:lnTo>
                    <a:pt x="30" y="93"/>
                  </a:lnTo>
                  <a:lnTo>
                    <a:pt x="55" y="72"/>
                  </a:lnTo>
                  <a:lnTo>
                    <a:pt x="87" y="55"/>
                  </a:lnTo>
                  <a:lnTo>
                    <a:pt x="125" y="38"/>
                  </a:lnTo>
                  <a:lnTo>
                    <a:pt x="168" y="25"/>
                  </a:lnTo>
                  <a:lnTo>
                    <a:pt x="219" y="15"/>
                  </a:lnTo>
                  <a:lnTo>
                    <a:pt x="272" y="6"/>
                  </a:lnTo>
                  <a:lnTo>
                    <a:pt x="329" y="2"/>
                  </a:lnTo>
                  <a:lnTo>
                    <a:pt x="389" y="0"/>
                  </a:lnTo>
                  <a:lnTo>
                    <a:pt x="450" y="0"/>
                  </a:lnTo>
                  <a:lnTo>
                    <a:pt x="514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1" name="Rectangle 24"/>
            <p:cNvSpPr>
              <a:spLocks noChangeArrowheads="1"/>
            </p:cNvSpPr>
            <p:nvPr/>
          </p:nvSpPr>
          <p:spPr bwMode="auto">
            <a:xfrm>
              <a:off x="853" y="1705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100" b="1">
                  <a:solidFill>
                    <a:srgbClr val="FF0000"/>
                  </a:solidFill>
                </a:rPr>
                <a:t>2</a:t>
              </a:r>
              <a:endParaRPr lang="en-US" altLang="en-US" sz="1400" b="1"/>
            </a:p>
          </p:txBody>
        </p:sp>
      </p:grpSp>
      <p:grpSp>
        <p:nvGrpSpPr>
          <p:cNvPr id="176153" name="Group 25"/>
          <p:cNvGrpSpPr>
            <a:grpSpLocks/>
          </p:cNvGrpSpPr>
          <p:nvPr/>
        </p:nvGrpSpPr>
        <p:grpSpPr bwMode="auto">
          <a:xfrm>
            <a:off x="360363" y="1582738"/>
            <a:ext cx="3935412" cy="3487737"/>
            <a:chOff x="111" y="1285"/>
            <a:chExt cx="2479" cy="2197"/>
          </a:xfrm>
        </p:grpSpPr>
        <p:sp>
          <p:nvSpPr>
            <p:cNvPr id="49168" name="Rectangle 26"/>
            <p:cNvSpPr>
              <a:spLocks noChangeArrowheads="1"/>
            </p:cNvSpPr>
            <p:nvPr/>
          </p:nvSpPr>
          <p:spPr bwMode="auto">
            <a:xfrm>
              <a:off x="2484" y="1705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100" b="1">
                  <a:solidFill>
                    <a:srgbClr val="FF0000"/>
                  </a:solidFill>
                </a:rPr>
                <a:t>5</a:t>
              </a:r>
              <a:endParaRPr lang="en-US" altLang="en-US" sz="1400" b="1"/>
            </a:p>
          </p:txBody>
        </p:sp>
        <p:sp>
          <p:nvSpPr>
            <p:cNvPr id="49169" name="Freeform 27"/>
            <p:cNvSpPr>
              <a:spLocks/>
            </p:cNvSpPr>
            <p:nvPr/>
          </p:nvSpPr>
          <p:spPr bwMode="auto">
            <a:xfrm>
              <a:off x="111" y="1285"/>
              <a:ext cx="2479" cy="2197"/>
            </a:xfrm>
            <a:custGeom>
              <a:avLst/>
              <a:gdLst>
                <a:gd name="T0" fmla="*/ 1339 w 2479"/>
                <a:gd name="T1" fmla="*/ 2 h 2197"/>
                <a:gd name="T2" fmla="*/ 1541 w 2479"/>
                <a:gd name="T3" fmla="*/ 32 h 2197"/>
                <a:gd name="T4" fmla="*/ 1735 w 2479"/>
                <a:gd name="T5" fmla="*/ 91 h 2197"/>
                <a:gd name="T6" fmla="*/ 1916 w 2479"/>
                <a:gd name="T7" fmla="*/ 178 h 2197"/>
                <a:gd name="T8" fmla="*/ 2077 w 2479"/>
                <a:gd name="T9" fmla="*/ 288 h 2197"/>
                <a:gd name="T10" fmla="*/ 2215 w 2479"/>
                <a:gd name="T11" fmla="*/ 422 h 2197"/>
                <a:gd name="T12" fmla="*/ 2328 w 2479"/>
                <a:gd name="T13" fmla="*/ 572 h 2197"/>
                <a:gd name="T14" fmla="*/ 2411 w 2479"/>
                <a:gd name="T15" fmla="*/ 740 h 2197"/>
                <a:gd name="T16" fmla="*/ 2462 w 2479"/>
                <a:gd name="T17" fmla="*/ 916 h 2197"/>
                <a:gd name="T18" fmla="*/ 2479 w 2479"/>
                <a:gd name="T19" fmla="*/ 1096 h 2197"/>
                <a:gd name="T20" fmla="*/ 2462 w 2479"/>
                <a:gd name="T21" fmla="*/ 1277 h 2197"/>
                <a:gd name="T22" fmla="*/ 2411 w 2479"/>
                <a:gd name="T23" fmla="*/ 1453 h 2197"/>
                <a:gd name="T24" fmla="*/ 2330 w 2479"/>
                <a:gd name="T25" fmla="*/ 1620 h 2197"/>
                <a:gd name="T26" fmla="*/ 2217 w 2479"/>
                <a:gd name="T27" fmla="*/ 1771 h 2197"/>
                <a:gd name="T28" fmla="*/ 2079 w 2479"/>
                <a:gd name="T29" fmla="*/ 1904 h 2197"/>
                <a:gd name="T30" fmla="*/ 1918 w 2479"/>
                <a:gd name="T31" fmla="*/ 2017 h 2197"/>
                <a:gd name="T32" fmla="*/ 1739 w 2479"/>
                <a:gd name="T33" fmla="*/ 2104 h 2197"/>
                <a:gd name="T34" fmla="*/ 1546 w 2479"/>
                <a:gd name="T35" fmla="*/ 2163 h 2197"/>
                <a:gd name="T36" fmla="*/ 1344 w 2479"/>
                <a:gd name="T37" fmla="*/ 2193 h 2197"/>
                <a:gd name="T38" fmla="*/ 1139 w 2479"/>
                <a:gd name="T39" fmla="*/ 2193 h 2197"/>
                <a:gd name="T40" fmla="*/ 938 w 2479"/>
                <a:gd name="T41" fmla="*/ 2163 h 2197"/>
                <a:gd name="T42" fmla="*/ 744 w 2479"/>
                <a:gd name="T43" fmla="*/ 2106 h 2197"/>
                <a:gd name="T44" fmla="*/ 563 w 2479"/>
                <a:gd name="T45" fmla="*/ 2019 h 2197"/>
                <a:gd name="T46" fmla="*/ 402 w 2479"/>
                <a:gd name="T47" fmla="*/ 1909 h 2197"/>
                <a:gd name="T48" fmla="*/ 264 w 2479"/>
                <a:gd name="T49" fmla="*/ 1775 h 2197"/>
                <a:gd name="T50" fmla="*/ 151 w 2479"/>
                <a:gd name="T51" fmla="*/ 1622 h 2197"/>
                <a:gd name="T52" fmla="*/ 68 w 2479"/>
                <a:gd name="T53" fmla="*/ 1457 h 2197"/>
                <a:gd name="T54" fmla="*/ 17 w 2479"/>
                <a:gd name="T55" fmla="*/ 1281 h 2197"/>
                <a:gd name="T56" fmla="*/ 0 w 2479"/>
                <a:gd name="T57" fmla="*/ 1101 h 2197"/>
                <a:gd name="T58" fmla="*/ 17 w 2479"/>
                <a:gd name="T59" fmla="*/ 920 h 2197"/>
                <a:gd name="T60" fmla="*/ 68 w 2479"/>
                <a:gd name="T61" fmla="*/ 744 h 2197"/>
                <a:gd name="T62" fmla="*/ 149 w 2479"/>
                <a:gd name="T63" fmla="*/ 577 h 2197"/>
                <a:gd name="T64" fmla="*/ 261 w 2479"/>
                <a:gd name="T65" fmla="*/ 424 h 2197"/>
                <a:gd name="T66" fmla="*/ 400 w 2479"/>
                <a:gd name="T67" fmla="*/ 290 h 2197"/>
                <a:gd name="T68" fmla="*/ 559 w 2479"/>
                <a:gd name="T69" fmla="*/ 180 h 2197"/>
                <a:gd name="T70" fmla="*/ 740 w 2479"/>
                <a:gd name="T71" fmla="*/ 93 h 2197"/>
                <a:gd name="T72" fmla="*/ 933 w 2479"/>
                <a:gd name="T73" fmla="*/ 34 h 2197"/>
                <a:gd name="T74" fmla="*/ 1135 w 2479"/>
                <a:gd name="T75" fmla="*/ 4 h 21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479" h="2197">
                  <a:moveTo>
                    <a:pt x="1237" y="0"/>
                  </a:moveTo>
                  <a:lnTo>
                    <a:pt x="1339" y="2"/>
                  </a:lnTo>
                  <a:lnTo>
                    <a:pt x="1441" y="15"/>
                  </a:lnTo>
                  <a:lnTo>
                    <a:pt x="1541" y="32"/>
                  </a:lnTo>
                  <a:lnTo>
                    <a:pt x="1639" y="59"/>
                  </a:lnTo>
                  <a:lnTo>
                    <a:pt x="1735" y="91"/>
                  </a:lnTo>
                  <a:lnTo>
                    <a:pt x="1826" y="131"/>
                  </a:lnTo>
                  <a:lnTo>
                    <a:pt x="1916" y="178"/>
                  </a:lnTo>
                  <a:lnTo>
                    <a:pt x="1998" y="229"/>
                  </a:lnTo>
                  <a:lnTo>
                    <a:pt x="2077" y="288"/>
                  </a:lnTo>
                  <a:lnTo>
                    <a:pt x="2149" y="352"/>
                  </a:lnTo>
                  <a:lnTo>
                    <a:pt x="2215" y="422"/>
                  </a:lnTo>
                  <a:lnTo>
                    <a:pt x="2275" y="496"/>
                  </a:lnTo>
                  <a:lnTo>
                    <a:pt x="2328" y="572"/>
                  </a:lnTo>
                  <a:lnTo>
                    <a:pt x="2373" y="655"/>
                  </a:lnTo>
                  <a:lnTo>
                    <a:pt x="2411" y="740"/>
                  </a:lnTo>
                  <a:lnTo>
                    <a:pt x="2441" y="827"/>
                  </a:lnTo>
                  <a:lnTo>
                    <a:pt x="2462" y="916"/>
                  </a:lnTo>
                  <a:lnTo>
                    <a:pt x="2475" y="1005"/>
                  </a:lnTo>
                  <a:lnTo>
                    <a:pt x="2479" y="1096"/>
                  </a:lnTo>
                  <a:lnTo>
                    <a:pt x="2475" y="1188"/>
                  </a:lnTo>
                  <a:lnTo>
                    <a:pt x="2462" y="1277"/>
                  </a:lnTo>
                  <a:lnTo>
                    <a:pt x="2441" y="1366"/>
                  </a:lnTo>
                  <a:lnTo>
                    <a:pt x="2411" y="1453"/>
                  </a:lnTo>
                  <a:lnTo>
                    <a:pt x="2375" y="1537"/>
                  </a:lnTo>
                  <a:lnTo>
                    <a:pt x="2330" y="1620"/>
                  </a:lnTo>
                  <a:lnTo>
                    <a:pt x="2277" y="1697"/>
                  </a:lnTo>
                  <a:lnTo>
                    <a:pt x="2217" y="1771"/>
                  </a:lnTo>
                  <a:lnTo>
                    <a:pt x="2152" y="1841"/>
                  </a:lnTo>
                  <a:lnTo>
                    <a:pt x="2079" y="1904"/>
                  </a:lnTo>
                  <a:lnTo>
                    <a:pt x="2003" y="1964"/>
                  </a:lnTo>
                  <a:lnTo>
                    <a:pt x="1918" y="2017"/>
                  </a:lnTo>
                  <a:lnTo>
                    <a:pt x="1830" y="2063"/>
                  </a:lnTo>
                  <a:lnTo>
                    <a:pt x="1739" y="2104"/>
                  </a:lnTo>
                  <a:lnTo>
                    <a:pt x="1643" y="2136"/>
                  </a:lnTo>
                  <a:lnTo>
                    <a:pt x="1546" y="2163"/>
                  </a:lnTo>
                  <a:lnTo>
                    <a:pt x="1446" y="2182"/>
                  </a:lnTo>
                  <a:lnTo>
                    <a:pt x="1344" y="2193"/>
                  </a:lnTo>
                  <a:lnTo>
                    <a:pt x="1242" y="2197"/>
                  </a:lnTo>
                  <a:lnTo>
                    <a:pt x="1139" y="2193"/>
                  </a:lnTo>
                  <a:lnTo>
                    <a:pt x="1037" y="2182"/>
                  </a:lnTo>
                  <a:lnTo>
                    <a:pt x="938" y="2163"/>
                  </a:lnTo>
                  <a:lnTo>
                    <a:pt x="840" y="2138"/>
                  </a:lnTo>
                  <a:lnTo>
                    <a:pt x="744" y="2106"/>
                  </a:lnTo>
                  <a:lnTo>
                    <a:pt x="650" y="2066"/>
                  </a:lnTo>
                  <a:lnTo>
                    <a:pt x="563" y="2019"/>
                  </a:lnTo>
                  <a:lnTo>
                    <a:pt x="480" y="1966"/>
                  </a:lnTo>
                  <a:lnTo>
                    <a:pt x="402" y="1909"/>
                  </a:lnTo>
                  <a:lnTo>
                    <a:pt x="329" y="1843"/>
                  </a:lnTo>
                  <a:lnTo>
                    <a:pt x="264" y="1775"/>
                  </a:lnTo>
                  <a:lnTo>
                    <a:pt x="204" y="1701"/>
                  </a:lnTo>
                  <a:lnTo>
                    <a:pt x="151" y="1622"/>
                  </a:lnTo>
                  <a:lnTo>
                    <a:pt x="106" y="1542"/>
                  </a:lnTo>
                  <a:lnTo>
                    <a:pt x="68" y="1457"/>
                  </a:lnTo>
                  <a:lnTo>
                    <a:pt x="38" y="1370"/>
                  </a:lnTo>
                  <a:lnTo>
                    <a:pt x="17" y="1281"/>
                  </a:lnTo>
                  <a:lnTo>
                    <a:pt x="4" y="1192"/>
                  </a:lnTo>
                  <a:lnTo>
                    <a:pt x="0" y="1101"/>
                  </a:lnTo>
                  <a:lnTo>
                    <a:pt x="4" y="1009"/>
                  </a:lnTo>
                  <a:lnTo>
                    <a:pt x="17" y="920"/>
                  </a:lnTo>
                  <a:lnTo>
                    <a:pt x="38" y="831"/>
                  </a:lnTo>
                  <a:lnTo>
                    <a:pt x="68" y="744"/>
                  </a:lnTo>
                  <a:lnTo>
                    <a:pt x="104" y="659"/>
                  </a:lnTo>
                  <a:lnTo>
                    <a:pt x="149" y="577"/>
                  </a:lnTo>
                  <a:lnTo>
                    <a:pt x="202" y="498"/>
                  </a:lnTo>
                  <a:lnTo>
                    <a:pt x="261" y="424"/>
                  </a:lnTo>
                  <a:lnTo>
                    <a:pt x="327" y="356"/>
                  </a:lnTo>
                  <a:lnTo>
                    <a:pt x="400" y="290"/>
                  </a:lnTo>
                  <a:lnTo>
                    <a:pt x="476" y="233"/>
                  </a:lnTo>
                  <a:lnTo>
                    <a:pt x="559" y="180"/>
                  </a:lnTo>
                  <a:lnTo>
                    <a:pt x="648" y="133"/>
                  </a:lnTo>
                  <a:lnTo>
                    <a:pt x="740" y="93"/>
                  </a:lnTo>
                  <a:lnTo>
                    <a:pt x="835" y="59"/>
                  </a:lnTo>
                  <a:lnTo>
                    <a:pt x="933" y="34"/>
                  </a:lnTo>
                  <a:lnTo>
                    <a:pt x="1033" y="15"/>
                  </a:lnTo>
                  <a:lnTo>
                    <a:pt x="1135" y="4"/>
                  </a:lnTo>
                  <a:lnTo>
                    <a:pt x="12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156" name="Group 28"/>
          <p:cNvGrpSpPr>
            <a:grpSpLocks/>
          </p:cNvGrpSpPr>
          <p:nvPr/>
        </p:nvGrpSpPr>
        <p:grpSpPr bwMode="auto">
          <a:xfrm>
            <a:off x="1882775" y="2982913"/>
            <a:ext cx="2160588" cy="1652587"/>
            <a:chOff x="1070" y="2167"/>
            <a:chExt cx="1361" cy="1041"/>
          </a:xfrm>
        </p:grpSpPr>
        <p:sp>
          <p:nvSpPr>
            <p:cNvPr id="49166" name="Rectangle 29"/>
            <p:cNvSpPr>
              <a:spLocks noChangeArrowheads="1"/>
            </p:cNvSpPr>
            <p:nvPr/>
          </p:nvSpPr>
          <p:spPr bwMode="auto">
            <a:xfrm>
              <a:off x="1070" y="2560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100" b="1">
                  <a:solidFill>
                    <a:srgbClr val="FF0000"/>
                  </a:solidFill>
                </a:rPr>
                <a:t>3</a:t>
              </a:r>
              <a:endParaRPr lang="en-US" altLang="en-US" sz="1400" b="1"/>
            </a:p>
          </p:txBody>
        </p:sp>
        <p:sp>
          <p:nvSpPr>
            <p:cNvPr id="49167" name="Freeform 30"/>
            <p:cNvSpPr>
              <a:spLocks/>
            </p:cNvSpPr>
            <p:nvPr/>
          </p:nvSpPr>
          <p:spPr bwMode="auto">
            <a:xfrm>
              <a:off x="1114" y="2167"/>
              <a:ext cx="1317" cy="1041"/>
            </a:xfrm>
            <a:custGeom>
              <a:avLst/>
              <a:gdLst>
                <a:gd name="T0" fmla="*/ 441 w 1317"/>
                <a:gd name="T1" fmla="*/ 174 h 1041"/>
                <a:gd name="T2" fmla="*/ 506 w 1317"/>
                <a:gd name="T3" fmla="*/ 134 h 1041"/>
                <a:gd name="T4" fmla="*/ 574 w 1317"/>
                <a:gd name="T5" fmla="*/ 100 h 1041"/>
                <a:gd name="T6" fmla="*/ 643 w 1317"/>
                <a:gd name="T7" fmla="*/ 70 h 1041"/>
                <a:gd name="T8" fmla="*/ 711 w 1317"/>
                <a:gd name="T9" fmla="*/ 47 h 1041"/>
                <a:gd name="T10" fmla="*/ 781 w 1317"/>
                <a:gd name="T11" fmla="*/ 26 h 1041"/>
                <a:gd name="T12" fmla="*/ 847 w 1317"/>
                <a:gd name="T13" fmla="*/ 13 h 1041"/>
                <a:gd name="T14" fmla="*/ 910 w 1317"/>
                <a:gd name="T15" fmla="*/ 4 h 1041"/>
                <a:gd name="T16" fmla="*/ 974 w 1317"/>
                <a:gd name="T17" fmla="*/ 0 h 1041"/>
                <a:gd name="T18" fmla="*/ 1032 w 1317"/>
                <a:gd name="T19" fmla="*/ 4 h 1041"/>
                <a:gd name="T20" fmla="*/ 1087 w 1317"/>
                <a:gd name="T21" fmla="*/ 13 h 1041"/>
                <a:gd name="T22" fmla="*/ 1136 w 1317"/>
                <a:gd name="T23" fmla="*/ 26 h 1041"/>
                <a:gd name="T24" fmla="*/ 1180 w 1317"/>
                <a:gd name="T25" fmla="*/ 45 h 1041"/>
                <a:gd name="T26" fmla="*/ 1219 w 1317"/>
                <a:gd name="T27" fmla="*/ 70 h 1041"/>
                <a:gd name="T28" fmla="*/ 1253 w 1317"/>
                <a:gd name="T29" fmla="*/ 100 h 1041"/>
                <a:gd name="T30" fmla="*/ 1278 w 1317"/>
                <a:gd name="T31" fmla="*/ 134 h 1041"/>
                <a:gd name="T32" fmla="*/ 1297 w 1317"/>
                <a:gd name="T33" fmla="*/ 172 h 1041"/>
                <a:gd name="T34" fmla="*/ 1310 w 1317"/>
                <a:gd name="T35" fmla="*/ 214 h 1041"/>
                <a:gd name="T36" fmla="*/ 1317 w 1317"/>
                <a:gd name="T37" fmla="*/ 261 h 1041"/>
                <a:gd name="T38" fmla="*/ 1314 w 1317"/>
                <a:gd name="T39" fmla="*/ 310 h 1041"/>
                <a:gd name="T40" fmla="*/ 1304 w 1317"/>
                <a:gd name="T41" fmla="*/ 359 h 1041"/>
                <a:gd name="T42" fmla="*/ 1289 w 1317"/>
                <a:gd name="T43" fmla="*/ 412 h 1041"/>
                <a:gd name="T44" fmla="*/ 1265 w 1317"/>
                <a:gd name="T45" fmla="*/ 467 h 1041"/>
                <a:gd name="T46" fmla="*/ 1236 w 1317"/>
                <a:gd name="T47" fmla="*/ 520 h 1041"/>
                <a:gd name="T48" fmla="*/ 1200 w 1317"/>
                <a:gd name="T49" fmla="*/ 575 h 1041"/>
                <a:gd name="T50" fmla="*/ 1157 w 1317"/>
                <a:gd name="T51" fmla="*/ 628 h 1041"/>
                <a:gd name="T52" fmla="*/ 1110 w 1317"/>
                <a:gd name="T53" fmla="*/ 681 h 1041"/>
                <a:gd name="T54" fmla="*/ 1057 w 1317"/>
                <a:gd name="T55" fmla="*/ 732 h 1041"/>
                <a:gd name="T56" fmla="*/ 1000 w 1317"/>
                <a:gd name="T57" fmla="*/ 781 h 1041"/>
                <a:gd name="T58" fmla="*/ 940 w 1317"/>
                <a:gd name="T59" fmla="*/ 825 h 1041"/>
                <a:gd name="T60" fmla="*/ 876 w 1317"/>
                <a:gd name="T61" fmla="*/ 868 h 1041"/>
                <a:gd name="T62" fmla="*/ 810 w 1317"/>
                <a:gd name="T63" fmla="*/ 908 h 1041"/>
                <a:gd name="T64" fmla="*/ 742 w 1317"/>
                <a:gd name="T65" fmla="*/ 942 h 1041"/>
                <a:gd name="T66" fmla="*/ 674 w 1317"/>
                <a:gd name="T67" fmla="*/ 971 h 1041"/>
                <a:gd name="T68" fmla="*/ 604 w 1317"/>
                <a:gd name="T69" fmla="*/ 995 h 1041"/>
                <a:gd name="T70" fmla="*/ 536 w 1317"/>
                <a:gd name="T71" fmla="*/ 1016 h 1041"/>
                <a:gd name="T72" fmla="*/ 470 w 1317"/>
                <a:gd name="T73" fmla="*/ 1029 h 1041"/>
                <a:gd name="T74" fmla="*/ 404 w 1317"/>
                <a:gd name="T75" fmla="*/ 1037 h 1041"/>
                <a:gd name="T76" fmla="*/ 343 w 1317"/>
                <a:gd name="T77" fmla="*/ 1041 h 1041"/>
                <a:gd name="T78" fmla="*/ 283 w 1317"/>
                <a:gd name="T79" fmla="*/ 1037 h 1041"/>
                <a:gd name="T80" fmla="*/ 230 w 1317"/>
                <a:gd name="T81" fmla="*/ 1029 h 1041"/>
                <a:gd name="T82" fmla="*/ 179 w 1317"/>
                <a:gd name="T83" fmla="*/ 1016 h 1041"/>
                <a:gd name="T84" fmla="*/ 134 w 1317"/>
                <a:gd name="T85" fmla="*/ 997 h 1041"/>
                <a:gd name="T86" fmla="*/ 96 w 1317"/>
                <a:gd name="T87" fmla="*/ 971 h 1041"/>
                <a:gd name="T88" fmla="*/ 64 w 1317"/>
                <a:gd name="T89" fmla="*/ 942 h 1041"/>
                <a:gd name="T90" fmla="*/ 37 w 1317"/>
                <a:gd name="T91" fmla="*/ 908 h 1041"/>
                <a:gd name="T92" fmla="*/ 17 w 1317"/>
                <a:gd name="T93" fmla="*/ 870 h 1041"/>
                <a:gd name="T94" fmla="*/ 7 w 1317"/>
                <a:gd name="T95" fmla="*/ 827 h 1041"/>
                <a:gd name="T96" fmla="*/ 0 w 1317"/>
                <a:gd name="T97" fmla="*/ 781 h 1041"/>
                <a:gd name="T98" fmla="*/ 3 w 1317"/>
                <a:gd name="T99" fmla="*/ 732 h 1041"/>
                <a:gd name="T100" fmla="*/ 11 w 1317"/>
                <a:gd name="T101" fmla="*/ 681 h 1041"/>
                <a:gd name="T102" fmla="*/ 28 w 1317"/>
                <a:gd name="T103" fmla="*/ 630 h 1041"/>
                <a:gd name="T104" fmla="*/ 51 w 1317"/>
                <a:gd name="T105" fmla="*/ 575 h 1041"/>
                <a:gd name="T106" fmla="*/ 81 w 1317"/>
                <a:gd name="T107" fmla="*/ 522 h 1041"/>
                <a:gd name="T108" fmla="*/ 117 w 1317"/>
                <a:gd name="T109" fmla="*/ 467 h 1041"/>
                <a:gd name="T110" fmla="*/ 160 w 1317"/>
                <a:gd name="T111" fmla="*/ 414 h 1041"/>
                <a:gd name="T112" fmla="*/ 207 w 1317"/>
                <a:gd name="T113" fmla="*/ 361 h 1041"/>
                <a:gd name="T114" fmla="*/ 260 w 1317"/>
                <a:gd name="T115" fmla="*/ 310 h 1041"/>
                <a:gd name="T116" fmla="*/ 315 w 1317"/>
                <a:gd name="T117" fmla="*/ 261 h 1041"/>
                <a:gd name="T118" fmla="*/ 377 w 1317"/>
                <a:gd name="T119" fmla="*/ 216 h 1041"/>
                <a:gd name="T120" fmla="*/ 441 w 1317"/>
                <a:gd name="T121" fmla="*/ 174 h 10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17" h="1041">
                  <a:moveTo>
                    <a:pt x="441" y="174"/>
                  </a:moveTo>
                  <a:lnTo>
                    <a:pt x="506" y="134"/>
                  </a:lnTo>
                  <a:lnTo>
                    <a:pt x="574" y="100"/>
                  </a:lnTo>
                  <a:lnTo>
                    <a:pt x="643" y="70"/>
                  </a:lnTo>
                  <a:lnTo>
                    <a:pt x="711" y="47"/>
                  </a:lnTo>
                  <a:lnTo>
                    <a:pt x="781" y="26"/>
                  </a:lnTo>
                  <a:lnTo>
                    <a:pt x="847" y="13"/>
                  </a:lnTo>
                  <a:lnTo>
                    <a:pt x="910" y="4"/>
                  </a:lnTo>
                  <a:lnTo>
                    <a:pt x="974" y="0"/>
                  </a:lnTo>
                  <a:lnTo>
                    <a:pt x="1032" y="4"/>
                  </a:lnTo>
                  <a:lnTo>
                    <a:pt x="1087" y="13"/>
                  </a:lnTo>
                  <a:lnTo>
                    <a:pt x="1136" y="26"/>
                  </a:lnTo>
                  <a:lnTo>
                    <a:pt x="1180" y="45"/>
                  </a:lnTo>
                  <a:lnTo>
                    <a:pt x="1219" y="70"/>
                  </a:lnTo>
                  <a:lnTo>
                    <a:pt x="1253" y="100"/>
                  </a:lnTo>
                  <a:lnTo>
                    <a:pt x="1278" y="134"/>
                  </a:lnTo>
                  <a:lnTo>
                    <a:pt x="1297" y="172"/>
                  </a:lnTo>
                  <a:lnTo>
                    <a:pt x="1310" y="214"/>
                  </a:lnTo>
                  <a:lnTo>
                    <a:pt x="1317" y="261"/>
                  </a:lnTo>
                  <a:lnTo>
                    <a:pt x="1314" y="310"/>
                  </a:lnTo>
                  <a:lnTo>
                    <a:pt x="1304" y="359"/>
                  </a:lnTo>
                  <a:lnTo>
                    <a:pt x="1289" y="412"/>
                  </a:lnTo>
                  <a:lnTo>
                    <a:pt x="1265" y="467"/>
                  </a:lnTo>
                  <a:lnTo>
                    <a:pt x="1236" y="520"/>
                  </a:lnTo>
                  <a:lnTo>
                    <a:pt x="1200" y="575"/>
                  </a:lnTo>
                  <a:lnTo>
                    <a:pt x="1157" y="628"/>
                  </a:lnTo>
                  <a:lnTo>
                    <a:pt x="1110" y="681"/>
                  </a:lnTo>
                  <a:lnTo>
                    <a:pt x="1057" y="732"/>
                  </a:lnTo>
                  <a:lnTo>
                    <a:pt x="1000" y="781"/>
                  </a:lnTo>
                  <a:lnTo>
                    <a:pt x="940" y="825"/>
                  </a:lnTo>
                  <a:lnTo>
                    <a:pt x="876" y="868"/>
                  </a:lnTo>
                  <a:lnTo>
                    <a:pt x="810" y="908"/>
                  </a:lnTo>
                  <a:lnTo>
                    <a:pt x="742" y="942"/>
                  </a:lnTo>
                  <a:lnTo>
                    <a:pt x="674" y="971"/>
                  </a:lnTo>
                  <a:lnTo>
                    <a:pt x="604" y="995"/>
                  </a:lnTo>
                  <a:lnTo>
                    <a:pt x="536" y="1016"/>
                  </a:lnTo>
                  <a:lnTo>
                    <a:pt x="470" y="1029"/>
                  </a:lnTo>
                  <a:lnTo>
                    <a:pt x="404" y="1037"/>
                  </a:lnTo>
                  <a:lnTo>
                    <a:pt x="343" y="1041"/>
                  </a:lnTo>
                  <a:lnTo>
                    <a:pt x="283" y="1037"/>
                  </a:lnTo>
                  <a:lnTo>
                    <a:pt x="230" y="1029"/>
                  </a:lnTo>
                  <a:lnTo>
                    <a:pt x="179" y="1016"/>
                  </a:lnTo>
                  <a:lnTo>
                    <a:pt x="134" y="997"/>
                  </a:lnTo>
                  <a:lnTo>
                    <a:pt x="96" y="971"/>
                  </a:lnTo>
                  <a:lnTo>
                    <a:pt x="64" y="942"/>
                  </a:lnTo>
                  <a:lnTo>
                    <a:pt x="37" y="908"/>
                  </a:lnTo>
                  <a:lnTo>
                    <a:pt x="17" y="870"/>
                  </a:lnTo>
                  <a:lnTo>
                    <a:pt x="7" y="827"/>
                  </a:lnTo>
                  <a:lnTo>
                    <a:pt x="0" y="781"/>
                  </a:lnTo>
                  <a:lnTo>
                    <a:pt x="3" y="732"/>
                  </a:lnTo>
                  <a:lnTo>
                    <a:pt x="11" y="681"/>
                  </a:lnTo>
                  <a:lnTo>
                    <a:pt x="28" y="630"/>
                  </a:lnTo>
                  <a:lnTo>
                    <a:pt x="51" y="575"/>
                  </a:lnTo>
                  <a:lnTo>
                    <a:pt x="81" y="522"/>
                  </a:lnTo>
                  <a:lnTo>
                    <a:pt x="117" y="467"/>
                  </a:lnTo>
                  <a:lnTo>
                    <a:pt x="160" y="414"/>
                  </a:lnTo>
                  <a:lnTo>
                    <a:pt x="207" y="361"/>
                  </a:lnTo>
                  <a:lnTo>
                    <a:pt x="260" y="310"/>
                  </a:lnTo>
                  <a:lnTo>
                    <a:pt x="315" y="261"/>
                  </a:lnTo>
                  <a:lnTo>
                    <a:pt x="377" y="216"/>
                  </a:lnTo>
                  <a:lnTo>
                    <a:pt x="441" y="1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159" name="Group 31"/>
          <p:cNvGrpSpPr>
            <a:grpSpLocks/>
          </p:cNvGrpSpPr>
          <p:nvPr/>
        </p:nvGrpSpPr>
        <p:grpSpPr bwMode="auto">
          <a:xfrm>
            <a:off x="615950" y="1720850"/>
            <a:ext cx="2906713" cy="1520825"/>
            <a:chOff x="272" y="1372"/>
            <a:chExt cx="1831" cy="958"/>
          </a:xfrm>
        </p:grpSpPr>
        <p:sp>
          <p:nvSpPr>
            <p:cNvPr id="49164" name="Rectangle 32"/>
            <p:cNvSpPr>
              <a:spLocks noChangeArrowheads="1"/>
            </p:cNvSpPr>
            <p:nvPr/>
          </p:nvSpPr>
          <p:spPr bwMode="auto">
            <a:xfrm>
              <a:off x="1165" y="1380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100" b="1">
                  <a:solidFill>
                    <a:srgbClr val="FF0000"/>
                  </a:solidFill>
                </a:rPr>
                <a:t>4</a:t>
              </a:r>
              <a:endParaRPr lang="en-US" altLang="en-US" sz="1400" b="1"/>
            </a:p>
          </p:txBody>
        </p:sp>
        <p:sp>
          <p:nvSpPr>
            <p:cNvPr id="49165" name="Freeform 33"/>
            <p:cNvSpPr>
              <a:spLocks/>
            </p:cNvSpPr>
            <p:nvPr/>
          </p:nvSpPr>
          <p:spPr bwMode="auto">
            <a:xfrm>
              <a:off x="272" y="1372"/>
              <a:ext cx="1831" cy="958"/>
            </a:xfrm>
            <a:custGeom>
              <a:avLst/>
              <a:gdLst>
                <a:gd name="T0" fmla="*/ 906 w 1831"/>
                <a:gd name="T1" fmla="*/ 25 h 958"/>
                <a:gd name="T2" fmla="*/ 1081 w 1831"/>
                <a:gd name="T3" fmla="*/ 4 h 958"/>
                <a:gd name="T4" fmla="*/ 1246 w 1831"/>
                <a:gd name="T5" fmla="*/ 0 h 958"/>
                <a:gd name="T6" fmla="*/ 1404 w 1831"/>
                <a:gd name="T7" fmla="*/ 13 h 958"/>
                <a:gd name="T8" fmla="*/ 1542 w 1831"/>
                <a:gd name="T9" fmla="*/ 42 h 958"/>
                <a:gd name="T10" fmla="*/ 1657 w 1831"/>
                <a:gd name="T11" fmla="*/ 87 h 958"/>
                <a:gd name="T12" fmla="*/ 1744 w 1831"/>
                <a:gd name="T13" fmla="*/ 146 h 958"/>
                <a:gd name="T14" fmla="*/ 1803 w 1831"/>
                <a:gd name="T15" fmla="*/ 218 h 958"/>
                <a:gd name="T16" fmla="*/ 1829 w 1831"/>
                <a:gd name="T17" fmla="*/ 299 h 958"/>
                <a:gd name="T18" fmla="*/ 1823 w 1831"/>
                <a:gd name="T19" fmla="*/ 388 h 958"/>
                <a:gd name="T20" fmla="*/ 1784 w 1831"/>
                <a:gd name="T21" fmla="*/ 477 h 958"/>
                <a:gd name="T22" fmla="*/ 1714 w 1831"/>
                <a:gd name="T23" fmla="*/ 568 h 958"/>
                <a:gd name="T24" fmla="*/ 1614 w 1831"/>
                <a:gd name="T25" fmla="*/ 657 h 958"/>
                <a:gd name="T26" fmla="*/ 1489 w 1831"/>
                <a:gd name="T27" fmla="*/ 738 h 958"/>
                <a:gd name="T28" fmla="*/ 1344 w 1831"/>
                <a:gd name="T29" fmla="*/ 810 h 958"/>
                <a:gd name="T30" fmla="*/ 1183 w 1831"/>
                <a:gd name="T31" fmla="*/ 869 h 958"/>
                <a:gd name="T32" fmla="*/ 1010 w 1831"/>
                <a:gd name="T33" fmla="*/ 914 h 958"/>
                <a:gd name="T34" fmla="*/ 838 w 1831"/>
                <a:gd name="T35" fmla="*/ 946 h 958"/>
                <a:gd name="T36" fmla="*/ 666 w 1831"/>
                <a:gd name="T37" fmla="*/ 958 h 958"/>
                <a:gd name="T38" fmla="*/ 504 w 1831"/>
                <a:gd name="T39" fmla="*/ 954 h 958"/>
                <a:gd name="T40" fmla="*/ 356 w 1831"/>
                <a:gd name="T41" fmla="*/ 933 h 958"/>
                <a:gd name="T42" fmla="*/ 228 w 1831"/>
                <a:gd name="T43" fmla="*/ 895 h 958"/>
                <a:gd name="T44" fmla="*/ 126 w 1831"/>
                <a:gd name="T45" fmla="*/ 842 h 958"/>
                <a:gd name="T46" fmla="*/ 51 w 1831"/>
                <a:gd name="T47" fmla="*/ 776 h 958"/>
                <a:gd name="T48" fmla="*/ 9 w 1831"/>
                <a:gd name="T49" fmla="*/ 700 h 958"/>
                <a:gd name="T50" fmla="*/ 0 w 1831"/>
                <a:gd name="T51" fmla="*/ 615 h 958"/>
                <a:gd name="T52" fmla="*/ 22 w 1831"/>
                <a:gd name="T53" fmla="*/ 524 h 958"/>
                <a:gd name="T54" fmla="*/ 77 w 1831"/>
                <a:gd name="T55" fmla="*/ 432 h 958"/>
                <a:gd name="T56" fmla="*/ 164 w 1831"/>
                <a:gd name="T57" fmla="*/ 343 h 958"/>
                <a:gd name="T58" fmla="*/ 277 w 1831"/>
                <a:gd name="T59" fmla="*/ 259 h 958"/>
                <a:gd name="T60" fmla="*/ 413 w 1831"/>
                <a:gd name="T61" fmla="*/ 182 h 958"/>
                <a:gd name="T62" fmla="*/ 566 w 1831"/>
                <a:gd name="T63" fmla="*/ 116 h 958"/>
                <a:gd name="T64" fmla="*/ 732 w 1831"/>
                <a:gd name="T65" fmla="*/ 63 h 9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831" h="958">
                  <a:moveTo>
                    <a:pt x="819" y="42"/>
                  </a:moveTo>
                  <a:lnTo>
                    <a:pt x="906" y="25"/>
                  </a:lnTo>
                  <a:lnTo>
                    <a:pt x="993" y="13"/>
                  </a:lnTo>
                  <a:lnTo>
                    <a:pt x="1081" y="4"/>
                  </a:lnTo>
                  <a:lnTo>
                    <a:pt x="1166" y="0"/>
                  </a:lnTo>
                  <a:lnTo>
                    <a:pt x="1246" y="0"/>
                  </a:lnTo>
                  <a:lnTo>
                    <a:pt x="1327" y="4"/>
                  </a:lnTo>
                  <a:lnTo>
                    <a:pt x="1404" y="13"/>
                  </a:lnTo>
                  <a:lnTo>
                    <a:pt x="1474" y="25"/>
                  </a:lnTo>
                  <a:lnTo>
                    <a:pt x="1542" y="42"/>
                  </a:lnTo>
                  <a:lnTo>
                    <a:pt x="1601" y="63"/>
                  </a:lnTo>
                  <a:lnTo>
                    <a:pt x="1657" y="87"/>
                  </a:lnTo>
                  <a:lnTo>
                    <a:pt x="1704" y="116"/>
                  </a:lnTo>
                  <a:lnTo>
                    <a:pt x="1744" y="146"/>
                  </a:lnTo>
                  <a:lnTo>
                    <a:pt x="1778" y="182"/>
                  </a:lnTo>
                  <a:lnTo>
                    <a:pt x="1803" y="218"/>
                  </a:lnTo>
                  <a:lnTo>
                    <a:pt x="1820" y="259"/>
                  </a:lnTo>
                  <a:lnTo>
                    <a:pt x="1829" y="299"/>
                  </a:lnTo>
                  <a:lnTo>
                    <a:pt x="1831" y="343"/>
                  </a:lnTo>
                  <a:lnTo>
                    <a:pt x="1823" y="388"/>
                  </a:lnTo>
                  <a:lnTo>
                    <a:pt x="1808" y="432"/>
                  </a:lnTo>
                  <a:lnTo>
                    <a:pt x="1784" y="477"/>
                  </a:lnTo>
                  <a:lnTo>
                    <a:pt x="1752" y="524"/>
                  </a:lnTo>
                  <a:lnTo>
                    <a:pt x="1714" y="568"/>
                  </a:lnTo>
                  <a:lnTo>
                    <a:pt x="1667" y="613"/>
                  </a:lnTo>
                  <a:lnTo>
                    <a:pt x="1614" y="657"/>
                  </a:lnTo>
                  <a:lnTo>
                    <a:pt x="1555" y="698"/>
                  </a:lnTo>
                  <a:lnTo>
                    <a:pt x="1489" y="738"/>
                  </a:lnTo>
                  <a:lnTo>
                    <a:pt x="1419" y="774"/>
                  </a:lnTo>
                  <a:lnTo>
                    <a:pt x="1344" y="810"/>
                  </a:lnTo>
                  <a:lnTo>
                    <a:pt x="1263" y="842"/>
                  </a:lnTo>
                  <a:lnTo>
                    <a:pt x="1183" y="869"/>
                  </a:lnTo>
                  <a:lnTo>
                    <a:pt x="1098" y="895"/>
                  </a:lnTo>
                  <a:lnTo>
                    <a:pt x="1010" y="914"/>
                  </a:lnTo>
                  <a:lnTo>
                    <a:pt x="925" y="931"/>
                  </a:lnTo>
                  <a:lnTo>
                    <a:pt x="838" y="946"/>
                  </a:lnTo>
                  <a:lnTo>
                    <a:pt x="751" y="954"/>
                  </a:lnTo>
                  <a:lnTo>
                    <a:pt x="666" y="958"/>
                  </a:lnTo>
                  <a:lnTo>
                    <a:pt x="583" y="958"/>
                  </a:lnTo>
                  <a:lnTo>
                    <a:pt x="504" y="954"/>
                  </a:lnTo>
                  <a:lnTo>
                    <a:pt x="428" y="946"/>
                  </a:lnTo>
                  <a:lnTo>
                    <a:pt x="356" y="933"/>
                  </a:lnTo>
                  <a:lnTo>
                    <a:pt x="290" y="916"/>
                  </a:lnTo>
                  <a:lnTo>
                    <a:pt x="228" y="895"/>
                  </a:lnTo>
                  <a:lnTo>
                    <a:pt x="175" y="869"/>
                  </a:lnTo>
                  <a:lnTo>
                    <a:pt x="126" y="842"/>
                  </a:lnTo>
                  <a:lnTo>
                    <a:pt x="86" y="810"/>
                  </a:lnTo>
                  <a:lnTo>
                    <a:pt x="51" y="776"/>
                  </a:lnTo>
                  <a:lnTo>
                    <a:pt x="26" y="738"/>
                  </a:lnTo>
                  <a:lnTo>
                    <a:pt x="9" y="700"/>
                  </a:lnTo>
                  <a:lnTo>
                    <a:pt x="0" y="657"/>
                  </a:lnTo>
                  <a:lnTo>
                    <a:pt x="0" y="615"/>
                  </a:lnTo>
                  <a:lnTo>
                    <a:pt x="7" y="570"/>
                  </a:lnTo>
                  <a:lnTo>
                    <a:pt x="22" y="524"/>
                  </a:lnTo>
                  <a:lnTo>
                    <a:pt x="47" y="479"/>
                  </a:lnTo>
                  <a:lnTo>
                    <a:pt x="77" y="432"/>
                  </a:lnTo>
                  <a:lnTo>
                    <a:pt x="117" y="388"/>
                  </a:lnTo>
                  <a:lnTo>
                    <a:pt x="164" y="343"/>
                  </a:lnTo>
                  <a:lnTo>
                    <a:pt x="217" y="301"/>
                  </a:lnTo>
                  <a:lnTo>
                    <a:pt x="277" y="259"/>
                  </a:lnTo>
                  <a:lnTo>
                    <a:pt x="341" y="220"/>
                  </a:lnTo>
                  <a:lnTo>
                    <a:pt x="413" y="182"/>
                  </a:lnTo>
                  <a:lnTo>
                    <a:pt x="487" y="148"/>
                  </a:lnTo>
                  <a:lnTo>
                    <a:pt x="566" y="116"/>
                  </a:lnTo>
                  <a:lnTo>
                    <a:pt x="649" y="89"/>
                  </a:lnTo>
                  <a:lnTo>
                    <a:pt x="732" y="63"/>
                  </a:lnTo>
                  <a:lnTo>
                    <a:pt x="819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80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7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280400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Strength of MAX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370013" y="49672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Original Points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5"/>
          <a:stretch>
            <a:fillRect/>
          </a:stretch>
        </p:blipFill>
        <p:spPr bwMode="auto">
          <a:xfrm>
            <a:off x="303213" y="1905000"/>
            <a:ext cx="4268787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7157" name="Group 5"/>
          <p:cNvGrpSpPr>
            <a:grpSpLocks/>
          </p:cNvGrpSpPr>
          <p:nvPr/>
        </p:nvGrpSpPr>
        <p:grpSpPr bwMode="auto">
          <a:xfrm>
            <a:off x="4341813" y="1828800"/>
            <a:ext cx="4268787" cy="3505200"/>
            <a:chOff x="2735" y="768"/>
            <a:chExt cx="2689" cy="2208"/>
          </a:xfrm>
        </p:grpSpPr>
        <p:sp>
          <p:nvSpPr>
            <p:cNvPr id="50183" name="Text Box 6"/>
            <p:cNvSpPr txBox="1">
              <a:spLocks noChangeArrowheads="1"/>
            </p:cNvSpPr>
            <p:nvPr/>
          </p:nvSpPr>
          <p:spPr bwMode="auto">
            <a:xfrm>
              <a:off x="3263" y="2745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Two Clusters</a:t>
              </a:r>
            </a:p>
          </p:txBody>
        </p:sp>
        <p:pic>
          <p:nvPicPr>
            <p:cNvPr id="50184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05"/>
            <a:stretch>
              <a:fillRect/>
            </a:stretch>
          </p:blipFill>
          <p:spPr bwMode="auto">
            <a:xfrm>
              <a:off x="2735" y="768"/>
              <a:ext cx="2689" cy="1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455613" y="5943600"/>
            <a:ext cx="7772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/>
              <a:t> Less susceptible to noise and outliers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87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0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80400" cy="5524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Limitations of MAX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066800" y="52720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Original Points</a:t>
            </a:r>
          </a:p>
        </p:txBody>
      </p:sp>
      <p:grpSp>
        <p:nvGrpSpPr>
          <p:cNvPr id="178181" name="Group 5"/>
          <p:cNvGrpSpPr>
            <a:grpSpLocks/>
          </p:cNvGrpSpPr>
          <p:nvPr/>
        </p:nvGrpSpPr>
        <p:grpSpPr bwMode="auto">
          <a:xfrm>
            <a:off x="4418013" y="1905000"/>
            <a:ext cx="4268787" cy="3733800"/>
            <a:chOff x="2783" y="864"/>
            <a:chExt cx="2689" cy="2352"/>
          </a:xfrm>
        </p:grpSpPr>
        <p:pic>
          <p:nvPicPr>
            <p:cNvPr id="5120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3" y="864"/>
              <a:ext cx="2689" cy="2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208" name="Text Box 7"/>
            <p:cNvSpPr txBox="1">
              <a:spLocks noChangeArrowheads="1"/>
            </p:cNvSpPr>
            <p:nvPr/>
          </p:nvSpPr>
          <p:spPr bwMode="auto">
            <a:xfrm>
              <a:off x="3263" y="2985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Two Clusters</a:t>
              </a:r>
            </a:p>
          </p:txBody>
        </p:sp>
      </p:grpSp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609600" y="5772150"/>
            <a:ext cx="6324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FontTx/>
              <a:buChar char="•"/>
            </a:pPr>
            <a:r>
              <a:rPr lang="en-US" altLang="en-US" sz="2800" dirty="0"/>
              <a:t>Tends to break large clusters</a:t>
            </a:r>
          </a:p>
          <a:p>
            <a:pPr>
              <a:spcBef>
                <a:spcPts val="0"/>
              </a:spcBef>
              <a:buFontTx/>
              <a:buChar char="•"/>
            </a:pPr>
            <a:r>
              <a:rPr lang="en-US" altLang="en-US" sz="2800" dirty="0"/>
              <a:t>Biased towards globular clusters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32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4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Cluster Similarity: Group Average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13385" y="1348582"/>
            <a:ext cx="8610600" cy="3065463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Proximity of two clusters is the average of pairwise proximity between points in the two clusters.</a:t>
            </a:r>
          </a:p>
          <a:p>
            <a:pPr eaLnBrk="1" hangingPunct="1"/>
            <a:endParaRPr lang="en-US" altLang="en-US" sz="2000" dirty="0" smtClean="0"/>
          </a:p>
          <a:p>
            <a:pPr eaLnBrk="1" hangingPunct="1"/>
            <a:endParaRPr lang="en-US" altLang="en-US" sz="2000" dirty="0" smtClean="0"/>
          </a:p>
          <a:p>
            <a:pPr lvl="4" eaLnBrk="1" hangingPunct="1"/>
            <a:endParaRPr lang="en-US" altLang="en-US" sz="1400" dirty="0" smtClean="0"/>
          </a:p>
          <a:p>
            <a:pPr eaLnBrk="1" hangingPunct="1"/>
            <a:r>
              <a:rPr lang="en-US" altLang="en-US" sz="2800" dirty="0" smtClean="0"/>
              <a:t>Need to use average connectivity for scalability since total proximity favors large clusters</a:t>
            </a:r>
          </a:p>
          <a:p>
            <a:pPr eaLnBrk="1" hangingPunct="1"/>
            <a:endParaRPr lang="en-US" altLang="en-US" sz="2200" dirty="0" smtClean="0"/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2057400" y="2286000"/>
          <a:ext cx="5575300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38" name="Equation" r:id="rId3" imgW="3873500" imgH="698500" progId="Equation.3">
                  <p:embed/>
                </p:oleObj>
              </mc:Choice>
              <mc:Fallback>
                <p:oleObj name="Equation" r:id="rId3" imgW="3873500" imgH="698500" progId="Equation.3">
                  <p:embed/>
                  <p:pic>
                    <p:nvPicPr>
                      <p:cNvPr id="522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286000"/>
                        <a:ext cx="5575300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381756"/>
              </p:ext>
            </p:extLst>
          </p:nvPr>
        </p:nvGraphicFramePr>
        <p:xfrm>
          <a:off x="228600" y="4254500"/>
          <a:ext cx="4343400" cy="241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39" name="Worksheet" r:id="rId5" imgW="2294001" imgH="1013841" progId="Excel.Sheet.8">
                  <p:embed/>
                </p:oleObj>
              </mc:Choice>
              <mc:Fallback>
                <p:oleObj name="Worksheet" r:id="rId5" imgW="2294001" imgH="1013841" progId="Excel.Sheet.8">
                  <p:embed/>
                  <p:pic>
                    <p:nvPicPr>
                      <p:cNvPr id="522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254500"/>
                        <a:ext cx="4343400" cy="241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9206" name="Group 6"/>
          <p:cNvGrpSpPr>
            <a:grpSpLocks/>
          </p:cNvGrpSpPr>
          <p:nvPr/>
        </p:nvGrpSpPr>
        <p:grpSpPr bwMode="auto">
          <a:xfrm>
            <a:off x="5410200" y="3949700"/>
            <a:ext cx="2957513" cy="2755900"/>
            <a:chOff x="3504" y="2112"/>
            <a:chExt cx="1863" cy="1736"/>
          </a:xfrm>
        </p:grpSpPr>
        <p:sp>
          <p:nvSpPr>
            <p:cNvPr id="52231" name="Line 7"/>
            <p:cNvSpPr>
              <a:spLocks noChangeShapeType="1"/>
            </p:cNvSpPr>
            <p:nvPr/>
          </p:nvSpPr>
          <p:spPr bwMode="auto">
            <a:xfrm flipV="1">
              <a:off x="3605" y="3184"/>
              <a:ext cx="0" cy="4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2" name="Line 8"/>
            <p:cNvSpPr>
              <a:spLocks noChangeShapeType="1"/>
            </p:cNvSpPr>
            <p:nvPr/>
          </p:nvSpPr>
          <p:spPr bwMode="auto">
            <a:xfrm>
              <a:off x="3605" y="3184"/>
              <a:ext cx="4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3" name="Line 9"/>
            <p:cNvSpPr>
              <a:spLocks noChangeShapeType="1"/>
            </p:cNvSpPr>
            <p:nvPr/>
          </p:nvSpPr>
          <p:spPr bwMode="auto">
            <a:xfrm>
              <a:off x="4098" y="3184"/>
              <a:ext cx="0" cy="4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4" name="Line 10"/>
            <p:cNvSpPr>
              <a:spLocks noChangeShapeType="1"/>
            </p:cNvSpPr>
            <p:nvPr/>
          </p:nvSpPr>
          <p:spPr bwMode="auto">
            <a:xfrm flipV="1">
              <a:off x="3901" y="2916"/>
              <a:ext cx="0" cy="2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5" name="Line 11"/>
            <p:cNvSpPr>
              <a:spLocks noChangeShapeType="1"/>
            </p:cNvSpPr>
            <p:nvPr/>
          </p:nvSpPr>
          <p:spPr bwMode="auto">
            <a:xfrm flipV="1">
              <a:off x="3901" y="2827"/>
              <a:ext cx="0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6" name="Line 12"/>
            <p:cNvSpPr>
              <a:spLocks noChangeShapeType="1"/>
            </p:cNvSpPr>
            <p:nvPr/>
          </p:nvSpPr>
          <p:spPr bwMode="auto">
            <a:xfrm flipV="1">
              <a:off x="4787" y="3006"/>
              <a:ext cx="0" cy="6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7" name="Line 13"/>
            <p:cNvSpPr>
              <a:spLocks noChangeShapeType="1"/>
            </p:cNvSpPr>
            <p:nvPr/>
          </p:nvSpPr>
          <p:spPr bwMode="auto">
            <a:xfrm>
              <a:off x="4787" y="3006"/>
              <a:ext cx="4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8" name="Line 14"/>
            <p:cNvSpPr>
              <a:spLocks noChangeShapeType="1"/>
            </p:cNvSpPr>
            <p:nvPr/>
          </p:nvSpPr>
          <p:spPr bwMode="auto">
            <a:xfrm>
              <a:off x="5280" y="3006"/>
              <a:ext cx="0" cy="6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9" name="Line 15"/>
            <p:cNvSpPr>
              <a:spLocks noChangeShapeType="1"/>
            </p:cNvSpPr>
            <p:nvPr/>
          </p:nvSpPr>
          <p:spPr bwMode="auto">
            <a:xfrm flipV="1">
              <a:off x="5083" y="2738"/>
              <a:ext cx="0" cy="2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0" name="Line 16"/>
            <p:cNvSpPr>
              <a:spLocks noChangeShapeType="1"/>
            </p:cNvSpPr>
            <p:nvPr/>
          </p:nvSpPr>
          <p:spPr bwMode="auto">
            <a:xfrm flipV="1">
              <a:off x="5083" y="2648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1" name="Line 17"/>
            <p:cNvSpPr>
              <a:spLocks noChangeShapeType="1"/>
            </p:cNvSpPr>
            <p:nvPr/>
          </p:nvSpPr>
          <p:spPr bwMode="auto">
            <a:xfrm flipV="1">
              <a:off x="4393" y="2827"/>
              <a:ext cx="0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2" name="Line 18"/>
            <p:cNvSpPr>
              <a:spLocks noChangeShapeType="1"/>
            </p:cNvSpPr>
            <p:nvPr/>
          </p:nvSpPr>
          <p:spPr bwMode="auto">
            <a:xfrm>
              <a:off x="3901" y="2827"/>
              <a:ext cx="4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3" name="Line 19"/>
            <p:cNvSpPr>
              <a:spLocks noChangeShapeType="1"/>
            </p:cNvSpPr>
            <p:nvPr/>
          </p:nvSpPr>
          <p:spPr bwMode="auto">
            <a:xfrm flipV="1">
              <a:off x="4098" y="2469"/>
              <a:ext cx="0" cy="3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4" name="Line 20"/>
            <p:cNvSpPr>
              <a:spLocks noChangeShapeType="1"/>
            </p:cNvSpPr>
            <p:nvPr/>
          </p:nvSpPr>
          <p:spPr bwMode="auto">
            <a:xfrm>
              <a:off x="4098" y="2469"/>
              <a:ext cx="98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5" name="Line 21"/>
            <p:cNvSpPr>
              <a:spLocks noChangeShapeType="1"/>
            </p:cNvSpPr>
            <p:nvPr/>
          </p:nvSpPr>
          <p:spPr bwMode="auto">
            <a:xfrm>
              <a:off x="5083" y="2469"/>
              <a:ext cx="0" cy="2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6" name="Line 22"/>
            <p:cNvSpPr>
              <a:spLocks noChangeShapeType="1"/>
            </p:cNvSpPr>
            <p:nvPr/>
          </p:nvSpPr>
          <p:spPr bwMode="auto">
            <a:xfrm flipV="1">
              <a:off x="4590" y="2112"/>
              <a:ext cx="0" cy="3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7" name="Text Box 23"/>
            <p:cNvSpPr txBox="1">
              <a:spLocks noChangeArrowheads="1"/>
            </p:cNvSpPr>
            <p:nvPr/>
          </p:nvSpPr>
          <p:spPr bwMode="auto">
            <a:xfrm>
              <a:off x="3504" y="361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2248" name="Text Box 24"/>
            <p:cNvSpPr txBox="1">
              <a:spLocks noChangeArrowheads="1"/>
            </p:cNvSpPr>
            <p:nvPr/>
          </p:nvSpPr>
          <p:spPr bwMode="auto">
            <a:xfrm>
              <a:off x="3997" y="361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2249" name="Text Box 25"/>
            <p:cNvSpPr txBox="1">
              <a:spLocks noChangeArrowheads="1"/>
            </p:cNvSpPr>
            <p:nvPr/>
          </p:nvSpPr>
          <p:spPr bwMode="auto">
            <a:xfrm>
              <a:off x="4292" y="361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2250" name="Text Box 26"/>
            <p:cNvSpPr txBox="1">
              <a:spLocks noChangeArrowheads="1"/>
            </p:cNvSpPr>
            <p:nvPr/>
          </p:nvSpPr>
          <p:spPr bwMode="auto">
            <a:xfrm>
              <a:off x="4686" y="361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2251" name="Text Box 27"/>
            <p:cNvSpPr txBox="1">
              <a:spLocks noChangeArrowheads="1"/>
            </p:cNvSpPr>
            <p:nvPr/>
          </p:nvSpPr>
          <p:spPr bwMode="auto">
            <a:xfrm>
              <a:off x="5179" y="361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latin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3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280400" cy="5524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Types of Clustering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2625" y="1600200"/>
            <a:ext cx="7916863" cy="44656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A </a:t>
            </a:r>
            <a:r>
              <a:rPr lang="en-US" altLang="en-US" sz="2800" dirty="0" smtClean="0">
                <a:solidFill>
                  <a:srgbClr val="FF0000"/>
                </a:solidFill>
              </a:rPr>
              <a:t>clustering</a:t>
            </a:r>
            <a:r>
              <a:rPr lang="en-US" altLang="en-US" sz="2800" dirty="0" smtClean="0"/>
              <a:t> is a set of clusters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Important distinction between </a:t>
            </a:r>
            <a:r>
              <a:rPr lang="en-US" altLang="en-US" sz="2800" dirty="0" smtClean="0">
                <a:solidFill>
                  <a:srgbClr val="FF0000"/>
                </a:solidFill>
              </a:rPr>
              <a:t>hierarchical</a:t>
            </a:r>
            <a:r>
              <a:rPr lang="en-US" altLang="en-US" sz="2800" dirty="0" smtClean="0"/>
              <a:t> and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partitional</a:t>
            </a:r>
            <a:r>
              <a:rPr lang="en-US" altLang="en-US" sz="2800" dirty="0" smtClean="0">
                <a:solidFill>
                  <a:srgbClr val="FFCC00"/>
                </a:solidFill>
              </a:rPr>
              <a:t> </a:t>
            </a:r>
            <a:r>
              <a:rPr lang="en-US" altLang="en-US" sz="2800" dirty="0" smtClean="0"/>
              <a:t>sets of clusters </a:t>
            </a:r>
            <a:endParaRPr lang="en-US" altLang="en-US" sz="2800" dirty="0" smtClean="0">
              <a:solidFill>
                <a:srgbClr val="FFCC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err="1" smtClean="0"/>
              <a:t>Partitional</a:t>
            </a:r>
            <a:r>
              <a:rPr lang="en-US" altLang="en-US" sz="2800" dirty="0" smtClean="0"/>
              <a:t> Clustering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A division data objects into non-overlapping subsets (clusters) such that each data object is in exactly one subset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Hierarchical clustering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A set of nested clusters organized as a hierarchical tree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17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19150"/>
            <a:ext cx="8280400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Hierarchical Clustering: Group Average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914400" y="5562600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Nested Clusters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562600" y="55626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Dendrogram</a:t>
            </a:r>
          </a:p>
        </p:txBody>
      </p:sp>
      <p:pic>
        <p:nvPicPr>
          <p:cNvPr id="1802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3254" name="Group 6"/>
          <p:cNvGrpSpPr>
            <a:grpSpLocks/>
          </p:cNvGrpSpPr>
          <p:nvPr/>
        </p:nvGrpSpPr>
        <p:grpSpPr bwMode="auto">
          <a:xfrm>
            <a:off x="808038" y="1987550"/>
            <a:ext cx="2901950" cy="2544763"/>
            <a:chOff x="509" y="1252"/>
            <a:chExt cx="1828" cy="1603"/>
          </a:xfrm>
        </p:grpSpPr>
        <p:sp>
          <p:nvSpPr>
            <p:cNvPr id="53270" name="Freeform 7"/>
            <p:cNvSpPr>
              <a:spLocks/>
            </p:cNvSpPr>
            <p:nvPr/>
          </p:nvSpPr>
          <p:spPr bwMode="auto">
            <a:xfrm>
              <a:off x="1058" y="1885"/>
              <a:ext cx="79" cy="81"/>
            </a:xfrm>
            <a:custGeom>
              <a:avLst/>
              <a:gdLst>
                <a:gd name="T0" fmla="*/ 0 w 79"/>
                <a:gd name="T1" fmla="*/ 40 h 81"/>
                <a:gd name="T2" fmla="*/ 2 w 79"/>
                <a:gd name="T3" fmla="*/ 24 h 81"/>
                <a:gd name="T4" fmla="*/ 12 w 79"/>
                <a:gd name="T5" fmla="*/ 12 h 81"/>
                <a:gd name="T6" fmla="*/ 24 w 79"/>
                <a:gd name="T7" fmla="*/ 2 h 81"/>
                <a:gd name="T8" fmla="*/ 40 w 79"/>
                <a:gd name="T9" fmla="*/ 0 h 81"/>
                <a:gd name="T10" fmla="*/ 56 w 79"/>
                <a:gd name="T11" fmla="*/ 2 h 81"/>
                <a:gd name="T12" fmla="*/ 68 w 79"/>
                <a:gd name="T13" fmla="*/ 12 h 81"/>
                <a:gd name="T14" fmla="*/ 77 w 79"/>
                <a:gd name="T15" fmla="*/ 24 h 81"/>
                <a:gd name="T16" fmla="*/ 79 w 79"/>
                <a:gd name="T17" fmla="*/ 40 h 81"/>
                <a:gd name="T18" fmla="*/ 77 w 79"/>
                <a:gd name="T19" fmla="*/ 55 h 81"/>
                <a:gd name="T20" fmla="*/ 68 w 79"/>
                <a:gd name="T21" fmla="*/ 69 h 81"/>
                <a:gd name="T22" fmla="*/ 56 w 79"/>
                <a:gd name="T23" fmla="*/ 77 h 81"/>
                <a:gd name="T24" fmla="*/ 40 w 79"/>
                <a:gd name="T25" fmla="*/ 81 h 81"/>
                <a:gd name="T26" fmla="*/ 24 w 79"/>
                <a:gd name="T27" fmla="*/ 77 h 81"/>
                <a:gd name="T28" fmla="*/ 12 w 79"/>
                <a:gd name="T29" fmla="*/ 69 h 81"/>
                <a:gd name="T30" fmla="*/ 2 w 79"/>
                <a:gd name="T31" fmla="*/ 55 h 81"/>
                <a:gd name="T32" fmla="*/ 0 w 79"/>
                <a:gd name="T33" fmla="*/ 4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9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79" y="40"/>
                  </a:lnTo>
                  <a:lnTo>
                    <a:pt x="77" y="55"/>
                  </a:lnTo>
                  <a:lnTo>
                    <a:pt x="68" y="69"/>
                  </a:lnTo>
                  <a:lnTo>
                    <a:pt x="56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1" name="Freeform 8"/>
            <p:cNvSpPr>
              <a:spLocks/>
            </p:cNvSpPr>
            <p:nvPr/>
          </p:nvSpPr>
          <p:spPr bwMode="auto">
            <a:xfrm>
              <a:off x="1810" y="1300"/>
              <a:ext cx="81" cy="81"/>
            </a:xfrm>
            <a:custGeom>
              <a:avLst/>
              <a:gdLst>
                <a:gd name="T0" fmla="*/ 0 w 81"/>
                <a:gd name="T1" fmla="*/ 39 h 81"/>
                <a:gd name="T2" fmla="*/ 2 w 81"/>
                <a:gd name="T3" fmla="*/ 23 h 81"/>
                <a:gd name="T4" fmla="*/ 11 w 81"/>
                <a:gd name="T5" fmla="*/ 12 h 81"/>
                <a:gd name="T6" fmla="*/ 23 w 81"/>
                <a:gd name="T7" fmla="*/ 2 h 81"/>
                <a:gd name="T8" fmla="*/ 39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3 h 81"/>
                <a:gd name="T16" fmla="*/ 81 w 81"/>
                <a:gd name="T17" fmla="*/ 39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39 w 81"/>
                <a:gd name="T25" fmla="*/ 81 h 81"/>
                <a:gd name="T26" fmla="*/ 23 w 81"/>
                <a:gd name="T27" fmla="*/ 77 h 81"/>
                <a:gd name="T28" fmla="*/ 11 w 81"/>
                <a:gd name="T29" fmla="*/ 69 h 81"/>
                <a:gd name="T30" fmla="*/ 2 w 81"/>
                <a:gd name="T31" fmla="*/ 55 h 81"/>
                <a:gd name="T32" fmla="*/ 0 w 81"/>
                <a:gd name="T33" fmla="*/ 39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1" h="81">
                  <a:moveTo>
                    <a:pt x="0" y="39"/>
                  </a:moveTo>
                  <a:lnTo>
                    <a:pt x="2" y="23"/>
                  </a:lnTo>
                  <a:lnTo>
                    <a:pt x="11" y="12"/>
                  </a:lnTo>
                  <a:lnTo>
                    <a:pt x="23" y="2"/>
                  </a:lnTo>
                  <a:lnTo>
                    <a:pt x="39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3"/>
                  </a:lnTo>
                  <a:lnTo>
                    <a:pt x="81" y="39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39" y="81"/>
                  </a:lnTo>
                  <a:lnTo>
                    <a:pt x="23" y="77"/>
                  </a:lnTo>
                  <a:lnTo>
                    <a:pt x="11" y="69"/>
                  </a:lnTo>
                  <a:lnTo>
                    <a:pt x="2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2" name="Freeform 9"/>
            <p:cNvSpPr>
              <a:spLocks/>
            </p:cNvSpPr>
            <p:nvPr/>
          </p:nvSpPr>
          <p:spPr bwMode="auto">
            <a:xfrm>
              <a:off x="1262" y="2683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4 h 81"/>
                <a:gd name="T4" fmla="*/ 12 w 81"/>
                <a:gd name="T5" fmla="*/ 12 h 81"/>
                <a:gd name="T6" fmla="*/ 24 w 81"/>
                <a:gd name="T7" fmla="*/ 2 h 81"/>
                <a:gd name="T8" fmla="*/ 40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4 h 81"/>
                <a:gd name="T16" fmla="*/ 81 w 81"/>
                <a:gd name="T17" fmla="*/ 40 h 81"/>
                <a:gd name="T18" fmla="*/ 77 w 81"/>
                <a:gd name="T19" fmla="*/ 56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6 h 81"/>
                <a:gd name="T32" fmla="*/ 0 w 81"/>
                <a:gd name="T33" fmla="*/ 4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4"/>
                  </a:lnTo>
                  <a:lnTo>
                    <a:pt x="81" y="40"/>
                  </a:lnTo>
                  <a:lnTo>
                    <a:pt x="77" y="56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3" name="Freeform 10"/>
            <p:cNvSpPr>
              <a:spLocks/>
            </p:cNvSpPr>
            <p:nvPr/>
          </p:nvSpPr>
          <p:spPr bwMode="auto">
            <a:xfrm>
              <a:off x="509" y="1769"/>
              <a:ext cx="81" cy="81"/>
            </a:xfrm>
            <a:custGeom>
              <a:avLst/>
              <a:gdLst>
                <a:gd name="T0" fmla="*/ 0 w 81"/>
                <a:gd name="T1" fmla="*/ 41 h 81"/>
                <a:gd name="T2" fmla="*/ 2 w 81"/>
                <a:gd name="T3" fmla="*/ 25 h 81"/>
                <a:gd name="T4" fmla="*/ 12 w 81"/>
                <a:gd name="T5" fmla="*/ 12 h 81"/>
                <a:gd name="T6" fmla="*/ 24 w 81"/>
                <a:gd name="T7" fmla="*/ 4 h 81"/>
                <a:gd name="T8" fmla="*/ 39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5 h 81"/>
                <a:gd name="T16" fmla="*/ 81 w 81"/>
                <a:gd name="T17" fmla="*/ 41 h 81"/>
                <a:gd name="T18" fmla="*/ 77 w 81"/>
                <a:gd name="T19" fmla="*/ 57 h 81"/>
                <a:gd name="T20" fmla="*/ 69 w 81"/>
                <a:gd name="T21" fmla="*/ 69 h 81"/>
                <a:gd name="T22" fmla="*/ 55 w 81"/>
                <a:gd name="T23" fmla="*/ 79 h 81"/>
                <a:gd name="T24" fmla="*/ 39 w 81"/>
                <a:gd name="T25" fmla="*/ 81 h 81"/>
                <a:gd name="T26" fmla="*/ 24 w 81"/>
                <a:gd name="T27" fmla="*/ 79 h 81"/>
                <a:gd name="T28" fmla="*/ 12 w 81"/>
                <a:gd name="T29" fmla="*/ 69 h 81"/>
                <a:gd name="T30" fmla="*/ 2 w 81"/>
                <a:gd name="T31" fmla="*/ 57 h 81"/>
                <a:gd name="T32" fmla="*/ 0 w 81"/>
                <a:gd name="T33" fmla="*/ 41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1" h="81">
                  <a:moveTo>
                    <a:pt x="0" y="41"/>
                  </a:moveTo>
                  <a:lnTo>
                    <a:pt x="2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5"/>
                  </a:lnTo>
                  <a:lnTo>
                    <a:pt x="81" y="41"/>
                  </a:lnTo>
                  <a:lnTo>
                    <a:pt x="77" y="57"/>
                  </a:lnTo>
                  <a:lnTo>
                    <a:pt x="69" y="69"/>
                  </a:lnTo>
                  <a:lnTo>
                    <a:pt x="55" y="79"/>
                  </a:lnTo>
                  <a:lnTo>
                    <a:pt x="39" y="81"/>
                  </a:lnTo>
                  <a:lnTo>
                    <a:pt x="24" y="79"/>
                  </a:lnTo>
                  <a:lnTo>
                    <a:pt x="12" y="69"/>
                  </a:lnTo>
                  <a:lnTo>
                    <a:pt x="2" y="5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4" name="Freeform 11"/>
            <p:cNvSpPr>
              <a:spLocks/>
            </p:cNvSpPr>
            <p:nvPr/>
          </p:nvSpPr>
          <p:spPr bwMode="auto">
            <a:xfrm>
              <a:off x="1586" y="2167"/>
              <a:ext cx="81" cy="79"/>
            </a:xfrm>
            <a:custGeom>
              <a:avLst/>
              <a:gdLst>
                <a:gd name="T0" fmla="*/ 0 w 81"/>
                <a:gd name="T1" fmla="*/ 39 h 79"/>
                <a:gd name="T2" fmla="*/ 4 w 81"/>
                <a:gd name="T3" fmla="*/ 24 h 79"/>
                <a:gd name="T4" fmla="*/ 12 w 81"/>
                <a:gd name="T5" fmla="*/ 12 h 79"/>
                <a:gd name="T6" fmla="*/ 26 w 81"/>
                <a:gd name="T7" fmla="*/ 2 h 79"/>
                <a:gd name="T8" fmla="*/ 42 w 81"/>
                <a:gd name="T9" fmla="*/ 0 h 79"/>
                <a:gd name="T10" fmla="*/ 58 w 81"/>
                <a:gd name="T11" fmla="*/ 2 h 79"/>
                <a:gd name="T12" fmla="*/ 69 w 81"/>
                <a:gd name="T13" fmla="*/ 12 h 79"/>
                <a:gd name="T14" fmla="*/ 79 w 81"/>
                <a:gd name="T15" fmla="*/ 24 h 79"/>
                <a:gd name="T16" fmla="*/ 81 w 81"/>
                <a:gd name="T17" fmla="*/ 39 h 79"/>
                <a:gd name="T18" fmla="*/ 79 w 81"/>
                <a:gd name="T19" fmla="*/ 55 h 79"/>
                <a:gd name="T20" fmla="*/ 69 w 81"/>
                <a:gd name="T21" fmla="*/ 67 h 79"/>
                <a:gd name="T22" fmla="*/ 58 w 81"/>
                <a:gd name="T23" fmla="*/ 77 h 79"/>
                <a:gd name="T24" fmla="*/ 42 w 81"/>
                <a:gd name="T25" fmla="*/ 79 h 79"/>
                <a:gd name="T26" fmla="*/ 26 w 81"/>
                <a:gd name="T27" fmla="*/ 77 h 79"/>
                <a:gd name="T28" fmla="*/ 12 w 81"/>
                <a:gd name="T29" fmla="*/ 67 h 79"/>
                <a:gd name="T30" fmla="*/ 4 w 81"/>
                <a:gd name="T31" fmla="*/ 55 h 79"/>
                <a:gd name="T32" fmla="*/ 0 w 81"/>
                <a:gd name="T33" fmla="*/ 39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1" h="79">
                  <a:moveTo>
                    <a:pt x="0" y="39"/>
                  </a:moveTo>
                  <a:lnTo>
                    <a:pt x="4" y="24"/>
                  </a:lnTo>
                  <a:lnTo>
                    <a:pt x="12" y="12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8" y="2"/>
                  </a:lnTo>
                  <a:lnTo>
                    <a:pt x="69" y="12"/>
                  </a:lnTo>
                  <a:lnTo>
                    <a:pt x="79" y="24"/>
                  </a:lnTo>
                  <a:lnTo>
                    <a:pt x="81" y="39"/>
                  </a:lnTo>
                  <a:lnTo>
                    <a:pt x="79" y="55"/>
                  </a:lnTo>
                  <a:lnTo>
                    <a:pt x="69" y="67"/>
                  </a:lnTo>
                  <a:lnTo>
                    <a:pt x="58" y="77"/>
                  </a:lnTo>
                  <a:lnTo>
                    <a:pt x="42" y="79"/>
                  </a:lnTo>
                  <a:lnTo>
                    <a:pt x="26" y="77"/>
                  </a:lnTo>
                  <a:lnTo>
                    <a:pt x="12" y="67"/>
                  </a:lnTo>
                  <a:lnTo>
                    <a:pt x="4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5" name="Freeform 12"/>
            <p:cNvSpPr>
              <a:spLocks/>
            </p:cNvSpPr>
            <p:nvPr/>
          </p:nvSpPr>
          <p:spPr bwMode="auto">
            <a:xfrm>
              <a:off x="2029" y="2220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6 h 81"/>
                <a:gd name="T4" fmla="*/ 12 w 81"/>
                <a:gd name="T5" fmla="*/ 12 h 81"/>
                <a:gd name="T6" fmla="*/ 24 w 81"/>
                <a:gd name="T7" fmla="*/ 4 h 81"/>
                <a:gd name="T8" fmla="*/ 40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6 h 81"/>
                <a:gd name="T16" fmla="*/ 81 w 81"/>
                <a:gd name="T17" fmla="*/ 40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5 h 81"/>
                <a:gd name="T32" fmla="*/ 0 w 81"/>
                <a:gd name="T33" fmla="*/ 4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6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40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6"/>
                  </a:lnTo>
                  <a:lnTo>
                    <a:pt x="81" y="40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6" name="Rectangle 13"/>
            <p:cNvSpPr>
              <a:spLocks noChangeArrowheads="1"/>
            </p:cNvSpPr>
            <p:nvPr/>
          </p:nvSpPr>
          <p:spPr bwMode="auto">
            <a:xfrm>
              <a:off x="1908" y="1252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400" b="1"/>
            </a:p>
          </p:txBody>
        </p:sp>
        <p:sp>
          <p:nvSpPr>
            <p:cNvPr id="53277" name="Rectangle 14"/>
            <p:cNvSpPr>
              <a:spLocks noChangeArrowheads="1"/>
            </p:cNvSpPr>
            <p:nvPr/>
          </p:nvSpPr>
          <p:spPr bwMode="auto">
            <a:xfrm>
              <a:off x="1163" y="1832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400" b="1"/>
            </a:p>
          </p:txBody>
        </p:sp>
        <p:sp>
          <p:nvSpPr>
            <p:cNvPr id="53278" name="Rectangle 15"/>
            <p:cNvSpPr>
              <a:spLocks noChangeArrowheads="1"/>
            </p:cNvSpPr>
            <p:nvPr/>
          </p:nvSpPr>
          <p:spPr bwMode="auto">
            <a:xfrm>
              <a:off x="1732" y="2121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400" b="1"/>
            </a:p>
          </p:txBody>
        </p:sp>
        <p:sp>
          <p:nvSpPr>
            <p:cNvPr id="53279" name="Rectangle 16"/>
            <p:cNvSpPr>
              <a:spLocks noChangeArrowheads="1"/>
            </p:cNvSpPr>
            <p:nvPr/>
          </p:nvSpPr>
          <p:spPr bwMode="auto">
            <a:xfrm>
              <a:off x="1379" y="2638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400" b="1"/>
            </a:p>
          </p:txBody>
        </p:sp>
        <p:sp>
          <p:nvSpPr>
            <p:cNvPr id="53280" name="Rectangle 17"/>
            <p:cNvSpPr>
              <a:spLocks noChangeArrowheads="1"/>
            </p:cNvSpPr>
            <p:nvPr/>
          </p:nvSpPr>
          <p:spPr bwMode="auto">
            <a:xfrm>
              <a:off x="631" y="1719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400" b="1"/>
            </a:p>
          </p:txBody>
        </p:sp>
        <p:sp>
          <p:nvSpPr>
            <p:cNvPr id="53281" name="Rectangle 18"/>
            <p:cNvSpPr>
              <a:spLocks noChangeArrowheads="1"/>
            </p:cNvSpPr>
            <p:nvPr/>
          </p:nvSpPr>
          <p:spPr bwMode="auto">
            <a:xfrm>
              <a:off x="2187" y="2173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6</a:t>
              </a:r>
              <a:endParaRPr lang="en-US" altLang="en-US" sz="1400" b="1"/>
            </a:p>
          </p:txBody>
        </p:sp>
      </p:grpSp>
      <p:grpSp>
        <p:nvGrpSpPr>
          <p:cNvPr id="180243" name="Group 19"/>
          <p:cNvGrpSpPr>
            <a:grpSpLocks/>
          </p:cNvGrpSpPr>
          <p:nvPr/>
        </p:nvGrpSpPr>
        <p:grpSpPr bwMode="auto">
          <a:xfrm>
            <a:off x="2405063" y="3273425"/>
            <a:ext cx="1301750" cy="889000"/>
            <a:chOff x="1515" y="2062"/>
            <a:chExt cx="820" cy="560"/>
          </a:xfrm>
        </p:grpSpPr>
        <p:sp>
          <p:nvSpPr>
            <p:cNvPr id="53268" name="Freeform 20"/>
            <p:cNvSpPr>
              <a:spLocks/>
            </p:cNvSpPr>
            <p:nvPr/>
          </p:nvSpPr>
          <p:spPr bwMode="auto">
            <a:xfrm>
              <a:off x="1515" y="2062"/>
              <a:ext cx="820" cy="343"/>
            </a:xfrm>
            <a:custGeom>
              <a:avLst/>
              <a:gdLst>
                <a:gd name="T0" fmla="*/ 409 w 820"/>
                <a:gd name="T1" fmla="*/ 0 h 343"/>
                <a:gd name="T2" fmla="*/ 467 w 820"/>
                <a:gd name="T3" fmla="*/ 2 h 343"/>
                <a:gd name="T4" fmla="*/ 520 w 820"/>
                <a:gd name="T5" fmla="*/ 8 h 343"/>
                <a:gd name="T6" fmla="*/ 573 w 820"/>
                <a:gd name="T7" fmla="*/ 16 h 343"/>
                <a:gd name="T8" fmla="*/ 623 w 820"/>
                <a:gd name="T9" fmla="*/ 26 h 343"/>
                <a:gd name="T10" fmla="*/ 670 w 820"/>
                <a:gd name="T11" fmla="*/ 40 h 343"/>
                <a:gd name="T12" fmla="*/ 710 w 820"/>
                <a:gd name="T13" fmla="*/ 56 h 343"/>
                <a:gd name="T14" fmla="*/ 745 w 820"/>
                <a:gd name="T15" fmla="*/ 73 h 343"/>
                <a:gd name="T16" fmla="*/ 775 w 820"/>
                <a:gd name="T17" fmla="*/ 93 h 343"/>
                <a:gd name="T18" fmla="*/ 797 w 820"/>
                <a:gd name="T19" fmla="*/ 115 h 343"/>
                <a:gd name="T20" fmla="*/ 812 w 820"/>
                <a:gd name="T21" fmla="*/ 138 h 343"/>
                <a:gd name="T22" fmla="*/ 820 w 820"/>
                <a:gd name="T23" fmla="*/ 160 h 343"/>
                <a:gd name="T24" fmla="*/ 820 w 820"/>
                <a:gd name="T25" fmla="*/ 184 h 343"/>
                <a:gd name="T26" fmla="*/ 812 w 820"/>
                <a:gd name="T27" fmla="*/ 207 h 343"/>
                <a:gd name="T28" fmla="*/ 797 w 820"/>
                <a:gd name="T29" fmla="*/ 229 h 343"/>
                <a:gd name="T30" fmla="*/ 775 w 820"/>
                <a:gd name="T31" fmla="*/ 251 h 343"/>
                <a:gd name="T32" fmla="*/ 745 w 820"/>
                <a:gd name="T33" fmla="*/ 271 h 343"/>
                <a:gd name="T34" fmla="*/ 710 w 820"/>
                <a:gd name="T35" fmla="*/ 290 h 343"/>
                <a:gd name="T36" fmla="*/ 670 w 820"/>
                <a:gd name="T37" fmla="*/ 306 h 343"/>
                <a:gd name="T38" fmla="*/ 623 w 820"/>
                <a:gd name="T39" fmla="*/ 318 h 343"/>
                <a:gd name="T40" fmla="*/ 573 w 820"/>
                <a:gd name="T41" fmla="*/ 330 h 343"/>
                <a:gd name="T42" fmla="*/ 520 w 820"/>
                <a:gd name="T43" fmla="*/ 338 h 343"/>
                <a:gd name="T44" fmla="*/ 467 w 820"/>
                <a:gd name="T45" fmla="*/ 341 h 343"/>
                <a:gd name="T46" fmla="*/ 409 w 820"/>
                <a:gd name="T47" fmla="*/ 343 h 343"/>
                <a:gd name="T48" fmla="*/ 354 w 820"/>
                <a:gd name="T49" fmla="*/ 341 h 343"/>
                <a:gd name="T50" fmla="*/ 299 w 820"/>
                <a:gd name="T51" fmla="*/ 338 h 343"/>
                <a:gd name="T52" fmla="*/ 245 w 820"/>
                <a:gd name="T53" fmla="*/ 330 h 343"/>
                <a:gd name="T54" fmla="*/ 196 w 820"/>
                <a:gd name="T55" fmla="*/ 318 h 343"/>
                <a:gd name="T56" fmla="*/ 150 w 820"/>
                <a:gd name="T57" fmla="*/ 306 h 343"/>
                <a:gd name="T58" fmla="*/ 109 w 820"/>
                <a:gd name="T59" fmla="*/ 290 h 343"/>
                <a:gd name="T60" fmla="*/ 73 w 820"/>
                <a:gd name="T61" fmla="*/ 271 h 343"/>
                <a:gd name="T62" fmla="*/ 44 w 820"/>
                <a:gd name="T63" fmla="*/ 251 h 343"/>
                <a:gd name="T64" fmla="*/ 22 w 820"/>
                <a:gd name="T65" fmla="*/ 229 h 343"/>
                <a:gd name="T66" fmla="*/ 6 w 820"/>
                <a:gd name="T67" fmla="*/ 207 h 343"/>
                <a:gd name="T68" fmla="*/ 0 w 820"/>
                <a:gd name="T69" fmla="*/ 184 h 343"/>
                <a:gd name="T70" fmla="*/ 0 w 820"/>
                <a:gd name="T71" fmla="*/ 160 h 343"/>
                <a:gd name="T72" fmla="*/ 6 w 820"/>
                <a:gd name="T73" fmla="*/ 138 h 343"/>
                <a:gd name="T74" fmla="*/ 22 w 820"/>
                <a:gd name="T75" fmla="*/ 115 h 343"/>
                <a:gd name="T76" fmla="*/ 44 w 820"/>
                <a:gd name="T77" fmla="*/ 93 h 343"/>
                <a:gd name="T78" fmla="*/ 73 w 820"/>
                <a:gd name="T79" fmla="*/ 73 h 343"/>
                <a:gd name="T80" fmla="*/ 109 w 820"/>
                <a:gd name="T81" fmla="*/ 56 h 343"/>
                <a:gd name="T82" fmla="*/ 150 w 820"/>
                <a:gd name="T83" fmla="*/ 40 h 343"/>
                <a:gd name="T84" fmla="*/ 196 w 820"/>
                <a:gd name="T85" fmla="*/ 26 h 343"/>
                <a:gd name="T86" fmla="*/ 245 w 820"/>
                <a:gd name="T87" fmla="*/ 16 h 343"/>
                <a:gd name="T88" fmla="*/ 299 w 820"/>
                <a:gd name="T89" fmla="*/ 8 h 343"/>
                <a:gd name="T90" fmla="*/ 354 w 820"/>
                <a:gd name="T91" fmla="*/ 2 h 343"/>
                <a:gd name="T92" fmla="*/ 409 w 820"/>
                <a:gd name="T93" fmla="*/ 0 h 3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20" h="343">
                  <a:moveTo>
                    <a:pt x="409" y="0"/>
                  </a:moveTo>
                  <a:lnTo>
                    <a:pt x="467" y="2"/>
                  </a:lnTo>
                  <a:lnTo>
                    <a:pt x="520" y="8"/>
                  </a:lnTo>
                  <a:lnTo>
                    <a:pt x="573" y="16"/>
                  </a:lnTo>
                  <a:lnTo>
                    <a:pt x="623" y="26"/>
                  </a:lnTo>
                  <a:lnTo>
                    <a:pt x="670" y="40"/>
                  </a:lnTo>
                  <a:lnTo>
                    <a:pt x="710" y="56"/>
                  </a:lnTo>
                  <a:lnTo>
                    <a:pt x="745" y="73"/>
                  </a:lnTo>
                  <a:lnTo>
                    <a:pt x="775" y="93"/>
                  </a:lnTo>
                  <a:lnTo>
                    <a:pt x="797" y="115"/>
                  </a:lnTo>
                  <a:lnTo>
                    <a:pt x="812" y="138"/>
                  </a:lnTo>
                  <a:lnTo>
                    <a:pt x="820" y="160"/>
                  </a:lnTo>
                  <a:lnTo>
                    <a:pt x="820" y="184"/>
                  </a:lnTo>
                  <a:lnTo>
                    <a:pt x="812" y="207"/>
                  </a:lnTo>
                  <a:lnTo>
                    <a:pt x="797" y="229"/>
                  </a:lnTo>
                  <a:lnTo>
                    <a:pt x="775" y="251"/>
                  </a:lnTo>
                  <a:lnTo>
                    <a:pt x="745" y="271"/>
                  </a:lnTo>
                  <a:lnTo>
                    <a:pt x="710" y="290"/>
                  </a:lnTo>
                  <a:lnTo>
                    <a:pt x="670" y="306"/>
                  </a:lnTo>
                  <a:lnTo>
                    <a:pt x="623" y="318"/>
                  </a:lnTo>
                  <a:lnTo>
                    <a:pt x="573" y="330"/>
                  </a:lnTo>
                  <a:lnTo>
                    <a:pt x="520" y="338"/>
                  </a:lnTo>
                  <a:lnTo>
                    <a:pt x="467" y="341"/>
                  </a:lnTo>
                  <a:lnTo>
                    <a:pt x="409" y="343"/>
                  </a:lnTo>
                  <a:lnTo>
                    <a:pt x="354" y="341"/>
                  </a:lnTo>
                  <a:lnTo>
                    <a:pt x="299" y="338"/>
                  </a:lnTo>
                  <a:lnTo>
                    <a:pt x="245" y="330"/>
                  </a:lnTo>
                  <a:lnTo>
                    <a:pt x="196" y="318"/>
                  </a:lnTo>
                  <a:lnTo>
                    <a:pt x="150" y="306"/>
                  </a:lnTo>
                  <a:lnTo>
                    <a:pt x="109" y="290"/>
                  </a:lnTo>
                  <a:lnTo>
                    <a:pt x="73" y="271"/>
                  </a:lnTo>
                  <a:lnTo>
                    <a:pt x="44" y="251"/>
                  </a:lnTo>
                  <a:lnTo>
                    <a:pt x="22" y="229"/>
                  </a:lnTo>
                  <a:lnTo>
                    <a:pt x="6" y="207"/>
                  </a:lnTo>
                  <a:lnTo>
                    <a:pt x="0" y="184"/>
                  </a:lnTo>
                  <a:lnTo>
                    <a:pt x="0" y="160"/>
                  </a:lnTo>
                  <a:lnTo>
                    <a:pt x="6" y="138"/>
                  </a:lnTo>
                  <a:lnTo>
                    <a:pt x="22" y="115"/>
                  </a:lnTo>
                  <a:lnTo>
                    <a:pt x="44" y="93"/>
                  </a:lnTo>
                  <a:lnTo>
                    <a:pt x="73" y="73"/>
                  </a:lnTo>
                  <a:lnTo>
                    <a:pt x="109" y="56"/>
                  </a:lnTo>
                  <a:lnTo>
                    <a:pt x="150" y="40"/>
                  </a:lnTo>
                  <a:lnTo>
                    <a:pt x="196" y="26"/>
                  </a:lnTo>
                  <a:lnTo>
                    <a:pt x="245" y="16"/>
                  </a:lnTo>
                  <a:lnTo>
                    <a:pt x="299" y="8"/>
                  </a:lnTo>
                  <a:lnTo>
                    <a:pt x="354" y="2"/>
                  </a:lnTo>
                  <a:lnTo>
                    <a:pt x="40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9" name="Rectangle 21"/>
            <p:cNvSpPr>
              <a:spLocks noChangeArrowheads="1"/>
            </p:cNvSpPr>
            <p:nvPr/>
          </p:nvSpPr>
          <p:spPr bwMode="auto">
            <a:xfrm>
              <a:off x="1855" y="2395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FF0000"/>
                  </a:solidFill>
                </a:rPr>
                <a:t>1</a:t>
              </a:r>
              <a:endParaRPr lang="en-US" altLang="en-US" sz="1400" b="1"/>
            </a:p>
          </p:txBody>
        </p:sp>
      </p:grpSp>
      <p:grpSp>
        <p:nvGrpSpPr>
          <p:cNvPr id="180246" name="Group 22"/>
          <p:cNvGrpSpPr>
            <a:grpSpLocks/>
          </p:cNvGrpSpPr>
          <p:nvPr/>
        </p:nvGrpSpPr>
        <p:grpSpPr bwMode="auto">
          <a:xfrm>
            <a:off x="717550" y="2382838"/>
            <a:ext cx="1323975" cy="985837"/>
            <a:chOff x="452" y="1501"/>
            <a:chExt cx="834" cy="621"/>
          </a:xfrm>
        </p:grpSpPr>
        <p:sp>
          <p:nvSpPr>
            <p:cNvPr id="53266" name="Freeform 23"/>
            <p:cNvSpPr>
              <a:spLocks/>
            </p:cNvSpPr>
            <p:nvPr/>
          </p:nvSpPr>
          <p:spPr bwMode="auto">
            <a:xfrm>
              <a:off x="452" y="1662"/>
              <a:ext cx="834" cy="460"/>
            </a:xfrm>
            <a:custGeom>
              <a:avLst/>
              <a:gdLst>
                <a:gd name="T0" fmla="*/ 436 w 834"/>
                <a:gd name="T1" fmla="*/ 2 h 460"/>
                <a:gd name="T2" fmla="*/ 494 w 834"/>
                <a:gd name="T3" fmla="*/ 10 h 460"/>
                <a:gd name="T4" fmla="*/ 547 w 834"/>
                <a:gd name="T5" fmla="*/ 20 h 460"/>
                <a:gd name="T6" fmla="*/ 600 w 834"/>
                <a:gd name="T7" fmla="*/ 36 h 460"/>
                <a:gd name="T8" fmla="*/ 650 w 834"/>
                <a:gd name="T9" fmla="*/ 54 h 460"/>
                <a:gd name="T10" fmla="*/ 695 w 834"/>
                <a:gd name="T11" fmla="*/ 77 h 460"/>
                <a:gd name="T12" fmla="*/ 735 w 834"/>
                <a:gd name="T13" fmla="*/ 101 h 460"/>
                <a:gd name="T14" fmla="*/ 768 w 834"/>
                <a:gd name="T15" fmla="*/ 128 h 460"/>
                <a:gd name="T16" fmla="*/ 796 w 834"/>
                <a:gd name="T17" fmla="*/ 158 h 460"/>
                <a:gd name="T18" fmla="*/ 816 w 834"/>
                <a:gd name="T19" fmla="*/ 188 h 460"/>
                <a:gd name="T20" fmla="*/ 830 w 834"/>
                <a:gd name="T21" fmla="*/ 219 h 460"/>
                <a:gd name="T22" fmla="*/ 834 w 834"/>
                <a:gd name="T23" fmla="*/ 251 h 460"/>
                <a:gd name="T24" fmla="*/ 832 w 834"/>
                <a:gd name="T25" fmla="*/ 282 h 460"/>
                <a:gd name="T26" fmla="*/ 820 w 834"/>
                <a:gd name="T27" fmla="*/ 312 h 460"/>
                <a:gd name="T28" fmla="*/ 802 w 834"/>
                <a:gd name="T29" fmla="*/ 339 h 460"/>
                <a:gd name="T30" fmla="*/ 778 w 834"/>
                <a:gd name="T31" fmla="*/ 367 h 460"/>
                <a:gd name="T32" fmla="*/ 745 w 834"/>
                <a:gd name="T33" fmla="*/ 391 h 460"/>
                <a:gd name="T34" fmla="*/ 707 w 834"/>
                <a:gd name="T35" fmla="*/ 412 h 460"/>
                <a:gd name="T36" fmla="*/ 664 w 834"/>
                <a:gd name="T37" fmla="*/ 430 h 460"/>
                <a:gd name="T38" fmla="*/ 616 w 834"/>
                <a:gd name="T39" fmla="*/ 444 h 460"/>
                <a:gd name="T40" fmla="*/ 565 w 834"/>
                <a:gd name="T41" fmla="*/ 454 h 460"/>
                <a:gd name="T42" fmla="*/ 510 w 834"/>
                <a:gd name="T43" fmla="*/ 460 h 460"/>
                <a:gd name="T44" fmla="*/ 454 w 834"/>
                <a:gd name="T45" fmla="*/ 460 h 460"/>
                <a:gd name="T46" fmla="*/ 397 w 834"/>
                <a:gd name="T47" fmla="*/ 458 h 460"/>
                <a:gd name="T48" fmla="*/ 340 w 834"/>
                <a:gd name="T49" fmla="*/ 450 h 460"/>
                <a:gd name="T50" fmla="*/ 284 w 834"/>
                <a:gd name="T51" fmla="*/ 440 h 460"/>
                <a:gd name="T52" fmla="*/ 231 w 834"/>
                <a:gd name="T53" fmla="*/ 424 h 460"/>
                <a:gd name="T54" fmla="*/ 183 w 834"/>
                <a:gd name="T55" fmla="*/ 404 h 460"/>
                <a:gd name="T56" fmla="*/ 138 w 834"/>
                <a:gd name="T57" fmla="*/ 383 h 460"/>
                <a:gd name="T58" fmla="*/ 98 w 834"/>
                <a:gd name="T59" fmla="*/ 359 h 460"/>
                <a:gd name="T60" fmla="*/ 65 w 834"/>
                <a:gd name="T61" fmla="*/ 331 h 460"/>
                <a:gd name="T62" fmla="*/ 37 w 834"/>
                <a:gd name="T63" fmla="*/ 302 h 460"/>
                <a:gd name="T64" fmla="*/ 17 w 834"/>
                <a:gd name="T65" fmla="*/ 272 h 460"/>
                <a:gd name="T66" fmla="*/ 3 w 834"/>
                <a:gd name="T67" fmla="*/ 241 h 460"/>
                <a:gd name="T68" fmla="*/ 0 w 834"/>
                <a:gd name="T69" fmla="*/ 209 h 460"/>
                <a:gd name="T70" fmla="*/ 1 w 834"/>
                <a:gd name="T71" fmla="*/ 178 h 460"/>
                <a:gd name="T72" fmla="*/ 11 w 834"/>
                <a:gd name="T73" fmla="*/ 148 h 460"/>
                <a:gd name="T74" fmla="*/ 29 w 834"/>
                <a:gd name="T75" fmla="*/ 119 h 460"/>
                <a:gd name="T76" fmla="*/ 55 w 834"/>
                <a:gd name="T77" fmla="*/ 93 h 460"/>
                <a:gd name="T78" fmla="*/ 86 w 834"/>
                <a:gd name="T79" fmla="*/ 69 h 460"/>
                <a:gd name="T80" fmla="*/ 124 w 834"/>
                <a:gd name="T81" fmla="*/ 48 h 460"/>
                <a:gd name="T82" fmla="*/ 168 w 834"/>
                <a:gd name="T83" fmla="*/ 30 h 460"/>
                <a:gd name="T84" fmla="*/ 217 w 834"/>
                <a:gd name="T85" fmla="*/ 16 h 460"/>
                <a:gd name="T86" fmla="*/ 268 w 834"/>
                <a:gd name="T87" fmla="*/ 6 h 460"/>
                <a:gd name="T88" fmla="*/ 324 w 834"/>
                <a:gd name="T89" fmla="*/ 0 h 460"/>
                <a:gd name="T90" fmla="*/ 379 w 834"/>
                <a:gd name="T91" fmla="*/ 0 h 460"/>
                <a:gd name="T92" fmla="*/ 436 w 834"/>
                <a:gd name="T93" fmla="*/ 2 h 46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34" h="460">
                  <a:moveTo>
                    <a:pt x="436" y="2"/>
                  </a:moveTo>
                  <a:lnTo>
                    <a:pt x="494" y="10"/>
                  </a:lnTo>
                  <a:lnTo>
                    <a:pt x="547" y="20"/>
                  </a:lnTo>
                  <a:lnTo>
                    <a:pt x="600" y="36"/>
                  </a:lnTo>
                  <a:lnTo>
                    <a:pt x="650" y="54"/>
                  </a:lnTo>
                  <a:lnTo>
                    <a:pt x="695" y="77"/>
                  </a:lnTo>
                  <a:lnTo>
                    <a:pt x="735" y="101"/>
                  </a:lnTo>
                  <a:lnTo>
                    <a:pt x="768" y="128"/>
                  </a:lnTo>
                  <a:lnTo>
                    <a:pt x="796" y="158"/>
                  </a:lnTo>
                  <a:lnTo>
                    <a:pt x="816" y="188"/>
                  </a:lnTo>
                  <a:lnTo>
                    <a:pt x="830" y="219"/>
                  </a:lnTo>
                  <a:lnTo>
                    <a:pt x="834" y="251"/>
                  </a:lnTo>
                  <a:lnTo>
                    <a:pt x="832" y="282"/>
                  </a:lnTo>
                  <a:lnTo>
                    <a:pt x="820" y="312"/>
                  </a:lnTo>
                  <a:lnTo>
                    <a:pt x="802" y="339"/>
                  </a:lnTo>
                  <a:lnTo>
                    <a:pt x="778" y="367"/>
                  </a:lnTo>
                  <a:lnTo>
                    <a:pt x="745" y="391"/>
                  </a:lnTo>
                  <a:lnTo>
                    <a:pt x="707" y="412"/>
                  </a:lnTo>
                  <a:lnTo>
                    <a:pt x="664" y="430"/>
                  </a:lnTo>
                  <a:lnTo>
                    <a:pt x="616" y="444"/>
                  </a:lnTo>
                  <a:lnTo>
                    <a:pt x="565" y="454"/>
                  </a:lnTo>
                  <a:lnTo>
                    <a:pt x="510" y="460"/>
                  </a:lnTo>
                  <a:lnTo>
                    <a:pt x="454" y="460"/>
                  </a:lnTo>
                  <a:lnTo>
                    <a:pt x="397" y="458"/>
                  </a:lnTo>
                  <a:lnTo>
                    <a:pt x="340" y="450"/>
                  </a:lnTo>
                  <a:lnTo>
                    <a:pt x="284" y="440"/>
                  </a:lnTo>
                  <a:lnTo>
                    <a:pt x="231" y="424"/>
                  </a:lnTo>
                  <a:lnTo>
                    <a:pt x="183" y="404"/>
                  </a:lnTo>
                  <a:lnTo>
                    <a:pt x="138" y="383"/>
                  </a:lnTo>
                  <a:lnTo>
                    <a:pt x="98" y="359"/>
                  </a:lnTo>
                  <a:lnTo>
                    <a:pt x="65" y="331"/>
                  </a:lnTo>
                  <a:lnTo>
                    <a:pt x="37" y="302"/>
                  </a:lnTo>
                  <a:lnTo>
                    <a:pt x="17" y="272"/>
                  </a:lnTo>
                  <a:lnTo>
                    <a:pt x="3" y="241"/>
                  </a:lnTo>
                  <a:lnTo>
                    <a:pt x="0" y="209"/>
                  </a:lnTo>
                  <a:lnTo>
                    <a:pt x="1" y="178"/>
                  </a:lnTo>
                  <a:lnTo>
                    <a:pt x="11" y="148"/>
                  </a:lnTo>
                  <a:lnTo>
                    <a:pt x="29" y="119"/>
                  </a:lnTo>
                  <a:lnTo>
                    <a:pt x="55" y="93"/>
                  </a:lnTo>
                  <a:lnTo>
                    <a:pt x="86" y="69"/>
                  </a:lnTo>
                  <a:lnTo>
                    <a:pt x="124" y="48"/>
                  </a:lnTo>
                  <a:lnTo>
                    <a:pt x="168" y="30"/>
                  </a:lnTo>
                  <a:lnTo>
                    <a:pt x="217" y="16"/>
                  </a:lnTo>
                  <a:lnTo>
                    <a:pt x="268" y="6"/>
                  </a:lnTo>
                  <a:lnTo>
                    <a:pt x="324" y="0"/>
                  </a:lnTo>
                  <a:lnTo>
                    <a:pt x="379" y="0"/>
                  </a:lnTo>
                  <a:lnTo>
                    <a:pt x="436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7" name="Rectangle 24"/>
            <p:cNvSpPr>
              <a:spLocks noChangeArrowheads="1"/>
            </p:cNvSpPr>
            <p:nvPr/>
          </p:nvSpPr>
          <p:spPr bwMode="auto">
            <a:xfrm>
              <a:off x="944" y="1501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FF0000"/>
                  </a:solidFill>
                </a:rPr>
                <a:t>2</a:t>
              </a:r>
              <a:endParaRPr lang="en-US" altLang="en-US" sz="1400" b="1"/>
            </a:p>
          </p:txBody>
        </p:sp>
      </p:grpSp>
      <p:grpSp>
        <p:nvGrpSpPr>
          <p:cNvPr id="180249" name="Group 25"/>
          <p:cNvGrpSpPr>
            <a:grpSpLocks/>
          </p:cNvGrpSpPr>
          <p:nvPr/>
        </p:nvGrpSpPr>
        <p:grpSpPr bwMode="auto">
          <a:xfrm>
            <a:off x="403225" y="1622425"/>
            <a:ext cx="3659188" cy="3460750"/>
            <a:chOff x="254" y="1022"/>
            <a:chExt cx="2305" cy="2180"/>
          </a:xfrm>
        </p:grpSpPr>
        <p:sp>
          <p:nvSpPr>
            <p:cNvPr id="53264" name="Rectangle 26"/>
            <p:cNvSpPr>
              <a:spLocks noChangeArrowheads="1"/>
            </p:cNvSpPr>
            <p:nvPr/>
          </p:nvSpPr>
          <p:spPr bwMode="auto">
            <a:xfrm>
              <a:off x="564" y="1148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FF0000"/>
                  </a:solidFill>
                </a:rPr>
                <a:t>5</a:t>
              </a:r>
              <a:endParaRPr lang="en-US" altLang="en-US" sz="1400" b="1"/>
            </a:p>
          </p:txBody>
        </p:sp>
        <p:sp>
          <p:nvSpPr>
            <p:cNvPr id="53265" name="Freeform 27"/>
            <p:cNvSpPr>
              <a:spLocks/>
            </p:cNvSpPr>
            <p:nvPr/>
          </p:nvSpPr>
          <p:spPr bwMode="auto">
            <a:xfrm>
              <a:off x="254" y="1022"/>
              <a:ext cx="2305" cy="2180"/>
            </a:xfrm>
            <a:custGeom>
              <a:avLst/>
              <a:gdLst>
                <a:gd name="T0" fmla="*/ 1245 w 2305"/>
                <a:gd name="T1" fmla="*/ 4 h 2180"/>
                <a:gd name="T2" fmla="*/ 1433 w 2305"/>
                <a:gd name="T3" fmla="*/ 33 h 2180"/>
                <a:gd name="T4" fmla="*/ 1615 w 2305"/>
                <a:gd name="T5" fmla="*/ 90 h 2180"/>
                <a:gd name="T6" fmla="*/ 1781 w 2305"/>
                <a:gd name="T7" fmla="*/ 175 h 2180"/>
                <a:gd name="T8" fmla="*/ 1931 w 2305"/>
                <a:gd name="T9" fmla="*/ 286 h 2180"/>
                <a:gd name="T10" fmla="*/ 2062 w 2305"/>
                <a:gd name="T11" fmla="*/ 420 h 2180"/>
                <a:gd name="T12" fmla="*/ 2166 w 2305"/>
                <a:gd name="T13" fmla="*/ 569 h 2180"/>
                <a:gd name="T14" fmla="*/ 2242 w 2305"/>
                <a:gd name="T15" fmla="*/ 735 h 2180"/>
                <a:gd name="T16" fmla="*/ 2289 w 2305"/>
                <a:gd name="T17" fmla="*/ 908 h 2180"/>
                <a:gd name="T18" fmla="*/ 2305 w 2305"/>
                <a:gd name="T19" fmla="*/ 1088 h 2180"/>
                <a:gd name="T20" fmla="*/ 2289 w 2305"/>
                <a:gd name="T21" fmla="*/ 1267 h 2180"/>
                <a:gd name="T22" fmla="*/ 2243 w 2305"/>
                <a:gd name="T23" fmla="*/ 1443 h 2180"/>
                <a:gd name="T24" fmla="*/ 2166 w 2305"/>
                <a:gd name="T25" fmla="*/ 1606 h 2180"/>
                <a:gd name="T26" fmla="*/ 2064 w 2305"/>
                <a:gd name="T27" fmla="*/ 1758 h 2180"/>
                <a:gd name="T28" fmla="*/ 1935 w 2305"/>
                <a:gd name="T29" fmla="*/ 1890 h 2180"/>
                <a:gd name="T30" fmla="*/ 1785 w 2305"/>
                <a:gd name="T31" fmla="*/ 2002 h 2180"/>
                <a:gd name="T32" fmla="*/ 1617 w 2305"/>
                <a:gd name="T33" fmla="*/ 2087 h 2180"/>
                <a:gd name="T34" fmla="*/ 1437 w 2305"/>
                <a:gd name="T35" fmla="*/ 2146 h 2180"/>
                <a:gd name="T36" fmla="*/ 1249 w 2305"/>
                <a:gd name="T37" fmla="*/ 2176 h 2180"/>
                <a:gd name="T38" fmla="*/ 1059 w 2305"/>
                <a:gd name="T39" fmla="*/ 2176 h 2180"/>
                <a:gd name="T40" fmla="*/ 872 w 2305"/>
                <a:gd name="T41" fmla="*/ 2148 h 2180"/>
                <a:gd name="T42" fmla="*/ 692 w 2305"/>
                <a:gd name="T43" fmla="*/ 2089 h 2180"/>
                <a:gd name="T44" fmla="*/ 524 w 2305"/>
                <a:gd name="T45" fmla="*/ 2004 h 2180"/>
                <a:gd name="T46" fmla="*/ 373 w 2305"/>
                <a:gd name="T47" fmla="*/ 1894 h 2180"/>
                <a:gd name="T48" fmla="*/ 245 w 2305"/>
                <a:gd name="T49" fmla="*/ 1762 h 2180"/>
                <a:gd name="T50" fmla="*/ 140 w 2305"/>
                <a:gd name="T51" fmla="*/ 1610 h 2180"/>
                <a:gd name="T52" fmla="*/ 63 w 2305"/>
                <a:gd name="T53" fmla="*/ 1447 h 2180"/>
                <a:gd name="T54" fmla="*/ 16 w 2305"/>
                <a:gd name="T55" fmla="*/ 1271 h 2180"/>
                <a:gd name="T56" fmla="*/ 0 w 2305"/>
                <a:gd name="T57" fmla="*/ 1092 h 2180"/>
                <a:gd name="T58" fmla="*/ 16 w 2305"/>
                <a:gd name="T59" fmla="*/ 912 h 2180"/>
                <a:gd name="T60" fmla="*/ 63 w 2305"/>
                <a:gd name="T61" fmla="*/ 737 h 2180"/>
                <a:gd name="T62" fmla="*/ 138 w 2305"/>
                <a:gd name="T63" fmla="*/ 573 h 2180"/>
                <a:gd name="T64" fmla="*/ 243 w 2305"/>
                <a:gd name="T65" fmla="*/ 422 h 2180"/>
                <a:gd name="T66" fmla="*/ 371 w 2305"/>
                <a:gd name="T67" fmla="*/ 290 h 2180"/>
                <a:gd name="T68" fmla="*/ 522 w 2305"/>
                <a:gd name="T69" fmla="*/ 179 h 2180"/>
                <a:gd name="T70" fmla="*/ 688 w 2305"/>
                <a:gd name="T71" fmla="*/ 92 h 2180"/>
                <a:gd name="T72" fmla="*/ 868 w 2305"/>
                <a:gd name="T73" fmla="*/ 33 h 2180"/>
                <a:gd name="T74" fmla="*/ 1055 w 2305"/>
                <a:gd name="T75" fmla="*/ 4 h 21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305" h="2180">
                  <a:moveTo>
                    <a:pt x="1150" y="0"/>
                  </a:moveTo>
                  <a:lnTo>
                    <a:pt x="1245" y="4"/>
                  </a:lnTo>
                  <a:lnTo>
                    <a:pt x="1340" y="14"/>
                  </a:lnTo>
                  <a:lnTo>
                    <a:pt x="1433" y="33"/>
                  </a:lnTo>
                  <a:lnTo>
                    <a:pt x="1526" y="59"/>
                  </a:lnTo>
                  <a:lnTo>
                    <a:pt x="1615" y="90"/>
                  </a:lnTo>
                  <a:lnTo>
                    <a:pt x="1700" y="130"/>
                  </a:lnTo>
                  <a:lnTo>
                    <a:pt x="1781" y="175"/>
                  </a:lnTo>
                  <a:lnTo>
                    <a:pt x="1860" y="228"/>
                  </a:lnTo>
                  <a:lnTo>
                    <a:pt x="1931" y="286"/>
                  </a:lnTo>
                  <a:lnTo>
                    <a:pt x="2000" y="351"/>
                  </a:lnTo>
                  <a:lnTo>
                    <a:pt x="2062" y="420"/>
                  </a:lnTo>
                  <a:lnTo>
                    <a:pt x="2117" y="493"/>
                  </a:lnTo>
                  <a:lnTo>
                    <a:pt x="2166" y="569"/>
                  </a:lnTo>
                  <a:lnTo>
                    <a:pt x="2208" y="650"/>
                  </a:lnTo>
                  <a:lnTo>
                    <a:pt x="2242" y="735"/>
                  </a:lnTo>
                  <a:lnTo>
                    <a:pt x="2269" y="820"/>
                  </a:lnTo>
                  <a:lnTo>
                    <a:pt x="2289" y="908"/>
                  </a:lnTo>
                  <a:lnTo>
                    <a:pt x="2301" y="997"/>
                  </a:lnTo>
                  <a:lnTo>
                    <a:pt x="2305" y="1088"/>
                  </a:lnTo>
                  <a:lnTo>
                    <a:pt x="2301" y="1178"/>
                  </a:lnTo>
                  <a:lnTo>
                    <a:pt x="2289" y="1267"/>
                  </a:lnTo>
                  <a:lnTo>
                    <a:pt x="2271" y="1356"/>
                  </a:lnTo>
                  <a:lnTo>
                    <a:pt x="2243" y="1443"/>
                  </a:lnTo>
                  <a:lnTo>
                    <a:pt x="2210" y="1525"/>
                  </a:lnTo>
                  <a:lnTo>
                    <a:pt x="2166" y="1606"/>
                  </a:lnTo>
                  <a:lnTo>
                    <a:pt x="2119" y="1685"/>
                  </a:lnTo>
                  <a:lnTo>
                    <a:pt x="2064" y="1758"/>
                  </a:lnTo>
                  <a:lnTo>
                    <a:pt x="2002" y="1827"/>
                  </a:lnTo>
                  <a:lnTo>
                    <a:pt x="1935" y="1890"/>
                  </a:lnTo>
                  <a:lnTo>
                    <a:pt x="1862" y="1949"/>
                  </a:lnTo>
                  <a:lnTo>
                    <a:pt x="1785" y="2002"/>
                  </a:lnTo>
                  <a:lnTo>
                    <a:pt x="1704" y="2048"/>
                  </a:lnTo>
                  <a:lnTo>
                    <a:pt x="1617" y="2087"/>
                  </a:lnTo>
                  <a:lnTo>
                    <a:pt x="1528" y="2121"/>
                  </a:lnTo>
                  <a:lnTo>
                    <a:pt x="1437" y="2146"/>
                  </a:lnTo>
                  <a:lnTo>
                    <a:pt x="1344" y="2164"/>
                  </a:lnTo>
                  <a:lnTo>
                    <a:pt x="1249" y="2176"/>
                  </a:lnTo>
                  <a:lnTo>
                    <a:pt x="1154" y="2180"/>
                  </a:lnTo>
                  <a:lnTo>
                    <a:pt x="1059" y="2176"/>
                  </a:lnTo>
                  <a:lnTo>
                    <a:pt x="965" y="2166"/>
                  </a:lnTo>
                  <a:lnTo>
                    <a:pt x="872" y="2148"/>
                  </a:lnTo>
                  <a:lnTo>
                    <a:pt x="781" y="2123"/>
                  </a:lnTo>
                  <a:lnTo>
                    <a:pt x="692" y="2089"/>
                  </a:lnTo>
                  <a:lnTo>
                    <a:pt x="607" y="2050"/>
                  </a:lnTo>
                  <a:lnTo>
                    <a:pt x="524" y="2004"/>
                  </a:lnTo>
                  <a:lnTo>
                    <a:pt x="447" y="1951"/>
                  </a:lnTo>
                  <a:lnTo>
                    <a:pt x="373" y="1894"/>
                  </a:lnTo>
                  <a:lnTo>
                    <a:pt x="306" y="1829"/>
                  </a:lnTo>
                  <a:lnTo>
                    <a:pt x="245" y="1762"/>
                  </a:lnTo>
                  <a:lnTo>
                    <a:pt x="190" y="1687"/>
                  </a:lnTo>
                  <a:lnTo>
                    <a:pt x="140" y="1610"/>
                  </a:lnTo>
                  <a:lnTo>
                    <a:pt x="99" y="1529"/>
                  </a:lnTo>
                  <a:lnTo>
                    <a:pt x="63" y="1447"/>
                  </a:lnTo>
                  <a:lnTo>
                    <a:pt x="35" y="1360"/>
                  </a:lnTo>
                  <a:lnTo>
                    <a:pt x="16" y="1271"/>
                  </a:lnTo>
                  <a:lnTo>
                    <a:pt x="4" y="1182"/>
                  </a:lnTo>
                  <a:lnTo>
                    <a:pt x="0" y="1092"/>
                  </a:lnTo>
                  <a:lnTo>
                    <a:pt x="4" y="1001"/>
                  </a:lnTo>
                  <a:lnTo>
                    <a:pt x="16" y="912"/>
                  </a:lnTo>
                  <a:lnTo>
                    <a:pt x="35" y="824"/>
                  </a:lnTo>
                  <a:lnTo>
                    <a:pt x="63" y="737"/>
                  </a:lnTo>
                  <a:lnTo>
                    <a:pt x="97" y="654"/>
                  </a:lnTo>
                  <a:lnTo>
                    <a:pt x="138" y="573"/>
                  </a:lnTo>
                  <a:lnTo>
                    <a:pt x="188" y="495"/>
                  </a:lnTo>
                  <a:lnTo>
                    <a:pt x="243" y="422"/>
                  </a:lnTo>
                  <a:lnTo>
                    <a:pt x="304" y="353"/>
                  </a:lnTo>
                  <a:lnTo>
                    <a:pt x="371" y="290"/>
                  </a:lnTo>
                  <a:lnTo>
                    <a:pt x="443" y="230"/>
                  </a:lnTo>
                  <a:lnTo>
                    <a:pt x="522" y="179"/>
                  </a:lnTo>
                  <a:lnTo>
                    <a:pt x="603" y="132"/>
                  </a:lnTo>
                  <a:lnTo>
                    <a:pt x="688" y="92"/>
                  </a:lnTo>
                  <a:lnTo>
                    <a:pt x="777" y="59"/>
                  </a:lnTo>
                  <a:lnTo>
                    <a:pt x="868" y="33"/>
                  </a:lnTo>
                  <a:lnTo>
                    <a:pt x="961" y="16"/>
                  </a:lnTo>
                  <a:lnTo>
                    <a:pt x="1055" y="4"/>
                  </a:lnTo>
                  <a:lnTo>
                    <a:pt x="11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0252" name="Group 28"/>
          <p:cNvGrpSpPr>
            <a:grpSpLocks/>
          </p:cNvGrpSpPr>
          <p:nvPr/>
        </p:nvGrpSpPr>
        <p:grpSpPr bwMode="auto">
          <a:xfrm>
            <a:off x="1931988" y="3101975"/>
            <a:ext cx="1800225" cy="1720850"/>
            <a:chOff x="1217" y="1954"/>
            <a:chExt cx="1134" cy="1084"/>
          </a:xfrm>
        </p:grpSpPr>
        <p:sp>
          <p:nvSpPr>
            <p:cNvPr id="53262" name="Rectangle 29"/>
            <p:cNvSpPr>
              <a:spLocks noChangeArrowheads="1"/>
            </p:cNvSpPr>
            <p:nvPr/>
          </p:nvSpPr>
          <p:spPr bwMode="auto">
            <a:xfrm>
              <a:off x="1665" y="2811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FF0000"/>
                  </a:solidFill>
                </a:rPr>
                <a:t>3</a:t>
              </a:r>
              <a:endParaRPr lang="en-US" altLang="en-US" sz="1400" b="1"/>
            </a:p>
          </p:txBody>
        </p:sp>
        <p:sp>
          <p:nvSpPr>
            <p:cNvPr id="53263" name="Freeform 30"/>
            <p:cNvSpPr>
              <a:spLocks/>
            </p:cNvSpPr>
            <p:nvPr/>
          </p:nvSpPr>
          <p:spPr bwMode="auto">
            <a:xfrm>
              <a:off x="1217" y="1954"/>
              <a:ext cx="1134" cy="909"/>
            </a:xfrm>
            <a:custGeom>
              <a:avLst/>
              <a:gdLst>
                <a:gd name="T0" fmla="*/ 371 w 1134"/>
                <a:gd name="T1" fmla="*/ 142 h 909"/>
                <a:gd name="T2" fmla="*/ 430 w 1134"/>
                <a:gd name="T3" fmla="*/ 108 h 909"/>
                <a:gd name="T4" fmla="*/ 492 w 1134"/>
                <a:gd name="T5" fmla="*/ 79 h 909"/>
                <a:gd name="T6" fmla="*/ 551 w 1134"/>
                <a:gd name="T7" fmla="*/ 53 h 909"/>
                <a:gd name="T8" fmla="*/ 614 w 1134"/>
                <a:gd name="T9" fmla="*/ 32 h 909"/>
                <a:gd name="T10" fmla="*/ 674 w 1134"/>
                <a:gd name="T11" fmla="*/ 16 h 909"/>
                <a:gd name="T12" fmla="*/ 735 w 1134"/>
                <a:gd name="T13" fmla="*/ 6 h 909"/>
                <a:gd name="T14" fmla="*/ 792 w 1134"/>
                <a:gd name="T15" fmla="*/ 0 h 909"/>
                <a:gd name="T16" fmla="*/ 848 w 1134"/>
                <a:gd name="T17" fmla="*/ 0 h 909"/>
                <a:gd name="T18" fmla="*/ 899 w 1134"/>
                <a:gd name="T19" fmla="*/ 4 h 909"/>
                <a:gd name="T20" fmla="*/ 946 w 1134"/>
                <a:gd name="T21" fmla="*/ 14 h 909"/>
                <a:gd name="T22" fmla="*/ 990 w 1134"/>
                <a:gd name="T23" fmla="*/ 30 h 909"/>
                <a:gd name="T24" fmla="*/ 1027 w 1134"/>
                <a:gd name="T25" fmla="*/ 51 h 909"/>
                <a:gd name="T26" fmla="*/ 1061 w 1134"/>
                <a:gd name="T27" fmla="*/ 77 h 909"/>
                <a:gd name="T28" fmla="*/ 1089 w 1134"/>
                <a:gd name="T29" fmla="*/ 107 h 909"/>
                <a:gd name="T30" fmla="*/ 1110 w 1134"/>
                <a:gd name="T31" fmla="*/ 140 h 909"/>
                <a:gd name="T32" fmla="*/ 1124 w 1134"/>
                <a:gd name="T33" fmla="*/ 177 h 909"/>
                <a:gd name="T34" fmla="*/ 1132 w 1134"/>
                <a:gd name="T35" fmla="*/ 217 h 909"/>
                <a:gd name="T36" fmla="*/ 1134 w 1134"/>
                <a:gd name="T37" fmla="*/ 260 h 909"/>
                <a:gd name="T38" fmla="*/ 1128 w 1134"/>
                <a:gd name="T39" fmla="*/ 308 h 909"/>
                <a:gd name="T40" fmla="*/ 1118 w 1134"/>
                <a:gd name="T41" fmla="*/ 355 h 909"/>
                <a:gd name="T42" fmla="*/ 1099 w 1134"/>
                <a:gd name="T43" fmla="*/ 402 h 909"/>
                <a:gd name="T44" fmla="*/ 1075 w 1134"/>
                <a:gd name="T45" fmla="*/ 451 h 909"/>
                <a:gd name="T46" fmla="*/ 1045 w 1134"/>
                <a:gd name="T47" fmla="*/ 501 h 909"/>
                <a:gd name="T48" fmla="*/ 1010 w 1134"/>
                <a:gd name="T49" fmla="*/ 550 h 909"/>
                <a:gd name="T50" fmla="*/ 968 w 1134"/>
                <a:gd name="T51" fmla="*/ 597 h 909"/>
                <a:gd name="T52" fmla="*/ 923 w 1134"/>
                <a:gd name="T53" fmla="*/ 643 h 909"/>
                <a:gd name="T54" fmla="*/ 871 w 1134"/>
                <a:gd name="T55" fmla="*/ 688 h 909"/>
                <a:gd name="T56" fmla="*/ 818 w 1134"/>
                <a:gd name="T57" fmla="*/ 727 h 909"/>
                <a:gd name="T58" fmla="*/ 763 w 1134"/>
                <a:gd name="T59" fmla="*/ 765 h 909"/>
                <a:gd name="T60" fmla="*/ 703 w 1134"/>
                <a:gd name="T61" fmla="*/ 800 h 909"/>
                <a:gd name="T62" fmla="*/ 644 w 1134"/>
                <a:gd name="T63" fmla="*/ 830 h 909"/>
                <a:gd name="T64" fmla="*/ 583 w 1134"/>
                <a:gd name="T65" fmla="*/ 855 h 909"/>
                <a:gd name="T66" fmla="*/ 519 w 1134"/>
                <a:gd name="T67" fmla="*/ 877 h 909"/>
                <a:gd name="T68" fmla="*/ 460 w 1134"/>
                <a:gd name="T69" fmla="*/ 893 h 909"/>
                <a:gd name="T70" fmla="*/ 401 w 1134"/>
                <a:gd name="T71" fmla="*/ 903 h 909"/>
                <a:gd name="T72" fmla="*/ 342 w 1134"/>
                <a:gd name="T73" fmla="*/ 909 h 909"/>
                <a:gd name="T74" fmla="*/ 286 w 1134"/>
                <a:gd name="T75" fmla="*/ 909 h 909"/>
                <a:gd name="T76" fmla="*/ 235 w 1134"/>
                <a:gd name="T77" fmla="*/ 905 h 909"/>
                <a:gd name="T78" fmla="*/ 187 w 1134"/>
                <a:gd name="T79" fmla="*/ 893 h 909"/>
                <a:gd name="T80" fmla="*/ 144 w 1134"/>
                <a:gd name="T81" fmla="*/ 877 h 909"/>
                <a:gd name="T82" fmla="*/ 106 w 1134"/>
                <a:gd name="T83" fmla="*/ 857 h 909"/>
                <a:gd name="T84" fmla="*/ 73 w 1134"/>
                <a:gd name="T85" fmla="*/ 832 h 909"/>
                <a:gd name="T86" fmla="*/ 45 w 1134"/>
                <a:gd name="T87" fmla="*/ 802 h 909"/>
                <a:gd name="T88" fmla="*/ 23 w 1134"/>
                <a:gd name="T89" fmla="*/ 769 h 909"/>
                <a:gd name="T90" fmla="*/ 9 w 1134"/>
                <a:gd name="T91" fmla="*/ 731 h 909"/>
                <a:gd name="T92" fmla="*/ 2 w 1134"/>
                <a:gd name="T93" fmla="*/ 690 h 909"/>
                <a:gd name="T94" fmla="*/ 0 w 1134"/>
                <a:gd name="T95" fmla="*/ 647 h 909"/>
                <a:gd name="T96" fmla="*/ 5 w 1134"/>
                <a:gd name="T97" fmla="*/ 601 h 909"/>
                <a:gd name="T98" fmla="*/ 15 w 1134"/>
                <a:gd name="T99" fmla="*/ 554 h 909"/>
                <a:gd name="T100" fmla="*/ 35 w 1134"/>
                <a:gd name="T101" fmla="*/ 505 h 909"/>
                <a:gd name="T102" fmla="*/ 59 w 1134"/>
                <a:gd name="T103" fmla="*/ 455 h 909"/>
                <a:gd name="T104" fmla="*/ 88 w 1134"/>
                <a:gd name="T105" fmla="*/ 406 h 909"/>
                <a:gd name="T106" fmla="*/ 124 w 1134"/>
                <a:gd name="T107" fmla="*/ 359 h 909"/>
                <a:gd name="T108" fmla="*/ 166 w 1134"/>
                <a:gd name="T109" fmla="*/ 311 h 909"/>
                <a:gd name="T110" fmla="*/ 211 w 1134"/>
                <a:gd name="T111" fmla="*/ 264 h 909"/>
                <a:gd name="T112" fmla="*/ 262 w 1134"/>
                <a:gd name="T113" fmla="*/ 221 h 909"/>
                <a:gd name="T114" fmla="*/ 316 w 1134"/>
                <a:gd name="T115" fmla="*/ 179 h 909"/>
                <a:gd name="T116" fmla="*/ 371 w 1134"/>
                <a:gd name="T117" fmla="*/ 142 h 9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34" h="909">
                  <a:moveTo>
                    <a:pt x="371" y="142"/>
                  </a:moveTo>
                  <a:lnTo>
                    <a:pt x="430" y="108"/>
                  </a:lnTo>
                  <a:lnTo>
                    <a:pt x="492" y="79"/>
                  </a:lnTo>
                  <a:lnTo>
                    <a:pt x="551" y="53"/>
                  </a:lnTo>
                  <a:lnTo>
                    <a:pt x="614" y="32"/>
                  </a:lnTo>
                  <a:lnTo>
                    <a:pt x="674" y="16"/>
                  </a:lnTo>
                  <a:lnTo>
                    <a:pt x="735" y="6"/>
                  </a:lnTo>
                  <a:lnTo>
                    <a:pt x="792" y="0"/>
                  </a:lnTo>
                  <a:lnTo>
                    <a:pt x="848" y="0"/>
                  </a:lnTo>
                  <a:lnTo>
                    <a:pt x="899" y="4"/>
                  </a:lnTo>
                  <a:lnTo>
                    <a:pt x="946" y="14"/>
                  </a:lnTo>
                  <a:lnTo>
                    <a:pt x="990" y="30"/>
                  </a:lnTo>
                  <a:lnTo>
                    <a:pt x="1027" y="51"/>
                  </a:lnTo>
                  <a:lnTo>
                    <a:pt x="1061" y="77"/>
                  </a:lnTo>
                  <a:lnTo>
                    <a:pt x="1089" y="107"/>
                  </a:lnTo>
                  <a:lnTo>
                    <a:pt x="1110" y="140"/>
                  </a:lnTo>
                  <a:lnTo>
                    <a:pt x="1124" y="177"/>
                  </a:lnTo>
                  <a:lnTo>
                    <a:pt x="1132" y="217"/>
                  </a:lnTo>
                  <a:lnTo>
                    <a:pt x="1134" y="260"/>
                  </a:lnTo>
                  <a:lnTo>
                    <a:pt x="1128" y="308"/>
                  </a:lnTo>
                  <a:lnTo>
                    <a:pt x="1118" y="355"/>
                  </a:lnTo>
                  <a:lnTo>
                    <a:pt x="1099" y="402"/>
                  </a:lnTo>
                  <a:lnTo>
                    <a:pt x="1075" y="451"/>
                  </a:lnTo>
                  <a:lnTo>
                    <a:pt x="1045" y="501"/>
                  </a:lnTo>
                  <a:lnTo>
                    <a:pt x="1010" y="550"/>
                  </a:lnTo>
                  <a:lnTo>
                    <a:pt x="968" y="597"/>
                  </a:lnTo>
                  <a:lnTo>
                    <a:pt x="923" y="643"/>
                  </a:lnTo>
                  <a:lnTo>
                    <a:pt x="871" y="688"/>
                  </a:lnTo>
                  <a:lnTo>
                    <a:pt x="818" y="727"/>
                  </a:lnTo>
                  <a:lnTo>
                    <a:pt x="763" y="765"/>
                  </a:lnTo>
                  <a:lnTo>
                    <a:pt x="703" y="800"/>
                  </a:lnTo>
                  <a:lnTo>
                    <a:pt x="644" y="830"/>
                  </a:lnTo>
                  <a:lnTo>
                    <a:pt x="583" y="855"/>
                  </a:lnTo>
                  <a:lnTo>
                    <a:pt x="519" y="877"/>
                  </a:lnTo>
                  <a:lnTo>
                    <a:pt x="460" y="893"/>
                  </a:lnTo>
                  <a:lnTo>
                    <a:pt x="401" y="903"/>
                  </a:lnTo>
                  <a:lnTo>
                    <a:pt x="342" y="909"/>
                  </a:lnTo>
                  <a:lnTo>
                    <a:pt x="286" y="909"/>
                  </a:lnTo>
                  <a:lnTo>
                    <a:pt x="235" y="905"/>
                  </a:lnTo>
                  <a:lnTo>
                    <a:pt x="187" y="893"/>
                  </a:lnTo>
                  <a:lnTo>
                    <a:pt x="144" y="877"/>
                  </a:lnTo>
                  <a:lnTo>
                    <a:pt x="106" y="857"/>
                  </a:lnTo>
                  <a:lnTo>
                    <a:pt x="73" y="832"/>
                  </a:lnTo>
                  <a:lnTo>
                    <a:pt x="45" y="802"/>
                  </a:lnTo>
                  <a:lnTo>
                    <a:pt x="23" y="769"/>
                  </a:lnTo>
                  <a:lnTo>
                    <a:pt x="9" y="731"/>
                  </a:lnTo>
                  <a:lnTo>
                    <a:pt x="2" y="690"/>
                  </a:lnTo>
                  <a:lnTo>
                    <a:pt x="0" y="647"/>
                  </a:lnTo>
                  <a:lnTo>
                    <a:pt x="5" y="601"/>
                  </a:lnTo>
                  <a:lnTo>
                    <a:pt x="15" y="554"/>
                  </a:lnTo>
                  <a:lnTo>
                    <a:pt x="35" y="505"/>
                  </a:lnTo>
                  <a:lnTo>
                    <a:pt x="59" y="455"/>
                  </a:lnTo>
                  <a:lnTo>
                    <a:pt x="88" y="406"/>
                  </a:lnTo>
                  <a:lnTo>
                    <a:pt x="124" y="359"/>
                  </a:lnTo>
                  <a:lnTo>
                    <a:pt x="166" y="311"/>
                  </a:lnTo>
                  <a:lnTo>
                    <a:pt x="211" y="264"/>
                  </a:lnTo>
                  <a:lnTo>
                    <a:pt x="262" y="221"/>
                  </a:lnTo>
                  <a:lnTo>
                    <a:pt x="316" y="179"/>
                  </a:lnTo>
                  <a:lnTo>
                    <a:pt x="371" y="1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0255" name="Group 31"/>
          <p:cNvGrpSpPr>
            <a:grpSpLocks/>
          </p:cNvGrpSpPr>
          <p:nvPr/>
        </p:nvGrpSpPr>
        <p:grpSpPr bwMode="auto">
          <a:xfrm>
            <a:off x="1893888" y="1922463"/>
            <a:ext cx="1933575" cy="3097212"/>
            <a:chOff x="1193" y="1211"/>
            <a:chExt cx="1218" cy="1951"/>
          </a:xfrm>
        </p:grpSpPr>
        <p:sp>
          <p:nvSpPr>
            <p:cNvPr id="53260" name="Rectangle 32"/>
            <p:cNvSpPr>
              <a:spLocks noChangeArrowheads="1"/>
            </p:cNvSpPr>
            <p:nvPr/>
          </p:nvSpPr>
          <p:spPr bwMode="auto">
            <a:xfrm>
              <a:off x="1602" y="1211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FF0000"/>
                  </a:solidFill>
                </a:rPr>
                <a:t>4</a:t>
              </a:r>
              <a:endParaRPr lang="en-US" altLang="en-US" sz="1400" b="1"/>
            </a:p>
          </p:txBody>
        </p:sp>
        <p:sp>
          <p:nvSpPr>
            <p:cNvPr id="53261" name="Freeform 33"/>
            <p:cNvSpPr>
              <a:spLocks/>
            </p:cNvSpPr>
            <p:nvPr/>
          </p:nvSpPr>
          <p:spPr bwMode="auto">
            <a:xfrm>
              <a:off x="1193" y="1246"/>
              <a:ext cx="1218" cy="1916"/>
            </a:xfrm>
            <a:custGeom>
              <a:avLst/>
              <a:gdLst>
                <a:gd name="T0" fmla="*/ 87 w 1218"/>
                <a:gd name="T1" fmla="*/ 724 h 1916"/>
                <a:gd name="T2" fmla="*/ 148 w 1218"/>
                <a:gd name="T3" fmla="*/ 566 h 1916"/>
                <a:gd name="T4" fmla="*/ 225 w 1218"/>
                <a:gd name="T5" fmla="*/ 420 h 1916"/>
                <a:gd name="T6" fmla="*/ 312 w 1218"/>
                <a:gd name="T7" fmla="*/ 290 h 1916"/>
                <a:gd name="T8" fmla="*/ 409 w 1218"/>
                <a:gd name="T9" fmla="*/ 182 h 1916"/>
                <a:gd name="T10" fmla="*/ 514 w 1218"/>
                <a:gd name="T11" fmla="*/ 97 h 1916"/>
                <a:gd name="T12" fmla="*/ 619 w 1218"/>
                <a:gd name="T13" fmla="*/ 38 h 1916"/>
                <a:gd name="T14" fmla="*/ 725 w 1218"/>
                <a:gd name="T15" fmla="*/ 6 h 1916"/>
                <a:gd name="T16" fmla="*/ 826 w 1218"/>
                <a:gd name="T17" fmla="*/ 4 h 1916"/>
                <a:gd name="T18" fmla="*/ 923 w 1218"/>
                <a:gd name="T19" fmla="*/ 30 h 1916"/>
                <a:gd name="T20" fmla="*/ 1008 w 1218"/>
                <a:gd name="T21" fmla="*/ 85 h 1916"/>
                <a:gd name="T22" fmla="*/ 1081 w 1218"/>
                <a:gd name="T23" fmla="*/ 168 h 1916"/>
                <a:gd name="T24" fmla="*/ 1142 w 1218"/>
                <a:gd name="T25" fmla="*/ 272 h 1916"/>
                <a:gd name="T26" fmla="*/ 1184 w 1218"/>
                <a:gd name="T27" fmla="*/ 399 h 1916"/>
                <a:gd name="T28" fmla="*/ 1212 w 1218"/>
                <a:gd name="T29" fmla="*/ 543 h 1916"/>
                <a:gd name="T30" fmla="*/ 1218 w 1218"/>
                <a:gd name="T31" fmla="*/ 698 h 1916"/>
                <a:gd name="T32" fmla="*/ 1208 w 1218"/>
                <a:gd name="T33" fmla="*/ 862 h 1916"/>
                <a:gd name="T34" fmla="*/ 1178 w 1218"/>
                <a:gd name="T35" fmla="*/ 1029 h 1916"/>
                <a:gd name="T36" fmla="*/ 1133 w 1218"/>
                <a:gd name="T37" fmla="*/ 1193 h 1916"/>
                <a:gd name="T38" fmla="*/ 1069 w 1218"/>
                <a:gd name="T39" fmla="*/ 1351 h 1916"/>
                <a:gd name="T40" fmla="*/ 992 w 1218"/>
                <a:gd name="T41" fmla="*/ 1496 h 1916"/>
                <a:gd name="T42" fmla="*/ 905 w 1218"/>
                <a:gd name="T43" fmla="*/ 1627 h 1916"/>
                <a:gd name="T44" fmla="*/ 808 w 1218"/>
                <a:gd name="T45" fmla="*/ 1735 h 1916"/>
                <a:gd name="T46" fmla="*/ 706 w 1218"/>
                <a:gd name="T47" fmla="*/ 1820 h 1916"/>
                <a:gd name="T48" fmla="*/ 599 w 1218"/>
                <a:gd name="T49" fmla="*/ 1879 h 1916"/>
                <a:gd name="T50" fmla="*/ 494 w 1218"/>
                <a:gd name="T51" fmla="*/ 1910 h 1916"/>
                <a:gd name="T52" fmla="*/ 391 w 1218"/>
                <a:gd name="T53" fmla="*/ 1912 h 1916"/>
                <a:gd name="T54" fmla="*/ 296 w 1218"/>
                <a:gd name="T55" fmla="*/ 1887 h 1916"/>
                <a:gd name="T56" fmla="*/ 209 w 1218"/>
                <a:gd name="T57" fmla="*/ 1832 h 1916"/>
                <a:gd name="T58" fmla="*/ 136 w 1218"/>
                <a:gd name="T59" fmla="*/ 1751 h 1916"/>
                <a:gd name="T60" fmla="*/ 77 w 1218"/>
                <a:gd name="T61" fmla="*/ 1644 h 1916"/>
                <a:gd name="T62" fmla="*/ 33 w 1218"/>
                <a:gd name="T63" fmla="*/ 1518 h 1916"/>
                <a:gd name="T64" fmla="*/ 8 w 1218"/>
                <a:gd name="T65" fmla="*/ 1374 h 1916"/>
                <a:gd name="T66" fmla="*/ 0 w 1218"/>
                <a:gd name="T67" fmla="*/ 1219 h 1916"/>
                <a:gd name="T68" fmla="*/ 12 w 1218"/>
                <a:gd name="T69" fmla="*/ 1055 h 1916"/>
                <a:gd name="T70" fmla="*/ 39 w 1218"/>
                <a:gd name="T71" fmla="*/ 887 h 19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18" h="1916">
                  <a:moveTo>
                    <a:pt x="61" y="805"/>
                  </a:moveTo>
                  <a:lnTo>
                    <a:pt x="87" y="724"/>
                  </a:lnTo>
                  <a:lnTo>
                    <a:pt x="116" y="643"/>
                  </a:lnTo>
                  <a:lnTo>
                    <a:pt x="148" y="566"/>
                  </a:lnTo>
                  <a:lnTo>
                    <a:pt x="186" y="491"/>
                  </a:lnTo>
                  <a:lnTo>
                    <a:pt x="225" y="420"/>
                  </a:lnTo>
                  <a:lnTo>
                    <a:pt x="267" y="353"/>
                  </a:lnTo>
                  <a:lnTo>
                    <a:pt x="312" y="290"/>
                  </a:lnTo>
                  <a:lnTo>
                    <a:pt x="360" y="233"/>
                  </a:lnTo>
                  <a:lnTo>
                    <a:pt x="409" y="182"/>
                  </a:lnTo>
                  <a:lnTo>
                    <a:pt x="460" y="136"/>
                  </a:lnTo>
                  <a:lnTo>
                    <a:pt x="514" y="97"/>
                  </a:lnTo>
                  <a:lnTo>
                    <a:pt x="565" y="64"/>
                  </a:lnTo>
                  <a:lnTo>
                    <a:pt x="619" y="38"/>
                  </a:lnTo>
                  <a:lnTo>
                    <a:pt x="672" y="18"/>
                  </a:lnTo>
                  <a:lnTo>
                    <a:pt x="725" y="6"/>
                  </a:lnTo>
                  <a:lnTo>
                    <a:pt x="777" y="0"/>
                  </a:lnTo>
                  <a:lnTo>
                    <a:pt x="826" y="4"/>
                  </a:lnTo>
                  <a:lnTo>
                    <a:pt x="876" y="14"/>
                  </a:lnTo>
                  <a:lnTo>
                    <a:pt x="923" y="30"/>
                  </a:lnTo>
                  <a:lnTo>
                    <a:pt x="966" y="54"/>
                  </a:lnTo>
                  <a:lnTo>
                    <a:pt x="1008" y="85"/>
                  </a:lnTo>
                  <a:lnTo>
                    <a:pt x="1048" y="123"/>
                  </a:lnTo>
                  <a:lnTo>
                    <a:pt x="1081" y="168"/>
                  </a:lnTo>
                  <a:lnTo>
                    <a:pt x="1113" y="217"/>
                  </a:lnTo>
                  <a:lnTo>
                    <a:pt x="1142" y="272"/>
                  </a:lnTo>
                  <a:lnTo>
                    <a:pt x="1166" y="334"/>
                  </a:lnTo>
                  <a:lnTo>
                    <a:pt x="1184" y="399"/>
                  </a:lnTo>
                  <a:lnTo>
                    <a:pt x="1200" y="470"/>
                  </a:lnTo>
                  <a:lnTo>
                    <a:pt x="1212" y="543"/>
                  </a:lnTo>
                  <a:lnTo>
                    <a:pt x="1218" y="619"/>
                  </a:lnTo>
                  <a:lnTo>
                    <a:pt x="1218" y="698"/>
                  </a:lnTo>
                  <a:lnTo>
                    <a:pt x="1216" y="779"/>
                  </a:lnTo>
                  <a:lnTo>
                    <a:pt x="1208" y="862"/>
                  </a:lnTo>
                  <a:lnTo>
                    <a:pt x="1196" y="947"/>
                  </a:lnTo>
                  <a:lnTo>
                    <a:pt x="1178" y="1029"/>
                  </a:lnTo>
                  <a:lnTo>
                    <a:pt x="1156" y="1112"/>
                  </a:lnTo>
                  <a:lnTo>
                    <a:pt x="1133" y="1193"/>
                  </a:lnTo>
                  <a:lnTo>
                    <a:pt x="1103" y="1274"/>
                  </a:lnTo>
                  <a:lnTo>
                    <a:pt x="1069" y="1351"/>
                  </a:lnTo>
                  <a:lnTo>
                    <a:pt x="1034" y="1426"/>
                  </a:lnTo>
                  <a:lnTo>
                    <a:pt x="992" y="1496"/>
                  </a:lnTo>
                  <a:lnTo>
                    <a:pt x="951" y="1563"/>
                  </a:lnTo>
                  <a:lnTo>
                    <a:pt x="905" y="1627"/>
                  </a:lnTo>
                  <a:lnTo>
                    <a:pt x="858" y="1684"/>
                  </a:lnTo>
                  <a:lnTo>
                    <a:pt x="808" y="1735"/>
                  </a:lnTo>
                  <a:lnTo>
                    <a:pt x="757" y="1780"/>
                  </a:lnTo>
                  <a:lnTo>
                    <a:pt x="706" y="1820"/>
                  </a:lnTo>
                  <a:lnTo>
                    <a:pt x="652" y="1853"/>
                  </a:lnTo>
                  <a:lnTo>
                    <a:pt x="599" y="1879"/>
                  </a:lnTo>
                  <a:lnTo>
                    <a:pt x="545" y="1899"/>
                  </a:lnTo>
                  <a:lnTo>
                    <a:pt x="494" y="1910"/>
                  </a:lnTo>
                  <a:lnTo>
                    <a:pt x="443" y="1916"/>
                  </a:lnTo>
                  <a:lnTo>
                    <a:pt x="391" y="1912"/>
                  </a:lnTo>
                  <a:lnTo>
                    <a:pt x="342" y="1902"/>
                  </a:lnTo>
                  <a:lnTo>
                    <a:pt x="296" y="1887"/>
                  </a:lnTo>
                  <a:lnTo>
                    <a:pt x="251" y="1863"/>
                  </a:lnTo>
                  <a:lnTo>
                    <a:pt x="209" y="1832"/>
                  </a:lnTo>
                  <a:lnTo>
                    <a:pt x="172" y="1794"/>
                  </a:lnTo>
                  <a:lnTo>
                    <a:pt x="136" y="1751"/>
                  </a:lnTo>
                  <a:lnTo>
                    <a:pt x="105" y="1699"/>
                  </a:lnTo>
                  <a:lnTo>
                    <a:pt x="77" y="1644"/>
                  </a:lnTo>
                  <a:lnTo>
                    <a:pt x="53" y="1583"/>
                  </a:lnTo>
                  <a:lnTo>
                    <a:pt x="33" y="1518"/>
                  </a:lnTo>
                  <a:lnTo>
                    <a:pt x="18" y="1449"/>
                  </a:lnTo>
                  <a:lnTo>
                    <a:pt x="8" y="1374"/>
                  </a:lnTo>
                  <a:lnTo>
                    <a:pt x="2" y="1297"/>
                  </a:lnTo>
                  <a:lnTo>
                    <a:pt x="0" y="1219"/>
                  </a:lnTo>
                  <a:lnTo>
                    <a:pt x="4" y="1138"/>
                  </a:lnTo>
                  <a:lnTo>
                    <a:pt x="12" y="1055"/>
                  </a:lnTo>
                  <a:lnTo>
                    <a:pt x="24" y="972"/>
                  </a:lnTo>
                  <a:lnTo>
                    <a:pt x="39" y="887"/>
                  </a:lnTo>
                  <a:lnTo>
                    <a:pt x="61" y="80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83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Hierarchical Clustering: Group Average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 dirty="0" smtClean="0"/>
              <a:t>Compromise between Single and Complete Link</a:t>
            </a:r>
          </a:p>
          <a:p>
            <a:pPr marL="533400" indent="-533400" eaLnBrk="1" hangingPunct="1"/>
            <a:endParaRPr lang="en-US" altLang="en-US" sz="2800" dirty="0" smtClean="0"/>
          </a:p>
          <a:p>
            <a:pPr marL="533400" indent="-533400" eaLnBrk="1" hangingPunct="1"/>
            <a:r>
              <a:rPr lang="en-US" altLang="en-US" sz="2800" dirty="0" smtClean="0"/>
              <a:t>Strengths</a:t>
            </a:r>
          </a:p>
          <a:p>
            <a:pPr marL="914400" lvl="1" indent="-457200" eaLnBrk="1" hangingPunct="1"/>
            <a:r>
              <a:rPr lang="en-US" altLang="en-US" sz="2400" dirty="0" smtClean="0"/>
              <a:t>Less susceptible to noise and outliers</a:t>
            </a:r>
          </a:p>
          <a:p>
            <a:pPr marL="533400" indent="-533400" eaLnBrk="1" hangingPunct="1"/>
            <a:endParaRPr lang="en-US" altLang="en-US" sz="2800" dirty="0" smtClean="0"/>
          </a:p>
          <a:p>
            <a:pPr marL="533400" indent="-533400" eaLnBrk="1" hangingPunct="1"/>
            <a:r>
              <a:rPr lang="en-US" altLang="en-US" sz="2800" dirty="0" smtClean="0"/>
              <a:t>Limitations</a:t>
            </a:r>
          </a:p>
          <a:p>
            <a:pPr marL="914400" lvl="1" indent="-457200" eaLnBrk="1" hangingPunct="1"/>
            <a:r>
              <a:rPr lang="en-US" altLang="en-US" sz="2400" dirty="0" smtClean="0"/>
              <a:t>Biased towards globular clusters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85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Cluster Similarity: Ward’s Method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Similarity of two clusters is based on </a:t>
            </a:r>
            <a:r>
              <a:rPr lang="en-US" sz="2800" b="1" u="sng" dirty="0" smtClean="0"/>
              <a:t>the increase in squared error</a:t>
            </a:r>
            <a:r>
              <a:rPr lang="en-US" sz="2800" dirty="0" smtClean="0"/>
              <a:t> when two clusters are merged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Similar to group average if distance between points is distance squared</a:t>
            </a:r>
            <a:endParaRPr lang="en-US" sz="16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Less susceptible to noise and outliers</a:t>
            </a:r>
            <a:endParaRPr lang="en-US" sz="16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Biased towards globular clusters</a:t>
            </a:r>
            <a:endParaRPr lang="en-US" sz="16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Hierarchical analogue of K-means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Can be used to initialize K-means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59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Hierarchical Clustering: Comparison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235325" y="5337175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/>
              <a:t>Group Average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4530725" y="4956175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/>
              <a:t>Ward’s Method</a:t>
            </a:r>
          </a:p>
        </p:txBody>
      </p:sp>
      <p:grpSp>
        <p:nvGrpSpPr>
          <p:cNvPr id="56325" name="Group 5"/>
          <p:cNvGrpSpPr>
            <a:grpSpLocks noChangeAspect="1"/>
          </p:cNvGrpSpPr>
          <p:nvPr/>
        </p:nvGrpSpPr>
        <p:grpSpPr bwMode="auto">
          <a:xfrm>
            <a:off x="6270625" y="4516438"/>
            <a:ext cx="1858963" cy="1693862"/>
            <a:chOff x="509" y="1253"/>
            <a:chExt cx="1776" cy="1618"/>
          </a:xfrm>
        </p:grpSpPr>
        <p:sp>
          <p:nvSpPr>
            <p:cNvPr id="56427" name="Freeform 6"/>
            <p:cNvSpPr>
              <a:spLocks noChangeAspect="1"/>
            </p:cNvSpPr>
            <p:nvPr/>
          </p:nvSpPr>
          <p:spPr bwMode="auto">
            <a:xfrm>
              <a:off x="1058" y="1885"/>
              <a:ext cx="79" cy="81"/>
            </a:xfrm>
            <a:custGeom>
              <a:avLst/>
              <a:gdLst>
                <a:gd name="T0" fmla="*/ 0 w 79"/>
                <a:gd name="T1" fmla="*/ 40 h 81"/>
                <a:gd name="T2" fmla="*/ 2 w 79"/>
                <a:gd name="T3" fmla="*/ 24 h 81"/>
                <a:gd name="T4" fmla="*/ 12 w 79"/>
                <a:gd name="T5" fmla="*/ 12 h 81"/>
                <a:gd name="T6" fmla="*/ 24 w 79"/>
                <a:gd name="T7" fmla="*/ 2 h 81"/>
                <a:gd name="T8" fmla="*/ 40 w 79"/>
                <a:gd name="T9" fmla="*/ 0 h 81"/>
                <a:gd name="T10" fmla="*/ 56 w 79"/>
                <a:gd name="T11" fmla="*/ 2 h 81"/>
                <a:gd name="T12" fmla="*/ 68 w 79"/>
                <a:gd name="T13" fmla="*/ 12 h 81"/>
                <a:gd name="T14" fmla="*/ 77 w 79"/>
                <a:gd name="T15" fmla="*/ 24 h 81"/>
                <a:gd name="T16" fmla="*/ 79 w 79"/>
                <a:gd name="T17" fmla="*/ 40 h 81"/>
                <a:gd name="T18" fmla="*/ 77 w 79"/>
                <a:gd name="T19" fmla="*/ 55 h 81"/>
                <a:gd name="T20" fmla="*/ 68 w 79"/>
                <a:gd name="T21" fmla="*/ 69 h 81"/>
                <a:gd name="T22" fmla="*/ 56 w 79"/>
                <a:gd name="T23" fmla="*/ 77 h 81"/>
                <a:gd name="T24" fmla="*/ 40 w 79"/>
                <a:gd name="T25" fmla="*/ 81 h 81"/>
                <a:gd name="T26" fmla="*/ 24 w 79"/>
                <a:gd name="T27" fmla="*/ 77 h 81"/>
                <a:gd name="T28" fmla="*/ 12 w 79"/>
                <a:gd name="T29" fmla="*/ 69 h 81"/>
                <a:gd name="T30" fmla="*/ 2 w 79"/>
                <a:gd name="T31" fmla="*/ 55 h 81"/>
                <a:gd name="T32" fmla="*/ 0 w 79"/>
                <a:gd name="T33" fmla="*/ 4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9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79" y="40"/>
                  </a:lnTo>
                  <a:lnTo>
                    <a:pt x="77" y="55"/>
                  </a:lnTo>
                  <a:lnTo>
                    <a:pt x="68" y="69"/>
                  </a:lnTo>
                  <a:lnTo>
                    <a:pt x="56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28" name="Freeform 7"/>
            <p:cNvSpPr>
              <a:spLocks noChangeAspect="1"/>
            </p:cNvSpPr>
            <p:nvPr/>
          </p:nvSpPr>
          <p:spPr bwMode="auto">
            <a:xfrm>
              <a:off x="1810" y="1300"/>
              <a:ext cx="81" cy="81"/>
            </a:xfrm>
            <a:custGeom>
              <a:avLst/>
              <a:gdLst>
                <a:gd name="T0" fmla="*/ 0 w 81"/>
                <a:gd name="T1" fmla="*/ 39 h 81"/>
                <a:gd name="T2" fmla="*/ 2 w 81"/>
                <a:gd name="T3" fmla="*/ 23 h 81"/>
                <a:gd name="T4" fmla="*/ 11 w 81"/>
                <a:gd name="T5" fmla="*/ 12 h 81"/>
                <a:gd name="T6" fmla="*/ 23 w 81"/>
                <a:gd name="T7" fmla="*/ 2 h 81"/>
                <a:gd name="T8" fmla="*/ 39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3 h 81"/>
                <a:gd name="T16" fmla="*/ 81 w 81"/>
                <a:gd name="T17" fmla="*/ 39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39 w 81"/>
                <a:gd name="T25" fmla="*/ 81 h 81"/>
                <a:gd name="T26" fmla="*/ 23 w 81"/>
                <a:gd name="T27" fmla="*/ 77 h 81"/>
                <a:gd name="T28" fmla="*/ 11 w 81"/>
                <a:gd name="T29" fmla="*/ 69 h 81"/>
                <a:gd name="T30" fmla="*/ 2 w 81"/>
                <a:gd name="T31" fmla="*/ 55 h 81"/>
                <a:gd name="T32" fmla="*/ 0 w 81"/>
                <a:gd name="T33" fmla="*/ 39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1" h="81">
                  <a:moveTo>
                    <a:pt x="0" y="39"/>
                  </a:moveTo>
                  <a:lnTo>
                    <a:pt x="2" y="23"/>
                  </a:lnTo>
                  <a:lnTo>
                    <a:pt x="11" y="12"/>
                  </a:lnTo>
                  <a:lnTo>
                    <a:pt x="23" y="2"/>
                  </a:lnTo>
                  <a:lnTo>
                    <a:pt x="39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3"/>
                  </a:lnTo>
                  <a:lnTo>
                    <a:pt x="81" y="39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39" y="81"/>
                  </a:lnTo>
                  <a:lnTo>
                    <a:pt x="23" y="77"/>
                  </a:lnTo>
                  <a:lnTo>
                    <a:pt x="11" y="69"/>
                  </a:lnTo>
                  <a:lnTo>
                    <a:pt x="2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29" name="Freeform 8"/>
            <p:cNvSpPr>
              <a:spLocks noChangeAspect="1"/>
            </p:cNvSpPr>
            <p:nvPr/>
          </p:nvSpPr>
          <p:spPr bwMode="auto">
            <a:xfrm>
              <a:off x="1262" y="2683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4 h 81"/>
                <a:gd name="T4" fmla="*/ 12 w 81"/>
                <a:gd name="T5" fmla="*/ 12 h 81"/>
                <a:gd name="T6" fmla="*/ 24 w 81"/>
                <a:gd name="T7" fmla="*/ 2 h 81"/>
                <a:gd name="T8" fmla="*/ 40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4 h 81"/>
                <a:gd name="T16" fmla="*/ 81 w 81"/>
                <a:gd name="T17" fmla="*/ 40 h 81"/>
                <a:gd name="T18" fmla="*/ 77 w 81"/>
                <a:gd name="T19" fmla="*/ 56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6 h 81"/>
                <a:gd name="T32" fmla="*/ 0 w 81"/>
                <a:gd name="T33" fmla="*/ 4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4"/>
                  </a:lnTo>
                  <a:lnTo>
                    <a:pt x="81" y="40"/>
                  </a:lnTo>
                  <a:lnTo>
                    <a:pt x="77" y="56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30" name="Freeform 9"/>
            <p:cNvSpPr>
              <a:spLocks noChangeAspect="1"/>
            </p:cNvSpPr>
            <p:nvPr/>
          </p:nvSpPr>
          <p:spPr bwMode="auto">
            <a:xfrm>
              <a:off x="509" y="1769"/>
              <a:ext cx="81" cy="81"/>
            </a:xfrm>
            <a:custGeom>
              <a:avLst/>
              <a:gdLst>
                <a:gd name="T0" fmla="*/ 0 w 81"/>
                <a:gd name="T1" fmla="*/ 41 h 81"/>
                <a:gd name="T2" fmla="*/ 2 w 81"/>
                <a:gd name="T3" fmla="*/ 25 h 81"/>
                <a:gd name="T4" fmla="*/ 12 w 81"/>
                <a:gd name="T5" fmla="*/ 12 h 81"/>
                <a:gd name="T6" fmla="*/ 24 w 81"/>
                <a:gd name="T7" fmla="*/ 4 h 81"/>
                <a:gd name="T8" fmla="*/ 39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5 h 81"/>
                <a:gd name="T16" fmla="*/ 81 w 81"/>
                <a:gd name="T17" fmla="*/ 41 h 81"/>
                <a:gd name="T18" fmla="*/ 77 w 81"/>
                <a:gd name="T19" fmla="*/ 57 h 81"/>
                <a:gd name="T20" fmla="*/ 69 w 81"/>
                <a:gd name="T21" fmla="*/ 69 h 81"/>
                <a:gd name="T22" fmla="*/ 55 w 81"/>
                <a:gd name="T23" fmla="*/ 79 h 81"/>
                <a:gd name="T24" fmla="*/ 39 w 81"/>
                <a:gd name="T25" fmla="*/ 81 h 81"/>
                <a:gd name="T26" fmla="*/ 24 w 81"/>
                <a:gd name="T27" fmla="*/ 79 h 81"/>
                <a:gd name="T28" fmla="*/ 12 w 81"/>
                <a:gd name="T29" fmla="*/ 69 h 81"/>
                <a:gd name="T30" fmla="*/ 2 w 81"/>
                <a:gd name="T31" fmla="*/ 57 h 81"/>
                <a:gd name="T32" fmla="*/ 0 w 81"/>
                <a:gd name="T33" fmla="*/ 41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1" h="81">
                  <a:moveTo>
                    <a:pt x="0" y="41"/>
                  </a:moveTo>
                  <a:lnTo>
                    <a:pt x="2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5"/>
                  </a:lnTo>
                  <a:lnTo>
                    <a:pt x="81" y="41"/>
                  </a:lnTo>
                  <a:lnTo>
                    <a:pt x="77" y="57"/>
                  </a:lnTo>
                  <a:lnTo>
                    <a:pt x="69" y="69"/>
                  </a:lnTo>
                  <a:lnTo>
                    <a:pt x="55" y="79"/>
                  </a:lnTo>
                  <a:lnTo>
                    <a:pt x="39" y="81"/>
                  </a:lnTo>
                  <a:lnTo>
                    <a:pt x="24" y="79"/>
                  </a:lnTo>
                  <a:lnTo>
                    <a:pt x="12" y="69"/>
                  </a:lnTo>
                  <a:lnTo>
                    <a:pt x="2" y="5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31" name="Freeform 10"/>
            <p:cNvSpPr>
              <a:spLocks noChangeAspect="1"/>
            </p:cNvSpPr>
            <p:nvPr/>
          </p:nvSpPr>
          <p:spPr bwMode="auto">
            <a:xfrm>
              <a:off x="1586" y="2167"/>
              <a:ext cx="81" cy="79"/>
            </a:xfrm>
            <a:custGeom>
              <a:avLst/>
              <a:gdLst>
                <a:gd name="T0" fmla="*/ 0 w 81"/>
                <a:gd name="T1" fmla="*/ 39 h 79"/>
                <a:gd name="T2" fmla="*/ 4 w 81"/>
                <a:gd name="T3" fmla="*/ 24 h 79"/>
                <a:gd name="T4" fmla="*/ 12 w 81"/>
                <a:gd name="T5" fmla="*/ 12 h 79"/>
                <a:gd name="T6" fmla="*/ 26 w 81"/>
                <a:gd name="T7" fmla="*/ 2 h 79"/>
                <a:gd name="T8" fmla="*/ 42 w 81"/>
                <a:gd name="T9" fmla="*/ 0 h 79"/>
                <a:gd name="T10" fmla="*/ 58 w 81"/>
                <a:gd name="T11" fmla="*/ 2 h 79"/>
                <a:gd name="T12" fmla="*/ 69 w 81"/>
                <a:gd name="T13" fmla="*/ 12 h 79"/>
                <a:gd name="T14" fmla="*/ 79 w 81"/>
                <a:gd name="T15" fmla="*/ 24 h 79"/>
                <a:gd name="T16" fmla="*/ 81 w 81"/>
                <a:gd name="T17" fmla="*/ 39 h 79"/>
                <a:gd name="T18" fmla="*/ 79 w 81"/>
                <a:gd name="T19" fmla="*/ 55 h 79"/>
                <a:gd name="T20" fmla="*/ 69 w 81"/>
                <a:gd name="T21" fmla="*/ 67 h 79"/>
                <a:gd name="T22" fmla="*/ 58 w 81"/>
                <a:gd name="T23" fmla="*/ 77 h 79"/>
                <a:gd name="T24" fmla="*/ 42 w 81"/>
                <a:gd name="T25" fmla="*/ 79 h 79"/>
                <a:gd name="T26" fmla="*/ 26 w 81"/>
                <a:gd name="T27" fmla="*/ 77 h 79"/>
                <a:gd name="T28" fmla="*/ 12 w 81"/>
                <a:gd name="T29" fmla="*/ 67 h 79"/>
                <a:gd name="T30" fmla="*/ 4 w 81"/>
                <a:gd name="T31" fmla="*/ 55 h 79"/>
                <a:gd name="T32" fmla="*/ 0 w 81"/>
                <a:gd name="T33" fmla="*/ 39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1" h="79">
                  <a:moveTo>
                    <a:pt x="0" y="39"/>
                  </a:moveTo>
                  <a:lnTo>
                    <a:pt x="4" y="24"/>
                  </a:lnTo>
                  <a:lnTo>
                    <a:pt x="12" y="12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8" y="2"/>
                  </a:lnTo>
                  <a:lnTo>
                    <a:pt x="69" y="12"/>
                  </a:lnTo>
                  <a:lnTo>
                    <a:pt x="79" y="24"/>
                  </a:lnTo>
                  <a:lnTo>
                    <a:pt x="81" y="39"/>
                  </a:lnTo>
                  <a:lnTo>
                    <a:pt x="79" y="55"/>
                  </a:lnTo>
                  <a:lnTo>
                    <a:pt x="69" y="67"/>
                  </a:lnTo>
                  <a:lnTo>
                    <a:pt x="58" y="77"/>
                  </a:lnTo>
                  <a:lnTo>
                    <a:pt x="42" y="79"/>
                  </a:lnTo>
                  <a:lnTo>
                    <a:pt x="26" y="77"/>
                  </a:lnTo>
                  <a:lnTo>
                    <a:pt x="12" y="67"/>
                  </a:lnTo>
                  <a:lnTo>
                    <a:pt x="4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32" name="Freeform 11"/>
            <p:cNvSpPr>
              <a:spLocks noChangeAspect="1"/>
            </p:cNvSpPr>
            <p:nvPr/>
          </p:nvSpPr>
          <p:spPr bwMode="auto">
            <a:xfrm>
              <a:off x="2029" y="2220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6 h 81"/>
                <a:gd name="T4" fmla="*/ 12 w 81"/>
                <a:gd name="T5" fmla="*/ 12 h 81"/>
                <a:gd name="T6" fmla="*/ 24 w 81"/>
                <a:gd name="T7" fmla="*/ 4 h 81"/>
                <a:gd name="T8" fmla="*/ 40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6 h 81"/>
                <a:gd name="T16" fmla="*/ 81 w 81"/>
                <a:gd name="T17" fmla="*/ 40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5 h 81"/>
                <a:gd name="T32" fmla="*/ 0 w 81"/>
                <a:gd name="T33" fmla="*/ 4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6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40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6"/>
                  </a:lnTo>
                  <a:lnTo>
                    <a:pt x="81" y="40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33" name="Rectangle 12"/>
            <p:cNvSpPr>
              <a:spLocks noChangeAspect="1" noChangeArrowheads="1"/>
            </p:cNvSpPr>
            <p:nvPr/>
          </p:nvSpPr>
          <p:spPr bwMode="auto">
            <a:xfrm>
              <a:off x="1909" y="1253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600" b="1"/>
            </a:p>
          </p:txBody>
        </p:sp>
        <p:sp>
          <p:nvSpPr>
            <p:cNvPr id="56434" name="Rectangle 13"/>
            <p:cNvSpPr>
              <a:spLocks noChangeAspect="1" noChangeArrowheads="1"/>
            </p:cNvSpPr>
            <p:nvPr/>
          </p:nvSpPr>
          <p:spPr bwMode="auto">
            <a:xfrm>
              <a:off x="1163" y="1832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600" b="1"/>
            </a:p>
          </p:txBody>
        </p:sp>
        <p:sp>
          <p:nvSpPr>
            <p:cNvPr id="56435" name="Rectangle 14"/>
            <p:cNvSpPr>
              <a:spLocks noChangeAspect="1" noChangeArrowheads="1"/>
            </p:cNvSpPr>
            <p:nvPr/>
          </p:nvSpPr>
          <p:spPr bwMode="auto">
            <a:xfrm>
              <a:off x="1733" y="2122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600" b="1"/>
            </a:p>
          </p:txBody>
        </p:sp>
        <p:sp>
          <p:nvSpPr>
            <p:cNvPr id="56436" name="Rectangle 15"/>
            <p:cNvSpPr>
              <a:spLocks noChangeAspect="1" noChangeArrowheads="1"/>
            </p:cNvSpPr>
            <p:nvPr/>
          </p:nvSpPr>
          <p:spPr bwMode="auto">
            <a:xfrm>
              <a:off x="1379" y="2638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600" b="1"/>
            </a:p>
          </p:txBody>
        </p:sp>
        <p:sp>
          <p:nvSpPr>
            <p:cNvPr id="56437" name="Rectangle 16"/>
            <p:cNvSpPr>
              <a:spLocks noChangeAspect="1" noChangeArrowheads="1"/>
            </p:cNvSpPr>
            <p:nvPr/>
          </p:nvSpPr>
          <p:spPr bwMode="auto">
            <a:xfrm>
              <a:off x="630" y="1720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600" b="1"/>
            </a:p>
          </p:txBody>
        </p:sp>
        <p:sp>
          <p:nvSpPr>
            <p:cNvPr id="56438" name="Rectangle 17"/>
            <p:cNvSpPr>
              <a:spLocks noChangeAspect="1" noChangeArrowheads="1"/>
            </p:cNvSpPr>
            <p:nvPr/>
          </p:nvSpPr>
          <p:spPr bwMode="auto">
            <a:xfrm>
              <a:off x="2188" y="2173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6</a:t>
              </a:r>
              <a:endParaRPr lang="en-US" altLang="en-US" sz="1600" b="1"/>
            </a:p>
          </p:txBody>
        </p:sp>
      </p:grpSp>
      <p:grpSp>
        <p:nvGrpSpPr>
          <p:cNvPr id="183314" name="Group 18"/>
          <p:cNvGrpSpPr>
            <a:grpSpLocks noChangeAspect="1"/>
          </p:cNvGrpSpPr>
          <p:nvPr/>
        </p:nvGrpSpPr>
        <p:grpSpPr bwMode="auto">
          <a:xfrm>
            <a:off x="7324725" y="5364163"/>
            <a:ext cx="857250" cy="592137"/>
            <a:chOff x="1515" y="2062"/>
            <a:chExt cx="820" cy="566"/>
          </a:xfrm>
        </p:grpSpPr>
        <p:sp>
          <p:nvSpPr>
            <p:cNvPr id="56425" name="Freeform 19"/>
            <p:cNvSpPr>
              <a:spLocks noChangeAspect="1"/>
            </p:cNvSpPr>
            <p:nvPr/>
          </p:nvSpPr>
          <p:spPr bwMode="auto">
            <a:xfrm>
              <a:off x="1515" y="2062"/>
              <a:ext cx="820" cy="343"/>
            </a:xfrm>
            <a:custGeom>
              <a:avLst/>
              <a:gdLst>
                <a:gd name="T0" fmla="*/ 409 w 820"/>
                <a:gd name="T1" fmla="*/ 0 h 343"/>
                <a:gd name="T2" fmla="*/ 467 w 820"/>
                <a:gd name="T3" fmla="*/ 2 h 343"/>
                <a:gd name="T4" fmla="*/ 520 w 820"/>
                <a:gd name="T5" fmla="*/ 8 h 343"/>
                <a:gd name="T6" fmla="*/ 573 w 820"/>
                <a:gd name="T7" fmla="*/ 16 h 343"/>
                <a:gd name="T8" fmla="*/ 623 w 820"/>
                <a:gd name="T9" fmla="*/ 26 h 343"/>
                <a:gd name="T10" fmla="*/ 670 w 820"/>
                <a:gd name="T11" fmla="*/ 40 h 343"/>
                <a:gd name="T12" fmla="*/ 710 w 820"/>
                <a:gd name="T13" fmla="*/ 56 h 343"/>
                <a:gd name="T14" fmla="*/ 745 w 820"/>
                <a:gd name="T15" fmla="*/ 73 h 343"/>
                <a:gd name="T16" fmla="*/ 775 w 820"/>
                <a:gd name="T17" fmla="*/ 93 h 343"/>
                <a:gd name="T18" fmla="*/ 797 w 820"/>
                <a:gd name="T19" fmla="*/ 115 h 343"/>
                <a:gd name="T20" fmla="*/ 812 w 820"/>
                <a:gd name="T21" fmla="*/ 138 h 343"/>
                <a:gd name="T22" fmla="*/ 820 w 820"/>
                <a:gd name="T23" fmla="*/ 160 h 343"/>
                <a:gd name="T24" fmla="*/ 820 w 820"/>
                <a:gd name="T25" fmla="*/ 184 h 343"/>
                <a:gd name="T26" fmla="*/ 812 w 820"/>
                <a:gd name="T27" fmla="*/ 207 h 343"/>
                <a:gd name="T28" fmla="*/ 797 w 820"/>
                <a:gd name="T29" fmla="*/ 229 h 343"/>
                <a:gd name="T30" fmla="*/ 775 w 820"/>
                <a:gd name="T31" fmla="*/ 251 h 343"/>
                <a:gd name="T32" fmla="*/ 745 w 820"/>
                <a:gd name="T33" fmla="*/ 271 h 343"/>
                <a:gd name="T34" fmla="*/ 710 w 820"/>
                <a:gd name="T35" fmla="*/ 290 h 343"/>
                <a:gd name="T36" fmla="*/ 670 w 820"/>
                <a:gd name="T37" fmla="*/ 306 h 343"/>
                <a:gd name="T38" fmla="*/ 623 w 820"/>
                <a:gd name="T39" fmla="*/ 318 h 343"/>
                <a:gd name="T40" fmla="*/ 573 w 820"/>
                <a:gd name="T41" fmla="*/ 330 h 343"/>
                <a:gd name="T42" fmla="*/ 520 w 820"/>
                <a:gd name="T43" fmla="*/ 338 h 343"/>
                <a:gd name="T44" fmla="*/ 467 w 820"/>
                <a:gd name="T45" fmla="*/ 341 h 343"/>
                <a:gd name="T46" fmla="*/ 409 w 820"/>
                <a:gd name="T47" fmla="*/ 343 h 343"/>
                <a:gd name="T48" fmla="*/ 354 w 820"/>
                <a:gd name="T49" fmla="*/ 341 h 343"/>
                <a:gd name="T50" fmla="*/ 299 w 820"/>
                <a:gd name="T51" fmla="*/ 338 h 343"/>
                <a:gd name="T52" fmla="*/ 245 w 820"/>
                <a:gd name="T53" fmla="*/ 330 h 343"/>
                <a:gd name="T54" fmla="*/ 196 w 820"/>
                <a:gd name="T55" fmla="*/ 318 h 343"/>
                <a:gd name="T56" fmla="*/ 150 w 820"/>
                <a:gd name="T57" fmla="*/ 306 h 343"/>
                <a:gd name="T58" fmla="*/ 109 w 820"/>
                <a:gd name="T59" fmla="*/ 290 h 343"/>
                <a:gd name="T60" fmla="*/ 73 w 820"/>
                <a:gd name="T61" fmla="*/ 271 h 343"/>
                <a:gd name="T62" fmla="*/ 44 w 820"/>
                <a:gd name="T63" fmla="*/ 251 h 343"/>
                <a:gd name="T64" fmla="*/ 22 w 820"/>
                <a:gd name="T65" fmla="*/ 229 h 343"/>
                <a:gd name="T66" fmla="*/ 6 w 820"/>
                <a:gd name="T67" fmla="*/ 207 h 343"/>
                <a:gd name="T68" fmla="*/ 0 w 820"/>
                <a:gd name="T69" fmla="*/ 184 h 343"/>
                <a:gd name="T70" fmla="*/ 0 w 820"/>
                <a:gd name="T71" fmla="*/ 160 h 343"/>
                <a:gd name="T72" fmla="*/ 6 w 820"/>
                <a:gd name="T73" fmla="*/ 138 h 343"/>
                <a:gd name="T74" fmla="*/ 22 w 820"/>
                <a:gd name="T75" fmla="*/ 115 h 343"/>
                <a:gd name="T76" fmla="*/ 44 w 820"/>
                <a:gd name="T77" fmla="*/ 93 h 343"/>
                <a:gd name="T78" fmla="*/ 73 w 820"/>
                <a:gd name="T79" fmla="*/ 73 h 343"/>
                <a:gd name="T80" fmla="*/ 109 w 820"/>
                <a:gd name="T81" fmla="*/ 56 h 343"/>
                <a:gd name="T82" fmla="*/ 150 w 820"/>
                <a:gd name="T83" fmla="*/ 40 h 343"/>
                <a:gd name="T84" fmla="*/ 196 w 820"/>
                <a:gd name="T85" fmla="*/ 26 h 343"/>
                <a:gd name="T86" fmla="*/ 245 w 820"/>
                <a:gd name="T87" fmla="*/ 16 h 343"/>
                <a:gd name="T88" fmla="*/ 299 w 820"/>
                <a:gd name="T89" fmla="*/ 8 h 343"/>
                <a:gd name="T90" fmla="*/ 354 w 820"/>
                <a:gd name="T91" fmla="*/ 2 h 343"/>
                <a:gd name="T92" fmla="*/ 409 w 820"/>
                <a:gd name="T93" fmla="*/ 0 h 3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20" h="343">
                  <a:moveTo>
                    <a:pt x="409" y="0"/>
                  </a:moveTo>
                  <a:lnTo>
                    <a:pt x="467" y="2"/>
                  </a:lnTo>
                  <a:lnTo>
                    <a:pt x="520" y="8"/>
                  </a:lnTo>
                  <a:lnTo>
                    <a:pt x="573" y="16"/>
                  </a:lnTo>
                  <a:lnTo>
                    <a:pt x="623" y="26"/>
                  </a:lnTo>
                  <a:lnTo>
                    <a:pt x="670" y="40"/>
                  </a:lnTo>
                  <a:lnTo>
                    <a:pt x="710" y="56"/>
                  </a:lnTo>
                  <a:lnTo>
                    <a:pt x="745" y="73"/>
                  </a:lnTo>
                  <a:lnTo>
                    <a:pt x="775" y="93"/>
                  </a:lnTo>
                  <a:lnTo>
                    <a:pt x="797" y="115"/>
                  </a:lnTo>
                  <a:lnTo>
                    <a:pt x="812" y="138"/>
                  </a:lnTo>
                  <a:lnTo>
                    <a:pt x="820" y="160"/>
                  </a:lnTo>
                  <a:lnTo>
                    <a:pt x="820" y="184"/>
                  </a:lnTo>
                  <a:lnTo>
                    <a:pt x="812" y="207"/>
                  </a:lnTo>
                  <a:lnTo>
                    <a:pt x="797" y="229"/>
                  </a:lnTo>
                  <a:lnTo>
                    <a:pt x="775" y="251"/>
                  </a:lnTo>
                  <a:lnTo>
                    <a:pt x="745" y="271"/>
                  </a:lnTo>
                  <a:lnTo>
                    <a:pt x="710" y="290"/>
                  </a:lnTo>
                  <a:lnTo>
                    <a:pt x="670" y="306"/>
                  </a:lnTo>
                  <a:lnTo>
                    <a:pt x="623" y="318"/>
                  </a:lnTo>
                  <a:lnTo>
                    <a:pt x="573" y="330"/>
                  </a:lnTo>
                  <a:lnTo>
                    <a:pt x="520" y="338"/>
                  </a:lnTo>
                  <a:lnTo>
                    <a:pt x="467" y="341"/>
                  </a:lnTo>
                  <a:lnTo>
                    <a:pt x="409" y="343"/>
                  </a:lnTo>
                  <a:lnTo>
                    <a:pt x="354" y="341"/>
                  </a:lnTo>
                  <a:lnTo>
                    <a:pt x="299" y="338"/>
                  </a:lnTo>
                  <a:lnTo>
                    <a:pt x="245" y="330"/>
                  </a:lnTo>
                  <a:lnTo>
                    <a:pt x="196" y="318"/>
                  </a:lnTo>
                  <a:lnTo>
                    <a:pt x="150" y="306"/>
                  </a:lnTo>
                  <a:lnTo>
                    <a:pt x="109" y="290"/>
                  </a:lnTo>
                  <a:lnTo>
                    <a:pt x="73" y="271"/>
                  </a:lnTo>
                  <a:lnTo>
                    <a:pt x="44" y="251"/>
                  </a:lnTo>
                  <a:lnTo>
                    <a:pt x="22" y="229"/>
                  </a:lnTo>
                  <a:lnTo>
                    <a:pt x="6" y="207"/>
                  </a:lnTo>
                  <a:lnTo>
                    <a:pt x="0" y="184"/>
                  </a:lnTo>
                  <a:lnTo>
                    <a:pt x="0" y="160"/>
                  </a:lnTo>
                  <a:lnTo>
                    <a:pt x="6" y="138"/>
                  </a:lnTo>
                  <a:lnTo>
                    <a:pt x="22" y="115"/>
                  </a:lnTo>
                  <a:lnTo>
                    <a:pt x="44" y="93"/>
                  </a:lnTo>
                  <a:lnTo>
                    <a:pt x="73" y="73"/>
                  </a:lnTo>
                  <a:lnTo>
                    <a:pt x="109" y="56"/>
                  </a:lnTo>
                  <a:lnTo>
                    <a:pt x="150" y="40"/>
                  </a:lnTo>
                  <a:lnTo>
                    <a:pt x="196" y="26"/>
                  </a:lnTo>
                  <a:lnTo>
                    <a:pt x="245" y="16"/>
                  </a:lnTo>
                  <a:lnTo>
                    <a:pt x="299" y="8"/>
                  </a:lnTo>
                  <a:lnTo>
                    <a:pt x="354" y="2"/>
                  </a:lnTo>
                  <a:lnTo>
                    <a:pt x="40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26" name="Rectangle 20"/>
            <p:cNvSpPr>
              <a:spLocks noChangeAspect="1" noChangeArrowheads="1"/>
            </p:cNvSpPr>
            <p:nvPr/>
          </p:nvSpPr>
          <p:spPr bwMode="auto">
            <a:xfrm>
              <a:off x="1855" y="2394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0000"/>
                  </a:solidFill>
                </a:rPr>
                <a:t>1</a:t>
              </a:r>
              <a:endParaRPr lang="en-US" altLang="en-US" sz="1600" b="1"/>
            </a:p>
          </p:txBody>
        </p:sp>
      </p:grpSp>
      <p:grpSp>
        <p:nvGrpSpPr>
          <p:cNvPr id="183317" name="Group 21"/>
          <p:cNvGrpSpPr>
            <a:grpSpLocks noChangeAspect="1"/>
          </p:cNvGrpSpPr>
          <p:nvPr/>
        </p:nvGrpSpPr>
        <p:grpSpPr bwMode="auto">
          <a:xfrm>
            <a:off x="6211888" y="4776788"/>
            <a:ext cx="873125" cy="649287"/>
            <a:chOff x="452" y="1501"/>
            <a:chExt cx="834" cy="621"/>
          </a:xfrm>
        </p:grpSpPr>
        <p:sp>
          <p:nvSpPr>
            <p:cNvPr id="56423" name="Freeform 22"/>
            <p:cNvSpPr>
              <a:spLocks noChangeAspect="1"/>
            </p:cNvSpPr>
            <p:nvPr/>
          </p:nvSpPr>
          <p:spPr bwMode="auto">
            <a:xfrm>
              <a:off x="452" y="1662"/>
              <a:ext cx="834" cy="460"/>
            </a:xfrm>
            <a:custGeom>
              <a:avLst/>
              <a:gdLst>
                <a:gd name="T0" fmla="*/ 436 w 834"/>
                <a:gd name="T1" fmla="*/ 2 h 460"/>
                <a:gd name="T2" fmla="*/ 494 w 834"/>
                <a:gd name="T3" fmla="*/ 10 h 460"/>
                <a:gd name="T4" fmla="*/ 547 w 834"/>
                <a:gd name="T5" fmla="*/ 20 h 460"/>
                <a:gd name="T6" fmla="*/ 600 w 834"/>
                <a:gd name="T7" fmla="*/ 36 h 460"/>
                <a:gd name="T8" fmla="*/ 650 w 834"/>
                <a:gd name="T9" fmla="*/ 54 h 460"/>
                <a:gd name="T10" fmla="*/ 695 w 834"/>
                <a:gd name="T11" fmla="*/ 77 h 460"/>
                <a:gd name="T12" fmla="*/ 735 w 834"/>
                <a:gd name="T13" fmla="*/ 101 h 460"/>
                <a:gd name="T14" fmla="*/ 768 w 834"/>
                <a:gd name="T15" fmla="*/ 128 h 460"/>
                <a:gd name="T16" fmla="*/ 796 w 834"/>
                <a:gd name="T17" fmla="*/ 158 h 460"/>
                <a:gd name="T18" fmla="*/ 816 w 834"/>
                <a:gd name="T19" fmla="*/ 188 h 460"/>
                <a:gd name="T20" fmla="*/ 830 w 834"/>
                <a:gd name="T21" fmla="*/ 219 h 460"/>
                <a:gd name="T22" fmla="*/ 834 w 834"/>
                <a:gd name="T23" fmla="*/ 251 h 460"/>
                <a:gd name="T24" fmla="*/ 832 w 834"/>
                <a:gd name="T25" fmla="*/ 282 h 460"/>
                <a:gd name="T26" fmla="*/ 820 w 834"/>
                <a:gd name="T27" fmla="*/ 312 h 460"/>
                <a:gd name="T28" fmla="*/ 802 w 834"/>
                <a:gd name="T29" fmla="*/ 339 h 460"/>
                <a:gd name="T30" fmla="*/ 778 w 834"/>
                <a:gd name="T31" fmla="*/ 367 h 460"/>
                <a:gd name="T32" fmla="*/ 745 w 834"/>
                <a:gd name="T33" fmla="*/ 391 h 460"/>
                <a:gd name="T34" fmla="*/ 707 w 834"/>
                <a:gd name="T35" fmla="*/ 412 h 460"/>
                <a:gd name="T36" fmla="*/ 664 w 834"/>
                <a:gd name="T37" fmla="*/ 430 h 460"/>
                <a:gd name="T38" fmla="*/ 616 w 834"/>
                <a:gd name="T39" fmla="*/ 444 h 460"/>
                <a:gd name="T40" fmla="*/ 565 w 834"/>
                <a:gd name="T41" fmla="*/ 454 h 460"/>
                <a:gd name="T42" fmla="*/ 510 w 834"/>
                <a:gd name="T43" fmla="*/ 460 h 460"/>
                <a:gd name="T44" fmla="*/ 454 w 834"/>
                <a:gd name="T45" fmla="*/ 460 h 460"/>
                <a:gd name="T46" fmla="*/ 397 w 834"/>
                <a:gd name="T47" fmla="*/ 458 h 460"/>
                <a:gd name="T48" fmla="*/ 340 w 834"/>
                <a:gd name="T49" fmla="*/ 450 h 460"/>
                <a:gd name="T50" fmla="*/ 284 w 834"/>
                <a:gd name="T51" fmla="*/ 440 h 460"/>
                <a:gd name="T52" fmla="*/ 231 w 834"/>
                <a:gd name="T53" fmla="*/ 424 h 460"/>
                <a:gd name="T54" fmla="*/ 183 w 834"/>
                <a:gd name="T55" fmla="*/ 404 h 460"/>
                <a:gd name="T56" fmla="*/ 138 w 834"/>
                <a:gd name="T57" fmla="*/ 383 h 460"/>
                <a:gd name="T58" fmla="*/ 98 w 834"/>
                <a:gd name="T59" fmla="*/ 359 h 460"/>
                <a:gd name="T60" fmla="*/ 65 w 834"/>
                <a:gd name="T61" fmla="*/ 331 h 460"/>
                <a:gd name="T62" fmla="*/ 37 w 834"/>
                <a:gd name="T63" fmla="*/ 302 h 460"/>
                <a:gd name="T64" fmla="*/ 17 w 834"/>
                <a:gd name="T65" fmla="*/ 272 h 460"/>
                <a:gd name="T66" fmla="*/ 3 w 834"/>
                <a:gd name="T67" fmla="*/ 241 h 460"/>
                <a:gd name="T68" fmla="*/ 0 w 834"/>
                <a:gd name="T69" fmla="*/ 209 h 460"/>
                <a:gd name="T70" fmla="*/ 1 w 834"/>
                <a:gd name="T71" fmla="*/ 178 h 460"/>
                <a:gd name="T72" fmla="*/ 11 w 834"/>
                <a:gd name="T73" fmla="*/ 148 h 460"/>
                <a:gd name="T74" fmla="*/ 29 w 834"/>
                <a:gd name="T75" fmla="*/ 119 h 460"/>
                <a:gd name="T76" fmla="*/ 55 w 834"/>
                <a:gd name="T77" fmla="*/ 93 h 460"/>
                <a:gd name="T78" fmla="*/ 86 w 834"/>
                <a:gd name="T79" fmla="*/ 69 h 460"/>
                <a:gd name="T80" fmla="*/ 124 w 834"/>
                <a:gd name="T81" fmla="*/ 48 h 460"/>
                <a:gd name="T82" fmla="*/ 168 w 834"/>
                <a:gd name="T83" fmla="*/ 30 h 460"/>
                <a:gd name="T84" fmla="*/ 217 w 834"/>
                <a:gd name="T85" fmla="*/ 16 h 460"/>
                <a:gd name="T86" fmla="*/ 268 w 834"/>
                <a:gd name="T87" fmla="*/ 6 h 460"/>
                <a:gd name="T88" fmla="*/ 324 w 834"/>
                <a:gd name="T89" fmla="*/ 0 h 460"/>
                <a:gd name="T90" fmla="*/ 379 w 834"/>
                <a:gd name="T91" fmla="*/ 0 h 460"/>
                <a:gd name="T92" fmla="*/ 436 w 834"/>
                <a:gd name="T93" fmla="*/ 2 h 46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34" h="460">
                  <a:moveTo>
                    <a:pt x="436" y="2"/>
                  </a:moveTo>
                  <a:lnTo>
                    <a:pt x="494" y="10"/>
                  </a:lnTo>
                  <a:lnTo>
                    <a:pt x="547" y="20"/>
                  </a:lnTo>
                  <a:lnTo>
                    <a:pt x="600" y="36"/>
                  </a:lnTo>
                  <a:lnTo>
                    <a:pt x="650" y="54"/>
                  </a:lnTo>
                  <a:lnTo>
                    <a:pt x="695" y="77"/>
                  </a:lnTo>
                  <a:lnTo>
                    <a:pt x="735" y="101"/>
                  </a:lnTo>
                  <a:lnTo>
                    <a:pt x="768" y="128"/>
                  </a:lnTo>
                  <a:lnTo>
                    <a:pt x="796" y="158"/>
                  </a:lnTo>
                  <a:lnTo>
                    <a:pt x="816" y="188"/>
                  </a:lnTo>
                  <a:lnTo>
                    <a:pt x="830" y="219"/>
                  </a:lnTo>
                  <a:lnTo>
                    <a:pt x="834" y="251"/>
                  </a:lnTo>
                  <a:lnTo>
                    <a:pt x="832" y="282"/>
                  </a:lnTo>
                  <a:lnTo>
                    <a:pt x="820" y="312"/>
                  </a:lnTo>
                  <a:lnTo>
                    <a:pt x="802" y="339"/>
                  </a:lnTo>
                  <a:lnTo>
                    <a:pt x="778" y="367"/>
                  </a:lnTo>
                  <a:lnTo>
                    <a:pt x="745" y="391"/>
                  </a:lnTo>
                  <a:lnTo>
                    <a:pt x="707" y="412"/>
                  </a:lnTo>
                  <a:lnTo>
                    <a:pt x="664" y="430"/>
                  </a:lnTo>
                  <a:lnTo>
                    <a:pt x="616" y="444"/>
                  </a:lnTo>
                  <a:lnTo>
                    <a:pt x="565" y="454"/>
                  </a:lnTo>
                  <a:lnTo>
                    <a:pt x="510" y="460"/>
                  </a:lnTo>
                  <a:lnTo>
                    <a:pt x="454" y="460"/>
                  </a:lnTo>
                  <a:lnTo>
                    <a:pt x="397" y="458"/>
                  </a:lnTo>
                  <a:lnTo>
                    <a:pt x="340" y="450"/>
                  </a:lnTo>
                  <a:lnTo>
                    <a:pt x="284" y="440"/>
                  </a:lnTo>
                  <a:lnTo>
                    <a:pt x="231" y="424"/>
                  </a:lnTo>
                  <a:lnTo>
                    <a:pt x="183" y="404"/>
                  </a:lnTo>
                  <a:lnTo>
                    <a:pt x="138" y="383"/>
                  </a:lnTo>
                  <a:lnTo>
                    <a:pt x="98" y="359"/>
                  </a:lnTo>
                  <a:lnTo>
                    <a:pt x="65" y="331"/>
                  </a:lnTo>
                  <a:lnTo>
                    <a:pt x="37" y="302"/>
                  </a:lnTo>
                  <a:lnTo>
                    <a:pt x="17" y="272"/>
                  </a:lnTo>
                  <a:lnTo>
                    <a:pt x="3" y="241"/>
                  </a:lnTo>
                  <a:lnTo>
                    <a:pt x="0" y="209"/>
                  </a:lnTo>
                  <a:lnTo>
                    <a:pt x="1" y="178"/>
                  </a:lnTo>
                  <a:lnTo>
                    <a:pt x="11" y="148"/>
                  </a:lnTo>
                  <a:lnTo>
                    <a:pt x="29" y="119"/>
                  </a:lnTo>
                  <a:lnTo>
                    <a:pt x="55" y="93"/>
                  </a:lnTo>
                  <a:lnTo>
                    <a:pt x="86" y="69"/>
                  </a:lnTo>
                  <a:lnTo>
                    <a:pt x="124" y="48"/>
                  </a:lnTo>
                  <a:lnTo>
                    <a:pt x="168" y="30"/>
                  </a:lnTo>
                  <a:lnTo>
                    <a:pt x="217" y="16"/>
                  </a:lnTo>
                  <a:lnTo>
                    <a:pt x="268" y="6"/>
                  </a:lnTo>
                  <a:lnTo>
                    <a:pt x="324" y="0"/>
                  </a:lnTo>
                  <a:lnTo>
                    <a:pt x="379" y="0"/>
                  </a:lnTo>
                  <a:lnTo>
                    <a:pt x="436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24" name="Rectangle 23"/>
            <p:cNvSpPr>
              <a:spLocks noChangeAspect="1" noChangeArrowheads="1"/>
            </p:cNvSpPr>
            <p:nvPr/>
          </p:nvSpPr>
          <p:spPr bwMode="auto">
            <a:xfrm>
              <a:off x="943" y="1501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0000"/>
                  </a:solidFill>
                </a:rPr>
                <a:t>2</a:t>
              </a:r>
              <a:endParaRPr lang="en-US" altLang="en-US" sz="1600" b="1"/>
            </a:p>
          </p:txBody>
        </p:sp>
      </p:grpSp>
      <p:grpSp>
        <p:nvGrpSpPr>
          <p:cNvPr id="183320" name="Group 24"/>
          <p:cNvGrpSpPr>
            <a:grpSpLocks noChangeAspect="1"/>
          </p:cNvGrpSpPr>
          <p:nvPr/>
        </p:nvGrpSpPr>
        <p:grpSpPr bwMode="auto">
          <a:xfrm>
            <a:off x="6003925" y="4275138"/>
            <a:ext cx="2413000" cy="2281237"/>
            <a:chOff x="254" y="1022"/>
            <a:chExt cx="2305" cy="2180"/>
          </a:xfrm>
        </p:grpSpPr>
        <p:sp>
          <p:nvSpPr>
            <p:cNvPr id="56421" name="Rectangle 25"/>
            <p:cNvSpPr>
              <a:spLocks noChangeAspect="1" noChangeArrowheads="1"/>
            </p:cNvSpPr>
            <p:nvPr/>
          </p:nvSpPr>
          <p:spPr bwMode="auto">
            <a:xfrm>
              <a:off x="563" y="1148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0000"/>
                  </a:solidFill>
                </a:rPr>
                <a:t>5</a:t>
              </a:r>
              <a:endParaRPr lang="en-US" altLang="en-US" sz="1600" b="1"/>
            </a:p>
          </p:txBody>
        </p:sp>
        <p:sp>
          <p:nvSpPr>
            <p:cNvPr id="56422" name="Freeform 26"/>
            <p:cNvSpPr>
              <a:spLocks noChangeAspect="1"/>
            </p:cNvSpPr>
            <p:nvPr/>
          </p:nvSpPr>
          <p:spPr bwMode="auto">
            <a:xfrm>
              <a:off x="254" y="1022"/>
              <a:ext cx="2305" cy="2180"/>
            </a:xfrm>
            <a:custGeom>
              <a:avLst/>
              <a:gdLst>
                <a:gd name="T0" fmla="*/ 1245 w 2305"/>
                <a:gd name="T1" fmla="*/ 4 h 2180"/>
                <a:gd name="T2" fmla="*/ 1433 w 2305"/>
                <a:gd name="T3" fmla="*/ 33 h 2180"/>
                <a:gd name="T4" fmla="*/ 1615 w 2305"/>
                <a:gd name="T5" fmla="*/ 90 h 2180"/>
                <a:gd name="T6" fmla="*/ 1781 w 2305"/>
                <a:gd name="T7" fmla="*/ 175 h 2180"/>
                <a:gd name="T8" fmla="*/ 1931 w 2305"/>
                <a:gd name="T9" fmla="*/ 286 h 2180"/>
                <a:gd name="T10" fmla="*/ 2062 w 2305"/>
                <a:gd name="T11" fmla="*/ 420 h 2180"/>
                <a:gd name="T12" fmla="*/ 2166 w 2305"/>
                <a:gd name="T13" fmla="*/ 569 h 2180"/>
                <a:gd name="T14" fmla="*/ 2242 w 2305"/>
                <a:gd name="T15" fmla="*/ 735 h 2180"/>
                <a:gd name="T16" fmla="*/ 2289 w 2305"/>
                <a:gd name="T17" fmla="*/ 908 h 2180"/>
                <a:gd name="T18" fmla="*/ 2305 w 2305"/>
                <a:gd name="T19" fmla="*/ 1088 h 2180"/>
                <a:gd name="T20" fmla="*/ 2289 w 2305"/>
                <a:gd name="T21" fmla="*/ 1267 h 2180"/>
                <a:gd name="T22" fmla="*/ 2243 w 2305"/>
                <a:gd name="T23" fmla="*/ 1443 h 2180"/>
                <a:gd name="T24" fmla="*/ 2166 w 2305"/>
                <a:gd name="T25" fmla="*/ 1606 h 2180"/>
                <a:gd name="T26" fmla="*/ 2064 w 2305"/>
                <a:gd name="T27" fmla="*/ 1758 h 2180"/>
                <a:gd name="T28" fmla="*/ 1935 w 2305"/>
                <a:gd name="T29" fmla="*/ 1890 h 2180"/>
                <a:gd name="T30" fmla="*/ 1785 w 2305"/>
                <a:gd name="T31" fmla="*/ 2002 h 2180"/>
                <a:gd name="T32" fmla="*/ 1617 w 2305"/>
                <a:gd name="T33" fmla="*/ 2087 h 2180"/>
                <a:gd name="T34" fmla="*/ 1437 w 2305"/>
                <a:gd name="T35" fmla="*/ 2146 h 2180"/>
                <a:gd name="T36" fmla="*/ 1249 w 2305"/>
                <a:gd name="T37" fmla="*/ 2176 h 2180"/>
                <a:gd name="T38" fmla="*/ 1059 w 2305"/>
                <a:gd name="T39" fmla="*/ 2176 h 2180"/>
                <a:gd name="T40" fmla="*/ 872 w 2305"/>
                <a:gd name="T41" fmla="*/ 2148 h 2180"/>
                <a:gd name="T42" fmla="*/ 692 w 2305"/>
                <a:gd name="T43" fmla="*/ 2089 h 2180"/>
                <a:gd name="T44" fmla="*/ 524 w 2305"/>
                <a:gd name="T45" fmla="*/ 2004 h 2180"/>
                <a:gd name="T46" fmla="*/ 373 w 2305"/>
                <a:gd name="T47" fmla="*/ 1894 h 2180"/>
                <a:gd name="T48" fmla="*/ 245 w 2305"/>
                <a:gd name="T49" fmla="*/ 1762 h 2180"/>
                <a:gd name="T50" fmla="*/ 140 w 2305"/>
                <a:gd name="T51" fmla="*/ 1610 h 2180"/>
                <a:gd name="T52" fmla="*/ 63 w 2305"/>
                <a:gd name="T53" fmla="*/ 1447 h 2180"/>
                <a:gd name="T54" fmla="*/ 16 w 2305"/>
                <a:gd name="T55" fmla="*/ 1271 h 2180"/>
                <a:gd name="T56" fmla="*/ 0 w 2305"/>
                <a:gd name="T57" fmla="*/ 1092 h 2180"/>
                <a:gd name="T58" fmla="*/ 16 w 2305"/>
                <a:gd name="T59" fmla="*/ 912 h 2180"/>
                <a:gd name="T60" fmla="*/ 63 w 2305"/>
                <a:gd name="T61" fmla="*/ 737 h 2180"/>
                <a:gd name="T62" fmla="*/ 138 w 2305"/>
                <a:gd name="T63" fmla="*/ 573 h 2180"/>
                <a:gd name="T64" fmla="*/ 243 w 2305"/>
                <a:gd name="T65" fmla="*/ 422 h 2180"/>
                <a:gd name="T66" fmla="*/ 371 w 2305"/>
                <a:gd name="T67" fmla="*/ 290 h 2180"/>
                <a:gd name="T68" fmla="*/ 522 w 2305"/>
                <a:gd name="T69" fmla="*/ 179 h 2180"/>
                <a:gd name="T70" fmla="*/ 688 w 2305"/>
                <a:gd name="T71" fmla="*/ 92 h 2180"/>
                <a:gd name="T72" fmla="*/ 868 w 2305"/>
                <a:gd name="T73" fmla="*/ 33 h 2180"/>
                <a:gd name="T74" fmla="*/ 1055 w 2305"/>
                <a:gd name="T75" fmla="*/ 4 h 21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305" h="2180">
                  <a:moveTo>
                    <a:pt x="1150" y="0"/>
                  </a:moveTo>
                  <a:lnTo>
                    <a:pt x="1245" y="4"/>
                  </a:lnTo>
                  <a:lnTo>
                    <a:pt x="1340" y="14"/>
                  </a:lnTo>
                  <a:lnTo>
                    <a:pt x="1433" y="33"/>
                  </a:lnTo>
                  <a:lnTo>
                    <a:pt x="1526" y="59"/>
                  </a:lnTo>
                  <a:lnTo>
                    <a:pt x="1615" y="90"/>
                  </a:lnTo>
                  <a:lnTo>
                    <a:pt x="1700" y="130"/>
                  </a:lnTo>
                  <a:lnTo>
                    <a:pt x="1781" y="175"/>
                  </a:lnTo>
                  <a:lnTo>
                    <a:pt x="1860" y="228"/>
                  </a:lnTo>
                  <a:lnTo>
                    <a:pt x="1931" y="286"/>
                  </a:lnTo>
                  <a:lnTo>
                    <a:pt x="2000" y="351"/>
                  </a:lnTo>
                  <a:lnTo>
                    <a:pt x="2062" y="420"/>
                  </a:lnTo>
                  <a:lnTo>
                    <a:pt x="2117" y="493"/>
                  </a:lnTo>
                  <a:lnTo>
                    <a:pt x="2166" y="569"/>
                  </a:lnTo>
                  <a:lnTo>
                    <a:pt x="2208" y="650"/>
                  </a:lnTo>
                  <a:lnTo>
                    <a:pt x="2242" y="735"/>
                  </a:lnTo>
                  <a:lnTo>
                    <a:pt x="2269" y="820"/>
                  </a:lnTo>
                  <a:lnTo>
                    <a:pt x="2289" y="908"/>
                  </a:lnTo>
                  <a:lnTo>
                    <a:pt x="2301" y="997"/>
                  </a:lnTo>
                  <a:lnTo>
                    <a:pt x="2305" y="1088"/>
                  </a:lnTo>
                  <a:lnTo>
                    <a:pt x="2301" y="1178"/>
                  </a:lnTo>
                  <a:lnTo>
                    <a:pt x="2289" y="1267"/>
                  </a:lnTo>
                  <a:lnTo>
                    <a:pt x="2271" y="1356"/>
                  </a:lnTo>
                  <a:lnTo>
                    <a:pt x="2243" y="1443"/>
                  </a:lnTo>
                  <a:lnTo>
                    <a:pt x="2210" y="1525"/>
                  </a:lnTo>
                  <a:lnTo>
                    <a:pt x="2166" y="1606"/>
                  </a:lnTo>
                  <a:lnTo>
                    <a:pt x="2119" y="1685"/>
                  </a:lnTo>
                  <a:lnTo>
                    <a:pt x="2064" y="1758"/>
                  </a:lnTo>
                  <a:lnTo>
                    <a:pt x="2002" y="1827"/>
                  </a:lnTo>
                  <a:lnTo>
                    <a:pt x="1935" y="1890"/>
                  </a:lnTo>
                  <a:lnTo>
                    <a:pt x="1862" y="1949"/>
                  </a:lnTo>
                  <a:lnTo>
                    <a:pt x="1785" y="2002"/>
                  </a:lnTo>
                  <a:lnTo>
                    <a:pt x="1704" y="2048"/>
                  </a:lnTo>
                  <a:lnTo>
                    <a:pt x="1617" y="2087"/>
                  </a:lnTo>
                  <a:lnTo>
                    <a:pt x="1528" y="2121"/>
                  </a:lnTo>
                  <a:lnTo>
                    <a:pt x="1437" y="2146"/>
                  </a:lnTo>
                  <a:lnTo>
                    <a:pt x="1344" y="2164"/>
                  </a:lnTo>
                  <a:lnTo>
                    <a:pt x="1249" y="2176"/>
                  </a:lnTo>
                  <a:lnTo>
                    <a:pt x="1154" y="2180"/>
                  </a:lnTo>
                  <a:lnTo>
                    <a:pt x="1059" y="2176"/>
                  </a:lnTo>
                  <a:lnTo>
                    <a:pt x="965" y="2166"/>
                  </a:lnTo>
                  <a:lnTo>
                    <a:pt x="872" y="2148"/>
                  </a:lnTo>
                  <a:lnTo>
                    <a:pt x="781" y="2123"/>
                  </a:lnTo>
                  <a:lnTo>
                    <a:pt x="692" y="2089"/>
                  </a:lnTo>
                  <a:lnTo>
                    <a:pt x="607" y="2050"/>
                  </a:lnTo>
                  <a:lnTo>
                    <a:pt x="524" y="2004"/>
                  </a:lnTo>
                  <a:lnTo>
                    <a:pt x="447" y="1951"/>
                  </a:lnTo>
                  <a:lnTo>
                    <a:pt x="373" y="1894"/>
                  </a:lnTo>
                  <a:lnTo>
                    <a:pt x="306" y="1829"/>
                  </a:lnTo>
                  <a:lnTo>
                    <a:pt x="245" y="1762"/>
                  </a:lnTo>
                  <a:lnTo>
                    <a:pt x="190" y="1687"/>
                  </a:lnTo>
                  <a:lnTo>
                    <a:pt x="140" y="1610"/>
                  </a:lnTo>
                  <a:lnTo>
                    <a:pt x="99" y="1529"/>
                  </a:lnTo>
                  <a:lnTo>
                    <a:pt x="63" y="1447"/>
                  </a:lnTo>
                  <a:lnTo>
                    <a:pt x="35" y="1360"/>
                  </a:lnTo>
                  <a:lnTo>
                    <a:pt x="16" y="1271"/>
                  </a:lnTo>
                  <a:lnTo>
                    <a:pt x="4" y="1182"/>
                  </a:lnTo>
                  <a:lnTo>
                    <a:pt x="0" y="1092"/>
                  </a:lnTo>
                  <a:lnTo>
                    <a:pt x="4" y="1001"/>
                  </a:lnTo>
                  <a:lnTo>
                    <a:pt x="16" y="912"/>
                  </a:lnTo>
                  <a:lnTo>
                    <a:pt x="35" y="824"/>
                  </a:lnTo>
                  <a:lnTo>
                    <a:pt x="63" y="737"/>
                  </a:lnTo>
                  <a:lnTo>
                    <a:pt x="97" y="654"/>
                  </a:lnTo>
                  <a:lnTo>
                    <a:pt x="138" y="573"/>
                  </a:lnTo>
                  <a:lnTo>
                    <a:pt x="188" y="495"/>
                  </a:lnTo>
                  <a:lnTo>
                    <a:pt x="243" y="422"/>
                  </a:lnTo>
                  <a:lnTo>
                    <a:pt x="304" y="353"/>
                  </a:lnTo>
                  <a:lnTo>
                    <a:pt x="371" y="290"/>
                  </a:lnTo>
                  <a:lnTo>
                    <a:pt x="443" y="230"/>
                  </a:lnTo>
                  <a:lnTo>
                    <a:pt x="522" y="179"/>
                  </a:lnTo>
                  <a:lnTo>
                    <a:pt x="603" y="132"/>
                  </a:lnTo>
                  <a:lnTo>
                    <a:pt x="688" y="92"/>
                  </a:lnTo>
                  <a:lnTo>
                    <a:pt x="777" y="59"/>
                  </a:lnTo>
                  <a:lnTo>
                    <a:pt x="868" y="33"/>
                  </a:lnTo>
                  <a:lnTo>
                    <a:pt x="961" y="16"/>
                  </a:lnTo>
                  <a:lnTo>
                    <a:pt x="1055" y="4"/>
                  </a:lnTo>
                  <a:lnTo>
                    <a:pt x="11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3323" name="Group 27"/>
          <p:cNvGrpSpPr>
            <a:grpSpLocks noChangeAspect="1"/>
          </p:cNvGrpSpPr>
          <p:nvPr/>
        </p:nvGrpSpPr>
        <p:grpSpPr bwMode="auto">
          <a:xfrm>
            <a:off x="7011988" y="5249863"/>
            <a:ext cx="1187450" cy="1141412"/>
            <a:chOff x="1217" y="1954"/>
            <a:chExt cx="1134" cy="1090"/>
          </a:xfrm>
        </p:grpSpPr>
        <p:sp>
          <p:nvSpPr>
            <p:cNvPr id="56419" name="Rectangle 28"/>
            <p:cNvSpPr>
              <a:spLocks noChangeAspect="1" noChangeArrowheads="1"/>
            </p:cNvSpPr>
            <p:nvPr/>
          </p:nvSpPr>
          <p:spPr bwMode="auto">
            <a:xfrm>
              <a:off x="1666" y="2811"/>
              <a:ext cx="1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0000"/>
                  </a:solidFill>
                </a:rPr>
                <a:t>3</a:t>
              </a:r>
              <a:endParaRPr lang="en-US" altLang="en-US" sz="1600" b="1"/>
            </a:p>
          </p:txBody>
        </p:sp>
        <p:sp>
          <p:nvSpPr>
            <p:cNvPr id="56420" name="Freeform 29"/>
            <p:cNvSpPr>
              <a:spLocks noChangeAspect="1"/>
            </p:cNvSpPr>
            <p:nvPr/>
          </p:nvSpPr>
          <p:spPr bwMode="auto">
            <a:xfrm>
              <a:off x="1217" y="1954"/>
              <a:ext cx="1134" cy="909"/>
            </a:xfrm>
            <a:custGeom>
              <a:avLst/>
              <a:gdLst>
                <a:gd name="T0" fmla="*/ 371 w 1134"/>
                <a:gd name="T1" fmla="*/ 142 h 909"/>
                <a:gd name="T2" fmla="*/ 430 w 1134"/>
                <a:gd name="T3" fmla="*/ 108 h 909"/>
                <a:gd name="T4" fmla="*/ 492 w 1134"/>
                <a:gd name="T5" fmla="*/ 79 h 909"/>
                <a:gd name="T6" fmla="*/ 551 w 1134"/>
                <a:gd name="T7" fmla="*/ 53 h 909"/>
                <a:gd name="T8" fmla="*/ 614 w 1134"/>
                <a:gd name="T9" fmla="*/ 32 h 909"/>
                <a:gd name="T10" fmla="*/ 674 w 1134"/>
                <a:gd name="T11" fmla="*/ 16 h 909"/>
                <a:gd name="T12" fmla="*/ 735 w 1134"/>
                <a:gd name="T13" fmla="*/ 6 h 909"/>
                <a:gd name="T14" fmla="*/ 792 w 1134"/>
                <a:gd name="T15" fmla="*/ 0 h 909"/>
                <a:gd name="T16" fmla="*/ 848 w 1134"/>
                <a:gd name="T17" fmla="*/ 0 h 909"/>
                <a:gd name="T18" fmla="*/ 899 w 1134"/>
                <a:gd name="T19" fmla="*/ 4 h 909"/>
                <a:gd name="T20" fmla="*/ 946 w 1134"/>
                <a:gd name="T21" fmla="*/ 14 h 909"/>
                <a:gd name="T22" fmla="*/ 990 w 1134"/>
                <a:gd name="T23" fmla="*/ 30 h 909"/>
                <a:gd name="T24" fmla="*/ 1027 w 1134"/>
                <a:gd name="T25" fmla="*/ 51 h 909"/>
                <a:gd name="T26" fmla="*/ 1061 w 1134"/>
                <a:gd name="T27" fmla="*/ 77 h 909"/>
                <a:gd name="T28" fmla="*/ 1089 w 1134"/>
                <a:gd name="T29" fmla="*/ 107 h 909"/>
                <a:gd name="T30" fmla="*/ 1110 w 1134"/>
                <a:gd name="T31" fmla="*/ 140 h 909"/>
                <a:gd name="T32" fmla="*/ 1124 w 1134"/>
                <a:gd name="T33" fmla="*/ 177 h 909"/>
                <a:gd name="T34" fmla="*/ 1132 w 1134"/>
                <a:gd name="T35" fmla="*/ 217 h 909"/>
                <a:gd name="T36" fmla="*/ 1134 w 1134"/>
                <a:gd name="T37" fmla="*/ 260 h 909"/>
                <a:gd name="T38" fmla="*/ 1128 w 1134"/>
                <a:gd name="T39" fmla="*/ 308 h 909"/>
                <a:gd name="T40" fmla="*/ 1118 w 1134"/>
                <a:gd name="T41" fmla="*/ 355 h 909"/>
                <a:gd name="T42" fmla="*/ 1099 w 1134"/>
                <a:gd name="T43" fmla="*/ 402 h 909"/>
                <a:gd name="T44" fmla="*/ 1075 w 1134"/>
                <a:gd name="T45" fmla="*/ 451 h 909"/>
                <a:gd name="T46" fmla="*/ 1045 w 1134"/>
                <a:gd name="T47" fmla="*/ 501 h 909"/>
                <a:gd name="T48" fmla="*/ 1010 w 1134"/>
                <a:gd name="T49" fmla="*/ 550 h 909"/>
                <a:gd name="T50" fmla="*/ 968 w 1134"/>
                <a:gd name="T51" fmla="*/ 597 h 909"/>
                <a:gd name="T52" fmla="*/ 923 w 1134"/>
                <a:gd name="T53" fmla="*/ 643 h 909"/>
                <a:gd name="T54" fmla="*/ 871 w 1134"/>
                <a:gd name="T55" fmla="*/ 688 h 909"/>
                <a:gd name="T56" fmla="*/ 818 w 1134"/>
                <a:gd name="T57" fmla="*/ 727 h 909"/>
                <a:gd name="T58" fmla="*/ 763 w 1134"/>
                <a:gd name="T59" fmla="*/ 765 h 909"/>
                <a:gd name="T60" fmla="*/ 703 w 1134"/>
                <a:gd name="T61" fmla="*/ 800 h 909"/>
                <a:gd name="T62" fmla="*/ 644 w 1134"/>
                <a:gd name="T63" fmla="*/ 830 h 909"/>
                <a:gd name="T64" fmla="*/ 583 w 1134"/>
                <a:gd name="T65" fmla="*/ 855 h 909"/>
                <a:gd name="T66" fmla="*/ 519 w 1134"/>
                <a:gd name="T67" fmla="*/ 877 h 909"/>
                <a:gd name="T68" fmla="*/ 460 w 1134"/>
                <a:gd name="T69" fmla="*/ 893 h 909"/>
                <a:gd name="T70" fmla="*/ 401 w 1134"/>
                <a:gd name="T71" fmla="*/ 903 h 909"/>
                <a:gd name="T72" fmla="*/ 342 w 1134"/>
                <a:gd name="T73" fmla="*/ 909 h 909"/>
                <a:gd name="T74" fmla="*/ 286 w 1134"/>
                <a:gd name="T75" fmla="*/ 909 h 909"/>
                <a:gd name="T76" fmla="*/ 235 w 1134"/>
                <a:gd name="T77" fmla="*/ 905 h 909"/>
                <a:gd name="T78" fmla="*/ 187 w 1134"/>
                <a:gd name="T79" fmla="*/ 893 h 909"/>
                <a:gd name="T80" fmla="*/ 144 w 1134"/>
                <a:gd name="T81" fmla="*/ 877 h 909"/>
                <a:gd name="T82" fmla="*/ 106 w 1134"/>
                <a:gd name="T83" fmla="*/ 857 h 909"/>
                <a:gd name="T84" fmla="*/ 73 w 1134"/>
                <a:gd name="T85" fmla="*/ 832 h 909"/>
                <a:gd name="T86" fmla="*/ 45 w 1134"/>
                <a:gd name="T87" fmla="*/ 802 h 909"/>
                <a:gd name="T88" fmla="*/ 23 w 1134"/>
                <a:gd name="T89" fmla="*/ 769 h 909"/>
                <a:gd name="T90" fmla="*/ 9 w 1134"/>
                <a:gd name="T91" fmla="*/ 731 h 909"/>
                <a:gd name="T92" fmla="*/ 2 w 1134"/>
                <a:gd name="T93" fmla="*/ 690 h 909"/>
                <a:gd name="T94" fmla="*/ 0 w 1134"/>
                <a:gd name="T95" fmla="*/ 647 h 909"/>
                <a:gd name="T96" fmla="*/ 5 w 1134"/>
                <a:gd name="T97" fmla="*/ 601 h 909"/>
                <a:gd name="T98" fmla="*/ 15 w 1134"/>
                <a:gd name="T99" fmla="*/ 554 h 909"/>
                <a:gd name="T100" fmla="*/ 35 w 1134"/>
                <a:gd name="T101" fmla="*/ 505 h 909"/>
                <a:gd name="T102" fmla="*/ 59 w 1134"/>
                <a:gd name="T103" fmla="*/ 455 h 909"/>
                <a:gd name="T104" fmla="*/ 88 w 1134"/>
                <a:gd name="T105" fmla="*/ 406 h 909"/>
                <a:gd name="T106" fmla="*/ 124 w 1134"/>
                <a:gd name="T107" fmla="*/ 359 h 909"/>
                <a:gd name="T108" fmla="*/ 166 w 1134"/>
                <a:gd name="T109" fmla="*/ 311 h 909"/>
                <a:gd name="T110" fmla="*/ 211 w 1134"/>
                <a:gd name="T111" fmla="*/ 264 h 909"/>
                <a:gd name="T112" fmla="*/ 262 w 1134"/>
                <a:gd name="T113" fmla="*/ 221 h 909"/>
                <a:gd name="T114" fmla="*/ 316 w 1134"/>
                <a:gd name="T115" fmla="*/ 179 h 909"/>
                <a:gd name="T116" fmla="*/ 371 w 1134"/>
                <a:gd name="T117" fmla="*/ 142 h 9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34" h="909">
                  <a:moveTo>
                    <a:pt x="371" y="142"/>
                  </a:moveTo>
                  <a:lnTo>
                    <a:pt x="430" y="108"/>
                  </a:lnTo>
                  <a:lnTo>
                    <a:pt x="492" y="79"/>
                  </a:lnTo>
                  <a:lnTo>
                    <a:pt x="551" y="53"/>
                  </a:lnTo>
                  <a:lnTo>
                    <a:pt x="614" y="32"/>
                  </a:lnTo>
                  <a:lnTo>
                    <a:pt x="674" y="16"/>
                  </a:lnTo>
                  <a:lnTo>
                    <a:pt x="735" y="6"/>
                  </a:lnTo>
                  <a:lnTo>
                    <a:pt x="792" y="0"/>
                  </a:lnTo>
                  <a:lnTo>
                    <a:pt x="848" y="0"/>
                  </a:lnTo>
                  <a:lnTo>
                    <a:pt x="899" y="4"/>
                  </a:lnTo>
                  <a:lnTo>
                    <a:pt x="946" y="14"/>
                  </a:lnTo>
                  <a:lnTo>
                    <a:pt x="990" y="30"/>
                  </a:lnTo>
                  <a:lnTo>
                    <a:pt x="1027" y="51"/>
                  </a:lnTo>
                  <a:lnTo>
                    <a:pt x="1061" y="77"/>
                  </a:lnTo>
                  <a:lnTo>
                    <a:pt x="1089" y="107"/>
                  </a:lnTo>
                  <a:lnTo>
                    <a:pt x="1110" y="140"/>
                  </a:lnTo>
                  <a:lnTo>
                    <a:pt x="1124" y="177"/>
                  </a:lnTo>
                  <a:lnTo>
                    <a:pt x="1132" y="217"/>
                  </a:lnTo>
                  <a:lnTo>
                    <a:pt x="1134" y="260"/>
                  </a:lnTo>
                  <a:lnTo>
                    <a:pt x="1128" y="308"/>
                  </a:lnTo>
                  <a:lnTo>
                    <a:pt x="1118" y="355"/>
                  </a:lnTo>
                  <a:lnTo>
                    <a:pt x="1099" y="402"/>
                  </a:lnTo>
                  <a:lnTo>
                    <a:pt x="1075" y="451"/>
                  </a:lnTo>
                  <a:lnTo>
                    <a:pt x="1045" y="501"/>
                  </a:lnTo>
                  <a:lnTo>
                    <a:pt x="1010" y="550"/>
                  </a:lnTo>
                  <a:lnTo>
                    <a:pt x="968" y="597"/>
                  </a:lnTo>
                  <a:lnTo>
                    <a:pt x="923" y="643"/>
                  </a:lnTo>
                  <a:lnTo>
                    <a:pt x="871" y="688"/>
                  </a:lnTo>
                  <a:lnTo>
                    <a:pt x="818" y="727"/>
                  </a:lnTo>
                  <a:lnTo>
                    <a:pt x="763" y="765"/>
                  </a:lnTo>
                  <a:lnTo>
                    <a:pt x="703" y="800"/>
                  </a:lnTo>
                  <a:lnTo>
                    <a:pt x="644" y="830"/>
                  </a:lnTo>
                  <a:lnTo>
                    <a:pt x="583" y="855"/>
                  </a:lnTo>
                  <a:lnTo>
                    <a:pt x="519" y="877"/>
                  </a:lnTo>
                  <a:lnTo>
                    <a:pt x="460" y="893"/>
                  </a:lnTo>
                  <a:lnTo>
                    <a:pt x="401" y="903"/>
                  </a:lnTo>
                  <a:lnTo>
                    <a:pt x="342" y="909"/>
                  </a:lnTo>
                  <a:lnTo>
                    <a:pt x="286" y="909"/>
                  </a:lnTo>
                  <a:lnTo>
                    <a:pt x="235" y="905"/>
                  </a:lnTo>
                  <a:lnTo>
                    <a:pt x="187" y="893"/>
                  </a:lnTo>
                  <a:lnTo>
                    <a:pt x="144" y="877"/>
                  </a:lnTo>
                  <a:lnTo>
                    <a:pt x="106" y="857"/>
                  </a:lnTo>
                  <a:lnTo>
                    <a:pt x="73" y="832"/>
                  </a:lnTo>
                  <a:lnTo>
                    <a:pt x="45" y="802"/>
                  </a:lnTo>
                  <a:lnTo>
                    <a:pt x="23" y="769"/>
                  </a:lnTo>
                  <a:lnTo>
                    <a:pt x="9" y="731"/>
                  </a:lnTo>
                  <a:lnTo>
                    <a:pt x="2" y="690"/>
                  </a:lnTo>
                  <a:lnTo>
                    <a:pt x="0" y="647"/>
                  </a:lnTo>
                  <a:lnTo>
                    <a:pt x="5" y="601"/>
                  </a:lnTo>
                  <a:lnTo>
                    <a:pt x="15" y="554"/>
                  </a:lnTo>
                  <a:lnTo>
                    <a:pt x="35" y="505"/>
                  </a:lnTo>
                  <a:lnTo>
                    <a:pt x="59" y="455"/>
                  </a:lnTo>
                  <a:lnTo>
                    <a:pt x="88" y="406"/>
                  </a:lnTo>
                  <a:lnTo>
                    <a:pt x="124" y="359"/>
                  </a:lnTo>
                  <a:lnTo>
                    <a:pt x="166" y="311"/>
                  </a:lnTo>
                  <a:lnTo>
                    <a:pt x="211" y="264"/>
                  </a:lnTo>
                  <a:lnTo>
                    <a:pt x="262" y="221"/>
                  </a:lnTo>
                  <a:lnTo>
                    <a:pt x="316" y="179"/>
                  </a:lnTo>
                  <a:lnTo>
                    <a:pt x="371" y="1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3326" name="Group 30"/>
          <p:cNvGrpSpPr>
            <a:grpSpLocks noChangeAspect="1"/>
          </p:cNvGrpSpPr>
          <p:nvPr/>
        </p:nvGrpSpPr>
        <p:grpSpPr bwMode="auto">
          <a:xfrm>
            <a:off x="6986588" y="4473575"/>
            <a:ext cx="1274762" cy="2041525"/>
            <a:chOff x="1193" y="1212"/>
            <a:chExt cx="1218" cy="1950"/>
          </a:xfrm>
        </p:grpSpPr>
        <p:sp>
          <p:nvSpPr>
            <p:cNvPr id="56417" name="Rectangle 31"/>
            <p:cNvSpPr>
              <a:spLocks noChangeAspect="1" noChangeArrowheads="1"/>
            </p:cNvSpPr>
            <p:nvPr/>
          </p:nvSpPr>
          <p:spPr bwMode="auto">
            <a:xfrm>
              <a:off x="1603" y="1212"/>
              <a:ext cx="10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0000"/>
                  </a:solidFill>
                </a:rPr>
                <a:t>4</a:t>
              </a:r>
              <a:endParaRPr lang="en-US" altLang="en-US" sz="1600" b="1"/>
            </a:p>
          </p:txBody>
        </p:sp>
        <p:sp>
          <p:nvSpPr>
            <p:cNvPr id="56418" name="Freeform 32"/>
            <p:cNvSpPr>
              <a:spLocks noChangeAspect="1"/>
            </p:cNvSpPr>
            <p:nvPr/>
          </p:nvSpPr>
          <p:spPr bwMode="auto">
            <a:xfrm>
              <a:off x="1193" y="1246"/>
              <a:ext cx="1218" cy="1916"/>
            </a:xfrm>
            <a:custGeom>
              <a:avLst/>
              <a:gdLst>
                <a:gd name="T0" fmla="*/ 87 w 1218"/>
                <a:gd name="T1" fmla="*/ 724 h 1916"/>
                <a:gd name="T2" fmla="*/ 148 w 1218"/>
                <a:gd name="T3" fmla="*/ 566 h 1916"/>
                <a:gd name="T4" fmla="*/ 225 w 1218"/>
                <a:gd name="T5" fmla="*/ 420 h 1916"/>
                <a:gd name="T6" fmla="*/ 312 w 1218"/>
                <a:gd name="T7" fmla="*/ 290 h 1916"/>
                <a:gd name="T8" fmla="*/ 409 w 1218"/>
                <a:gd name="T9" fmla="*/ 182 h 1916"/>
                <a:gd name="T10" fmla="*/ 514 w 1218"/>
                <a:gd name="T11" fmla="*/ 97 h 1916"/>
                <a:gd name="T12" fmla="*/ 619 w 1218"/>
                <a:gd name="T13" fmla="*/ 38 h 1916"/>
                <a:gd name="T14" fmla="*/ 725 w 1218"/>
                <a:gd name="T15" fmla="*/ 6 h 1916"/>
                <a:gd name="T16" fmla="*/ 826 w 1218"/>
                <a:gd name="T17" fmla="*/ 4 h 1916"/>
                <a:gd name="T18" fmla="*/ 923 w 1218"/>
                <a:gd name="T19" fmla="*/ 30 h 1916"/>
                <a:gd name="T20" fmla="*/ 1008 w 1218"/>
                <a:gd name="T21" fmla="*/ 85 h 1916"/>
                <a:gd name="T22" fmla="*/ 1081 w 1218"/>
                <a:gd name="T23" fmla="*/ 168 h 1916"/>
                <a:gd name="T24" fmla="*/ 1142 w 1218"/>
                <a:gd name="T25" fmla="*/ 272 h 1916"/>
                <a:gd name="T26" fmla="*/ 1184 w 1218"/>
                <a:gd name="T27" fmla="*/ 399 h 1916"/>
                <a:gd name="T28" fmla="*/ 1212 w 1218"/>
                <a:gd name="T29" fmla="*/ 543 h 1916"/>
                <a:gd name="T30" fmla="*/ 1218 w 1218"/>
                <a:gd name="T31" fmla="*/ 698 h 1916"/>
                <a:gd name="T32" fmla="*/ 1208 w 1218"/>
                <a:gd name="T33" fmla="*/ 862 h 1916"/>
                <a:gd name="T34" fmla="*/ 1178 w 1218"/>
                <a:gd name="T35" fmla="*/ 1029 h 1916"/>
                <a:gd name="T36" fmla="*/ 1133 w 1218"/>
                <a:gd name="T37" fmla="*/ 1193 h 1916"/>
                <a:gd name="T38" fmla="*/ 1069 w 1218"/>
                <a:gd name="T39" fmla="*/ 1351 h 1916"/>
                <a:gd name="T40" fmla="*/ 992 w 1218"/>
                <a:gd name="T41" fmla="*/ 1496 h 1916"/>
                <a:gd name="T42" fmla="*/ 905 w 1218"/>
                <a:gd name="T43" fmla="*/ 1627 h 1916"/>
                <a:gd name="T44" fmla="*/ 808 w 1218"/>
                <a:gd name="T45" fmla="*/ 1735 h 1916"/>
                <a:gd name="T46" fmla="*/ 706 w 1218"/>
                <a:gd name="T47" fmla="*/ 1820 h 1916"/>
                <a:gd name="T48" fmla="*/ 599 w 1218"/>
                <a:gd name="T49" fmla="*/ 1879 h 1916"/>
                <a:gd name="T50" fmla="*/ 494 w 1218"/>
                <a:gd name="T51" fmla="*/ 1910 h 1916"/>
                <a:gd name="T52" fmla="*/ 391 w 1218"/>
                <a:gd name="T53" fmla="*/ 1912 h 1916"/>
                <a:gd name="T54" fmla="*/ 296 w 1218"/>
                <a:gd name="T55" fmla="*/ 1887 h 1916"/>
                <a:gd name="T56" fmla="*/ 209 w 1218"/>
                <a:gd name="T57" fmla="*/ 1832 h 1916"/>
                <a:gd name="T58" fmla="*/ 136 w 1218"/>
                <a:gd name="T59" fmla="*/ 1751 h 1916"/>
                <a:gd name="T60" fmla="*/ 77 w 1218"/>
                <a:gd name="T61" fmla="*/ 1644 h 1916"/>
                <a:gd name="T62" fmla="*/ 33 w 1218"/>
                <a:gd name="T63" fmla="*/ 1518 h 1916"/>
                <a:gd name="T64" fmla="*/ 8 w 1218"/>
                <a:gd name="T65" fmla="*/ 1374 h 1916"/>
                <a:gd name="T66" fmla="*/ 0 w 1218"/>
                <a:gd name="T67" fmla="*/ 1219 h 1916"/>
                <a:gd name="T68" fmla="*/ 12 w 1218"/>
                <a:gd name="T69" fmla="*/ 1055 h 1916"/>
                <a:gd name="T70" fmla="*/ 39 w 1218"/>
                <a:gd name="T71" fmla="*/ 887 h 19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18" h="1916">
                  <a:moveTo>
                    <a:pt x="61" y="805"/>
                  </a:moveTo>
                  <a:lnTo>
                    <a:pt x="87" y="724"/>
                  </a:lnTo>
                  <a:lnTo>
                    <a:pt x="116" y="643"/>
                  </a:lnTo>
                  <a:lnTo>
                    <a:pt x="148" y="566"/>
                  </a:lnTo>
                  <a:lnTo>
                    <a:pt x="186" y="491"/>
                  </a:lnTo>
                  <a:lnTo>
                    <a:pt x="225" y="420"/>
                  </a:lnTo>
                  <a:lnTo>
                    <a:pt x="267" y="353"/>
                  </a:lnTo>
                  <a:lnTo>
                    <a:pt x="312" y="290"/>
                  </a:lnTo>
                  <a:lnTo>
                    <a:pt x="360" y="233"/>
                  </a:lnTo>
                  <a:lnTo>
                    <a:pt x="409" y="182"/>
                  </a:lnTo>
                  <a:lnTo>
                    <a:pt x="460" y="136"/>
                  </a:lnTo>
                  <a:lnTo>
                    <a:pt x="514" y="97"/>
                  </a:lnTo>
                  <a:lnTo>
                    <a:pt x="565" y="64"/>
                  </a:lnTo>
                  <a:lnTo>
                    <a:pt x="619" y="38"/>
                  </a:lnTo>
                  <a:lnTo>
                    <a:pt x="672" y="18"/>
                  </a:lnTo>
                  <a:lnTo>
                    <a:pt x="725" y="6"/>
                  </a:lnTo>
                  <a:lnTo>
                    <a:pt x="777" y="0"/>
                  </a:lnTo>
                  <a:lnTo>
                    <a:pt x="826" y="4"/>
                  </a:lnTo>
                  <a:lnTo>
                    <a:pt x="876" y="14"/>
                  </a:lnTo>
                  <a:lnTo>
                    <a:pt x="923" y="30"/>
                  </a:lnTo>
                  <a:lnTo>
                    <a:pt x="966" y="54"/>
                  </a:lnTo>
                  <a:lnTo>
                    <a:pt x="1008" y="85"/>
                  </a:lnTo>
                  <a:lnTo>
                    <a:pt x="1048" y="123"/>
                  </a:lnTo>
                  <a:lnTo>
                    <a:pt x="1081" y="168"/>
                  </a:lnTo>
                  <a:lnTo>
                    <a:pt x="1113" y="217"/>
                  </a:lnTo>
                  <a:lnTo>
                    <a:pt x="1142" y="272"/>
                  </a:lnTo>
                  <a:lnTo>
                    <a:pt x="1166" y="334"/>
                  </a:lnTo>
                  <a:lnTo>
                    <a:pt x="1184" y="399"/>
                  </a:lnTo>
                  <a:lnTo>
                    <a:pt x="1200" y="470"/>
                  </a:lnTo>
                  <a:lnTo>
                    <a:pt x="1212" y="543"/>
                  </a:lnTo>
                  <a:lnTo>
                    <a:pt x="1218" y="619"/>
                  </a:lnTo>
                  <a:lnTo>
                    <a:pt x="1218" y="698"/>
                  </a:lnTo>
                  <a:lnTo>
                    <a:pt x="1216" y="779"/>
                  </a:lnTo>
                  <a:lnTo>
                    <a:pt x="1208" y="862"/>
                  </a:lnTo>
                  <a:lnTo>
                    <a:pt x="1196" y="947"/>
                  </a:lnTo>
                  <a:lnTo>
                    <a:pt x="1178" y="1029"/>
                  </a:lnTo>
                  <a:lnTo>
                    <a:pt x="1156" y="1112"/>
                  </a:lnTo>
                  <a:lnTo>
                    <a:pt x="1133" y="1193"/>
                  </a:lnTo>
                  <a:lnTo>
                    <a:pt x="1103" y="1274"/>
                  </a:lnTo>
                  <a:lnTo>
                    <a:pt x="1069" y="1351"/>
                  </a:lnTo>
                  <a:lnTo>
                    <a:pt x="1034" y="1426"/>
                  </a:lnTo>
                  <a:lnTo>
                    <a:pt x="992" y="1496"/>
                  </a:lnTo>
                  <a:lnTo>
                    <a:pt x="951" y="1563"/>
                  </a:lnTo>
                  <a:lnTo>
                    <a:pt x="905" y="1627"/>
                  </a:lnTo>
                  <a:lnTo>
                    <a:pt x="858" y="1684"/>
                  </a:lnTo>
                  <a:lnTo>
                    <a:pt x="808" y="1735"/>
                  </a:lnTo>
                  <a:lnTo>
                    <a:pt x="757" y="1780"/>
                  </a:lnTo>
                  <a:lnTo>
                    <a:pt x="706" y="1820"/>
                  </a:lnTo>
                  <a:lnTo>
                    <a:pt x="652" y="1853"/>
                  </a:lnTo>
                  <a:lnTo>
                    <a:pt x="599" y="1879"/>
                  </a:lnTo>
                  <a:lnTo>
                    <a:pt x="545" y="1899"/>
                  </a:lnTo>
                  <a:lnTo>
                    <a:pt x="494" y="1910"/>
                  </a:lnTo>
                  <a:lnTo>
                    <a:pt x="443" y="1916"/>
                  </a:lnTo>
                  <a:lnTo>
                    <a:pt x="391" y="1912"/>
                  </a:lnTo>
                  <a:lnTo>
                    <a:pt x="342" y="1902"/>
                  </a:lnTo>
                  <a:lnTo>
                    <a:pt x="296" y="1887"/>
                  </a:lnTo>
                  <a:lnTo>
                    <a:pt x="251" y="1863"/>
                  </a:lnTo>
                  <a:lnTo>
                    <a:pt x="209" y="1832"/>
                  </a:lnTo>
                  <a:lnTo>
                    <a:pt x="172" y="1794"/>
                  </a:lnTo>
                  <a:lnTo>
                    <a:pt x="136" y="1751"/>
                  </a:lnTo>
                  <a:lnTo>
                    <a:pt x="105" y="1699"/>
                  </a:lnTo>
                  <a:lnTo>
                    <a:pt x="77" y="1644"/>
                  </a:lnTo>
                  <a:lnTo>
                    <a:pt x="53" y="1583"/>
                  </a:lnTo>
                  <a:lnTo>
                    <a:pt x="33" y="1518"/>
                  </a:lnTo>
                  <a:lnTo>
                    <a:pt x="18" y="1449"/>
                  </a:lnTo>
                  <a:lnTo>
                    <a:pt x="8" y="1374"/>
                  </a:lnTo>
                  <a:lnTo>
                    <a:pt x="2" y="1297"/>
                  </a:lnTo>
                  <a:lnTo>
                    <a:pt x="0" y="1219"/>
                  </a:lnTo>
                  <a:lnTo>
                    <a:pt x="4" y="1138"/>
                  </a:lnTo>
                  <a:lnTo>
                    <a:pt x="12" y="1055"/>
                  </a:lnTo>
                  <a:lnTo>
                    <a:pt x="24" y="972"/>
                  </a:lnTo>
                  <a:lnTo>
                    <a:pt x="39" y="887"/>
                  </a:lnTo>
                  <a:lnTo>
                    <a:pt x="61" y="80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331" name="Text Box 33"/>
          <p:cNvSpPr txBox="1">
            <a:spLocks noChangeArrowheads="1"/>
          </p:cNvSpPr>
          <p:nvPr/>
        </p:nvSpPr>
        <p:spPr bwMode="auto">
          <a:xfrm>
            <a:off x="3387725" y="2517775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/>
              <a:t>MIN</a:t>
            </a:r>
          </a:p>
        </p:txBody>
      </p:sp>
      <p:sp>
        <p:nvSpPr>
          <p:cNvPr id="56332" name="Text Box 34"/>
          <p:cNvSpPr txBox="1">
            <a:spLocks noChangeArrowheads="1"/>
          </p:cNvSpPr>
          <p:nvPr/>
        </p:nvSpPr>
        <p:spPr bwMode="auto">
          <a:xfrm>
            <a:off x="5292725" y="2517775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/>
              <a:t>MAX</a:t>
            </a:r>
          </a:p>
        </p:txBody>
      </p:sp>
      <p:grpSp>
        <p:nvGrpSpPr>
          <p:cNvPr id="56333" name="Group 35"/>
          <p:cNvGrpSpPr>
            <a:grpSpLocks noChangeAspect="1"/>
          </p:cNvGrpSpPr>
          <p:nvPr/>
        </p:nvGrpSpPr>
        <p:grpSpPr bwMode="auto">
          <a:xfrm>
            <a:off x="954088" y="4429125"/>
            <a:ext cx="1978025" cy="1795463"/>
            <a:chOff x="438" y="1309"/>
            <a:chExt cx="1937" cy="1757"/>
          </a:xfrm>
        </p:grpSpPr>
        <p:sp>
          <p:nvSpPr>
            <p:cNvPr id="56405" name="Freeform 36"/>
            <p:cNvSpPr>
              <a:spLocks noChangeAspect="1"/>
            </p:cNvSpPr>
            <p:nvPr/>
          </p:nvSpPr>
          <p:spPr bwMode="auto">
            <a:xfrm>
              <a:off x="1038" y="2002"/>
              <a:ext cx="88" cy="87"/>
            </a:xfrm>
            <a:custGeom>
              <a:avLst/>
              <a:gdLst>
                <a:gd name="T0" fmla="*/ 0 w 88"/>
                <a:gd name="T1" fmla="*/ 43 h 87"/>
                <a:gd name="T2" fmla="*/ 4 w 88"/>
                <a:gd name="T3" fmla="*/ 26 h 87"/>
                <a:gd name="T4" fmla="*/ 13 w 88"/>
                <a:gd name="T5" fmla="*/ 13 h 87"/>
                <a:gd name="T6" fmla="*/ 28 w 88"/>
                <a:gd name="T7" fmla="*/ 2 h 87"/>
                <a:gd name="T8" fmla="*/ 45 w 88"/>
                <a:gd name="T9" fmla="*/ 0 h 87"/>
                <a:gd name="T10" fmla="*/ 62 w 88"/>
                <a:gd name="T11" fmla="*/ 2 h 87"/>
                <a:gd name="T12" fmla="*/ 75 w 88"/>
                <a:gd name="T13" fmla="*/ 13 h 87"/>
                <a:gd name="T14" fmla="*/ 86 w 88"/>
                <a:gd name="T15" fmla="*/ 26 h 87"/>
                <a:gd name="T16" fmla="*/ 88 w 88"/>
                <a:gd name="T17" fmla="*/ 43 h 87"/>
                <a:gd name="T18" fmla="*/ 86 w 88"/>
                <a:gd name="T19" fmla="*/ 61 h 87"/>
                <a:gd name="T20" fmla="*/ 75 w 88"/>
                <a:gd name="T21" fmla="*/ 74 h 87"/>
                <a:gd name="T22" fmla="*/ 62 w 88"/>
                <a:gd name="T23" fmla="*/ 84 h 87"/>
                <a:gd name="T24" fmla="*/ 45 w 88"/>
                <a:gd name="T25" fmla="*/ 87 h 87"/>
                <a:gd name="T26" fmla="*/ 28 w 88"/>
                <a:gd name="T27" fmla="*/ 84 h 87"/>
                <a:gd name="T28" fmla="*/ 13 w 88"/>
                <a:gd name="T29" fmla="*/ 74 h 87"/>
                <a:gd name="T30" fmla="*/ 4 w 88"/>
                <a:gd name="T31" fmla="*/ 61 h 87"/>
                <a:gd name="T32" fmla="*/ 0 w 88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8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6" y="26"/>
                  </a:lnTo>
                  <a:lnTo>
                    <a:pt x="88" y="43"/>
                  </a:lnTo>
                  <a:lnTo>
                    <a:pt x="86" y="61"/>
                  </a:lnTo>
                  <a:lnTo>
                    <a:pt x="75" y="74"/>
                  </a:lnTo>
                  <a:lnTo>
                    <a:pt x="62" y="84"/>
                  </a:lnTo>
                  <a:lnTo>
                    <a:pt x="45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06" name="Freeform 37"/>
            <p:cNvSpPr>
              <a:spLocks noChangeAspect="1"/>
            </p:cNvSpPr>
            <p:nvPr/>
          </p:nvSpPr>
          <p:spPr bwMode="auto">
            <a:xfrm>
              <a:off x="1860" y="1361"/>
              <a:ext cx="89" cy="88"/>
            </a:xfrm>
            <a:custGeom>
              <a:avLst/>
              <a:gdLst>
                <a:gd name="T0" fmla="*/ 0 w 89"/>
                <a:gd name="T1" fmla="*/ 43 h 88"/>
                <a:gd name="T2" fmla="*/ 4 w 89"/>
                <a:gd name="T3" fmla="*/ 26 h 88"/>
                <a:gd name="T4" fmla="*/ 13 w 89"/>
                <a:gd name="T5" fmla="*/ 13 h 88"/>
                <a:gd name="T6" fmla="*/ 28 w 89"/>
                <a:gd name="T7" fmla="*/ 2 h 88"/>
                <a:gd name="T8" fmla="*/ 45 w 89"/>
                <a:gd name="T9" fmla="*/ 0 h 88"/>
                <a:gd name="T10" fmla="*/ 63 w 89"/>
                <a:gd name="T11" fmla="*/ 2 h 88"/>
                <a:gd name="T12" fmla="*/ 76 w 89"/>
                <a:gd name="T13" fmla="*/ 13 h 88"/>
                <a:gd name="T14" fmla="*/ 86 w 89"/>
                <a:gd name="T15" fmla="*/ 26 h 88"/>
                <a:gd name="T16" fmla="*/ 89 w 89"/>
                <a:gd name="T17" fmla="*/ 43 h 88"/>
                <a:gd name="T18" fmla="*/ 86 w 89"/>
                <a:gd name="T19" fmla="*/ 60 h 88"/>
                <a:gd name="T20" fmla="*/ 76 w 89"/>
                <a:gd name="T21" fmla="*/ 76 h 88"/>
                <a:gd name="T22" fmla="*/ 63 w 89"/>
                <a:gd name="T23" fmla="*/ 84 h 88"/>
                <a:gd name="T24" fmla="*/ 45 w 89"/>
                <a:gd name="T25" fmla="*/ 88 h 88"/>
                <a:gd name="T26" fmla="*/ 28 w 89"/>
                <a:gd name="T27" fmla="*/ 84 h 88"/>
                <a:gd name="T28" fmla="*/ 13 w 89"/>
                <a:gd name="T29" fmla="*/ 76 h 88"/>
                <a:gd name="T30" fmla="*/ 4 w 89"/>
                <a:gd name="T31" fmla="*/ 60 h 88"/>
                <a:gd name="T32" fmla="*/ 0 w 89"/>
                <a:gd name="T33" fmla="*/ 43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" h="88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6" y="26"/>
                  </a:lnTo>
                  <a:lnTo>
                    <a:pt x="89" y="43"/>
                  </a:lnTo>
                  <a:lnTo>
                    <a:pt x="86" y="60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5" y="88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07" name="Freeform 38"/>
            <p:cNvSpPr>
              <a:spLocks noChangeAspect="1"/>
            </p:cNvSpPr>
            <p:nvPr/>
          </p:nvSpPr>
          <p:spPr bwMode="auto">
            <a:xfrm>
              <a:off x="1260" y="2875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5 w 89"/>
                <a:gd name="T3" fmla="*/ 28 h 88"/>
                <a:gd name="T4" fmla="*/ 13 w 89"/>
                <a:gd name="T5" fmla="*/ 12 h 88"/>
                <a:gd name="T6" fmla="*/ 29 w 89"/>
                <a:gd name="T7" fmla="*/ 4 h 88"/>
                <a:gd name="T8" fmla="*/ 46 w 89"/>
                <a:gd name="T9" fmla="*/ 0 h 88"/>
                <a:gd name="T10" fmla="*/ 63 w 89"/>
                <a:gd name="T11" fmla="*/ 4 h 88"/>
                <a:gd name="T12" fmla="*/ 76 w 89"/>
                <a:gd name="T13" fmla="*/ 12 h 88"/>
                <a:gd name="T14" fmla="*/ 87 w 89"/>
                <a:gd name="T15" fmla="*/ 28 h 88"/>
                <a:gd name="T16" fmla="*/ 89 w 89"/>
                <a:gd name="T17" fmla="*/ 45 h 88"/>
                <a:gd name="T18" fmla="*/ 87 w 89"/>
                <a:gd name="T19" fmla="*/ 62 h 88"/>
                <a:gd name="T20" fmla="*/ 76 w 89"/>
                <a:gd name="T21" fmla="*/ 75 h 88"/>
                <a:gd name="T22" fmla="*/ 63 w 89"/>
                <a:gd name="T23" fmla="*/ 86 h 88"/>
                <a:gd name="T24" fmla="*/ 46 w 89"/>
                <a:gd name="T25" fmla="*/ 88 h 88"/>
                <a:gd name="T26" fmla="*/ 29 w 89"/>
                <a:gd name="T27" fmla="*/ 86 h 88"/>
                <a:gd name="T28" fmla="*/ 13 w 89"/>
                <a:gd name="T29" fmla="*/ 75 h 88"/>
                <a:gd name="T30" fmla="*/ 5 w 89"/>
                <a:gd name="T31" fmla="*/ 62 h 88"/>
                <a:gd name="T32" fmla="*/ 0 w 89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5" y="28"/>
                  </a:lnTo>
                  <a:lnTo>
                    <a:pt x="13" y="12"/>
                  </a:lnTo>
                  <a:lnTo>
                    <a:pt x="29" y="4"/>
                  </a:lnTo>
                  <a:lnTo>
                    <a:pt x="46" y="0"/>
                  </a:lnTo>
                  <a:lnTo>
                    <a:pt x="63" y="4"/>
                  </a:lnTo>
                  <a:lnTo>
                    <a:pt x="76" y="12"/>
                  </a:lnTo>
                  <a:lnTo>
                    <a:pt x="87" y="28"/>
                  </a:lnTo>
                  <a:lnTo>
                    <a:pt x="89" y="45"/>
                  </a:lnTo>
                  <a:lnTo>
                    <a:pt x="87" y="62"/>
                  </a:lnTo>
                  <a:lnTo>
                    <a:pt x="76" y="75"/>
                  </a:lnTo>
                  <a:lnTo>
                    <a:pt x="63" y="86"/>
                  </a:lnTo>
                  <a:lnTo>
                    <a:pt x="46" y="88"/>
                  </a:lnTo>
                  <a:lnTo>
                    <a:pt x="29" y="86"/>
                  </a:lnTo>
                  <a:lnTo>
                    <a:pt x="13" y="75"/>
                  </a:lnTo>
                  <a:lnTo>
                    <a:pt x="5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08" name="Freeform 39"/>
            <p:cNvSpPr>
              <a:spLocks noChangeAspect="1"/>
            </p:cNvSpPr>
            <p:nvPr/>
          </p:nvSpPr>
          <p:spPr bwMode="auto">
            <a:xfrm>
              <a:off x="438" y="1875"/>
              <a:ext cx="87" cy="88"/>
            </a:xfrm>
            <a:custGeom>
              <a:avLst/>
              <a:gdLst>
                <a:gd name="T0" fmla="*/ 0 w 87"/>
                <a:gd name="T1" fmla="*/ 45 h 88"/>
                <a:gd name="T2" fmla="*/ 2 w 87"/>
                <a:gd name="T3" fmla="*/ 28 h 88"/>
                <a:gd name="T4" fmla="*/ 11 w 87"/>
                <a:gd name="T5" fmla="*/ 13 h 88"/>
                <a:gd name="T6" fmla="*/ 26 w 87"/>
                <a:gd name="T7" fmla="*/ 4 h 88"/>
                <a:gd name="T8" fmla="*/ 44 w 87"/>
                <a:gd name="T9" fmla="*/ 0 h 88"/>
                <a:gd name="T10" fmla="*/ 61 w 87"/>
                <a:gd name="T11" fmla="*/ 4 h 88"/>
                <a:gd name="T12" fmla="*/ 74 w 87"/>
                <a:gd name="T13" fmla="*/ 13 h 88"/>
                <a:gd name="T14" fmla="*/ 85 w 87"/>
                <a:gd name="T15" fmla="*/ 28 h 88"/>
                <a:gd name="T16" fmla="*/ 87 w 87"/>
                <a:gd name="T17" fmla="*/ 45 h 88"/>
                <a:gd name="T18" fmla="*/ 85 w 87"/>
                <a:gd name="T19" fmla="*/ 62 h 88"/>
                <a:gd name="T20" fmla="*/ 74 w 87"/>
                <a:gd name="T21" fmla="*/ 75 h 88"/>
                <a:gd name="T22" fmla="*/ 61 w 87"/>
                <a:gd name="T23" fmla="*/ 86 h 88"/>
                <a:gd name="T24" fmla="*/ 44 w 87"/>
                <a:gd name="T25" fmla="*/ 88 h 88"/>
                <a:gd name="T26" fmla="*/ 26 w 87"/>
                <a:gd name="T27" fmla="*/ 86 h 88"/>
                <a:gd name="T28" fmla="*/ 11 w 87"/>
                <a:gd name="T29" fmla="*/ 75 h 88"/>
                <a:gd name="T30" fmla="*/ 2 w 87"/>
                <a:gd name="T31" fmla="*/ 62 h 88"/>
                <a:gd name="T32" fmla="*/ 0 w 87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7" h="88">
                  <a:moveTo>
                    <a:pt x="0" y="45"/>
                  </a:moveTo>
                  <a:lnTo>
                    <a:pt x="2" y="28"/>
                  </a:lnTo>
                  <a:lnTo>
                    <a:pt x="11" y="13"/>
                  </a:lnTo>
                  <a:lnTo>
                    <a:pt x="26" y="4"/>
                  </a:lnTo>
                  <a:lnTo>
                    <a:pt x="44" y="0"/>
                  </a:lnTo>
                  <a:lnTo>
                    <a:pt x="61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5"/>
                  </a:lnTo>
                  <a:lnTo>
                    <a:pt x="61" y="86"/>
                  </a:lnTo>
                  <a:lnTo>
                    <a:pt x="44" y="88"/>
                  </a:lnTo>
                  <a:lnTo>
                    <a:pt x="26" y="86"/>
                  </a:lnTo>
                  <a:lnTo>
                    <a:pt x="11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09" name="Freeform 40"/>
            <p:cNvSpPr>
              <a:spLocks noChangeAspect="1"/>
            </p:cNvSpPr>
            <p:nvPr/>
          </p:nvSpPr>
          <p:spPr bwMode="auto">
            <a:xfrm>
              <a:off x="1617" y="2309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5 w 89"/>
                <a:gd name="T3" fmla="*/ 28 h 88"/>
                <a:gd name="T4" fmla="*/ 13 w 89"/>
                <a:gd name="T5" fmla="*/ 13 h 88"/>
                <a:gd name="T6" fmla="*/ 29 w 89"/>
                <a:gd name="T7" fmla="*/ 4 h 88"/>
                <a:gd name="T8" fmla="*/ 46 w 89"/>
                <a:gd name="T9" fmla="*/ 0 h 88"/>
                <a:gd name="T10" fmla="*/ 61 w 89"/>
                <a:gd name="T11" fmla="*/ 4 h 88"/>
                <a:gd name="T12" fmla="*/ 76 w 89"/>
                <a:gd name="T13" fmla="*/ 13 h 88"/>
                <a:gd name="T14" fmla="*/ 85 w 89"/>
                <a:gd name="T15" fmla="*/ 28 h 88"/>
                <a:gd name="T16" fmla="*/ 89 w 89"/>
                <a:gd name="T17" fmla="*/ 45 h 88"/>
                <a:gd name="T18" fmla="*/ 85 w 89"/>
                <a:gd name="T19" fmla="*/ 62 h 88"/>
                <a:gd name="T20" fmla="*/ 76 w 89"/>
                <a:gd name="T21" fmla="*/ 75 h 88"/>
                <a:gd name="T22" fmla="*/ 61 w 89"/>
                <a:gd name="T23" fmla="*/ 86 h 88"/>
                <a:gd name="T24" fmla="*/ 46 w 89"/>
                <a:gd name="T25" fmla="*/ 88 h 88"/>
                <a:gd name="T26" fmla="*/ 29 w 89"/>
                <a:gd name="T27" fmla="*/ 86 h 88"/>
                <a:gd name="T28" fmla="*/ 13 w 89"/>
                <a:gd name="T29" fmla="*/ 75 h 88"/>
                <a:gd name="T30" fmla="*/ 5 w 89"/>
                <a:gd name="T31" fmla="*/ 62 h 88"/>
                <a:gd name="T32" fmla="*/ 0 w 89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5" y="28"/>
                  </a:lnTo>
                  <a:lnTo>
                    <a:pt x="13" y="13"/>
                  </a:lnTo>
                  <a:lnTo>
                    <a:pt x="29" y="4"/>
                  </a:lnTo>
                  <a:lnTo>
                    <a:pt x="46" y="0"/>
                  </a:lnTo>
                  <a:lnTo>
                    <a:pt x="61" y="4"/>
                  </a:lnTo>
                  <a:lnTo>
                    <a:pt x="76" y="13"/>
                  </a:lnTo>
                  <a:lnTo>
                    <a:pt x="85" y="28"/>
                  </a:lnTo>
                  <a:lnTo>
                    <a:pt x="89" y="45"/>
                  </a:lnTo>
                  <a:lnTo>
                    <a:pt x="85" y="62"/>
                  </a:lnTo>
                  <a:lnTo>
                    <a:pt x="76" y="75"/>
                  </a:lnTo>
                  <a:lnTo>
                    <a:pt x="61" y="86"/>
                  </a:lnTo>
                  <a:lnTo>
                    <a:pt x="46" y="88"/>
                  </a:lnTo>
                  <a:lnTo>
                    <a:pt x="29" y="86"/>
                  </a:lnTo>
                  <a:lnTo>
                    <a:pt x="13" y="75"/>
                  </a:lnTo>
                  <a:lnTo>
                    <a:pt x="5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10" name="Freeform 41"/>
            <p:cNvSpPr>
              <a:spLocks noChangeAspect="1"/>
            </p:cNvSpPr>
            <p:nvPr/>
          </p:nvSpPr>
          <p:spPr bwMode="auto">
            <a:xfrm>
              <a:off x="2100" y="2369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5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5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5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11" name="Rectangle 42"/>
            <p:cNvSpPr>
              <a:spLocks noChangeAspect="1" noChangeArrowheads="1"/>
            </p:cNvSpPr>
            <p:nvPr/>
          </p:nvSpPr>
          <p:spPr bwMode="auto">
            <a:xfrm>
              <a:off x="1971" y="1309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600" b="1"/>
            </a:p>
          </p:txBody>
        </p:sp>
        <p:sp>
          <p:nvSpPr>
            <p:cNvPr id="56412" name="Rectangle 43"/>
            <p:cNvSpPr>
              <a:spLocks noChangeAspect="1" noChangeArrowheads="1"/>
            </p:cNvSpPr>
            <p:nvPr/>
          </p:nvSpPr>
          <p:spPr bwMode="auto">
            <a:xfrm>
              <a:off x="1155" y="1945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600" b="1"/>
            </a:p>
          </p:txBody>
        </p:sp>
        <p:sp>
          <p:nvSpPr>
            <p:cNvPr id="56413" name="Rectangle 44"/>
            <p:cNvSpPr>
              <a:spLocks noChangeAspect="1" noChangeArrowheads="1"/>
            </p:cNvSpPr>
            <p:nvPr/>
          </p:nvSpPr>
          <p:spPr bwMode="auto">
            <a:xfrm>
              <a:off x="1775" y="2262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600" b="1"/>
            </a:p>
          </p:txBody>
        </p:sp>
        <p:sp>
          <p:nvSpPr>
            <p:cNvPr id="56414" name="Rectangle 45"/>
            <p:cNvSpPr>
              <a:spLocks noChangeAspect="1" noChangeArrowheads="1"/>
            </p:cNvSpPr>
            <p:nvPr/>
          </p:nvSpPr>
          <p:spPr bwMode="auto">
            <a:xfrm>
              <a:off x="1388" y="2827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600" b="1"/>
            </a:p>
          </p:txBody>
        </p:sp>
        <p:sp>
          <p:nvSpPr>
            <p:cNvPr id="56415" name="Rectangle 46"/>
            <p:cNvSpPr>
              <a:spLocks noChangeAspect="1" noChangeArrowheads="1"/>
            </p:cNvSpPr>
            <p:nvPr/>
          </p:nvSpPr>
          <p:spPr bwMode="auto">
            <a:xfrm>
              <a:off x="572" y="1817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600" b="1"/>
            </a:p>
          </p:txBody>
        </p:sp>
        <p:sp>
          <p:nvSpPr>
            <p:cNvPr id="56416" name="Rectangle 47"/>
            <p:cNvSpPr>
              <a:spLocks noChangeAspect="1" noChangeArrowheads="1"/>
            </p:cNvSpPr>
            <p:nvPr/>
          </p:nvSpPr>
          <p:spPr bwMode="auto">
            <a:xfrm>
              <a:off x="2275" y="2316"/>
              <a:ext cx="10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6</a:t>
              </a:r>
              <a:endParaRPr lang="en-US" altLang="en-US" sz="1600" b="1"/>
            </a:p>
          </p:txBody>
        </p:sp>
      </p:grpSp>
      <p:grpSp>
        <p:nvGrpSpPr>
          <p:cNvPr id="183344" name="Group 48"/>
          <p:cNvGrpSpPr>
            <a:grpSpLocks noChangeAspect="1"/>
          </p:cNvGrpSpPr>
          <p:nvPr/>
        </p:nvGrpSpPr>
        <p:grpSpPr bwMode="auto">
          <a:xfrm>
            <a:off x="2076450" y="5335588"/>
            <a:ext cx="917575" cy="617537"/>
            <a:chOff x="1537" y="2197"/>
            <a:chExt cx="898" cy="604"/>
          </a:xfrm>
        </p:grpSpPr>
        <p:sp>
          <p:nvSpPr>
            <p:cNvPr id="56403" name="Freeform 49"/>
            <p:cNvSpPr>
              <a:spLocks noChangeAspect="1"/>
            </p:cNvSpPr>
            <p:nvPr/>
          </p:nvSpPr>
          <p:spPr bwMode="auto">
            <a:xfrm>
              <a:off x="1537" y="2197"/>
              <a:ext cx="898" cy="375"/>
            </a:xfrm>
            <a:custGeom>
              <a:avLst/>
              <a:gdLst>
                <a:gd name="T0" fmla="*/ 450 w 898"/>
                <a:gd name="T1" fmla="*/ 0 h 375"/>
                <a:gd name="T2" fmla="*/ 511 w 898"/>
                <a:gd name="T3" fmla="*/ 2 h 375"/>
                <a:gd name="T4" fmla="*/ 572 w 898"/>
                <a:gd name="T5" fmla="*/ 6 h 375"/>
                <a:gd name="T6" fmla="*/ 630 w 898"/>
                <a:gd name="T7" fmla="*/ 15 h 375"/>
                <a:gd name="T8" fmla="*/ 684 w 898"/>
                <a:gd name="T9" fmla="*/ 28 h 375"/>
                <a:gd name="T10" fmla="*/ 734 w 898"/>
                <a:gd name="T11" fmla="*/ 43 h 375"/>
                <a:gd name="T12" fmla="*/ 779 w 898"/>
                <a:gd name="T13" fmla="*/ 60 h 375"/>
                <a:gd name="T14" fmla="*/ 818 w 898"/>
                <a:gd name="T15" fmla="*/ 79 h 375"/>
                <a:gd name="T16" fmla="*/ 851 w 898"/>
                <a:gd name="T17" fmla="*/ 101 h 375"/>
                <a:gd name="T18" fmla="*/ 875 w 898"/>
                <a:gd name="T19" fmla="*/ 125 h 375"/>
                <a:gd name="T20" fmla="*/ 892 w 898"/>
                <a:gd name="T21" fmla="*/ 149 h 375"/>
                <a:gd name="T22" fmla="*/ 898 w 898"/>
                <a:gd name="T23" fmla="*/ 174 h 375"/>
                <a:gd name="T24" fmla="*/ 898 w 898"/>
                <a:gd name="T25" fmla="*/ 200 h 375"/>
                <a:gd name="T26" fmla="*/ 892 w 898"/>
                <a:gd name="T27" fmla="*/ 226 h 375"/>
                <a:gd name="T28" fmla="*/ 875 w 898"/>
                <a:gd name="T29" fmla="*/ 250 h 375"/>
                <a:gd name="T30" fmla="*/ 851 w 898"/>
                <a:gd name="T31" fmla="*/ 274 h 375"/>
                <a:gd name="T32" fmla="*/ 818 w 898"/>
                <a:gd name="T33" fmla="*/ 295 h 375"/>
                <a:gd name="T34" fmla="*/ 779 w 898"/>
                <a:gd name="T35" fmla="*/ 315 h 375"/>
                <a:gd name="T36" fmla="*/ 734 w 898"/>
                <a:gd name="T37" fmla="*/ 332 h 375"/>
                <a:gd name="T38" fmla="*/ 684 w 898"/>
                <a:gd name="T39" fmla="*/ 347 h 375"/>
                <a:gd name="T40" fmla="*/ 630 w 898"/>
                <a:gd name="T41" fmla="*/ 360 h 375"/>
                <a:gd name="T42" fmla="*/ 572 w 898"/>
                <a:gd name="T43" fmla="*/ 369 h 375"/>
                <a:gd name="T44" fmla="*/ 511 w 898"/>
                <a:gd name="T45" fmla="*/ 373 h 375"/>
                <a:gd name="T46" fmla="*/ 450 w 898"/>
                <a:gd name="T47" fmla="*/ 375 h 375"/>
                <a:gd name="T48" fmla="*/ 390 w 898"/>
                <a:gd name="T49" fmla="*/ 373 h 375"/>
                <a:gd name="T50" fmla="*/ 329 w 898"/>
                <a:gd name="T51" fmla="*/ 369 h 375"/>
                <a:gd name="T52" fmla="*/ 271 w 898"/>
                <a:gd name="T53" fmla="*/ 360 h 375"/>
                <a:gd name="T54" fmla="*/ 217 w 898"/>
                <a:gd name="T55" fmla="*/ 347 h 375"/>
                <a:gd name="T56" fmla="*/ 167 w 898"/>
                <a:gd name="T57" fmla="*/ 332 h 375"/>
                <a:gd name="T58" fmla="*/ 122 w 898"/>
                <a:gd name="T59" fmla="*/ 315 h 375"/>
                <a:gd name="T60" fmla="*/ 83 w 898"/>
                <a:gd name="T61" fmla="*/ 295 h 375"/>
                <a:gd name="T62" fmla="*/ 50 w 898"/>
                <a:gd name="T63" fmla="*/ 274 h 375"/>
                <a:gd name="T64" fmla="*/ 26 w 898"/>
                <a:gd name="T65" fmla="*/ 250 h 375"/>
                <a:gd name="T66" fmla="*/ 9 w 898"/>
                <a:gd name="T67" fmla="*/ 226 h 375"/>
                <a:gd name="T68" fmla="*/ 0 w 898"/>
                <a:gd name="T69" fmla="*/ 200 h 375"/>
                <a:gd name="T70" fmla="*/ 0 w 898"/>
                <a:gd name="T71" fmla="*/ 174 h 375"/>
                <a:gd name="T72" fmla="*/ 9 w 898"/>
                <a:gd name="T73" fmla="*/ 149 h 375"/>
                <a:gd name="T74" fmla="*/ 26 w 898"/>
                <a:gd name="T75" fmla="*/ 125 h 375"/>
                <a:gd name="T76" fmla="*/ 50 w 898"/>
                <a:gd name="T77" fmla="*/ 101 h 375"/>
                <a:gd name="T78" fmla="*/ 83 w 898"/>
                <a:gd name="T79" fmla="*/ 79 h 375"/>
                <a:gd name="T80" fmla="*/ 122 w 898"/>
                <a:gd name="T81" fmla="*/ 60 h 375"/>
                <a:gd name="T82" fmla="*/ 167 w 898"/>
                <a:gd name="T83" fmla="*/ 43 h 375"/>
                <a:gd name="T84" fmla="*/ 217 w 898"/>
                <a:gd name="T85" fmla="*/ 28 h 375"/>
                <a:gd name="T86" fmla="*/ 271 w 898"/>
                <a:gd name="T87" fmla="*/ 15 h 375"/>
                <a:gd name="T88" fmla="*/ 329 w 898"/>
                <a:gd name="T89" fmla="*/ 6 h 375"/>
                <a:gd name="T90" fmla="*/ 390 w 898"/>
                <a:gd name="T91" fmla="*/ 2 h 375"/>
                <a:gd name="T92" fmla="*/ 450 w 898"/>
                <a:gd name="T93" fmla="*/ 0 h 37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98" h="375">
                  <a:moveTo>
                    <a:pt x="450" y="0"/>
                  </a:moveTo>
                  <a:lnTo>
                    <a:pt x="511" y="2"/>
                  </a:lnTo>
                  <a:lnTo>
                    <a:pt x="572" y="6"/>
                  </a:lnTo>
                  <a:lnTo>
                    <a:pt x="630" y="15"/>
                  </a:lnTo>
                  <a:lnTo>
                    <a:pt x="684" y="28"/>
                  </a:lnTo>
                  <a:lnTo>
                    <a:pt x="734" y="43"/>
                  </a:lnTo>
                  <a:lnTo>
                    <a:pt x="779" y="60"/>
                  </a:lnTo>
                  <a:lnTo>
                    <a:pt x="818" y="79"/>
                  </a:lnTo>
                  <a:lnTo>
                    <a:pt x="851" y="101"/>
                  </a:lnTo>
                  <a:lnTo>
                    <a:pt x="875" y="125"/>
                  </a:lnTo>
                  <a:lnTo>
                    <a:pt x="892" y="149"/>
                  </a:lnTo>
                  <a:lnTo>
                    <a:pt x="898" y="174"/>
                  </a:lnTo>
                  <a:lnTo>
                    <a:pt x="898" y="200"/>
                  </a:lnTo>
                  <a:lnTo>
                    <a:pt x="892" y="226"/>
                  </a:lnTo>
                  <a:lnTo>
                    <a:pt x="875" y="250"/>
                  </a:lnTo>
                  <a:lnTo>
                    <a:pt x="851" y="274"/>
                  </a:lnTo>
                  <a:lnTo>
                    <a:pt x="818" y="295"/>
                  </a:lnTo>
                  <a:lnTo>
                    <a:pt x="779" y="315"/>
                  </a:lnTo>
                  <a:lnTo>
                    <a:pt x="734" y="332"/>
                  </a:lnTo>
                  <a:lnTo>
                    <a:pt x="684" y="347"/>
                  </a:lnTo>
                  <a:lnTo>
                    <a:pt x="630" y="360"/>
                  </a:lnTo>
                  <a:lnTo>
                    <a:pt x="572" y="369"/>
                  </a:lnTo>
                  <a:lnTo>
                    <a:pt x="511" y="373"/>
                  </a:lnTo>
                  <a:lnTo>
                    <a:pt x="450" y="375"/>
                  </a:lnTo>
                  <a:lnTo>
                    <a:pt x="390" y="373"/>
                  </a:lnTo>
                  <a:lnTo>
                    <a:pt x="329" y="369"/>
                  </a:lnTo>
                  <a:lnTo>
                    <a:pt x="271" y="360"/>
                  </a:lnTo>
                  <a:lnTo>
                    <a:pt x="217" y="347"/>
                  </a:lnTo>
                  <a:lnTo>
                    <a:pt x="167" y="332"/>
                  </a:lnTo>
                  <a:lnTo>
                    <a:pt x="122" y="315"/>
                  </a:lnTo>
                  <a:lnTo>
                    <a:pt x="83" y="295"/>
                  </a:lnTo>
                  <a:lnTo>
                    <a:pt x="50" y="274"/>
                  </a:lnTo>
                  <a:lnTo>
                    <a:pt x="26" y="250"/>
                  </a:lnTo>
                  <a:lnTo>
                    <a:pt x="9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9" y="149"/>
                  </a:lnTo>
                  <a:lnTo>
                    <a:pt x="26" y="125"/>
                  </a:lnTo>
                  <a:lnTo>
                    <a:pt x="50" y="101"/>
                  </a:lnTo>
                  <a:lnTo>
                    <a:pt x="83" y="79"/>
                  </a:lnTo>
                  <a:lnTo>
                    <a:pt x="122" y="60"/>
                  </a:lnTo>
                  <a:lnTo>
                    <a:pt x="167" y="43"/>
                  </a:lnTo>
                  <a:lnTo>
                    <a:pt x="217" y="28"/>
                  </a:lnTo>
                  <a:lnTo>
                    <a:pt x="271" y="15"/>
                  </a:lnTo>
                  <a:lnTo>
                    <a:pt x="329" y="6"/>
                  </a:lnTo>
                  <a:lnTo>
                    <a:pt x="390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4" name="Rectangle 50"/>
            <p:cNvSpPr>
              <a:spLocks noChangeAspect="1" noChangeArrowheads="1"/>
            </p:cNvSpPr>
            <p:nvPr/>
          </p:nvSpPr>
          <p:spPr bwMode="auto">
            <a:xfrm>
              <a:off x="1910" y="2562"/>
              <a:ext cx="11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0000"/>
                  </a:solidFill>
                </a:rPr>
                <a:t>1</a:t>
              </a:r>
              <a:endParaRPr lang="en-US" altLang="en-US" sz="1600" b="1"/>
            </a:p>
          </p:txBody>
        </p:sp>
      </p:grpSp>
      <p:grpSp>
        <p:nvGrpSpPr>
          <p:cNvPr id="183347" name="Group 51"/>
          <p:cNvGrpSpPr>
            <a:grpSpLocks noChangeAspect="1"/>
          </p:cNvGrpSpPr>
          <p:nvPr/>
        </p:nvGrpSpPr>
        <p:grpSpPr bwMode="auto">
          <a:xfrm>
            <a:off x="893763" y="4706938"/>
            <a:ext cx="1035050" cy="582612"/>
            <a:chOff x="380" y="1581"/>
            <a:chExt cx="1012" cy="570"/>
          </a:xfrm>
        </p:grpSpPr>
        <p:sp>
          <p:nvSpPr>
            <p:cNvPr id="56401" name="Freeform 52"/>
            <p:cNvSpPr>
              <a:spLocks noChangeAspect="1"/>
            </p:cNvSpPr>
            <p:nvPr/>
          </p:nvSpPr>
          <p:spPr bwMode="auto">
            <a:xfrm>
              <a:off x="380" y="1760"/>
              <a:ext cx="1012" cy="391"/>
            </a:xfrm>
            <a:custGeom>
              <a:avLst/>
              <a:gdLst>
                <a:gd name="T0" fmla="*/ 523 w 1012"/>
                <a:gd name="T1" fmla="*/ 5 h 391"/>
                <a:gd name="T2" fmla="*/ 586 w 1012"/>
                <a:gd name="T3" fmla="*/ 11 h 391"/>
                <a:gd name="T4" fmla="*/ 649 w 1012"/>
                <a:gd name="T5" fmla="*/ 22 h 391"/>
                <a:gd name="T6" fmla="*/ 707 w 1012"/>
                <a:gd name="T7" fmla="*/ 35 h 391"/>
                <a:gd name="T8" fmla="*/ 766 w 1012"/>
                <a:gd name="T9" fmla="*/ 50 h 391"/>
                <a:gd name="T10" fmla="*/ 818 w 1012"/>
                <a:gd name="T11" fmla="*/ 67 h 391"/>
                <a:gd name="T12" fmla="*/ 865 w 1012"/>
                <a:gd name="T13" fmla="*/ 87 h 391"/>
                <a:gd name="T14" fmla="*/ 906 w 1012"/>
                <a:gd name="T15" fmla="*/ 108 h 391"/>
                <a:gd name="T16" fmla="*/ 943 w 1012"/>
                <a:gd name="T17" fmla="*/ 130 h 391"/>
                <a:gd name="T18" fmla="*/ 971 w 1012"/>
                <a:gd name="T19" fmla="*/ 154 h 391"/>
                <a:gd name="T20" fmla="*/ 993 w 1012"/>
                <a:gd name="T21" fmla="*/ 180 h 391"/>
                <a:gd name="T22" fmla="*/ 1006 w 1012"/>
                <a:gd name="T23" fmla="*/ 203 h 391"/>
                <a:gd name="T24" fmla="*/ 1012 w 1012"/>
                <a:gd name="T25" fmla="*/ 227 h 391"/>
                <a:gd name="T26" fmla="*/ 1010 w 1012"/>
                <a:gd name="T27" fmla="*/ 251 h 391"/>
                <a:gd name="T28" fmla="*/ 999 w 1012"/>
                <a:gd name="T29" fmla="*/ 275 h 391"/>
                <a:gd name="T30" fmla="*/ 982 w 1012"/>
                <a:gd name="T31" fmla="*/ 296 h 391"/>
                <a:gd name="T32" fmla="*/ 956 w 1012"/>
                <a:gd name="T33" fmla="*/ 318 h 391"/>
                <a:gd name="T34" fmla="*/ 924 w 1012"/>
                <a:gd name="T35" fmla="*/ 335 h 391"/>
                <a:gd name="T36" fmla="*/ 885 w 1012"/>
                <a:gd name="T37" fmla="*/ 352 h 391"/>
                <a:gd name="T38" fmla="*/ 842 w 1012"/>
                <a:gd name="T39" fmla="*/ 365 h 391"/>
                <a:gd name="T40" fmla="*/ 790 w 1012"/>
                <a:gd name="T41" fmla="*/ 376 h 391"/>
                <a:gd name="T42" fmla="*/ 736 w 1012"/>
                <a:gd name="T43" fmla="*/ 385 h 391"/>
                <a:gd name="T44" fmla="*/ 677 w 1012"/>
                <a:gd name="T45" fmla="*/ 389 h 391"/>
                <a:gd name="T46" fmla="*/ 616 w 1012"/>
                <a:gd name="T47" fmla="*/ 391 h 391"/>
                <a:gd name="T48" fmla="*/ 554 w 1012"/>
                <a:gd name="T49" fmla="*/ 391 h 391"/>
                <a:gd name="T50" fmla="*/ 489 w 1012"/>
                <a:gd name="T51" fmla="*/ 387 h 391"/>
                <a:gd name="T52" fmla="*/ 426 w 1012"/>
                <a:gd name="T53" fmla="*/ 380 h 391"/>
                <a:gd name="T54" fmla="*/ 363 w 1012"/>
                <a:gd name="T55" fmla="*/ 370 h 391"/>
                <a:gd name="T56" fmla="*/ 305 w 1012"/>
                <a:gd name="T57" fmla="*/ 357 h 391"/>
                <a:gd name="T58" fmla="*/ 249 w 1012"/>
                <a:gd name="T59" fmla="*/ 342 h 391"/>
                <a:gd name="T60" fmla="*/ 195 w 1012"/>
                <a:gd name="T61" fmla="*/ 324 h 391"/>
                <a:gd name="T62" fmla="*/ 147 w 1012"/>
                <a:gd name="T63" fmla="*/ 305 h 391"/>
                <a:gd name="T64" fmla="*/ 106 w 1012"/>
                <a:gd name="T65" fmla="*/ 283 h 391"/>
                <a:gd name="T66" fmla="*/ 69 w 1012"/>
                <a:gd name="T67" fmla="*/ 262 h 391"/>
                <a:gd name="T68" fmla="*/ 41 w 1012"/>
                <a:gd name="T69" fmla="*/ 238 h 391"/>
                <a:gd name="T70" fmla="*/ 19 w 1012"/>
                <a:gd name="T71" fmla="*/ 212 h 391"/>
                <a:gd name="T72" fmla="*/ 6 w 1012"/>
                <a:gd name="T73" fmla="*/ 188 h 391"/>
                <a:gd name="T74" fmla="*/ 0 w 1012"/>
                <a:gd name="T75" fmla="*/ 164 h 391"/>
                <a:gd name="T76" fmla="*/ 2 w 1012"/>
                <a:gd name="T77" fmla="*/ 139 h 391"/>
                <a:gd name="T78" fmla="*/ 13 w 1012"/>
                <a:gd name="T79" fmla="*/ 117 h 391"/>
                <a:gd name="T80" fmla="*/ 30 w 1012"/>
                <a:gd name="T81" fmla="*/ 95 h 391"/>
                <a:gd name="T82" fmla="*/ 56 w 1012"/>
                <a:gd name="T83" fmla="*/ 74 h 391"/>
                <a:gd name="T84" fmla="*/ 89 w 1012"/>
                <a:gd name="T85" fmla="*/ 57 h 391"/>
                <a:gd name="T86" fmla="*/ 128 w 1012"/>
                <a:gd name="T87" fmla="*/ 39 h 391"/>
                <a:gd name="T88" fmla="*/ 171 w 1012"/>
                <a:gd name="T89" fmla="*/ 26 h 391"/>
                <a:gd name="T90" fmla="*/ 223 w 1012"/>
                <a:gd name="T91" fmla="*/ 16 h 391"/>
                <a:gd name="T92" fmla="*/ 277 w 1012"/>
                <a:gd name="T93" fmla="*/ 7 h 391"/>
                <a:gd name="T94" fmla="*/ 335 w 1012"/>
                <a:gd name="T95" fmla="*/ 3 h 391"/>
                <a:gd name="T96" fmla="*/ 396 w 1012"/>
                <a:gd name="T97" fmla="*/ 0 h 391"/>
                <a:gd name="T98" fmla="*/ 459 w 1012"/>
                <a:gd name="T99" fmla="*/ 0 h 391"/>
                <a:gd name="T100" fmla="*/ 523 w 1012"/>
                <a:gd name="T101" fmla="*/ 5 h 3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12" h="391">
                  <a:moveTo>
                    <a:pt x="523" y="5"/>
                  </a:moveTo>
                  <a:lnTo>
                    <a:pt x="586" y="11"/>
                  </a:lnTo>
                  <a:lnTo>
                    <a:pt x="649" y="22"/>
                  </a:lnTo>
                  <a:lnTo>
                    <a:pt x="707" y="35"/>
                  </a:lnTo>
                  <a:lnTo>
                    <a:pt x="766" y="50"/>
                  </a:lnTo>
                  <a:lnTo>
                    <a:pt x="818" y="67"/>
                  </a:lnTo>
                  <a:lnTo>
                    <a:pt x="865" y="87"/>
                  </a:lnTo>
                  <a:lnTo>
                    <a:pt x="906" y="108"/>
                  </a:lnTo>
                  <a:lnTo>
                    <a:pt x="943" y="130"/>
                  </a:lnTo>
                  <a:lnTo>
                    <a:pt x="971" y="154"/>
                  </a:lnTo>
                  <a:lnTo>
                    <a:pt x="993" y="180"/>
                  </a:lnTo>
                  <a:lnTo>
                    <a:pt x="1006" y="203"/>
                  </a:lnTo>
                  <a:lnTo>
                    <a:pt x="1012" y="227"/>
                  </a:lnTo>
                  <a:lnTo>
                    <a:pt x="1010" y="251"/>
                  </a:lnTo>
                  <a:lnTo>
                    <a:pt x="999" y="275"/>
                  </a:lnTo>
                  <a:lnTo>
                    <a:pt x="982" y="296"/>
                  </a:lnTo>
                  <a:lnTo>
                    <a:pt x="956" y="318"/>
                  </a:lnTo>
                  <a:lnTo>
                    <a:pt x="924" y="335"/>
                  </a:lnTo>
                  <a:lnTo>
                    <a:pt x="885" y="352"/>
                  </a:lnTo>
                  <a:lnTo>
                    <a:pt x="842" y="365"/>
                  </a:lnTo>
                  <a:lnTo>
                    <a:pt x="790" y="376"/>
                  </a:lnTo>
                  <a:lnTo>
                    <a:pt x="736" y="385"/>
                  </a:lnTo>
                  <a:lnTo>
                    <a:pt x="677" y="389"/>
                  </a:lnTo>
                  <a:lnTo>
                    <a:pt x="616" y="391"/>
                  </a:lnTo>
                  <a:lnTo>
                    <a:pt x="554" y="391"/>
                  </a:lnTo>
                  <a:lnTo>
                    <a:pt x="489" y="387"/>
                  </a:lnTo>
                  <a:lnTo>
                    <a:pt x="426" y="380"/>
                  </a:lnTo>
                  <a:lnTo>
                    <a:pt x="363" y="370"/>
                  </a:lnTo>
                  <a:lnTo>
                    <a:pt x="305" y="357"/>
                  </a:lnTo>
                  <a:lnTo>
                    <a:pt x="249" y="342"/>
                  </a:lnTo>
                  <a:lnTo>
                    <a:pt x="195" y="324"/>
                  </a:lnTo>
                  <a:lnTo>
                    <a:pt x="147" y="305"/>
                  </a:lnTo>
                  <a:lnTo>
                    <a:pt x="106" y="283"/>
                  </a:lnTo>
                  <a:lnTo>
                    <a:pt x="69" y="262"/>
                  </a:lnTo>
                  <a:lnTo>
                    <a:pt x="41" y="238"/>
                  </a:lnTo>
                  <a:lnTo>
                    <a:pt x="19" y="212"/>
                  </a:lnTo>
                  <a:lnTo>
                    <a:pt x="6" y="188"/>
                  </a:lnTo>
                  <a:lnTo>
                    <a:pt x="0" y="164"/>
                  </a:lnTo>
                  <a:lnTo>
                    <a:pt x="2" y="139"/>
                  </a:lnTo>
                  <a:lnTo>
                    <a:pt x="13" y="117"/>
                  </a:lnTo>
                  <a:lnTo>
                    <a:pt x="30" y="95"/>
                  </a:lnTo>
                  <a:lnTo>
                    <a:pt x="56" y="74"/>
                  </a:lnTo>
                  <a:lnTo>
                    <a:pt x="89" y="57"/>
                  </a:lnTo>
                  <a:lnTo>
                    <a:pt x="128" y="39"/>
                  </a:lnTo>
                  <a:lnTo>
                    <a:pt x="171" y="26"/>
                  </a:lnTo>
                  <a:lnTo>
                    <a:pt x="223" y="16"/>
                  </a:lnTo>
                  <a:lnTo>
                    <a:pt x="277" y="7"/>
                  </a:lnTo>
                  <a:lnTo>
                    <a:pt x="335" y="3"/>
                  </a:lnTo>
                  <a:lnTo>
                    <a:pt x="396" y="0"/>
                  </a:lnTo>
                  <a:lnTo>
                    <a:pt x="459" y="0"/>
                  </a:lnTo>
                  <a:lnTo>
                    <a:pt x="523" y="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2" name="Rectangle 53"/>
            <p:cNvSpPr>
              <a:spLocks noChangeAspect="1" noChangeArrowheads="1"/>
            </p:cNvSpPr>
            <p:nvPr/>
          </p:nvSpPr>
          <p:spPr bwMode="auto">
            <a:xfrm>
              <a:off x="914" y="1581"/>
              <a:ext cx="11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0000"/>
                  </a:solidFill>
                </a:rPr>
                <a:t>2</a:t>
              </a:r>
              <a:endParaRPr lang="en-US" altLang="en-US" sz="1600" b="1"/>
            </a:p>
          </p:txBody>
        </p:sp>
      </p:grpSp>
      <p:grpSp>
        <p:nvGrpSpPr>
          <p:cNvPr id="183350" name="Group 54"/>
          <p:cNvGrpSpPr>
            <a:grpSpLocks noChangeAspect="1"/>
          </p:cNvGrpSpPr>
          <p:nvPr/>
        </p:nvGrpSpPr>
        <p:grpSpPr bwMode="auto">
          <a:xfrm>
            <a:off x="668338" y="4270375"/>
            <a:ext cx="2578100" cy="2286000"/>
            <a:chOff x="159" y="1154"/>
            <a:chExt cx="2523" cy="2237"/>
          </a:xfrm>
        </p:grpSpPr>
        <p:sp>
          <p:nvSpPr>
            <p:cNvPr id="56399" name="Rectangle 55"/>
            <p:cNvSpPr>
              <a:spLocks noChangeAspect="1" noChangeArrowheads="1"/>
            </p:cNvSpPr>
            <p:nvPr/>
          </p:nvSpPr>
          <p:spPr bwMode="auto">
            <a:xfrm>
              <a:off x="2186" y="1166"/>
              <a:ext cx="111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0000"/>
                  </a:solidFill>
                </a:rPr>
                <a:t>5</a:t>
              </a:r>
              <a:endParaRPr lang="en-US" altLang="en-US" sz="1600" b="1"/>
            </a:p>
          </p:txBody>
        </p:sp>
        <p:sp>
          <p:nvSpPr>
            <p:cNvPr id="56400" name="Freeform 56"/>
            <p:cNvSpPr>
              <a:spLocks noChangeAspect="1"/>
            </p:cNvSpPr>
            <p:nvPr/>
          </p:nvSpPr>
          <p:spPr bwMode="auto">
            <a:xfrm>
              <a:off x="159" y="1154"/>
              <a:ext cx="2523" cy="2237"/>
            </a:xfrm>
            <a:custGeom>
              <a:avLst/>
              <a:gdLst>
                <a:gd name="T0" fmla="*/ 1363 w 2523"/>
                <a:gd name="T1" fmla="*/ 2 h 2237"/>
                <a:gd name="T2" fmla="*/ 1569 w 2523"/>
                <a:gd name="T3" fmla="*/ 32 h 2237"/>
                <a:gd name="T4" fmla="*/ 1766 w 2523"/>
                <a:gd name="T5" fmla="*/ 93 h 2237"/>
                <a:gd name="T6" fmla="*/ 1950 w 2523"/>
                <a:gd name="T7" fmla="*/ 179 h 2237"/>
                <a:gd name="T8" fmla="*/ 2114 w 2523"/>
                <a:gd name="T9" fmla="*/ 293 h 2237"/>
                <a:gd name="T10" fmla="*/ 2255 w 2523"/>
                <a:gd name="T11" fmla="*/ 429 h 2237"/>
                <a:gd name="T12" fmla="*/ 2369 w 2523"/>
                <a:gd name="T13" fmla="*/ 583 h 2237"/>
                <a:gd name="T14" fmla="*/ 2454 w 2523"/>
                <a:gd name="T15" fmla="*/ 753 h 2237"/>
                <a:gd name="T16" fmla="*/ 2506 w 2523"/>
                <a:gd name="T17" fmla="*/ 930 h 2237"/>
                <a:gd name="T18" fmla="*/ 2523 w 2523"/>
                <a:gd name="T19" fmla="*/ 1116 h 2237"/>
                <a:gd name="T20" fmla="*/ 2506 w 2523"/>
                <a:gd name="T21" fmla="*/ 1299 h 2237"/>
                <a:gd name="T22" fmla="*/ 2454 w 2523"/>
                <a:gd name="T23" fmla="*/ 1479 h 2237"/>
                <a:gd name="T24" fmla="*/ 2372 w 2523"/>
                <a:gd name="T25" fmla="*/ 1647 h 2237"/>
                <a:gd name="T26" fmla="*/ 2257 w 2523"/>
                <a:gd name="T27" fmla="*/ 1803 h 2237"/>
                <a:gd name="T28" fmla="*/ 2116 w 2523"/>
                <a:gd name="T29" fmla="*/ 1939 h 2237"/>
                <a:gd name="T30" fmla="*/ 1952 w 2523"/>
                <a:gd name="T31" fmla="*/ 2053 h 2237"/>
                <a:gd name="T32" fmla="*/ 1770 w 2523"/>
                <a:gd name="T33" fmla="*/ 2142 h 2237"/>
                <a:gd name="T34" fmla="*/ 1573 w 2523"/>
                <a:gd name="T35" fmla="*/ 2202 h 2237"/>
                <a:gd name="T36" fmla="*/ 1368 w 2523"/>
                <a:gd name="T37" fmla="*/ 2232 h 2237"/>
                <a:gd name="T38" fmla="*/ 1160 w 2523"/>
                <a:gd name="T39" fmla="*/ 2232 h 2237"/>
                <a:gd name="T40" fmla="*/ 954 w 2523"/>
                <a:gd name="T41" fmla="*/ 2202 h 2237"/>
                <a:gd name="T42" fmla="*/ 757 w 2523"/>
                <a:gd name="T43" fmla="*/ 2144 h 2237"/>
                <a:gd name="T44" fmla="*/ 574 w 2523"/>
                <a:gd name="T45" fmla="*/ 2055 h 2237"/>
                <a:gd name="T46" fmla="*/ 409 w 2523"/>
                <a:gd name="T47" fmla="*/ 1943 h 2237"/>
                <a:gd name="T48" fmla="*/ 268 w 2523"/>
                <a:gd name="T49" fmla="*/ 1807 h 2237"/>
                <a:gd name="T50" fmla="*/ 154 w 2523"/>
                <a:gd name="T51" fmla="*/ 1651 h 2237"/>
                <a:gd name="T52" fmla="*/ 69 w 2523"/>
                <a:gd name="T53" fmla="*/ 1483 h 2237"/>
                <a:gd name="T54" fmla="*/ 17 w 2523"/>
                <a:gd name="T55" fmla="*/ 1304 h 2237"/>
                <a:gd name="T56" fmla="*/ 0 w 2523"/>
                <a:gd name="T57" fmla="*/ 1120 h 2237"/>
                <a:gd name="T58" fmla="*/ 17 w 2523"/>
                <a:gd name="T59" fmla="*/ 935 h 2237"/>
                <a:gd name="T60" fmla="*/ 69 w 2523"/>
                <a:gd name="T61" fmla="*/ 755 h 2237"/>
                <a:gd name="T62" fmla="*/ 152 w 2523"/>
                <a:gd name="T63" fmla="*/ 587 h 2237"/>
                <a:gd name="T64" fmla="*/ 266 w 2523"/>
                <a:gd name="T65" fmla="*/ 431 h 2237"/>
                <a:gd name="T66" fmla="*/ 407 w 2523"/>
                <a:gd name="T67" fmla="*/ 295 h 2237"/>
                <a:gd name="T68" fmla="*/ 571 w 2523"/>
                <a:gd name="T69" fmla="*/ 183 h 2237"/>
                <a:gd name="T70" fmla="*/ 753 w 2523"/>
                <a:gd name="T71" fmla="*/ 95 h 2237"/>
                <a:gd name="T72" fmla="*/ 950 w 2523"/>
                <a:gd name="T73" fmla="*/ 34 h 2237"/>
                <a:gd name="T74" fmla="*/ 1156 w 2523"/>
                <a:gd name="T75" fmla="*/ 4 h 22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523" h="2237">
                  <a:moveTo>
                    <a:pt x="1259" y="0"/>
                  </a:moveTo>
                  <a:lnTo>
                    <a:pt x="1363" y="2"/>
                  </a:lnTo>
                  <a:lnTo>
                    <a:pt x="1467" y="15"/>
                  </a:lnTo>
                  <a:lnTo>
                    <a:pt x="1569" y="32"/>
                  </a:lnTo>
                  <a:lnTo>
                    <a:pt x="1668" y="58"/>
                  </a:lnTo>
                  <a:lnTo>
                    <a:pt x="1766" y="93"/>
                  </a:lnTo>
                  <a:lnTo>
                    <a:pt x="1861" y="134"/>
                  </a:lnTo>
                  <a:lnTo>
                    <a:pt x="1950" y="179"/>
                  </a:lnTo>
                  <a:lnTo>
                    <a:pt x="2034" y="233"/>
                  </a:lnTo>
                  <a:lnTo>
                    <a:pt x="2114" y="293"/>
                  </a:lnTo>
                  <a:lnTo>
                    <a:pt x="2188" y="358"/>
                  </a:lnTo>
                  <a:lnTo>
                    <a:pt x="2255" y="429"/>
                  </a:lnTo>
                  <a:lnTo>
                    <a:pt x="2315" y="505"/>
                  </a:lnTo>
                  <a:lnTo>
                    <a:pt x="2369" y="583"/>
                  </a:lnTo>
                  <a:lnTo>
                    <a:pt x="2415" y="667"/>
                  </a:lnTo>
                  <a:lnTo>
                    <a:pt x="2454" y="753"/>
                  </a:lnTo>
                  <a:lnTo>
                    <a:pt x="2484" y="842"/>
                  </a:lnTo>
                  <a:lnTo>
                    <a:pt x="2506" y="930"/>
                  </a:lnTo>
                  <a:lnTo>
                    <a:pt x="2519" y="1023"/>
                  </a:lnTo>
                  <a:lnTo>
                    <a:pt x="2523" y="1116"/>
                  </a:lnTo>
                  <a:lnTo>
                    <a:pt x="2519" y="1209"/>
                  </a:lnTo>
                  <a:lnTo>
                    <a:pt x="2506" y="1299"/>
                  </a:lnTo>
                  <a:lnTo>
                    <a:pt x="2484" y="1390"/>
                  </a:lnTo>
                  <a:lnTo>
                    <a:pt x="2454" y="1479"/>
                  </a:lnTo>
                  <a:lnTo>
                    <a:pt x="2417" y="1565"/>
                  </a:lnTo>
                  <a:lnTo>
                    <a:pt x="2372" y="1647"/>
                  </a:lnTo>
                  <a:lnTo>
                    <a:pt x="2317" y="1727"/>
                  </a:lnTo>
                  <a:lnTo>
                    <a:pt x="2257" y="1803"/>
                  </a:lnTo>
                  <a:lnTo>
                    <a:pt x="2190" y="1874"/>
                  </a:lnTo>
                  <a:lnTo>
                    <a:pt x="2116" y="1939"/>
                  </a:lnTo>
                  <a:lnTo>
                    <a:pt x="2038" y="1999"/>
                  </a:lnTo>
                  <a:lnTo>
                    <a:pt x="1952" y="2053"/>
                  </a:lnTo>
                  <a:lnTo>
                    <a:pt x="1863" y="2101"/>
                  </a:lnTo>
                  <a:lnTo>
                    <a:pt x="1770" y="2142"/>
                  </a:lnTo>
                  <a:lnTo>
                    <a:pt x="1673" y="2174"/>
                  </a:lnTo>
                  <a:lnTo>
                    <a:pt x="1573" y="2202"/>
                  </a:lnTo>
                  <a:lnTo>
                    <a:pt x="1471" y="2221"/>
                  </a:lnTo>
                  <a:lnTo>
                    <a:pt x="1368" y="2232"/>
                  </a:lnTo>
                  <a:lnTo>
                    <a:pt x="1264" y="2237"/>
                  </a:lnTo>
                  <a:lnTo>
                    <a:pt x="1160" y="2232"/>
                  </a:lnTo>
                  <a:lnTo>
                    <a:pt x="1056" y="2221"/>
                  </a:lnTo>
                  <a:lnTo>
                    <a:pt x="954" y="2202"/>
                  </a:lnTo>
                  <a:lnTo>
                    <a:pt x="855" y="2176"/>
                  </a:lnTo>
                  <a:lnTo>
                    <a:pt x="757" y="2144"/>
                  </a:lnTo>
                  <a:lnTo>
                    <a:pt x="662" y="2103"/>
                  </a:lnTo>
                  <a:lnTo>
                    <a:pt x="574" y="2055"/>
                  </a:lnTo>
                  <a:lnTo>
                    <a:pt x="489" y="2001"/>
                  </a:lnTo>
                  <a:lnTo>
                    <a:pt x="409" y="1943"/>
                  </a:lnTo>
                  <a:lnTo>
                    <a:pt x="336" y="1876"/>
                  </a:lnTo>
                  <a:lnTo>
                    <a:pt x="268" y="1807"/>
                  </a:lnTo>
                  <a:lnTo>
                    <a:pt x="208" y="1731"/>
                  </a:lnTo>
                  <a:lnTo>
                    <a:pt x="154" y="1651"/>
                  </a:lnTo>
                  <a:lnTo>
                    <a:pt x="108" y="1569"/>
                  </a:lnTo>
                  <a:lnTo>
                    <a:pt x="69" y="1483"/>
                  </a:lnTo>
                  <a:lnTo>
                    <a:pt x="39" y="1394"/>
                  </a:lnTo>
                  <a:lnTo>
                    <a:pt x="17" y="1304"/>
                  </a:lnTo>
                  <a:lnTo>
                    <a:pt x="4" y="1213"/>
                  </a:lnTo>
                  <a:lnTo>
                    <a:pt x="0" y="1120"/>
                  </a:lnTo>
                  <a:lnTo>
                    <a:pt x="4" y="1027"/>
                  </a:lnTo>
                  <a:lnTo>
                    <a:pt x="17" y="935"/>
                  </a:lnTo>
                  <a:lnTo>
                    <a:pt x="39" y="846"/>
                  </a:lnTo>
                  <a:lnTo>
                    <a:pt x="69" y="755"/>
                  </a:lnTo>
                  <a:lnTo>
                    <a:pt x="106" y="671"/>
                  </a:lnTo>
                  <a:lnTo>
                    <a:pt x="152" y="587"/>
                  </a:lnTo>
                  <a:lnTo>
                    <a:pt x="206" y="507"/>
                  </a:lnTo>
                  <a:lnTo>
                    <a:pt x="266" y="431"/>
                  </a:lnTo>
                  <a:lnTo>
                    <a:pt x="333" y="362"/>
                  </a:lnTo>
                  <a:lnTo>
                    <a:pt x="407" y="295"/>
                  </a:lnTo>
                  <a:lnTo>
                    <a:pt x="485" y="237"/>
                  </a:lnTo>
                  <a:lnTo>
                    <a:pt x="571" y="183"/>
                  </a:lnTo>
                  <a:lnTo>
                    <a:pt x="660" y="136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50" y="34"/>
                  </a:lnTo>
                  <a:lnTo>
                    <a:pt x="1052" y="15"/>
                  </a:lnTo>
                  <a:lnTo>
                    <a:pt x="1156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3353" name="Group 57"/>
          <p:cNvGrpSpPr>
            <a:grpSpLocks noChangeAspect="1"/>
          </p:cNvGrpSpPr>
          <p:nvPr/>
        </p:nvGrpSpPr>
        <p:grpSpPr bwMode="auto">
          <a:xfrm>
            <a:off x="1665288" y="5221288"/>
            <a:ext cx="1357312" cy="1052512"/>
            <a:chOff x="1135" y="2084"/>
            <a:chExt cx="1328" cy="1030"/>
          </a:xfrm>
        </p:grpSpPr>
        <p:sp>
          <p:nvSpPr>
            <p:cNvPr id="56397" name="Rectangle 58"/>
            <p:cNvSpPr>
              <a:spLocks noChangeAspect="1" noChangeArrowheads="1"/>
            </p:cNvSpPr>
            <p:nvPr/>
          </p:nvSpPr>
          <p:spPr bwMode="auto">
            <a:xfrm>
              <a:off x="1135" y="2451"/>
              <a:ext cx="11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0000"/>
                  </a:solidFill>
                </a:rPr>
                <a:t>3</a:t>
              </a:r>
              <a:endParaRPr lang="en-US" altLang="en-US" sz="1600" b="1"/>
            </a:p>
          </p:txBody>
        </p:sp>
        <p:sp>
          <p:nvSpPr>
            <p:cNvPr id="56398" name="Freeform 59"/>
            <p:cNvSpPr>
              <a:spLocks noChangeAspect="1"/>
            </p:cNvSpPr>
            <p:nvPr/>
          </p:nvSpPr>
          <p:spPr bwMode="auto">
            <a:xfrm>
              <a:off x="1178" y="2084"/>
              <a:ext cx="1285" cy="1030"/>
            </a:xfrm>
            <a:custGeom>
              <a:avLst/>
              <a:gdLst>
                <a:gd name="T0" fmla="*/ 422 w 1285"/>
                <a:gd name="T1" fmla="*/ 162 h 1030"/>
                <a:gd name="T2" fmla="*/ 487 w 1285"/>
                <a:gd name="T3" fmla="*/ 123 h 1030"/>
                <a:gd name="T4" fmla="*/ 556 w 1285"/>
                <a:gd name="T5" fmla="*/ 89 h 1030"/>
                <a:gd name="T6" fmla="*/ 626 w 1285"/>
                <a:gd name="T7" fmla="*/ 61 h 1030"/>
                <a:gd name="T8" fmla="*/ 695 w 1285"/>
                <a:gd name="T9" fmla="*/ 37 h 1030"/>
                <a:gd name="T10" fmla="*/ 764 w 1285"/>
                <a:gd name="T11" fmla="*/ 18 h 1030"/>
                <a:gd name="T12" fmla="*/ 831 w 1285"/>
                <a:gd name="T13" fmla="*/ 7 h 1030"/>
                <a:gd name="T14" fmla="*/ 896 w 1285"/>
                <a:gd name="T15" fmla="*/ 0 h 1030"/>
                <a:gd name="T16" fmla="*/ 959 w 1285"/>
                <a:gd name="T17" fmla="*/ 0 h 1030"/>
                <a:gd name="T18" fmla="*/ 1017 w 1285"/>
                <a:gd name="T19" fmla="*/ 7 h 1030"/>
                <a:gd name="T20" fmla="*/ 1071 w 1285"/>
                <a:gd name="T21" fmla="*/ 18 h 1030"/>
                <a:gd name="T22" fmla="*/ 1121 w 1285"/>
                <a:gd name="T23" fmla="*/ 35 h 1030"/>
                <a:gd name="T24" fmla="*/ 1164 w 1285"/>
                <a:gd name="T25" fmla="*/ 59 h 1030"/>
                <a:gd name="T26" fmla="*/ 1203 w 1285"/>
                <a:gd name="T27" fmla="*/ 87 h 1030"/>
                <a:gd name="T28" fmla="*/ 1234 w 1285"/>
                <a:gd name="T29" fmla="*/ 121 h 1030"/>
                <a:gd name="T30" fmla="*/ 1257 w 1285"/>
                <a:gd name="T31" fmla="*/ 160 h 1030"/>
                <a:gd name="T32" fmla="*/ 1275 w 1285"/>
                <a:gd name="T33" fmla="*/ 201 h 1030"/>
                <a:gd name="T34" fmla="*/ 1283 w 1285"/>
                <a:gd name="T35" fmla="*/ 249 h 1030"/>
                <a:gd name="T36" fmla="*/ 1285 w 1285"/>
                <a:gd name="T37" fmla="*/ 298 h 1030"/>
                <a:gd name="T38" fmla="*/ 1279 w 1285"/>
                <a:gd name="T39" fmla="*/ 350 h 1030"/>
                <a:gd name="T40" fmla="*/ 1266 w 1285"/>
                <a:gd name="T41" fmla="*/ 404 h 1030"/>
                <a:gd name="T42" fmla="*/ 1247 w 1285"/>
                <a:gd name="T43" fmla="*/ 458 h 1030"/>
                <a:gd name="T44" fmla="*/ 1218 w 1285"/>
                <a:gd name="T45" fmla="*/ 514 h 1030"/>
                <a:gd name="T46" fmla="*/ 1184 w 1285"/>
                <a:gd name="T47" fmla="*/ 570 h 1030"/>
                <a:gd name="T48" fmla="*/ 1145 w 1285"/>
                <a:gd name="T49" fmla="*/ 624 h 1030"/>
                <a:gd name="T50" fmla="*/ 1097 w 1285"/>
                <a:gd name="T51" fmla="*/ 678 h 1030"/>
                <a:gd name="T52" fmla="*/ 1045 w 1285"/>
                <a:gd name="T53" fmla="*/ 730 h 1030"/>
                <a:gd name="T54" fmla="*/ 989 w 1285"/>
                <a:gd name="T55" fmla="*/ 780 h 1030"/>
                <a:gd name="T56" fmla="*/ 928 w 1285"/>
                <a:gd name="T57" fmla="*/ 827 h 1030"/>
                <a:gd name="T58" fmla="*/ 866 w 1285"/>
                <a:gd name="T59" fmla="*/ 870 h 1030"/>
                <a:gd name="T60" fmla="*/ 799 w 1285"/>
                <a:gd name="T61" fmla="*/ 907 h 1030"/>
                <a:gd name="T62" fmla="*/ 729 w 1285"/>
                <a:gd name="T63" fmla="*/ 942 h 1030"/>
                <a:gd name="T64" fmla="*/ 660 w 1285"/>
                <a:gd name="T65" fmla="*/ 972 h 1030"/>
                <a:gd name="T66" fmla="*/ 591 w 1285"/>
                <a:gd name="T67" fmla="*/ 996 h 1030"/>
                <a:gd name="T68" fmla="*/ 522 w 1285"/>
                <a:gd name="T69" fmla="*/ 1013 h 1030"/>
                <a:gd name="T70" fmla="*/ 455 w 1285"/>
                <a:gd name="T71" fmla="*/ 1026 h 1030"/>
                <a:gd name="T72" fmla="*/ 390 w 1285"/>
                <a:gd name="T73" fmla="*/ 1030 h 1030"/>
                <a:gd name="T74" fmla="*/ 327 w 1285"/>
                <a:gd name="T75" fmla="*/ 1030 h 1030"/>
                <a:gd name="T76" fmla="*/ 269 w 1285"/>
                <a:gd name="T77" fmla="*/ 1026 h 1030"/>
                <a:gd name="T78" fmla="*/ 214 w 1285"/>
                <a:gd name="T79" fmla="*/ 1013 h 1030"/>
                <a:gd name="T80" fmla="*/ 165 w 1285"/>
                <a:gd name="T81" fmla="*/ 996 h 1030"/>
                <a:gd name="T82" fmla="*/ 121 w 1285"/>
                <a:gd name="T83" fmla="*/ 972 h 1030"/>
                <a:gd name="T84" fmla="*/ 85 w 1285"/>
                <a:gd name="T85" fmla="*/ 944 h 1030"/>
                <a:gd name="T86" fmla="*/ 52 w 1285"/>
                <a:gd name="T87" fmla="*/ 909 h 1030"/>
                <a:gd name="T88" fmla="*/ 28 w 1285"/>
                <a:gd name="T89" fmla="*/ 873 h 1030"/>
                <a:gd name="T90" fmla="*/ 13 w 1285"/>
                <a:gd name="T91" fmla="*/ 829 h 1030"/>
                <a:gd name="T92" fmla="*/ 2 w 1285"/>
                <a:gd name="T93" fmla="*/ 784 h 1030"/>
                <a:gd name="T94" fmla="*/ 0 w 1285"/>
                <a:gd name="T95" fmla="*/ 734 h 1030"/>
                <a:gd name="T96" fmla="*/ 7 w 1285"/>
                <a:gd name="T97" fmla="*/ 683 h 1030"/>
                <a:gd name="T98" fmla="*/ 20 w 1285"/>
                <a:gd name="T99" fmla="*/ 629 h 1030"/>
                <a:gd name="T100" fmla="*/ 39 w 1285"/>
                <a:gd name="T101" fmla="*/ 572 h 1030"/>
                <a:gd name="T102" fmla="*/ 67 w 1285"/>
                <a:gd name="T103" fmla="*/ 516 h 1030"/>
                <a:gd name="T104" fmla="*/ 102 w 1285"/>
                <a:gd name="T105" fmla="*/ 462 h 1030"/>
                <a:gd name="T106" fmla="*/ 143 w 1285"/>
                <a:gd name="T107" fmla="*/ 406 h 1030"/>
                <a:gd name="T108" fmla="*/ 188 w 1285"/>
                <a:gd name="T109" fmla="*/ 352 h 1030"/>
                <a:gd name="T110" fmla="*/ 240 w 1285"/>
                <a:gd name="T111" fmla="*/ 300 h 1030"/>
                <a:gd name="T112" fmla="*/ 297 w 1285"/>
                <a:gd name="T113" fmla="*/ 251 h 1030"/>
                <a:gd name="T114" fmla="*/ 357 w 1285"/>
                <a:gd name="T115" fmla="*/ 205 h 1030"/>
                <a:gd name="T116" fmla="*/ 422 w 1285"/>
                <a:gd name="T117" fmla="*/ 162 h 10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85" h="1030">
                  <a:moveTo>
                    <a:pt x="422" y="162"/>
                  </a:moveTo>
                  <a:lnTo>
                    <a:pt x="487" y="123"/>
                  </a:lnTo>
                  <a:lnTo>
                    <a:pt x="556" y="89"/>
                  </a:lnTo>
                  <a:lnTo>
                    <a:pt x="626" y="61"/>
                  </a:lnTo>
                  <a:lnTo>
                    <a:pt x="695" y="37"/>
                  </a:lnTo>
                  <a:lnTo>
                    <a:pt x="764" y="18"/>
                  </a:lnTo>
                  <a:lnTo>
                    <a:pt x="831" y="7"/>
                  </a:lnTo>
                  <a:lnTo>
                    <a:pt x="896" y="0"/>
                  </a:lnTo>
                  <a:lnTo>
                    <a:pt x="959" y="0"/>
                  </a:lnTo>
                  <a:lnTo>
                    <a:pt x="1017" y="7"/>
                  </a:lnTo>
                  <a:lnTo>
                    <a:pt x="1071" y="18"/>
                  </a:lnTo>
                  <a:lnTo>
                    <a:pt x="1121" y="35"/>
                  </a:lnTo>
                  <a:lnTo>
                    <a:pt x="1164" y="59"/>
                  </a:lnTo>
                  <a:lnTo>
                    <a:pt x="1203" y="87"/>
                  </a:lnTo>
                  <a:lnTo>
                    <a:pt x="1234" y="121"/>
                  </a:lnTo>
                  <a:lnTo>
                    <a:pt x="1257" y="160"/>
                  </a:lnTo>
                  <a:lnTo>
                    <a:pt x="1275" y="201"/>
                  </a:lnTo>
                  <a:lnTo>
                    <a:pt x="1283" y="249"/>
                  </a:lnTo>
                  <a:lnTo>
                    <a:pt x="1285" y="298"/>
                  </a:lnTo>
                  <a:lnTo>
                    <a:pt x="1279" y="350"/>
                  </a:lnTo>
                  <a:lnTo>
                    <a:pt x="1266" y="404"/>
                  </a:lnTo>
                  <a:lnTo>
                    <a:pt x="1247" y="458"/>
                  </a:lnTo>
                  <a:lnTo>
                    <a:pt x="1218" y="514"/>
                  </a:lnTo>
                  <a:lnTo>
                    <a:pt x="1184" y="570"/>
                  </a:lnTo>
                  <a:lnTo>
                    <a:pt x="1145" y="624"/>
                  </a:lnTo>
                  <a:lnTo>
                    <a:pt x="1097" y="678"/>
                  </a:lnTo>
                  <a:lnTo>
                    <a:pt x="1045" y="730"/>
                  </a:lnTo>
                  <a:lnTo>
                    <a:pt x="989" y="780"/>
                  </a:lnTo>
                  <a:lnTo>
                    <a:pt x="928" y="827"/>
                  </a:lnTo>
                  <a:lnTo>
                    <a:pt x="866" y="870"/>
                  </a:lnTo>
                  <a:lnTo>
                    <a:pt x="799" y="907"/>
                  </a:lnTo>
                  <a:lnTo>
                    <a:pt x="729" y="942"/>
                  </a:lnTo>
                  <a:lnTo>
                    <a:pt x="660" y="972"/>
                  </a:lnTo>
                  <a:lnTo>
                    <a:pt x="591" y="996"/>
                  </a:lnTo>
                  <a:lnTo>
                    <a:pt x="522" y="1013"/>
                  </a:lnTo>
                  <a:lnTo>
                    <a:pt x="455" y="1026"/>
                  </a:lnTo>
                  <a:lnTo>
                    <a:pt x="390" y="1030"/>
                  </a:lnTo>
                  <a:lnTo>
                    <a:pt x="327" y="1030"/>
                  </a:lnTo>
                  <a:lnTo>
                    <a:pt x="269" y="1026"/>
                  </a:lnTo>
                  <a:lnTo>
                    <a:pt x="214" y="1013"/>
                  </a:lnTo>
                  <a:lnTo>
                    <a:pt x="165" y="996"/>
                  </a:lnTo>
                  <a:lnTo>
                    <a:pt x="121" y="972"/>
                  </a:lnTo>
                  <a:lnTo>
                    <a:pt x="85" y="944"/>
                  </a:lnTo>
                  <a:lnTo>
                    <a:pt x="52" y="909"/>
                  </a:lnTo>
                  <a:lnTo>
                    <a:pt x="28" y="873"/>
                  </a:lnTo>
                  <a:lnTo>
                    <a:pt x="13" y="829"/>
                  </a:lnTo>
                  <a:lnTo>
                    <a:pt x="2" y="784"/>
                  </a:lnTo>
                  <a:lnTo>
                    <a:pt x="0" y="734"/>
                  </a:lnTo>
                  <a:lnTo>
                    <a:pt x="7" y="683"/>
                  </a:lnTo>
                  <a:lnTo>
                    <a:pt x="20" y="629"/>
                  </a:lnTo>
                  <a:lnTo>
                    <a:pt x="39" y="572"/>
                  </a:lnTo>
                  <a:lnTo>
                    <a:pt x="67" y="516"/>
                  </a:lnTo>
                  <a:lnTo>
                    <a:pt x="102" y="462"/>
                  </a:lnTo>
                  <a:lnTo>
                    <a:pt x="143" y="406"/>
                  </a:lnTo>
                  <a:lnTo>
                    <a:pt x="188" y="352"/>
                  </a:lnTo>
                  <a:lnTo>
                    <a:pt x="240" y="300"/>
                  </a:lnTo>
                  <a:lnTo>
                    <a:pt x="297" y="251"/>
                  </a:lnTo>
                  <a:lnTo>
                    <a:pt x="357" y="205"/>
                  </a:lnTo>
                  <a:lnTo>
                    <a:pt x="422" y="16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3356" name="Group 60"/>
          <p:cNvGrpSpPr>
            <a:grpSpLocks noChangeAspect="1"/>
          </p:cNvGrpSpPr>
          <p:nvPr/>
        </p:nvGrpSpPr>
        <p:grpSpPr bwMode="auto">
          <a:xfrm>
            <a:off x="696913" y="4552950"/>
            <a:ext cx="2432050" cy="1789113"/>
            <a:chOff x="187" y="1430"/>
            <a:chExt cx="2380" cy="1751"/>
          </a:xfrm>
        </p:grpSpPr>
        <p:sp>
          <p:nvSpPr>
            <p:cNvPr id="56395" name="Rectangle 61"/>
            <p:cNvSpPr>
              <a:spLocks noChangeAspect="1" noChangeArrowheads="1"/>
            </p:cNvSpPr>
            <p:nvPr/>
          </p:nvSpPr>
          <p:spPr bwMode="auto">
            <a:xfrm>
              <a:off x="417" y="2643"/>
              <a:ext cx="11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0000"/>
                  </a:solidFill>
                </a:rPr>
                <a:t>4</a:t>
              </a:r>
              <a:endParaRPr lang="en-US" altLang="en-US" sz="1600" b="1"/>
            </a:p>
          </p:txBody>
        </p:sp>
        <p:sp>
          <p:nvSpPr>
            <p:cNvPr id="56396" name="Freeform 62"/>
            <p:cNvSpPr>
              <a:spLocks noChangeAspect="1"/>
            </p:cNvSpPr>
            <p:nvPr/>
          </p:nvSpPr>
          <p:spPr bwMode="auto">
            <a:xfrm>
              <a:off x="187" y="1430"/>
              <a:ext cx="2380" cy="1751"/>
            </a:xfrm>
            <a:custGeom>
              <a:avLst/>
              <a:gdLst>
                <a:gd name="T0" fmla="*/ 1275 w 2380"/>
                <a:gd name="T1" fmla="*/ 0 h 1751"/>
                <a:gd name="T2" fmla="*/ 1474 w 2380"/>
                <a:gd name="T3" fmla="*/ 22 h 1751"/>
                <a:gd name="T4" fmla="*/ 1664 w 2380"/>
                <a:gd name="T5" fmla="*/ 67 h 1751"/>
                <a:gd name="T6" fmla="*/ 1842 w 2380"/>
                <a:gd name="T7" fmla="*/ 136 h 1751"/>
                <a:gd name="T8" fmla="*/ 2002 w 2380"/>
                <a:gd name="T9" fmla="*/ 227 h 1751"/>
                <a:gd name="T10" fmla="*/ 2138 w 2380"/>
                <a:gd name="T11" fmla="*/ 335 h 1751"/>
                <a:gd name="T12" fmla="*/ 2246 w 2380"/>
                <a:gd name="T13" fmla="*/ 460 h 1751"/>
                <a:gd name="T14" fmla="*/ 2324 w 2380"/>
                <a:gd name="T15" fmla="*/ 596 h 1751"/>
                <a:gd name="T16" fmla="*/ 2370 w 2380"/>
                <a:gd name="T17" fmla="*/ 741 h 1751"/>
                <a:gd name="T18" fmla="*/ 2380 w 2380"/>
                <a:gd name="T19" fmla="*/ 887 h 1751"/>
                <a:gd name="T20" fmla="*/ 2359 w 2380"/>
                <a:gd name="T21" fmla="*/ 1036 h 1751"/>
                <a:gd name="T22" fmla="*/ 2302 w 2380"/>
                <a:gd name="T23" fmla="*/ 1179 h 1751"/>
                <a:gd name="T24" fmla="*/ 2214 w 2380"/>
                <a:gd name="T25" fmla="*/ 1313 h 1751"/>
                <a:gd name="T26" fmla="*/ 2097 w 2380"/>
                <a:gd name="T27" fmla="*/ 1436 h 1751"/>
                <a:gd name="T28" fmla="*/ 1954 w 2380"/>
                <a:gd name="T29" fmla="*/ 1542 h 1751"/>
                <a:gd name="T30" fmla="*/ 1787 w 2380"/>
                <a:gd name="T31" fmla="*/ 1628 h 1751"/>
                <a:gd name="T32" fmla="*/ 1606 w 2380"/>
                <a:gd name="T33" fmla="*/ 1693 h 1751"/>
                <a:gd name="T34" fmla="*/ 1411 w 2380"/>
                <a:gd name="T35" fmla="*/ 1736 h 1751"/>
                <a:gd name="T36" fmla="*/ 1210 w 2380"/>
                <a:gd name="T37" fmla="*/ 1751 h 1751"/>
                <a:gd name="T38" fmla="*/ 1009 w 2380"/>
                <a:gd name="T39" fmla="*/ 1742 h 1751"/>
                <a:gd name="T40" fmla="*/ 812 w 2380"/>
                <a:gd name="T41" fmla="*/ 1710 h 1751"/>
                <a:gd name="T42" fmla="*/ 626 w 2380"/>
                <a:gd name="T43" fmla="*/ 1652 h 1751"/>
                <a:gd name="T44" fmla="*/ 457 w 2380"/>
                <a:gd name="T45" fmla="*/ 1572 h 1751"/>
                <a:gd name="T46" fmla="*/ 310 w 2380"/>
                <a:gd name="T47" fmla="*/ 1473 h 1751"/>
                <a:gd name="T48" fmla="*/ 186 w 2380"/>
                <a:gd name="T49" fmla="*/ 1356 h 1751"/>
                <a:gd name="T50" fmla="*/ 93 w 2380"/>
                <a:gd name="T51" fmla="*/ 1226 h 1751"/>
                <a:gd name="T52" fmla="*/ 31 w 2380"/>
                <a:gd name="T53" fmla="*/ 1084 h 1751"/>
                <a:gd name="T54" fmla="*/ 2 w 2380"/>
                <a:gd name="T55" fmla="*/ 937 h 1751"/>
                <a:gd name="T56" fmla="*/ 9 w 2380"/>
                <a:gd name="T57" fmla="*/ 788 h 1751"/>
                <a:gd name="T58" fmla="*/ 48 w 2380"/>
                <a:gd name="T59" fmla="*/ 643 h 1751"/>
                <a:gd name="T60" fmla="*/ 119 w 2380"/>
                <a:gd name="T61" fmla="*/ 503 h 1751"/>
                <a:gd name="T62" fmla="*/ 223 w 2380"/>
                <a:gd name="T63" fmla="*/ 374 h 1751"/>
                <a:gd name="T64" fmla="*/ 355 w 2380"/>
                <a:gd name="T65" fmla="*/ 259 h 1751"/>
                <a:gd name="T66" fmla="*/ 509 w 2380"/>
                <a:gd name="T67" fmla="*/ 164 h 1751"/>
                <a:gd name="T68" fmla="*/ 684 w 2380"/>
                <a:gd name="T69" fmla="*/ 86 h 1751"/>
                <a:gd name="T70" fmla="*/ 874 w 2380"/>
                <a:gd name="T71" fmla="*/ 35 h 1751"/>
                <a:gd name="T72" fmla="*/ 1071 w 2380"/>
                <a:gd name="T73" fmla="*/ 4 h 17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380" h="1751">
                  <a:moveTo>
                    <a:pt x="1173" y="0"/>
                  </a:moveTo>
                  <a:lnTo>
                    <a:pt x="1275" y="0"/>
                  </a:lnTo>
                  <a:lnTo>
                    <a:pt x="1374" y="9"/>
                  </a:lnTo>
                  <a:lnTo>
                    <a:pt x="1474" y="22"/>
                  </a:lnTo>
                  <a:lnTo>
                    <a:pt x="1571" y="41"/>
                  </a:lnTo>
                  <a:lnTo>
                    <a:pt x="1664" y="67"/>
                  </a:lnTo>
                  <a:lnTo>
                    <a:pt x="1755" y="99"/>
                  </a:lnTo>
                  <a:lnTo>
                    <a:pt x="1842" y="136"/>
                  </a:lnTo>
                  <a:lnTo>
                    <a:pt x="1924" y="179"/>
                  </a:lnTo>
                  <a:lnTo>
                    <a:pt x="2002" y="227"/>
                  </a:lnTo>
                  <a:lnTo>
                    <a:pt x="2073" y="279"/>
                  </a:lnTo>
                  <a:lnTo>
                    <a:pt x="2138" y="335"/>
                  </a:lnTo>
                  <a:lnTo>
                    <a:pt x="2194" y="395"/>
                  </a:lnTo>
                  <a:lnTo>
                    <a:pt x="2246" y="460"/>
                  </a:lnTo>
                  <a:lnTo>
                    <a:pt x="2289" y="527"/>
                  </a:lnTo>
                  <a:lnTo>
                    <a:pt x="2324" y="596"/>
                  </a:lnTo>
                  <a:lnTo>
                    <a:pt x="2350" y="667"/>
                  </a:lnTo>
                  <a:lnTo>
                    <a:pt x="2370" y="741"/>
                  </a:lnTo>
                  <a:lnTo>
                    <a:pt x="2380" y="814"/>
                  </a:lnTo>
                  <a:lnTo>
                    <a:pt x="2380" y="887"/>
                  </a:lnTo>
                  <a:lnTo>
                    <a:pt x="2374" y="963"/>
                  </a:lnTo>
                  <a:lnTo>
                    <a:pt x="2359" y="1036"/>
                  </a:lnTo>
                  <a:lnTo>
                    <a:pt x="2335" y="1108"/>
                  </a:lnTo>
                  <a:lnTo>
                    <a:pt x="2302" y="1179"/>
                  </a:lnTo>
                  <a:lnTo>
                    <a:pt x="2261" y="1248"/>
                  </a:lnTo>
                  <a:lnTo>
                    <a:pt x="2214" y="1313"/>
                  </a:lnTo>
                  <a:lnTo>
                    <a:pt x="2160" y="1378"/>
                  </a:lnTo>
                  <a:lnTo>
                    <a:pt x="2097" y="1436"/>
                  </a:lnTo>
                  <a:lnTo>
                    <a:pt x="2028" y="1492"/>
                  </a:lnTo>
                  <a:lnTo>
                    <a:pt x="1954" y="1542"/>
                  </a:lnTo>
                  <a:lnTo>
                    <a:pt x="1872" y="1587"/>
                  </a:lnTo>
                  <a:lnTo>
                    <a:pt x="1787" y="1628"/>
                  </a:lnTo>
                  <a:lnTo>
                    <a:pt x="1699" y="1665"/>
                  </a:lnTo>
                  <a:lnTo>
                    <a:pt x="1606" y="1693"/>
                  </a:lnTo>
                  <a:lnTo>
                    <a:pt x="1508" y="1717"/>
                  </a:lnTo>
                  <a:lnTo>
                    <a:pt x="1411" y="1736"/>
                  </a:lnTo>
                  <a:lnTo>
                    <a:pt x="1309" y="1747"/>
                  </a:lnTo>
                  <a:lnTo>
                    <a:pt x="1210" y="1751"/>
                  </a:lnTo>
                  <a:lnTo>
                    <a:pt x="1108" y="1751"/>
                  </a:lnTo>
                  <a:lnTo>
                    <a:pt x="1009" y="1742"/>
                  </a:lnTo>
                  <a:lnTo>
                    <a:pt x="909" y="1730"/>
                  </a:lnTo>
                  <a:lnTo>
                    <a:pt x="812" y="1710"/>
                  </a:lnTo>
                  <a:lnTo>
                    <a:pt x="719" y="1684"/>
                  </a:lnTo>
                  <a:lnTo>
                    <a:pt x="626" y="1652"/>
                  </a:lnTo>
                  <a:lnTo>
                    <a:pt x="539" y="1615"/>
                  </a:lnTo>
                  <a:lnTo>
                    <a:pt x="457" y="1572"/>
                  </a:lnTo>
                  <a:lnTo>
                    <a:pt x="381" y="1524"/>
                  </a:lnTo>
                  <a:lnTo>
                    <a:pt x="310" y="1473"/>
                  </a:lnTo>
                  <a:lnTo>
                    <a:pt x="245" y="1416"/>
                  </a:lnTo>
                  <a:lnTo>
                    <a:pt x="186" y="1356"/>
                  </a:lnTo>
                  <a:lnTo>
                    <a:pt x="137" y="1291"/>
                  </a:lnTo>
                  <a:lnTo>
                    <a:pt x="93" y="1226"/>
                  </a:lnTo>
                  <a:lnTo>
                    <a:pt x="59" y="1155"/>
                  </a:lnTo>
                  <a:lnTo>
                    <a:pt x="31" y="1084"/>
                  </a:lnTo>
                  <a:lnTo>
                    <a:pt x="13" y="1011"/>
                  </a:lnTo>
                  <a:lnTo>
                    <a:pt x="2" y="937"/>
                  </a:lnTo>
                  <a:lnTo>
                    <a:pt x="0" y="864"/>
                  </a:lnTo>
                  <a:lnTo>
                    <a:pt x="9" y="788"/>
                  </a:lnTo>
                  <a:lnTo>
                    <a:pt x="24" y="715"/>
                  </a:lnTo>
                  <a:lnTo>
                    <a:pt x="48" y="643"/>
                  </a:lnTo>
                  <a:lnTo>
                    <a:pt x="80" y="572"/>
                  </a:lnTo>
                  <a:lnTo>
                    <a:pt x="119" y="503"/>
                  </a:lnTo>
                  <a:lnTo>
                    <a:pt x="167" y="438"/>
                  </a:lnTo>
                  <a:lnTo>
                    <a:pt x="223" y="374"/>
                  </a:lnTo>
                  <a:lnTo>
                    <a:pt x="286" y="315"/>
                  </a:lnTo>
                  <a:lnTo>
                    <a:pt x="355" y="259"/>
                  </a:lnTo>
                  <a:lnTo>
                    <a:pt x="429" y="209"/>
                  </a:lnTo>
                  <a:lnTo>
                    <a:pt x="509" y="164"/>
                  </a:lnTo>
                  <a:lnTo>
                    <a:pt x="595" y="123"/>
                  </a:lnTo>
                  <a:lnTo>
                    <a:pt x="684" y="86"/>
                  </a:lnTo>
                  <a:lnTo>
                    <a:pt x="777" y="58"/>
                  </a:lnTo>
                  <a:lnTo>
                    <a:pt x="874" y="35"/>
                  </a:lnTo>
                  <a:lnTo>
                    <a:pt x="972" y="15"/>
                  </a:lnTo>
                  <a:lnTo>
                    <a:pt x="1071" y="4"/>
                  </a:lnTo>
                  <a:lnTo>
                    <a:pt x="117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339" name="Group 63"/>
          <p:cNvGrpSpPr>
            <a:grpSpLocks noChangeAspect="1"/>
          </p:cNvGrpSpPr>
          <p:nvPr/>
        </p:nvGrpSpPr>
        <p:grpSpPr bwMode="auto">
          <a:xfrm>
            <a:off x="6157913" y="1836738"/>
            <a:ext cx="1979612" cy="1797050"/>
            <a:chOff x="383" y="1437"/>
            <a:chExt cx="1902" cy="1727"/>
          </a:xfrm>
        </p:grpSpPr>
        <p:sp>
          <p:nvSpPr>
            <p:cNvPr id="56383" name="Freeform 64"/>
            <p:cNvSpPr>
              <a:spLocks noChangeAspect="1"/>
            </p:cNvSpPr>
            <p:nvPr/>
          </p:nvSpPr>
          <p:spPr bwMode="auto">
            <a:xfrm>
              <a:off x="974" y="211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5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5 w 87"/>
                <a:gd name="T21" fmla="*/ 75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5" y="75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4" name="Freeform 65"/>
            <p:cNvSpPr>
              <a:spLocks noChangeAspect="1"/>
            </p:cNvSpPr>
            <p:nvPr/>
          </p:nvSpPr>
          <p:spPr bwMode="auto">
            <a:xfrm>
              <a:off x="1782" y="148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3 h 87"/>
                <a:gd name="T8" fmla="*/ 45 w 87"/>
                <a:gd name="T9" fmla="*/ 0 h 87"/>
                <a:gd name="T10" fmla="*/ 60 w 87"/>
                <a:gd name="T11" fmla="*/ 3 h 87"/>
                <a:gd name="T12" fmla="*/ 74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4 w 87"/>
                <a:gd name="T21" fmla="*/ 75 h 87"/>
                <a:gd name="T22" fmla="*/ 60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3"/>
                  </a:lnTo>
                  <a:lnTo>
                    <a:pt x="45" y="0"/>
                  </a:lnTo>
                  <a:lnTo>
                    <a:pt x="60" y="3"/>
                  </a:lnTo>
                  <a:lnTo>
                    <a:pt x="74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4" y="75"/>
                  </a:lnTo>
                  <a:lnTo>
                    <a:pt x="60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5" name="Freeform 66"/>
            <p:cNvSpPr>
              <a:spLocks noChangeAspect="1"/>
            </p:cNvSpPr>
            <p:nvPr/>
          </p:nvSpPr>
          <p:spPr bwMode="auto">
            <a:xfrm>
              <a:off x="1193" y="2975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5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5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5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5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6" name="Freeform 67"/>
            <p:cNvSpPr>
              <a:spLocks noChangeAspect="1"/>
            </p:cNvSpPr>
            <p:nvPr/>
          </p:nvSpPr>
          <p:spPr bwMode="auto">
            <a:xfrm>
              <a:off x="383" y="1993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4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4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7" name="Freeform 68"/>
            <p:cNvSpPr>
              <a:spLocks noChangeAspect="1"/>
            </p:cNvSpPr>
            <p:nvPr/>
          </p:nvSpPr>
          <p:spPr bwMode="auto">
            <a:xfrm>
              <a:off x="1544" y="2419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5 h 87"/>
                <a:gd name="T8" fmla="*/ 42 w 87"/>
                <a:gd name="T9" fmla="*/ 0 h 87"/>
                <a:gd name="T10" fmla="*/ 59 w 87"/>
                <a:gd name="T11" fmla="*/ 5 h 87"/>
                <a:gd name="T12" fmla="*/ 74 w 87"/>
                <a:gd name="T13" fmla="*/ 13 h 87"/>
                <a:gd name="T14" fmla="*/ 83 w 87"/>
                <a:gd name="T15" fmla="*/ 28 h 87"/>
                <a:gd name="T16" fmla="*/ 87 w 87"/>
                <a:gd name="T17" fmla="*/ 45 h 87"/>
                <a:gd name="T18" fmla="*/ 83 w 87"/>
                <a:gd name="T19" fmla="*/ 62 h 87"/>
                <a:gd name="T20" fmla="*/ 74 w 87"/>
                <a:gd name="T21" fmla="*/ 75 h 87"/>
                <a:gd name="T22" fmla="*/ 59 w 87"/>
                <a:gd name="T23" fmla="*/ 85 h 87"/>
                <a:gd name="T24" fmla="*/ 42 w 87"/>
                <a:gd name="T25" fmla="*/ 87 h 87"/>
                <a:gd name="T26" fmla="*/ 28 w 87"/>
                <a:gd name="T27" fmla="*/ 85 h 87"/>
                <a:gd name="T28" fmla="*/ 13 w 87"/>
                <a:gd name="T29" fmla="*/ 75 h 87"/>
                <a:gd name="T30" fmla="*/ 4 w 87"/>
                <a:gd name="T31" fmla="*/ 62 h 87"/>
                <a:gd name="T32" fmla="*/ 0 w 87"/>
                <a:gd name="T33" fmla="*/ 45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5"/>
                  </a:lnTo>
                  <a:lnTo>
                    <a:pt x="42" y="0"/>
                  </a:lnTo>
                  <a:lnTo>
                    <a:pt x="59" y="5"/>
                  </a:lnTo>
                  <a:lnTo>
                    <a:pt x="74" y="13"/>
                  </a:lnTo>
                  <a:lnTo>
                    <a:pt x="83" y="28"/>
                  </a:lnTo>
                  <a:lnTo>
                    <a:pt x="87" y="45"/>
                  </a:lnTo>
                  <a:lnTo>
                    <a:pt x="83" y="62"/>
                  </a:lnTo>
                  <a:lnTo>
                    <a:pt x="74" y="75"/>
                  </a:lnTo>
                  <a:lnTo>
                    <a:pt x="59" y="85"/>
                  </a:lnTo>
                  <a:lnTo>
                    <a:pt x="42" y="87"/>
                  </a:lnTo>
                  <a:lnTo>
                    <a:pt x="28" y="85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8" name="Freeform 69"/>
            <p:cNvSpPr>
              <a:spLocks noChangeAspect="1"/>
            </p:cNvSpPr>
            <p:nvPr/>
          </p:nvSpPr>
          <p:spPr bwMode="auto">
            <a:xfrm>
              <a:off x="2018" y="2479"/>
              <a:ext cx="87" cy="87"/>
            </a:xfrm>
            <a:custGeom>
              <a:avLst/>
              <a:gdLst>
                <a:gd name="T0" fmla="*/ 0 w 87"/>
                <a:gd name="T1" fmla="*/ 42 h 87"/>
                <a:gd name="T2" fmla="*/ 4 w 87"/>
                <a:gd name="T3" fmla="*/ 25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4 w 87"/>
                <a:gd name="T13" fmla="*/ 13 h 87"/>
                <a:gd name="T14" fmla="*/ 85 w 87"/>
                <a:gd name="T15" fmla="*/ 25 h 87"/>
                <a:gd name="T16" fmla="*/ 87 w 87"/>
                <a:gd name="T17" fmla="*/ 42 h 87"/>
                <a:gd name="T18" fmla="*/ 85 w 87"/>
                <a:gd name="T19" fmla="*/ 59 h 87"/>
                <a:gd name="T20" fmla="*/ 74 w 87"/>
                <a:gd name="T21" fmla="*/ 74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4 h 87"/>
                <a:gd name="T30" fmla="*/ 4 w 87"/>
                <a:gd name="T31" fmla="*/ 59 h 87"/>
                <a:gd name="T32" fmla="*/ 0 w 87"/>
                <a:gd name="T33" fmla="*/ 42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7" h="87">
                  <a:moveTo>
                    <a:pt x="0" y="42"/>
                  </a:moveTo>
                  <a:lnTo>
                    <a:pt x="4" y="25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4" y="13"/>
                  </a:lnTo>
                  <a:lnTo>
                    <a:pt x="85" y="25"/>
                  </a:lnTo>
                  <a:lnTo>
                    <a:pt x="87" y="42"/>
                  </a:lnTo>
                  <a:lnTo>
                    <a:pt x="85" y="59"/>
                  </a:lnTo>
                  <a:lnTo>
                    <a:pt x="74" y="74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4"/>
                  </a:lnTo>
                  <a:lnTo>
                    <a:pt x="4" y="5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9" name="Rectangle 70"/>
            <p:cNvSpPr>
              <a:spLocks noChangeAspect="1" noChangeArrowheads="1"/>
            </p:cNvSpPr>
            <p:nvPr/>
          </p:nvSpPr>
          <p:spPr bwMode="auto">
            <a:xfrm>
              <a:off x="1890" y="1437"/>
              <a:ext cx="97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600" b="1"/>
            </a:p>
          </p:txBody>
        </p:sp>
        <p:sp>
          <p:nvSpPr>
            <p:cNvPr id="56390" name="Rectangle 71"/>
            <p:cNvSpPr>
              <a:spLocks noChangeAspect="1" noChangeArrowheads="1"/>
            </p:cNvSpPr>
            <p:nvPr/>
          </p:nvSpPr>
          <p:spPr bwMode="auto">
            <a:xfrm>
              <a:off x="1089" y="2061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600" b="1"/>
            </a:p>
          </p:txBody>
        </p:sp>
        <p:sp>
          <p:nvSpPr>
            <p:cNvPr id="56391" name="Rectangle 72"/>
            <p:cNvSpPr>
              <a:spLocks noChangeAspect="1" noChangeArrowheads="1"/>
            </p:cNvSpPr>
            <p:nvPr/>
          </p:nvSpPr>
          <p:spPr bwMode="auto">
            <a:xfrm>
              <a:off x="1699" y="2374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600" b="1"/>
            </a:p>
          </p:txBody>
        </p:sp>
        <p:sp>
          <p:nvSpPr>
            <p:cNvPr id="56392" name="Rectangle 73"/>
            <p:cNvSpPr>
              <a:spLocks noChangeAspect="1" noChangeArrowheads="1"/>
            </p:cNvSpPr>
            <p:nvPr/>
          </p:nvSpPr>
          <p:spPr bwMode="auto">
            <a:xfrm>
              <a:off x="1319" y="2929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600" b="1"/>
            </a:p>
          </p:txBody>
        </p:sp>
        <p:sp>
          <p:nvSpPr>
            <p:cNvPr id="56393" name="Rectangle 74"/>
            <p:cNvSpPr>
              <a:spLocks noChangeAspect="1" noChangeArrowheads="1"/>
            </p:cNvSpPr>
            <p:nvPr/>
          </p:nvSpPr>
          <p:spPr bwMode="auto">
            <a:xfrm>
              <a:off x="517" y="1940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600" b="1"/>
            </a:p>
          </p:txBody>
        </p:sp>
        <p:sp>
          <p:nvSpPr>
            <p:cNvPr id="56394" name="Rectangle 75"/>
            <p:cNvSpPr>
              <a:spLocks noChangeAspect="1" noChangeArrowheads="1"/>
            </p:cNvSpPr>
            <p:nvPr/>
          </p:nvSpPr>
          <p:spPr bwMode="auto">
            <a:xfrm>
              <a:off x="2187" y="2429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6</a:t>
              </a:r>
              <a:endParaRPr lang="en-US" altLang="en-US" sz="1600" b="1"/>
            </a:p>
          </p:txBody>
        </p:sp>
      </p:grpSp>
      <p:grpSp>
        <p:nvGrpSpPr>
          <p:cNvPr id="183372" name="Group 76"/>
          <p:cNvGrpSpPr>
            <a:grpSpLocks noChangeAspect="1"/>
          </p:cNvGrpSpPr>
          <p:nvPr/>
        </p:nvGrpSpPr>
        <p:grpSpPr bwMode="auto">
          <a:xfrm>
            <a:off x="7285038" y="2744788"/>
            <a:ext cx="919162" cy="617537"/>
            <a:chOff x="1465" y="2309"/>
            <a:chExt cx="883" cy="594"/>
          </a:xfrm>
        </p:grpSpPr>
        <p:sp>
          <p:nvSpPr>
            <p:cNvPr id="56381" name="Freeform 77"/>
            <p:cNvSpPr>
              <a:spLocks noChangeAspect="1"/>
            </p:cNvSpPr>
            <p:nvPr/>
          </p:nvSpPr>
          <p:spPr bwMode="auto">
            <a:xfrm>
              <a:off x="1465" y="2309"/>
              <a:ext cx="883" cy="369"/>
            </a:xfrm>
            <a:custGeom>
              <a:avLst/>
              <a:gdLst>
                <a:gd name="T0" fmla="*/ 442 w 883"/>
                <a:gd name="T1" fmla="*/ 0 h 369"/>
                <a:gd name="T2" fmla="*/ 502 w 883"/>
                <a:gd name="T3" fmla="*/ 2 h 369"/>
                <a:gd name="T4" fmla="*/ 562 w 883"/>
                <a:gd name="T5" fmla="*/ 7 h 369"/>
                <a:gd name="T6" fmla="*/ 619 w 883"/>
                <a:gd name="T7" fmla="*/ 15 h 369"/>
                <a:gd name="T8" fmla="*/ 672 w 883"/>
                <a:gd name="T9" fmla="*/ 28 h 369"/>
                <a:gd name="T10" fmla="*/ 721 w 883"/>
                <a:gd name="T11" fmla="*/ 43 h 369"/>
                <a:gd name="T12" fmla="*/ 766 w 883"/>
                <a:gd name="T13" fmla="*/ 60 h 369"/>
                <a:gd name="T14" fmla="*/ 804 w 883"/>
                <a:gd name="T15" fmla="*/ 79 h 369"/>
                <a:gd name="T16" fmla="*/ 836 w 883"/>
                <a:gd name="T17" fmla="*/ 100 h 369"/>
                <a:gd name="T18" fmla="*/ 859 w 883"/>
                <a:gd name="T19" fmla="*/ 123 h 369"/>
                <a:gd name="T20" fmla="*/ 876 w 883"/>
                <a:gd name="T21" fmla="*/ 147 h 369"/>
                <a:gd name="T22" fmla="*/ 883 w 883"/>
                <a:gd name="T23" fmla="*/ 172 h 369"/>
                <a:gd name="T24" fmla="*/ 883 w 883"/>
                <a:gd name="T25" fmla="*/ 197 h 369"/>
                <a:gd name="T26" fmla="*/ 876 w 883"/>
                <a:gd name="T27" fmla="*/ 223 h 369"/>
                <a:gd name="T28" fmla="*/ 859 w 883"/>
                <a:gd name="T29" fmla="*/ 246 h 369"/>
                <a:gd name="T30" fmla="*/ 836 w 883"/>
                <a:gd name="T31" fmla="*/ 270 h 369"/>
                <a:gd name="T32" fmla="*/ 804 w 883"/>
                <a:gd name="T33" fmla="*/ 291 h 369"/>
                <a:gd name="T34" fmla="*/ 766 w 883"/>
                <a:gd name="T35" fmla="*/ 310 h 369"/>
                <a:gd name="T36" fmla="*/ 721 w 883"/>
                <a:gd name="T37" fmla="*/ 327 h 369"/>
                <a:gd name="T38" fmla="*/ 672 w 883"/>
                <a:gd name="T39" fmla="*/ 342 h 369"/>
                <a:gd name="T40" fmla="*/ 619 w 883"/>
                <a:gd name="T41" fmla="*/ 354 h 369"/>
                <a:gd name="T42" fmla="*/ 562 w 883"/>
                <a:gd name="T43" fmla="*/ 363 h 369"/>
                <a:gd name="T44" fmla="*/ 502 w 883"/>
                <a:gd name="T45" fmla="*/ 367 h 369"/>
                <a:gd name="T46" fmla="*/ 442 w 883"/>
                <a:gd name="T47" fmla="*/ 369 h 369"/>
                <a:gd name="T48" fmla="*/ 381 w 883"/>
                <a:gd name="T49" fmla="*/ 367 h 369"/>
                <a:gd name="T50" fmla="*/ 323 w 883"/>
                <a:gd name="T51" fmla="*/ 363 h 369"/>
                <a:gd name="T52" fmla="*/ 266 w 883"/>
                <a:gd name="T53" fmla="*/ 354 h 369"/>
                <a:gd name="T54" fmla="*/ 213 w 883"/>
                <a:gd name="T55" fmla="*/ 342 h 369"/>
                <a:gd name="T56" fmla="*/ 162 w 883"/>
                <a:gd name="T57" fmla="*/ 327 h 369"/>
                <a:gd name="T58" fmla="*/ 119 w 883"/>
                <a:gd name="T59" fmla="*/ 310 h 369"/>
                <a:gd name="T60" fmla="*/ 81 w 883"/>
                <a:gd name="T61" fmla="*/ 291 h 369"/>
                <a:gd name="T62" fmla="*/ 49 w 883"/>
                <a:gd name="T63" fmla="*/ 270 h 369"/>
                <a:gd name="T64" fmla="*/ 26 w 883"/>
                <a:gd name="T65" fmla="*/ 246 h 369"/>
                <a:gd name="T66" fmla="*/ 9 w 883"/>
                <a:gd name="T67" fmla="*/ 223 h 369"/>
                <a:gd name="T68" fmla="*/ 0 w 883"/>
                <a:gd name="T69" fmla="*/ 197 h 369"/>
                <a:gd name="T70" fmla="*/ 0 w 883"/>
                <a:gd name="T71" fmla="*/ 172 h 369"/>
                <a:gd name="T72" fmla="*/ 9 w 883"/>
                <a:gd name="T73" fmla="*/ 147 h 369"/>
                <a:gd name="T74" fmla="*/ 26 w 883"/>
                <a:gd name="T75" fmla="*/ 123 h 369"/>
                <a:gd name="T76" fmla="*/ 49 w 883"/>
                <a:gd name="T77" fmla="*/ 100 h 369"/>
                <a:gd name="T78" fmla="*/ 81 w 883"/>
                <a:gd name="T79" fmla="*/ 79 h 369"/>
                <a:gd name="T80" fmla="*/ 119 w 883"/>
                <a:gd name="T81" fmla="*/ 60 h 369"/>
                <a:gd name="T82" fmla="*/ 162 w 883"/>
                <a:gd name="T83" fmla="*/ 43 h 369"/>
                <a:gd name="T84" fmla="*/ 213 w 883"/>
                <a:gd name="T85" fmla="*/ 28 h 369"/>
                <a:gd name="T86" fmla="*/ 266 w 883"/>
                <a:gd name="T87" fmla="*/ 15 h 369"/>
                <a:gd name="T88" fmla="*/ 323 w 883"/>
                <a:gd name="T89" fmla="*/ 7 h 369"/>
                <a:gd name="T90" fmla="*/ 381 w 883"/>
                <a:gd name="T91" fmla="*/ 2 h 369"/>
                <a:gd name="T92" fmla="*/ 442 w 883"/>
                <a:gd name="T93" fmla="*/ 0 h 36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83" h="369">
                  <a:moveTo>
                    <a:pt x="442" y="0"/>
                  </a:moveTo>
                  <a:lnTo>
                    <a:pt x="502" y="2"/>
                  </a:lnTo>
                  <a:lnTo>
                    <a:pt x="562" y="7"/>
                  </a:lnTo>
                  <a:lnTo>
                    <a:pt x="619" y="15"/>
                  </a:lnTo>
                  <a:lnTo>
                    <a:pt x="672" y="28"/>
                  </a:lnTo>
                  <a:lnTo>
                    <a:pt x="721" y="43"/>
                  </a:lnTo>
                  <a:lnTo>
                    <a:pt x="766" y="60"/>
                  </a:lnTo>
                  <a:lnTo>
                    <a:pt x="804" y="79"/>
                  </a:lnTo>
                  <a:lnTo>
                    <a:pt x="836" y="100"/>
                  </a:lnTo>
                  <a:lnTo>
                    <a:pt x="859" y="123"/>
                  </a:lnTo>
                  <a:lnTo>
                    <a:pt x="876" y="147"/>
                  </a:lnTo>
                  <a:lnTo>
                    <a:pt x="883" y="172"/>
                  </a:lnTo>
                  <a:lnTo>
                    <a:pt x="883" y="197"/>
                  </a:lnTo>
                  <a:lnTo>
                    <a:pt x="876" y="223"/>
                  </a:lnTo>
                  <a:lnTo>
                    <a:pt x="859" y="246"/>
                  </a:lnTo>
                  <a:lnTo>
                    <a:pt x="836" y="270"/>
                  </a:lnTo>
                  <a:lnTo>
                    <a:pt x="804" y="291"/>
                  </a:lnTo>
                  <a:lnTo>
                    <a:pt x="766" y="310"/>
                  </a:lnTo>
                  <a:lnTo>
                    <a:pt x="721" y="327"/>
                  </a:lnTo>
                  <a:lnTo>
                    <a:pt x="672" y="342"/>
                  </a:lnTo>
                  <a:lnTo>
                    <a:pt x="619" y="354"/>
                  </a:lnTo>
                  <a:lnTo>
                    <a:pt x="562" y="363"/>
                  </a:lnTo>
                  <a:lnTo>
                    <a:pt x="502" y="367"/>
                  </a:lnTo>
                  <a:lnTo>
                    <a:pt x="442" y="369"/>
                  </a:lnTo>
                  <a:lnTo>
                    <a:pt x="381" y="367"/>
                  </a:lnTo>
                  <a:lnTo>
                    <a:pt x="323" y="363"/>
                  </a:lnTo>
                  <a:lnTo>
                    <a:pt x="266" y="354"/>
                  </a:lnTo>
                  <a:lnTo>
                    <a:pt x="213" y="342"/>
                  </a:lnTo>
                  <a:lnTo>
                    <a:pt x="162" y="327"/>
                  </a:lnTo>
                  <a:lnTo>
                    <a:pt x="119" y="310"/>
                  </a:lnTo>
                  <a:lnTo>
                    <a:pt x="81" y="291"/>
                  </a:lnTo>
                  <a:lnTo>
                    <a:pt x="49" y="270"/>
                  </a:lnTo>
                  <a:lnTo>
                    <a:pt x="26" y="246"/>
                  </a:lnTo>
                  <a:lnTo>
                    <a:pt x="9" y="223"/>
                  </a:lnTo>
                  <a:lnTo>
                    <a:pt x="0" y="197"/>
                  </a:lnTo>
                  <a:lnTo>
                    <a:pt x="0" y="172"/>
                  </a:lnTo>
                  <a:lnTo>
                    <a:pt x="9" y="147"/>
                  </a:lnTo>
                  <a:lnTo>
                    <a:pt x="26" y="123"/>
                  </a:lnTo>
                  <a:lnTo>
                    <a:pt x="49" y="100"/>
                  </a:lnTo>
                  <a:lnTo>
                    <a:pt x="81" y="79"/>
                  </a:lnTo>
                  <a:lnTo>
                    <a:pt x="119" y="60"/>
                  </a:lnTo>
                  <a:lnTo>
                    <a:pt x="162" y="43"/>
                  </a:lnTo>
                  <a:lnTo>
                    <a:pt x="213" y="28"/>
                  </a:lnTo>
                  <a:lnTo>
                    <a:pt x="266" y="15"/>
                  </a:lnTo>
                  <a:lnTo>
                    <a:pt x="323" y="7"/>
                  </a:lnTo>
                  <a:lnTo>
                    <a:pt x="381" y="2"/>
                  </a:lnTo>
                  <a:lnTo>
                    <a:pt x="44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2" name="Rectangle 78"/>
            <p:cNvSpPr>
              <a:spLocks noChangeAspect="1" noChangeArrowheads="1"/>
            </p:cNvSpPr>
            <p:nvPr/>
          </p:nvSpPr>
          <p:spPr bwMode="auto">
            <a:xfrm>
              <a:off x="1831" y="2668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0000"/>
                  </a:solidFill>
                </a:rPr>
                <a:t>1</a:t>
              </a:r>
              <a:endParaRPr lang="en-US" altLang="en-US" sz="1600" b="1"/>
            </a:p>
          </p:txBody>
        </p:sp>
      </p:grpSp>
      <p:grpSp>
        <p:nvGrpSpPr>
          <p:cNvPr id="183375" name="Group 79"/>
          <p:cNvGrpSpPr>
            <a:grpSpLocks noChangeAspect="1"/>
          </p:cNvGrpSpPr>
          <p:nvPr/>
        </p:nvGrpSpPr>
        <p:grpSpPr bwMode="auto">
          <a:xfrm>
            <a:off x="6100763" y="2114550"/>
            <a:ext cx="1036637" cy="584200"/>
            <a:chOff x="328" y="1704"/>
            <a:chExt cx="995" cy="561"/>
          </a:xfrm>
        </p:grpSpPr>
        <p:sp>
          <p:nvSpPr>
            <p:cNvPr id="56379" name="Freeform 80"/>
            <p:cNvSpPr>
              <a:spLocks noChangeAspect="1"/>
            </p:cNvSpPr>
            <p:nvPr/>
          </p:nvSpPr>
          <p:spPr bwMode="auto">
            <a:xfrm>
              <a:off x="328" y="1881"/>
              <a:ext cx="995" cy="384"/>
            </a:xfrm>
            <a:custGeom>
              <a:avLst/>
              <a:gdLst>
                <a:gd name="T0" fmla="*/ 514 w 995"/>
                <a:gd name="T1" fmla="*/ 4 h 384"/>
                <a:gd name="T2" fmla="*/ 576 w 995"/>
                <a:gd name="T3" fmla="*/ 10 h 384"/>
                <a:gd name="T4" fmla="*/ 638 w 995"/>
                <a:gd name="T5" fmla="*/ 21 h 384"/>
                <a:gd name="T6" fmla="*/ 695 w 995"/>
                <a:gd name="T7" fmla="*/ 34 h 384"/>
                <a:gd name="T8" fmla="*/ 752 w 995"/>
                <a:gd name="T9" fmla="*/ 49 h 384"/>
                <a:gd name="T10" fmla="*/ 803 w 995"/>
                <a:gd name="T11" fmla="*/ 66 h 384"/>
                <a:gd name="T12" fmla="*/ 850 w 995"/>
                <a:gd name="T13" fmla="*/ 85 h 384"/>
                <a:gd name="T14" fmla="*/ 891 w 995"/>
                <a:gd name="T15" fmla="*/ 106 h 384"/>
                <a:gd name="T16" fmla="*/ 927 w 995"/>
                <a:gd name="T17" fmla="*/ 127 h 384"/>
                <a:gd name="T18" fmla="*/ 954 w 995"/>
                <a:gd name="T19" fmla="*/ 150 h 384"/>
                <a:gd name="T20" fmla="*/ 976 w 995"/>
                <a:gd name="T21" fmla="*/ 176 h 384"/>
                <a:gd name="T22" fmla="*/ 988 w 995"/>
                <a:gd name="T23" fmla="*/ 199 h 384"/>
                <a:gd name="T24" fmla="*/ 995 w 995"/>
                <a:gd name="T25" fmla="*/ 222 h 384"/>
                <a:gd name="T26" fmla="*/ 993 w 995"/>
                <a:gd name="T27" fmla="*/ 248 h 384"/>
                <a:gd name="T28" fmla="*/ 982 w 995"/>
                <a:gd name="T29" fmla="*/ 269 h 384"/>
                <a:gd name="T30" fmla="*/ 965 w 995"/>
                <a:gd name="T31" fmla="*/ 290 h 384"/>
                <a:gd name="T32" fmla="*/ 940 w 995"/>
                <a:gd name="T33" fmla="*/ 312 h 384"/>
                <a:gd name="T34" fmla="*/ 908 w 995"/>
                <a:gd name="T35" fmla="*/ 329 h 384"/>
                <a:gd name="T36" fmla="*/ 869 w 995"/>
                <a:gd name="T37" fmla="*/ 345 h 384"/>
                <a:gd name="T38" fmla="*/ 827 w 995"/>
                <a:gd name="T39" fmla="*/ 358 h 384"/>
                <a:gd name="T40" fmla="*/ 776 w 995"/>
                <a:gd name="T41" fmla="*/ 369 h 384"/>
                <a:gd name="T42" fmla="*/ 723 w 995"/>
                <a:gd name="T43" fmla="*/ 377 h 384"/>
                <a:gd name="T44" fmla="*/ 665 w 995"/>
                <a:gd name="T45" fmla="*/ 382 h 384"/>
                <a:gd name="T46" fmla="*/ 606 w 995"/>
                <a:gd name="T47" fmla="*/ 384 h 384"/>
                <a:gd name="T48" fmla="*/ 544 w 995"/>
                <a:gd name="T49" fmla="*/ 384 h 384"/>
                <a:gd name="T50" fmla="*/ 480 w 995"/>
                <a:gd name="T51" fmla="*/ 379 h 384"/>
                <a:gd name="T52" fmla="*/ 419 w 995"/>
                <a:gd name="T53" fmla="*/ 373 h 384"/>
                <a:gd name="T54" fmla="*/ 357 w 995"/>
                <a:gd name="T55" fmla="*/ 362 h 384"/>
                <a:gd name="T56" fmla="*/ 300 w 995"/>
                <a:gd name="T57" fmla="*/ 350 h 384"/>
                <a:gd name="T58" fmla="*/ 242 w 995"/>
                <a:gd name="T59" fmla="*/ 335 h 384"/>
                <a:gd name="T60" fmla="*/ 191 w 995"/>
                <a:gd name="T61" fmla="*/ 318 h 384"/>
                <a:gd name="T62" fmla="*/ 144 w 995"/>
                <a:gd name="T63" fmla="*/ 299 h 384"/>
                <a:gd name="T64" fmla="*/ 104 w 995"/>
                <a:gd name="T65" fmla="*/ 278 h 384"/>
                <a:gd name="T66" fmla="*/ 68 w 995"/>
                <a:gd name="T67" fmla="*/ 256 h 384"/>
                <a:gd name="T68" fmla="*/ 40 w 995"/>
                <a:gd name="T69" fmla="*/ 233 h 384"/>
                <a:gd name="T70" fmla="*/ 19 w 995"/>
                <a:gd name="T71" fmla="*/ 208 h 384"/>
                <a:gd name="T72" fmla="*/ 6 w 995"/>
                <a:gd name="T73" fmla="*/ 184 h 384"/>
                <a:gd name="T74" fmla="*/ 0 w 995"/>
                <a:gd name="T75" fmla="*/ 161 h 384"/>
                <a:gd name="T76" fmla="*/ 2 w 995"/>
                <a:gd name="T77" fmla="*/ 138 h 384"/>
                <a:gd name="T78" fmla="*/ 13 w 995"/>
                <a:gd name="T79" fmla="*/ 114 h 384"/>
                <a:gd name="T80" fmla="*/ 30 w 995"/>
                <a:gd name="T81" fmla="*/ 93 h 384"/>
                <a:gd name="T82" fmla="*/ 55 w 995"/>
                <a:gd name="T83" fmla="*/ 72 h 384"/>
                <a:gd name="T84" fmla="*/ 87 w 995"/>
                <a:gd name="T85" fmla="*/ 55 h 384"/>
                <a:gd name="T86" fmla="*/ 125 w 995"/>
                <a:gd name="T87" fmla="*/ 38 h 384"/>
                <a:gd name="T88" fmla="*/ 168 w 995"/>
                <a:gd name="T89" fmla="*/ 25 h 384"/>
                <a:gd name="T90" fmla="*/ 219 w 995"/>
                <a:gd name="T91" fmla="*/ 15 h 384"/>
                <a:gd name="T92" fmla="*/ 272 w 995"/>
                <a:gd name="T93" fmla="*/ 6 h 384"/>
                <a:gd name="T94" fmla="*/ 329 w 995"/>
                <a:gd name="T95" fmla="*/ 2 h 384"/>
                <a:gd name="T96" fmla="*/ 389 w 995"/>
                <a:gd name="T97" fmla="*/ 0 h 384"/>
                <a:gd name="T98" fmla="*/ 450 w 995"/>
                <a:gd name="T99" fmla="*/ 0 h 384"/>
                <a:gd name="T100" fmla="*/ 514 w 995"/>
                <a:gd name="T101" fmla="*/ 4 h 3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95" h="384">
                  <a:moveTo>
                    <a:pt x="514" y="4"/>
                  </a:moveTo>
                  <a:lnTo>
                    <a:pt x="576" y="10"/>
                  </a:lnTo>
                  <a:lnTo>
                    <a:pt x="638" y="21"/>
                  </a:lnTo>
                  <a:lnTo>
                    <a:pt x="695" y="34"/>
                  </a:lnTo>
                  <a:lnTo>
                    <a:pt x="752" y="49"/>
                  </a:lnTo>
                  <a:lnTo>
                    <a:pt x="803" y="66"/>
                  </a:lnTo>
                  <a:lnTo>
                    <a:pt x="850" y="85"/>
                  </a:lnTo>
                  <a:lnTo>
                    <a:pt x="891" y="106"/>
                  </a:lnTo>
                  <a:lnTo>
                    <a:pt x="927" y="127"/>
                  </a:lnTo>
                  <a:lnTo>
                    <a:pt x="954" y="150"/>
                  </a:lnTo>
                  <a:lnTo>
                    <a:pt x="976" y="176"/>
                  </a:lnTo>
                  <a:lnTo>
                    <a:pt x="988" y="199"/>
                  </a:lnTo>
                  <a:lnTo>
                    <a:pt x="995" y="222"/>
                  </a:lnTo>
                  <a:lnTo>
                    <a:pt x="993" y="248"/>
                  </a:lnTo>
                  <a:lnTo>
                    <a:pt x="982" y="269"/>
                  </a:lnTo>
                  <a:lnTo>
                    <a:pt x="965" y="290"/>
                  </a:lnTo>
                  <a:lnTo>
                    <a:pt x="940" y="312"/>
                  </a:lnTo>
                  <a:lnTo>
                    <a:pt x="908" y="329"/>
                  </a:lnTo>
                  <a:lnTo>
                    <a:pt x="869" y="345"/>
                  </a:lnTo>
                  <a:lnTo>
                    <a:pt x="827" y="358"/>
                  </a:lnTo>
                  <a:lnTo>
                    <a:pt x="776" y="369"/>
                  </a:lnTo>
                  <a:lnTo>
                    <a:pt x="723" y="377"/>
                  </a:lnTo>
                  <a:lnTo>
                    <a:pt x="665" y="382"/>
                  </a:lnTo>
                  <a:lnTo>
                    <a:pt x="606" y="384"/>
                  </a:lnTo>
                  <a:lnTo>
                    <a:pt x="544" y="384"/>
                  </a:lnTo>
                  <a:lnTo>
                    <a:pt x="480" y="379"/>
                  </a:lnTo>
                  <a:lnTo>
                    <a:pt x="419" y="373"/>
                  </a:lnTo>
                  <a:lnTo>
                    <a:pt x="357" y="362"/>
                  </a:lnTo>
                  <a:lnTo>
                    <a:pt x="300" y="350"/>
                  </a:lnTo>
                  <a:lnTo>
                    <a:pt x="242" y="335"/>
                  </a:lnTo>
                  <a:lnTo>
                    <a:pt x="191" y="318"/>
                  </a:lnTo>
                  <a:lnTo>
                    <a:pt x="144" y="299"/>
                  </a:lnTo>
                  <a:lnTo>
                    <a:pt x="104" y="278"/>
                  </a:lnTo>
                  <a:lnTo>
                    <a:pt x="68" y="256"/>
                  </a:lnTo>
                  <a:lnTo>
                    <a:pt x="40" y="233"/>
                  </a:lnTo>
                  <a:lnTo>
                    <a:pt x="19" y="208"/>
                  </a:lnTo>
                  <a:lnTo>
                    <a:pt x="6" y="184"/>
                  </a:lnTo>
                  <a:lnTo>
                    <a:pt x="0" y="161"/>
                  </a:lnTo>
                  <a:lnTo>
                    <a:pt x="2" y="138"/>
                  </a:lnTo>
                  <a:lnTo>
                    <a:pt x="13" y="114"/>
                  </a:lnTo>
                  <a:lnTo>
                    <a:pt x="30" y="93"/>
                  </a:lnTo>
                  <a:lnTo>
                    <a:pt x="55" y="72"/>
                  </a:lnTo>
                  <a:lnTo>
                    <a:pt x="87" y="55"/>
                  </a:lnTo>
                  <a:lnTo>
                    <a:pt x="125" y="38"/>
                  </a:lnTo>
                  <a:lnTo>
                    <a:pt x="168" y="25"/>
                  </a:lnTo>
                  <a:lnTo>
                    <a:pt x="219" y="15"/>
                  </a:lnTo>
                  <a:lnTo>
                    <a:pt x="272" y="6"/>
                  </a:lnTo>
                  <a:lnTo>
                    <a:pt x="329" y="2"/>
                  </a:lnTo>
                  <a:lnTo>
                    <a:pt x="389" y="0"/>
                  </a:lnTo>
                  <a:lnTo>
                    <a:pt x="450" y="0"/>
                  </a:lnTo>
                  <a:lnTo>
                    <a:pt x="514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0" name="Rectangle 81"/>
            <p:cNvSpPr>
              <a:spLocks noChangeAspect="1" noChangeArrowheads="1"/>
            </p:cNvSpPr>
            <p:nvPr/>
          </p:nvSpPr>
          <p:spPr bwMode="auto">
            <a:xfrm>
              <a:off x="854" y="1704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0000"/>
                  </a:solidFill>
                </a:rPr>
                <a:t>2</a:t>
              </a:r>
              <a:endParaRPr lang="en-US" altLang="en-US" sz="1600" b="1"/>
            </a:p>
          </p:txBody>
        </p:sp>
      </p:grpSp>
      <p:grpSp>
        <p:nvGrpSpPr>
          <p:cNvPr id="183378" name="Group 82"/>
          <p:cNvGrpSpPr>
            <a:grpSpLocks noChangeAspect="1"/>
          </p:cNvGrpSpPr>
          <p:nvPr/>
        </p:nvGrpSpPr>
        <p:grpSpPr bwMode="auto">
          <a:xfrm>
            <a:off x="5875338" y="1677988"/>
            <a:ext cx="2582862" cy="2287587"/>
            <a:chOff x="111" y="1285"/>
            <a:chExt cx="2481" cy="2197"/>
          </a:xfrm>
        </p:grpSpPr>
        <p:sp>
          <p:nvSpPr>
            <p:cNvPr id="56377" name="Rectangle 83"/>
            <p:cNvSpPr>
              <a:spLocks noChangeAspect="1" noChangeArrowheads="1"/>
            </p:cNvSpPr>
            <p:nvPr/>
          </p:nvSpPr>
          <p:spPr bwMode="auto">
            <a:xfrm>
              <a:off x="2484" y="1704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0000"/>
                  </a:solidFill>
                </a:rPr>
                <a:t>5</a:t>
              </a:r>
              <a:endParaRPr lang="en-US" altLang="en-US" sz="1600" b="1"/>
            </a:p>
          </p:txBody>
        </p:sp>
        <p:sp>
          <p:nvSpPr>
            <p:cNvPr id="56378" name="Freeform 84"/>
            <p:cNvSpPr>
              <a:spLocks noChangeAspect="1"/>
            </p:cNvSpPr>
            <p:nvPr/>
          </p:nvSpPr>
          <p:spPr bwMode="auto">
            <a:xfrm>
              <a:off x="111" y="1285"/>
              <a:ext cx="2479" cy="2197"/>
            </a:xfrm>
            <a:custGeom>
              <a:avLst/>
              <a:gdLst>
                <a:gd name="T0" fmla="*/ 1339 w 2479"/>
                <a:gd name="T1" fmla="*/ 2 h 2197"/>
                <a:gd name="T2" fmla="*/ 1541 w 2479"/>
                <a:gd name="T3" fmla="*/ 32 h 2197"/>
                <a:gd name="T4" fmla="*/ 1735 w 2479"/>
                <a:gd name="T5" fmla="*/ 91 h 2197"/>
                <a:gd name="T6" fmla="*/ 1916 w 2479"/>
                <a:gd name="T7" fmla="*/ 178 h 2197"/>
                <a:gd name="T8" fmla="*/ 2077 w 2479"/>
                <a:gd name="T9" fmla="*/ 288 h 2197"/>
                <a:gd name="T10" fmla="*/ 2215 w 2479"/>
                <a:gd name="T11" fmla="*/ 422 h 2197"/>
                <a:gd name="T12" fmla="*/ 2328 w 2479"/>
                <a:gd name="T13" fmla="*/ 572 h 2197"/>
                <a:gd name="T14" fmla="*/ 2411 w 2479"/>
                <a:gd name="T15" fmla="*/ 740 h 2197"/>
                <a:gd name="T16" fmla="*/ 2462 w 2479"/>
                <a:gd name="T17" fmla="*/ 916 h 2197"/>
                <a:gd name="T18" fmla="*/ 2479 w 2479"/>
                <a:gd name="T19" fmla="*/ 1096 h 2197"/>
                <a:gd name="T20" fmla="*/ 2462 w 2479"/>
                <a:gd name="T21" fmla="*/ 1277 h 2197"/>
                <a:gd name="T22" fmla="*/ 2411 w 2479"/>
                <a:gd name="T23" fmla="*/ 1453 h 2197"/>
                <a:gd name="T24" fmla="*/ 2330 w 2479"/>
                <a:gd name="T25" fmla="*/ 1620 h 2197"/>
                <a:gd name="T26" fmla="*/ 2217 w 2479"/>
                <a:gd name="T27" fmla="*/ 1771 h 2197"/>
                <a:gd name="T28" fmla="*/ 2079 w 2479"/>
                <a:gd name="T29" fmla="*/ 1904 h 2197"/>
                <a:gd name="T30" fmla="*/ 1918 w 2479"/>
                <a:gd name="T31" fmla="*/ 2017 h 2197"/>
                <a:gd name="T32" fmla="*/ 1739 w 2479"/>
                <a:gd name="T33" fmla="*/ 2104 h 2197"/>
                <a:gd name="T34" fmla="*/ 1546 w 2479"/>
                <a:gd name="T35" fmla="*/ 2163 h 2197"/>
                <a:gd name="T36" fmla="*/ 1344 w 2479"/>
                <a:gd name="T37" fmla="*/ 2193 h 2197"/>
                <a:gd name="T38" fmla="*/ 1139 w 2479"/>
                <a:gd name="T39" fmla="*/ 2193 h 2197"/>
                <a:gd name="T40" fmla="*/ 938 w 2479"/>
                <a:gd name="T41" fmla="*/ 2163 h 2197"/>
                <a:gd name="T42" fmla="*/ 744 w 2479"/>
                <a:gd name="T43" fmla="*/ 2106 h 2197"/>
                <a:gd name="T44" fmla="*/ 563 w 2479"/>
                <a:gd name="T45" fmla="*/ 2019 h 2197"/>
                <a:gd name="T46" fmla="*/ 402 w 2479"/>
                <a:gd name="T47" fmla="*/ 1909 h 2197"/>
                <a:gd name="T48" fmla="*/ 264 w 2479"/>
                <a:gd name="T49" fmla="*/ 1775 h 2197"/>
                <a:gd name="T50" fmla="*/ 151 w 2479"/>
                <a:gd name="T51" fmla="*/ 1622 h 2197"/>
                <a:gd name="T52" fmla="*/ 68 w 2479"/>
                <a:gd name="T53" fmla="*/ 1457 h 2197"/>
                <a:gd name="T54" fmla="*/ 17 w 2479"/>
                <a:gd name="T55" fmla="*/ 1281 h 2197"/>
                <a:gd name="T56" fmla="*/ 0 w 2479"/>
                <a:gd name="T57" fmla="*/ 1101 h 2197"/>
                <a:gd name="T58" fmla="*/ 17 w 2479"/>
                <a:gd name="T59" fmla="*/ 920 h 2197"/>
                <a:gd name="T60" fmla="*/ 68 w 2479"/>
                <a:gd name="T61" fmla="*/ 744 h 2197"/>
                <a:gd name="T62" fmla="*/ 149 w 2479"/>
                <a:gd name="T63" fmla="*/ 577 h 2197"/>
                <a:gd name="T64" fmla="*/ 261 w 2479"/>
                <a:gd name="T65" fmla="*/ 424 h 2197"/>
                <a:gd name="T66" fmla="*/ 400 w 2479"/>
                <a:gd name="T67" fmla="*/ 290 h 2197"/>
                <a:gd name="T68" fmla="*/ 559 w 2479"/>
                <a:gd name="T69" fmla="*/ 180 h 2197"/>
                <a:gd name="T70" fmla="*/ 740 w 2479"/>
                <a:gd name="T71" fmla="*/ 93 h 2197"/>
                <a:gd name="T72" fmla="*/ 933 w 2479"/>
                <a:gd name="T73" fmla="*/ 34 h 2197"/>
                <a:gd name="T74" fmla="*/ 1135 w 2479"/>
                <a:gd name="T75" fmla="*/ 4 h 21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479" h="2197">
                  <a:moveTo>
                    <a:pt x="1237" y="0"/>
                  </a:moveTo>
                  <a:lnTo>
                    <a:pt x="1339" y="2"/>
                  </a:lnTo>
                  <a:lnTo>
                    <a:pt x="1441" y="15"/>
                  </a:lnTo>
                  <a:lnTo>
                    <a:pt x="1541" y="32"/>
                  </a:lnTo>
                  <a:lnTo>
                    <a:pt x="1639" y="59"/>
                  </a:lnTo>
                  <a:lnTo>
                    <a:pt x="1735" y="91"/>
                  </a:lnTo>
                  <a:lnTo>
                    <a:pt x="1826" y="131"/>
                  </a:lnTo>
                  <a:lnTo>
                    <a:pt x="1916" y="178"/>
                  </a:lnTo>
                  <a:lnTo>
                    <a:pt x="1998" y="229"/>
                  </a:lnTo>
                  <a:lnTo>
                    <a:pt x="2077" y="288"/>
                  </a:lnTo>
                  <a:lnTo>
                    <a:pt x="2149" y="352"/>
                  </a:lnTo>
                  <a:lnTo>
                    <a:pt x="2215" y="422"/>
                  </a:lnTo>
                  <a:lnTo>
                    <a:pt x="2275" y="496"/>
                  </a:lnTo>
                  <a:lnTo>
                    <a:pt x="2328" y="572"/>
                  </a:lnTo>
                  <a:lnTo>
                    <a:pt x="2373" y="655"/>
                  </a:lnTo>
                  <a:lnTo>
                    <a:pt x="2411" y="740"/>
                  </a:lnTo>
                  <a:lnTo>
                    <a:pt x="2441" y="827"/>
                  </a:lnTo>
                  <a:lnTo>
                    <a:pt x="2462" y="916"/>
                  </a:lnTo>
                  <a:lnTo>
                    <a:pt x="2475" y="1005"/>
                  </a:lnTo>
                  <a:lnTo>
                    <a:pt x="2479" y="1096"/>
                  </a:lnTo>
                  <a:lnTo>
                    <a:pt x="2475" y="1188"/>
                  </a:lnTo>
                  <a:lnTo>
                    <a:pt x="2462" y="1277"/>
                  </a:lnTo>
                  <a:lnTo>
                    <a:pt x="2441" y="1366"/>
                  </a:lnTo>
                  <a:lnTo>
                    <a:pt x="2411" y="1453"/>
                  </a:lnTo>
                  <a:lnTo>
                    <a:pt x="2375" y="1537"/>
                  </a:lnTo>
                  <a:lnTo>
                    <a:pt x="2330" y="1620"/>
                  </a:lnTo>
                  <a:lnTo>
                    <a:pt x="2277" y="1697"/>
                  </a:lnTo>
                  <a:lnTo>
                    <a:pt x="2217" y="1771"/>
                  </a:lnTo>
                  <a:lnTo>
                    <a:pt x="2152" y="1841"/>
                  </a:lnTo>
                  <a:lnTo>
                    <a:pt x="2079" y="1904"/>
                  </a:lnTo>
                  <a:lnTo>
                    <a:pt x="2003" y="1964"/>
                  </a:lnTo>
                  <a:lnTo>
                    <a:pt x="1918" y="2017"/>
                  </a:lnTo>
                  <a:lnTo>
                    <a:pt x="1830" y="2063"/>
                  </a:lnTo>
                  <a:lnTo>
                    <a:pt x="1739" y="2104"/>
                  </a:lnTo>
                  <a:lnTo>
                    <a:pt x="1643" y="2136"/>
                  </a:lnTo>
                  <a:lnTo>
                    <a:pt x="1546" y="2163"/>
                  </a:lnTo>
                  <a:lnTo>
                    <a:pt x="1446" y="2182"/>
                  </a:lnTo>
                  <a:lnTo>
                    <a:pt x="1344" y="2193"/>
                  </a:lnTo>
                  <a:lnTo>
                    <a:pt x="1242" y="2197"/>
                  </a:lnTo>
                  <a:lnTo>
                    <a:pt x="1139" y="2193"/>
                  </a:lnTo>
                  <a:lnTo>
                    <a:pt x="1037" y="2182"/>
                  </a:lnTo>
                  <a:lnTo>
                    <a:pt x="938" y="2163"/>
                  </a:lnTo>
                  <a:lnTo>
                    <a:pt x="840" y="2138"/>
                  </a:lnTo>
                  <a:lnTo>
                    <a:pt x="744" y="2106"/>
                  </a:lnTo>
                  <a:lnTo>
                    <a:pt x="650" y="2066"/>
                  </a:lnTo>
                  <a:lnTo>
                    <a:pt x="563" y="2019"/>
                  </a:lnTo>
                  <a:lnTo>
                    <a:pt x="480" y="1966"/>
                  </a:lnTo>
                  <a:lnTo>
                    <a:pt x="402" y="1909"/>
                  </a:lnTo>
                  <a:lnTo>
                    <a:pt x="329" y="1843"/>
                  </a:lnTo>
                  <a:lnTo>
                    <a:pt x="264" y="1775"/>
                  </a:lnTo>
                  <a:lnTo>
                    <a:pt x="204" y="1701"/>
                  </a:lnTo>
                  <a:lnTo>
                    <a:pt x="151" y="1622"/>
                  </a:lnTo>
                  <a:lnTo>
                    <a:pt x="106" y="1542"/>
                  </a:lnTo>
                  <a:lnTo>
                    <a:pt x="68" y="1457"/>
                  </a:lnTo>
                  <a:lnTo>
                    <a:pt x="38" y="1370"/>
                  </a:lnTo>
                  <a:lnTo>
                    <a:pt x="17" y="1281"/>
                  </a:lnTo>
                  <a:lnTo>
                    <a:pt x="4" y="1192"/>
                  </a:lnTo>
                  <a:lnTo>
                    <a:pt x="0" y="1101"/>
                  </a:lnTo>
                  <a:lnTo>
                    <a:pt x="4" y="1009"/>
                  </a:lnTo>
                  <a:lnTo>
                    <a:pt x="17" y="920"/>
                  </a:lnTo>
                  <a:lnTo>
                    <a:pt x="38" y="831"/>
                  </a:lnTo>
                  <a:lnTo>
                    <a:pt x="68" y="744"/>
                  </a:lnTo>
                  <a:lnTo>
                    <a:pt x="104" y="659"/>
                  </a:lnTo>
                  <a:lnTo>
                    <a:pt x="149" y="577"/>
                  </a:lnTo>
                  <a:lnTo>
                    <a:pt x="202" y="498"/>
                  </a:lnTo>
                  <a:lnTo>
                    <a:pt x="261" y="424"/>
                  </a:lnTo>
                  <a:lnTo>
                    <a:pt x="327" y="356"/>
                  </a:lnTo>
                  <a:lnTo>
                    <a:pt x="400" y="290"/>
                  </a:lnTo>
                  <a:lnTo>
                    <a:pt x="476" y="233"/>
                  </a:lnTo>
                  <a:lnTo>
                    <a:pt x="559" y="180"/>
                  </a:lnTo>
                  <a:lnTo>
                    <a:pt x="648" y="133"/>
                  </a:lnTo>
                  <a:lnTo>
                    <a:pt x="740" y="93"/>
                  </a:lnTo>
                  <a:lnTo>
                    <a:pt x="835" y="59"/>
                  </a:lnTo>
                  <a:lnTo>
                    <a:pt x="933" y="34"/>
                  </a:lnTo>
                  <a:lnTo>
                    <a:pt x="1033" y="15"/>
                  </a:lnTo>
                  <a:lnTo>
                    <a:pt x="1135" y="4"/>
                  </a:lnTo>
                  <a:lnTo>
                    <a:pt x="12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3381" name="Group 85"/>
          <p:cNvGrpSpPr>
            <a:grpSpLocks noChangeAspect="1"/>
          </p:cNvGrpSpPr>
          <p:nvPr/>
        </p:nvGrpSpPr>
        <p:grpSpPr bwMode="auto">
          <a:xfrm>
            <a:off x="6873875" y="2595563"/>
            <a:ext cx="1416050" cy="1084262"/>
            <a:chOff x="1070" y="2167"/>
            <a:chExt cx="1361" cy="1041"/>
          </a:xfrm>
        </p:grpSpPr>
        <p:sp>
          <p:nvSpPr>
            <p:cNvPr id="56375" name="Rectangle 86"/>
            <p:cNvSpPr>
              <a:spLocks noChangeAspect="1" noChangeArrowheads="1"/>
            </p:cNvSpPr>
            <p:nvPr/>
          </p:nvSpPr>
          <p:spPr bwMode="auto">
            <a:xfrm>
              <a:off x="1070" y="2560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0000"/>
                  </a:solidFill>
                </a:rPr>
                <a:t>3</a:t>
              </a:r>
              <a:endParaRPr lang="en-US" altLang="en-US" sz="1600" b="1"/>
            </a:p>
          </p:txBody>
        </p:sp>
        <p:sp>
          <p:nvSpPr>
            <p:cNvPr id="56376" name="Freeform 87"/>
            <p:cNvSpPr>
              <a:spLocks noChangeAspect="1"/>
            </p:cNvSpPr>
            <p:nvPr/>
          </p:nvSpPr>
          <p:spPr bwMode="auto">
            <a:xfrm>
              <a:off x="1114" y="2167"/>
              <a:ext cx="1317" cy="1041"/>
            </a:xfrm>
            <a:custGeom>
              <a:avLst/>
              <a:gdLst>
                <a:gd name="T0" fmla="*/ 441 w 1317"/>
                <a:gd name="T1" fmla="*/ 174 h 1041"/>
                <a:gd name="T2" fmla="*/ 506 w 1317"/>
                <a:gd name="T3" fmla="*/ 134 h 1041"/>
                <a:gd name="T4" fmla="*/ 574 w 1317"/>
                <a:gd name="T5" fmla="*/ 100 h 1041"/>
                <a:gd name="T6" fmla="*/ 643 w 1317"/>
                <a:gd name="T7" fmla="*/ 70 h 1041"/>
                <a:gd name="T8" fmla="*/ 711 w 1317"/>
                <a:gd name="T9" fmla="*/ 47 h 1041"/>
                <a:gd name="T10" fmla="*/ 781 w 1317"/>
                <a:gd name="T11" fmla="*/ 26 h 1041"/>
                <a:gd name="T12" fmla="*/ 847 w 1317"/>
                <a:gd name="T13" fmla="*/ 13 h 1041"/>
                <a:gd name="T14" fmla="*/ 910 w 1317"/>
                <a:gd name="T15" fmla="*/ 4 h 1041"/>
                <a:gd name="T16" fmla="*/ 974 w 1317"/>
                <a:gd name="T17" fmla="*/ 0 h 1041"/>
                <a:gd name="T18" fmla="*/ 1032 w 1317"/>
                <a:gd name="T19" fmla="*/ 4 h 1041"/>
                <a:gd name="T20" fmla="*/ 1087 w 1317"/>
                <a:gd name="T21" fmla="*/ 13 h 1041"/>
                <a:gd name="T22" fmla="*/ 1136 w 1317"/>
                <a:gd name="T23" fmla="*/ 26 h 1041"/>
                <a:gd name="T24" fmla="*/ 1180 w 1317"/>
                <a:gd name="T25" fmla="*/ 45 h 1041"/>
                <a:gd name="T26" fmla="*/ 1219 w 1317"/>
                <a:gd name="T27" fmla="*/ 70 h 1041"/>
                <a:gd name="T28" fmla="*/ 1253 w 1317"/>
                <a:gd name="T29" fmla="*/ 100 h 1041"/>
                <a:gd name="T30" fmla="*/ 1278 w 1317"/>
                <a:gd name="T31" fmla="*/ 134 h 1041"/>
                <a:gd name="T32" fmla="*/ 1297 w 1317"/>
                <a:gd name="T33" fmla="*/ 172 h 1041"/>
                <a:gd name="T34" fmla="*/ 1310 w 1317"/>
                <a:gd name="T35" fmla="*/ 214 h 1041"/>
                <a:gd name="T36" fmla="*/ 1317 w 1317"/>
                <a:gd name="T37" fmla="*/ 261 h 1041"/>
                <a:gd name="T38" fmla="*/ 1314 w 1317"/>
                <a:gd name="T39" fmla="*/ 310 h 1041"/>
                <a:gd name="T40" fmla="*/ 1304 w 1317"/>
                <a:gd name="T41" fmla="*/ 359 h 1041"/>
                <a:gd name="T42" fmla="*/ 1289 w 1317"/>
                <a:gd name="T43" fmla="*/ 412 h 1041"/>
                <a:gd name="T44" fmla="*/ 1265 w 1317"/>
                <a:gd name="T45" fmla="*/ 467 h 1041"/>
                <a:gd name="T46" fmla="*/ 1236 w 1317"/>
                <a:gd name="T47" fmla="*/ 520 h 1041"/>
                <a:gd name="T48" fmla="*/ 1200 w 1317"/>
                <a:gd name="T49" fmla="*/ 575 h 1041"/>
                <a:gd name="T50" fmla="*/ 1157 w 1317"/>
                <a:gd name="T51" fmla="*/ 628 h 1041"/>
                <a:gd name="T52" fmla="*/ 1110 w 1317"/>
                <a:gd name="T53" fmla="*/ 681 h 1041"/>
                <a:gd name="T54" fmla="*/ 1057 w 1317"/>
                <a:gd name="T55" fmla="*/ 732 h 1041"/>
                <a:gd name="T56" fmla="*/ 1000 w 1317"/>
                <a:gd name="T57" fmla="*/ 781 h 1041"/>
                <a:gd name="T58" fmla="*/ 940 w 1317"/>
                <a:gd name="T59" fmla="*/ 825 h 1041"/>
                <a:gd name="T60" fmla="*/ 876 w 1317"/>
                <a:gd name="T61" fmla="*/ 868 h 1041"/>
                <a:gd name="T62" fmla="*/ 810 w 1317"/>
                <a:gd name="T63" fmla="*/ 908 h 1041"/>
                <a:gd name="T64" fmla="*/ 742 w 1317"/>
                <a:gd name="T65" fmla="*/ 942 h 1041"/>
                <a:gd name="T66" fmla="*/ 674 w 1317"/>
                <a:gd name="T67" fmla="*/ 971 h 1041"/>
                <a:gd name="T68" fmla="*/ 604 w 1317"/>
                <a:gd name="T69" fmla="*/ 995 h 1041"/>
                <a:gd name="T70" fmla="*/ 536 w 1317"/>
                <a:gd name="T71" fmla="*/ 1016 h 1041"/>
                <a:gd name="T72" fmla="*/ 470 w 1317"/>
                <a:gd name="T73" fmla="*/ 1029 h 1041"/>
                <a:gd name="T74" fmla="*/ 404 w 1317"/>
                <a:gd name="T75" fmla="*/ 1037 h 1041"/>
                <a:gd name="T76" fmla="*/ 343 w 1317"/>
                <a:gd name="T77" fmla="*/ 1041 h 1041"/>
                <a:gd name="T78" fmla="*/ 283 w 1317"/>
                <a:gd name="T79" fmla="*/ 1037 h 1041"/>
                <a:gd name="T80" fmla="*/ 230 w 1317"/>
                <a:gd name="T81" fmla="*/ 1029 h 1041"/>
                <a:gd name="T82" fmla="*/ 179 w 1317"/>
                <a:gd name="T83" fmla="*/ 1016 h 1041"/>
                <a:gd name="T84" fmla="*/ 134 w 1317"/>
                <a:gd name="T85" fmla="*/ 997 h 1041"/>
                <a:gd name="T86" fmla="*/ 96 w 1317"/>
                <a:gd name="T87" fmla="*/ 971 h 1041"/>
                <a:gd name="T88" fmla="*/ 64 w 1317"/>
                <a:gd name="T89" fmla="*/ 942 h 1041"/>
                <a:gd name="T90" fmla="*/ 37 w 1317"/>
                <a:gd name="T91" fmla="*/ 908 h 1041"/>
                <a:gd name="T92" fmla="*/ 17 w 1317"/>
                <a:gd name="T93" fmla="*/ 870 h 1041"/>
                <a:gd name="T94" fmla="*/ 7 w 1317"/>
                <a:gd name="T95" fmla="*/ 827 h 1041"/>
                <a:gd name="T96" fmla="*/ 0 w 1317"/>
                <a:gd name="T97" fmla="*/ 781 h 1041"/>
                <a:gd name="T98" fmla="*/ 3 w 1317"/>
                <a:gd name="T99" fmla="*/ 732 h 1041"/>
                <a:gd name="T100" fmla="*/ 11 w 1317"/>
                <a:gd name="T101" fmla="*/ 681 h 1041"/>
                <a:gd name="T102" fmla="*/ 28 w 1317"/>
                <a:gd name="T103" fmla="*/ 630 h 1041"/>
                <a:gd name="T104" fmla="*/ 51 w 1317"/>
                <a:gd name="T105" fmla="*/ 575 h 1041"/>
                <a:gd name="T106" fmla="*/ 81 w 1317"/>
                <a:gd name="T107" fmla="*/ 522 h 1041"/>
                <a:gd name="T108" fmla="*/ 117 w 1317"/>
                <a:gd name="T109" fmla="*/ 467 h 1041"/>
                <a:gd name="T110" fmla="*/ 160 w 1317"/>
                <a:gd name="T111" fmla="*/ 414 h 1041"/>
                <a:gd name="T112" fmla="*/ 207 w 1317"/>
                <a:gd name="T113" fmla="*/ 361 h 1041"/>
                <a:gd name="T114" fmla="*/ 260 w 1317"/>
                <a:gd name="T115" fmla="*/ 310 h 1041"/>
                <a:gd name="T116" fmla="*/ 315 w 1317"/>
                <a:gd name="T117" fmla="*/ 261 h 1041"/>
                <a:gd name="T118" fmla="*/ 377 w 1317"/>
                <a:gd name="T119" fmla="*/ 216 h 1041"/>
                <a:gd name="T120" fmla="*/ 441 w 1317"/>
                <a:gd name="T121" fmla="*/ 174 h 10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17" h="1041">
                  <a:moveTo>
                    <a:pt x="441" y="174"/>
                  </a:moveTo>
                  <a:lnTo>
                    <a:pt x="506" y="134"/>
                  </a:lnTo>
                  <a:lnTo>
                    <a:pt x="574" y="100"/>
                  </a:lnTo>
                  <a:lnTo>
                    <a:pt x="643" y="70"/>
                  </a:lnTo>
                  <a:lnTo>
                    <a:pt x="711" y="47"/>
                  </a:lnTo>
                  <a:lnTo>
                    <a:pt x="781" y="26"/>
                  </a:lnTo>
                  <a:lnTo>
                    <a:pt x="847" y="13"/>
                  </a:lnTo>
                  <a:lnTo>
                    <a:pt x="910" y="4"/>
                  </a:lnTo>
                  <a:lnTo>
                    <a:pt x="974" y="0"/>
                  </a:lnTo>
                  <a:lnTo>
                    <a:pt x="1032" y="4"/>
                  </a:lnTo>
                  <a:lnTo>
                    <a:pt x="1087" y="13"/>
                  </a:lnTo>
                  <a:lnTo>
                    <a:pt x="1136" y="26"/>
                  </a:lnTo>
                  <a:lnTo>
                    <a:pt x="1180" y="45"/>
                  </a:lnTo>
                  <a:lnTo>
                    <a:pt x="1219" y="70"/>
                  </a:lnTo>
                  <a:lnTo>
                    <a:pt x="1253" y="100"/>
                  </a:lnTo>
                  <a:lnTo>
                    <a:pt x="1278" y="134"/>
                  </a:lnTo>
                  <a:lnTo>
                    <a:pt x="1297" y="172"/>
                  </a:lnTo>
                  <a:lnTo>
                    <a:pt x="1310" y="214"/>
                  </a:lnTo>
                  <a:lnTo>
                    <a:pt x="1317" y="261"/>
                  </a:lnTo>
                  <a:lnTo>
                    <a:pt x="1314" y="310"/>
                  </a:lnTo>
                  <a:lnTo>
                    <a:pt x="1304" y="359"/>
                  </a:lnTo>
                  <a:lnTo>
                    <a:pt x="1289" y="412"/>
                  </a:lnTo>
                  <a:lnTo>
                    <a:pt x="1265" y="467"/>
                  </a:lnTo>
                  <a:lnTo>
                    <a:pt x="1236" y="520"/>
                  </a:lnTo>
                  <a:lnTo>
                    <a:pt x="1200" y="575"/>
                  </a:lnTo>
                  <a:lnTo>
                    <a:pt x="1157" y="628"/>
                  </a:lnTo>
                  <a:lnTo>
                    <a:pt x="1110" y="681"/>
                  </a:lnTo>
                  <a:lnTo>
                    <a:pt x="1057" y="732"/>
                  </a:lnTo>
                  <a:lnTo>
                    <a:pt x="1000" y="781"/>
                  </a:lnTo>
                  <a:lnTo>
                    <a:pt x="940" y="825"/>
                  </a:lnTo>
                  <a:lnTo>
                    <a:pt x="876" y="868"/>
                  </a:lnTo>
                  <a:lnTo>
                    <a:pt x="810" y="908"/>
                  </a:lnTo>
                  <a:lnTo>
                    <a:pt x="742" y="942"/>
                  </a:lnTo>
                  <a:lnTo>
                    <a:pt x="674" y="971"/>
                  </a:lnTo>
                  <a:lnTo>
                    <a:pt x="604" y="995"/>
                  </a:lnTo>
                  <a:lnTo>
                    <a:pt x="536" y="1016"/>
                  </a:lnTo>
                  <a:lnTo>
                    <a:pt x="470" y="1029"/>
                  </a:lnTo>
                  <a:lnTo>
                    <a:pt x="404" y="1037"/>
                  </a:lnTo>
                  <a:lnTo>
                    <a:pt x="343" y="1041"/>
                  </a:lnTo>
                  <a:lnTo>
                    <a:pt x="283" y="1037"/>
                  </a:lnTo>
                  <a:lnTo>
                    <a:pt x="230" y="1029"/>
                  </a:lnTo>
                  <a:lnTo>
                    <a:pt x="179" y="1016"/>
                  </a:lnTo>
                  <a:lnTo>
                    <a:pt x="134" y="997"/>
                  </a:lnTo>
                  <a:lnTo>
                    <a:pt x="96" y="971"/>
                  </a:lnTo>
                  <a:lnTo>
                    <a:pt x="64" y="942"/>
                  </a:lnTo>
                  <a:lnTo>
                    <a:pt x="37" y="908"/>
                  </a:lnTo>
                  <a:lnTo>
                    <a:pt x="17" y="870"/>
                  </a:lnTo>
                  <a:lnTo>
                    <a:pt x="7" y="827"/>
                  </a:lnTo>
                  <a:lnTo>
                    <a:pt x="0" y="781"/>
                  </a:lnTo>
                  <a:lnTo>
                    <a:pt x="3" y="732"/>
                  </a:lnTo>
                  <a:lnTo>
                    <a:pt x="11" y="681"/>
                  </a:lnTo>
                  <a:lnTo>
                    <a:pt x="28" y="630"/>
                  </a:lnTo>
                  <a:lnTo>
                    <a:pt x="51" y="575"/>
                  </a:lnTo>
                  <a:lnTo>
                    <a:pt x="81" y="522"/>
                  </a:lnTo>
                  <a:lnTo>
                    <a:pt x="117" y="467"/>
                  </a:lnTo>
                  <a:lnTo>
                    <a:pt x="160" y="414"/>
                  </a:lnTo>
                  <a:lnTo>
                    <a:pt x="207" y="361"/>
                  </a:lnTo>
                  <a:lnTo>
                    <a:pt x="260" y="310"/>
                  </a:lnTo>
                  <a:lnTo>
                    <a:pt x="315" y="261"/>
                  </a:lnTo>
                  <a:lnTo>
                    <a:pt x="377" y="216"/>
                  </a:lnTo>
                  <a:lnTo>
                    <a:pt x="441" y="1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3384" name="Group 88"/>
          <p:cNvGrpSpPr>
            <a:grpSpLocks noChangeAspect="1"/>
          </p:cNvGrpSpPr>
          <p:nvPr/>
        </p:nvGrpSpPr>
        <p:grpSpPr bwMode="auto">
          <a:xfrm>
            <a:off x="6043613" y="1768475"/>
            <a:ext cx="1905000" cy="996950"/>
            <a:chOff x="272" y="1372"/>
            <a:chExt cx="1831" cy="958"/>
          </a:xfrm>
        </p:grpSpPr>
        <p:sp>
          <p:nvSpPr>
            <p:cNvPr id="56373" name="Rectangle 89"/>
            <p:cNvSpPr>
              <a:spLocks noChangeAspect="1" noChangeArrowheads="1"/>
            </p:cNvSpPr>
            <p:nvPr/>
          </p:nvSpPr>
          <p:spPr bwMode="auto">
            <a:xfrm>
              <a:off x="1165" y="1380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0000"/>
                  </a:solidFill>
                </a:rPr>
                <a:t>4</a:t>
              </a:r>
              <a:endParaRPr lang="en-US" altLang="en-US" sz="1600" b="1"/>
            </a:p>
          </p:txBody>
        </p:sp>
        <p:sp>
          <p:nvSpPr>
            <p:cNvPr id="56374" name="Freeform 90"/>
            <p:cNvSpPr>
              <a:spLocks noChangeAspect="1"/>
            </p:cNvSpPr>
            <p:nvPr/>
          </p:nvSpPr>
          <p:spPr bwMode="auto">
            <a:xfrm>
              <a:off x="272" y="1372"/>
              <a:ext cx="1831" cy="958"/>
            </a:xfrm>
            <a:custGeom>
              <a:avLst/>
              <a:gdLst>
                <a:gd name="T0" fmla="*/ 906 w 1831"/>
                <a:gd name="T1" fmla="*/ 25 h 958"/>
                <a:gd name="T2" fmla="*/ 1081 w 1831"/>
                <a:gd name="T3" fmla="*/ 4 h 958"/>
                <a:gd name="T4" fmla="*/ 1246 w 1831"/>
                <a:gd name="T5" fmla="*/ 0 h 958"/>
                <a:gd name="T6" fmla="*/ 1404 w 1831"/>
                <a:gd name="T7" fmla="*/ 13 h 958"/>
                <a:gd name="T8" fmla="*/ 1542 w 1831"/>
                <a:gd name="T9" fmla="*/ 42 h 958"/>
                <a:gd name="T10" fmla="*/ 1657 w 1831"/>
                <a:gd name="T11" fmla="*/ 87 h 958"/>
                <a:gd name="T12" fmla="*/ 1744 w 1831"/>
                <a:gd name="T13" fmla="*/ 146 h 958"/>
                <a:gd name="T14" fmla="*/ 1803 w 1831"/>
                <a:gd name="T15" fmla="*/ 218 h 958"/>
                <a:gd name="T16" fmla="*/ 1829 w 1831"/>
                <a:gd name="T17" fmla="*/ 299 h 958"/>
                <a:gd name="T18" fmla="*/ 1823 w 1831"/>
                <a:gd name="T19" fmla="*/ 388 h 958"/>
                <a:gd name="T20" fmla="*/ 1784 w 1831"/>
                <a:gd name="T21" fmla="*/ 477 h 958"/>
                <a:gd name="T22" fmla="*/ 1714 w 1831"/>
                <a:gd name="T23" fmla="*/ 568 h 958"/>
                <a:gd name="T24" fmla="*/ 1614 w 1831"/>
                <a:gd name="T25" fmla="*/ 657 h 958"/>
                <a:gd name="T26" fmla="*/ 1489 w 1831"/>
                <a:gd name="T27" fmla="*/ 738 h 958"/>
                <a:gd name="T28" fmla="*/ 1344 w 1831"/>
                <a:gd name="T29" fmla="*/ 810 h 958"/>
                <a:gd name="T30" fmla="*/ 1183 w 1831"/>
                <a:gd name="T31" fmla="*/ 869 h 958"/>
                <a:gd name="T32" fmla="*/ 1010 w 1831"/>
                <a:gd name="T33" fmla="*/ 914 h 958"/>
                <a:gd name="T34" fmla="*/ 838 w 1831"/>
                <a:gd name="T35" fmla="*/ 946 h 958"/>
                <a:gd name="T36" fmla="*/ 666 w 1831"/>
                <a:gd name="T37" fmla="*/ 958 h 958"/>
                <a:gd name="T38" fmla="*/ 504 w 1831"/>
                <a:gd name="T39" fmla="*/ 954 h 958"/>
                <a:gd name="T40" fmla="*/ 356 w 1831"/>
                <a:gd name="T41" fmla="*/ 933 h 958"/>
                <a:gd name="T42" fmla="*/ 228 w 1831"/>
                <a:gd name="T43" fmla="*/ 895 h 958"/>
                <a:gd name="T44" fmla="*/ 126 w 1831"/>
                <a:gd name="T45" fmla="*/ 842 h 958"/>
                <a:gd name="T46" fmla="*/ 51 w 1831"/>
                <a:gd name="T47" fmla="*/ 776 h 958"/>
                <a:gd name="T48" fmla="*/ 9 w 1831"/>
                <a:gd name="T49" fmla="*/ 700 h 958"/>
                <a:gd name="T50" fmla="*/ 0 w 1831"/>
                <a:gd name="T51" fmla="*/ 615 h 958"/>
                <a:gd name="T52" fmla="*/ 22 w 1831"/>
                <a:gd name="T53" fmla="*/ 524 h 958"/>
                <a:gd name="T54" fmla="*/ 77 w 1831"/>
                <a:gd name="T55" fmla="*/ 432 h 958"/>
                <a:gd name="T56" fmla="*/ 164 w 1831"/>
                <a:gd name="T57" fmla="*/ 343 h 958"/>
                <a:gd name="T58" fmla="*/ 277 w 1831"/>
                <a:gd name="T59" fmla="*/ 259 h 958"/>
                <a:gd name="T60" fmla="*/ 413 w 1831"/>
                <a:gd name="T61" fmla="*/ 182 h 958"/>
                <a:gd name="T62" fmla="*/ 566 w 1831"/>
                <a:gd name="T63" fmla="*/ 116 h 958"/>
                <a:gd name="T64" fmla="*/ 732 w 1831"/>
                <a:gd name="T65" fmla="*/ 63 h 9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831" h="958">
                  <a:moveTo>
                    <a:pt x="819" y="42"/>
                  </a:moveTo>
                  <a:lnTo>
                    <a:pt x="906" y="25"/>
                  </a:lnTo>
                  <a:lnTo>
                    <a:pt x="993" y="13"/>
                  </a:lnTo>
                  <a:lnTo>
                    <a:pt x="1081" y="4"/>
                  </a:lnTo>
                  <a:lnTo>
                    <a:pt x="1166" y="0"/>
                  </a:lnTo>
                  <a:lnTo>
                    <a:pt x="1246" y="0"/>
                  </a:lnTo>
                  <a:lnTo>
                    <a:pt x="1327" y="4"/>
                  </a:lnTo>
                  <a:lnTo>
                    <a:pt x="1404" y="13"/>
                  </a:lnTo>
                  <a:lnTo>
                    <a:pt x="1474" y="25"/>
                  </a:lnTo>
                  <a:lnTo>
                    <a:pt x="1542" y="42"/>
                  </a:lnTo>
                  <a:lnTo>
                    <a:pt x="1601" y="63"/>
                  </a:lnTo>
                  <a:lnTo>
                    <a:pt x="1657" y="87"/>
                  </a:lnTo>
                  <a:lnTo>
                    <a:pt x="1704" y="116"/>
                  </a:lnTo>
                  <a:lnTo>
                    <a:pt x="1744" y="146"/>
                  </a:lnTo>
                  <a:lnTo>
                    <a:pt x="1778" y="182"/>
                  </a:lnTo>
                  <a:lnTo>
                    <a:pt x="1803" y="218"/>
                  </a:lnTo>
                  <a:lnTo>
                    <a:pt x="1820" y="259"/>
                  </a:lnTo>
                  <a:lnTo>
                    <a:pt x="1829" y="299"/>
                  </a:lnTo>
                  <a:lnTo>
                    <a:pt x="1831" y="343"/>
                  </a:lnTo>
                  <a:lnTo>
                    <a:pt x="1823" y="388"/>
                  </a:lnTo>
                  <a:lnTo>
                    <a:pt x="1808" y="432"/>
                  </a:lnTo>
                  <a:lnTo>
                    <a:pt x="1784" y="477"/>
                  </a:lnTo>
                  <a:lnTo>
                    <a:pt x="1752" y="524"/>
                  </a:lnTo>
                  <a:lnTo>
                    <a:pt x="1714" y="568"/>
                  </a:lnTo>
                  <a:lnTo>
                    <a:pt x="1667" y="613"/>
                  </a:lnTo>
                  <a:lnTo>
                    <a:pt x="1614" y="657"/>
                  </a:lnTo>
                  <a:lnTo>
                    <a:pt x="1555" y="698"/>
                  </a:lnTo>
                  <a:lnTo>
                    <a:pt x="1489" y="738"/>
                  </a:lnTo>
                  <a:lnTo>
                    <a:pt x="1419" y="774"/>
                  </a:lnTo>
                  <a:lnTo>
                    <a:pt x="1344" y="810"/>
                  </a:lnTo>
                  <a:lnTo>
                    <a:pt x="1263" y="842"/>
                  </a:lnTo>
                  <a:lnTo>
                    <a:pt x="1183" y="869"/>
                  </a:lnTo>
                  <a:lnTo>
                    <a:pt x="1098" y="895"/>
                  </a:lnTo>
                  <a:lnTo>
                    <a:pt x="1010" y="914"/>
                  </a:lnTo>
                  <a:lnTo>
                    <a:pt x="925" y="931"/>
                  </a:lnTo>
                  <a:lnTo>
                    <a:pt x="838" y="946"/>
                  </a:lnTo>
                  <a:lnTo>
                    <a:pt x="751" y="954"/>
                  </a:lnTo>
                  <a:lnTo>
                    <a:pt x="666" y="958"/>
                  </a:lnTo>
                  <a:lnTo>
                    <a:pt x="583" y="958"/>
                  </a:lnTo>
                  <a:lnTo>
                    <a:pt x="504" y="954"/>
                  </a:lnTo>
                  <a:lnTo>
                    <a:pt x="428" y="946"/>
                  </a:lnTo>
                  <a:lnTo>
                    <a:pt x="356" y="933"/>
                  </a:lnTo>
                  <a:lnTo>
                    <a:pt x="290" y="916"/>
                  </a:lnTo>
                  <a:lnTo>
                    <a:pt x="228" y="895"/>
                  </a:lnTo>
                  <a:lnTo>
                    <a:pt x="175" y="869"/>
                  </a:lnTo>
                  <a:lnTo>
                    <a:pt x="126" y="842"/>
                  </a:lnTo>
                  <a:lnTo>
                    <a:pt x="86" y="810"/>
                  </a:lnTo>
                  <a:lnTo>
                    <a:pt x="51" y="776"/>
                  </a:lnTo>
                  <a:lnTo>
                    <a:pt x="26" y="738"/>
                  </a:lnTo>
                  <a:lnTo>
                    <a:pt x="9" y="700"/>
                  </a:lnTo>
                  <a:lnTo>
                    <a:pt x="0" y="657"/>
                  </a:lnTo>
                  <a:lnTo>
                    <a:pt x="0" y="615"/>
                  </a:lnTo>
                  <a:lnTo>
                    <a:pt x="7" y="570"/>
                  </a:lnTo>
                  <a:lnTo>
                    <a:pt x="22" y="524"/>
                  </a:lnTo>
                  <a:lnTo>
                    <a:pt x="47" y="479"/>
                  </a:lnTo>
                  <a:lnTo>
                    <a:pt x="77" y="432"/>
                  </a:lnTo>
                  <a:lnTo>
                    <a:pt x="117" y="388"/>
                  </a:lnTo>
                  <a:lnTo>
                    <a:pt x="164" y="343"/>
                  </a:lnTo>
                  <a:lnTo>
                    <a:pt x="217" y="301"/>
                  </a:lnTo>
                  <a:lnTo>
                    <a:pt x="277" y="259"/>
                  </a:lnTo>
                  <a:lnTo>
                    <a:pt x="341" y="220"/>
                  </a:lnTo>
                  <a:lnTo>
                    <a:pt x="413" y="182"/>
                  </a:lnTo>
                  <a:lnTo>
                    <a:pt x="487" y="148"/>
                  </a:lnTo>
                  <a:lnTo>
                    <a:pt x="566" y="116"/>
                  </a:lnTo>
                  <a:lnTo>
                    <a:pt x="649" y="89"/>
                  </a:lnTo>
                  <a:lnTo>
                    <a:pt x="732" y="63"/>
                  </a:lnTo>
                  <a:lnTo>
                    <a:pt x="819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345" name="Group 91"/>
          <p:cNvGrpSpPr>
            <a:grpSpLocks noChangeAspect="1"/>
          </p:cNvGrpSpPr>
          <p:nvPr/>
        </p:nvGrpSpPr>
        <p:grpSpPr bwMode="auto">
          <a:xfrm>
            <a:off x="1009650" y="1746250"/>
            <a:ext cx="1990725" cy="1806575"/>
            <a:chOff x="471" y="1117"/>
            <a:chExt cx="1935" cy="1755"/>
          </a:xfrm>
        </p:grpSpPr>
        <p:sp>
          <p:nvSpPr>
            <p:cNvPr id="56361" name="Freeform 92"/>
            <p:cNvSpPr>
              <a:spLocks noChangeAspect="1"/>
            </p:cNvSpPr>
            <p:nvPr/>
          </p:nvSpPr>
          <p:spPr bwMode="auto">
            <a:xfrm>
              <a:off x="1072" y="1810"/>
              <a:ext cx="89" cy="87"/>
            </a:xfrm>
            <a:custGeom>
              <a:avLst/>
              <a:gdLst>
                <a:gd name="T0" fmla="*/ 0 w 89"/>
                <a:gd name="T1" fmla="*/ 43 h 87"/>
                <a:gd name="T2" fmla="*/ 4 w 89"/>
                <a:gd name="T3" fmla="*/ 26 h 87"/>
                <a:gd name="T4" fmla="*/ 13 w 89"/>
                <a:gd name="T5" fmla="*/ 11 h 87"/>
                <a:gd name="T6" fmla="*/ 28 w 89"/>
                <a:gd name="T7" fmla="*/ 2 h 87"/>
                <a:gd name="T8" fmla="*/ 43 w 89"/>
                <a:gd name="T9" fmla="*/ 0 h 87"/>
                <a:gd name="T10" fmla="*/ 61 w 89"/>
                <a:gd name="T11" fmla="*/ 2 h 87"/>
                <a:gd name="T12" fmla="*/ 76 w 89"/>
                <a:gd name="T13" fmla="*/ 11 h 87"/>
                <a:gd name="T14" fmla="*/ 84 w 89"/>
                <a:gd name="T15" fmla="*/ 26 h 87"/>
                <a:gd name="T16" fmla="*/ 89 w 89"/>
                <a:gd name="T17" fmla="*/ 43 h 87"/>
                <a:gd name="T18" fmla="*/ 84 w 89"/>
                <a:gd name="T19" fmla="*/ 61 h 87"/>
                <a:gd name="T20" fmla="*/ 76 w 89"/>
                <a:gd name="T21" fmla="*/ 74 h 87"/>
                <a:gd name="T22" fmla="*/ 61 w 89"/>
                <a:gd name="T23" fmla="*/ 84 h 87"/>
                <a:gd name="T24" fmla="*/ 43 w 89"/>
                <a:gd name="T25" fmla="*/ 87 h 87"/>
                <a:gd name="T26" fmla="*/ 28 w 89"/>
                <a:gd name="T27" fmla="*/ 84 h 87"/>
                <a:gd name="T28" fmla="*/ 13 w 89"/>
                <a:gd name="T29" fmla="*/ 74 h 87"/>
                <a:gd name="T30" fmla="*/ 4 w 89"/>
                <a:gd name="T31" fmla="*/ 61 h 87"/>
                <a:gd name="T32" fmla="*/ 0 w 89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" h="87">
                  <a:moveTo>
                    <a:pt x="0" y="43"/>
                  </a:moveTo>
                  <a:lnTo>
                    <a:pt x="4" y="26"/>
                  </a:lnTo>
                  <a:lnTo>
                    <a:pt x="13" y="11"/>
                  </a:lnTo>
                  <a:lnTo>
                    <a:pt x="28" y="2"/>
                  </a:lnTo>
                  <a:lnTo>
                    <a:pt x="43" y="0"/>
                  </a:lnTo>
                  <a:lnTo>
                    <a:pt x="61" y="2"/>
                  </a:lnTo>
                  <a:lnTo>
                    <a:pt x="76" y="11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1"/>
                  </a:lnTo>
                  <a:lnTo>
                    <a:pt x="76" y="74"/>
                  </a:lnTo>
                  <a:lnTo>
                    <a:pt x="61" y="84"/>
                  </a:lnTo>
                  <a:lnTo>
                    <a:pt x="43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2" name="Freeform 93"/>
            <p:cNvSpPr>
              <a:spLocks noChangeAspect="1"/>
            </p:cNvSpPr>
            <p:nvPr/>
          </p:nvSpPr>
          <p:spPr bwMode="auto">
            <a:xfrm>
              <a:off x="1894" y="1169"/>
              <a:ext cx="89" cy="86"/>
            </a:xfrm>
            <a:custGeom>
              <a:avLst/>
              <a:gdLst>
                <a:gd name="T0" fmla="*/ 0 w 89"/>
                <a:gd name="T1" fmla="*/ 43 h 86"/>
                <a:gd name="T2" fmla="*/ 4 w 89"/>
                <a:gd name="T3" fmla="*/ 26 h 86"/>
                <a:gd name="T4" fmla="*/ 13 w 89"/>
                <a:gd name="T5" fmla="*/ 13 h 86"/>
                <a:gd name="T6" fmla="*/ 28 w 89"/>
                <a:gd name="T7" fmla="*/ 2 h 86"/>
                <a:gd name="T8" fmla="*/ 45 w 89"/>
                <a:gd name="T9" fmla="*/ 0 h 86"/>
                <a:gd name="T10" fmla="*/ 61 w 89"/>
                <a:gd name="T11" fmla="*/ 2 h 86"/>
                <a:gd name="T12" fmla="*/ 76 w 89"/>
                <a:gd name="T13" fmla="*/ 13 h 86"/>
                <a:gd name="T14" fmla="*/ 84 w 89"/>
                <a:gd name="T15" fmla="*/ 26 h 86"/>
                <a:gd name="T16" fmla="*/ 89 w 89"/>
                <a:gd name="T17" fmla="*/ 43 h 86"/>
                <a:gd name="T18" fmla="*/ 84 w 89"/>
                <a:gd name="T19" fmla="*/ 60 h 86"/>
                <a:gd name="T20" fmla="*/ 76 w 89"/>
                <a:gd name="T21" fmla="*/ 73 h 86"/>
                <a:gd name="T22" fmla="*/ 61 w 89"/>
                <a:gd name="T23" fmla="*/ 84 h 86"/>
                <a:gd name="T24" fmla="*/ 45 w 89"/>
                <a:gd name="T25" fmla="*/ 86 h 86"/>
                <a:gd name="T26" fmla="*/ 28 w 89"/>
                <a:gd name="T27" fmla="*/ 84 h 86"/>
                <a:gd name="T28" fmla="*/ 13 w 89"/>
                <a:gd name="T29" fmla="*/ 73 h 86"/>
                <a:gd name="T30" fmla="*/ 4 w 89"/>
                <a:gd name="T31" fmla="*/ 60 h 86"/>
                <a:gd name="T32" fmla="*/ 0 w 89"/>
                <a:gd name="T33" fmla="*/ 43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" h="86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1" y="2"/>
                  </a:lnTo>
                  <a:lnTo>
                    <a:pt x="76" y="13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0"/>
                  </a:lnTo>
                  <a:lnTo>
                    <a:pt x="76" y="73"/>
                  </a:lnTo>
                  <a:lnTo>
                    <a:pt x="61" y="84"/>
                  </a:lnTo>
                  <a:lnTo>
                    <a:pt x="45" y="86"/>
                  </a:lnTo>
                  <a:lnTo>
                    <a:pt x="28" y="84"/>
                  </a:lnTo>
                  <a:lnTo>
                    <a:pt x="13" y="73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3" name="Freeform 94"/>
            <p:cNvSpPr>
              <a:spLocks noChangeAspect="1"/>
            </p:cNvSpPr>
            <p:nvPr/>
          </p:nvSpPr>
          <p:spPr bwMode="auto">
            <a:xfrm>
              <a:off x="1295" y="2683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4 w 89"/>
                <a:gd name="T3" fmla="*/ 28 h 88"/>
                <a:gd name="T4" fmla="*/ 13 w 89"/>
                <a:gd name="T5" fmla="*/ 12 h 88"/>
                <a:gd name="T6" fmla="*/ 28 w 89"/>
                <a:gd name="T7" fmla="*/ 4 h 88"/>
                <a:gd name="T8" fmla="*/ 45 w 89"/>
                <a:gd name="T9" fmla="*/ 0 h 88"/>
                <a:gd name="T10" fmla="*/ 60 w 89"/>
                <a:gd name="T11" fmla="*/ 4 h 88"/>
                <a:gd name="T12" fmla="*/ 76 w 89"/>
                <a:gd name="T13" fmla="*/ 12 h 88"/>
                <a:gd name="T14" fmla="*/ 86 w 89"/>
                <a:gd name="T15" fmla="*/ 28 h 88"/>
                <a:gd name="T16" fmla="*/ 89 w 89"/>
                <a:gd name="T17" fmla="*/ 45 h 88"/>
                <a:gd name="T18" fmla="*/ 86 w 89"/>
                <a:gd name="T19" fmla="*/ 62 h 88"/>
                <a:gd name="T20" fmla="*/ 76 w 89"/>
                <a:gd name="T21" fmla="*/ 75 h 88"/>
                <a:gd name="T22" fmla="*/ 60 w 89"/>
                <a:gd name="T23" fmla="*/ 86 h 88"/>
                <a:gd name="T24" fmla="*/ 45 w 89"/>
                <a:gd name="T25" fmla="*/ 88 h 88"/>
                <a:gd name="T26" fmla="*/ 28 w 89"/>
                <a:gd name="T27" fmla="*/ 86 h 88"/>
                <a:gd name="T28" fmla="*/ 13 w 89"/>
                <a:gd name="T29" fmla="*/ 75 h 88"/>
                <a:gd name="T30" fmla="*/ 4 w 89"/>
                <a:gd name="T31" fmla="*/ 62 h 88"/>
                <a:gd name="T32" fmla="*/ 0 w 89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4" y="28"/>
                  </a:lnTo>
                  <a:lnTo>
                    <a:pt x="13" y="12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6" y="12"/>
                  </a:lnTo>
                  <a:lnTo>
                    <a:pt x="86" y="28"/>
                  </a:lnTo>
                  <a:lnTo>
                    <a:pt x="89" y="45"/>
                  </a:lnTo>
                  <a:lnTo>
                    <a:pt x="86" y="62"/>
                  </a:lnTo>
                  <a:lnTo>
                    <a:pt x="76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4" name="Freeform 95"/>
            <p:cNvSpPr>
              <a:spLocks noChangeAspect="1"/>
            </p:cNvSpPr>
            <p:nvPr/>
          </p:nvSpPr>
          <p:spPr bwMode="auto">
            <a:xfrm>
              <a:off x="471" y="1683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4 w 88"/>
                <a:gd name="T3" fmla="*/ 28 h 88"/>
                <a:gd name="T4" fmla="*/ 13 w 88"/>
                <a:gd name="T5" fmla="*/ 13 h 88"/>
                <a:gd name="T6" fmla="*/ 28 w 88"/>
                <a:gd name="T7" fmla="*/ 4 h 88"/>
                <a:gd name="T8" fmla="*/ 45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0 h 88"/>
                <a:gd name="T20" fmla="*/ 75 w 88"/>
                <a:gd name="T21" fmla="*/ 75 h 88"/>
                <a:gd name="T22" fmla="*/ 60 w 88"/>
                <a:gd name="T23" fmla="*/ 86 h 88"/>
                <a:gd name="T24" fmla="*/ 45 w 88"/>
                <a:gd name="T25" fmla="*/ 88 h 88"/>
                <a:gd name="T26" fmla="*/ 28 w 88"/>
                <a:gd name="T27" fmla="*/ 86 h 88"/>
                <a:gd name="T28" fmla="*/ 13 w 88"/>
                <a:gd name="T29" fmla="*/ 75 h 88"/>
                <a:gd name="T30" fmla="*/ 4 w 88"/>
                <a:gd name="T31" fmla="*/ 60 h 88"/>
                <a:gd name="T32" fmla="*/ 0 w 88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0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5" name="Freeform 96"/>
            <p:cNvSpPr>
              <a:spLocks noChangeAspect="1"/>
            </p:cNvSpPr>
            <p:nvPr/>
          </p:nvSpPr>
          <p:spPr bwMode="auto">
            <a:xfrm>
              <a:off x="1652" y="2117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2 w 88"/>
                <a:gd name="T3" fmla="*/ 28 h 88"/>
                <a:gd name="T4" fmla="*/ 13 w 88"/>
                <a:gd name="T5" fmla="*/ 13 h 88"/>
                <a:gd name="T6" fmla="*/ 26 w 88"/>
                <a:gd name="T7" fmla="*/ 4 h 88"/>
                <a:gd name="T8" fmla="*/ 43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2 h 88"/>
                <a:gd name="T20" fmla="*/ 75 w 88"/>
                <a:gd name="T21" fmla="*/ 75 h 88"/>
                <a:gd name="T22" fmla="*/ 60 w 88"/>
                <a:gd name="T23" fmla="*/ 86 h 88"/>
                <a:gd name="T24" fmla="*/ 43 w 88"/>
                <a:gd name="T25" fmla="*/ 88 h 88"/>
                <a:gd name="T26" fmla="*/ 26 w 88"/>
                <a:gd name="T27" fmla="*/ 86 h 88"/>
                <a:gd name="T28" fmla="*/ 13 w 88"/>
                <a:gd name="T29" fmla="*/ 75 h 88"/>
                <a:gd name="T30" fmla="*/ 2 w 88"/>
                <a:gd name="T31" fmla="*/ 62 h 88"/>
                <a:gd name="T32" fmla="*/ 0 w 88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2" y="28"/>
                  </a:lnTo>
                  <a:lnTo>
                    <a:pt x="13" y="13"/>
                  </a:lnTo>
                  <a:lnTo>
                    <a:pt x="26" y="4"/>
                  </a:lnTo>
                  <a:lnTo>
                    <a:pt x="43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2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3" y="88"/>
                  </a:lnTo>
                  <a:lnTo>
                    <a:pt x="26" y="86"/>
                  </a:lnTo>
                  <a:lnTo>
                    <a:pt x="13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6" name="Freeform 97"/>
            <p:cNvSpPr>
              <a:spLocks noChangeAspect="1"/>
            </p:cNvSpPr>
            <p:nvPr/>
          </p:nvSpPr>
          <p:spPr bwMode="auto">
            <a:xfrm>
              <a:off x="2134" y="2177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6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6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6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6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7" name="Rectangle 98"/>
            <p:cNvSpPr>
              <a:spLocks noChangeAspect="1" noChangeArrowheads="1"/>
            </p:cNvSpPr>
            <p:nvPr/>
          </p:nvSpPr>
          <p:spPr bwMode="auto">
            <a:xfrm>
              <a:off x="2033" y="1117"/>
              <a:ext cx="98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600" b="1"/>
            </a:p>
          </p:txBody>
        </p:sp>
        <p:sp>
          <p:nvSpPr>
            <p:cNvPr id="56368" name="Rectangle 99"/>
            <p:cNvSpPr>
              <a:spLocks noChangeAspect="1" noChangeArrowheads="1"/>
            </p:cNvSpPr>
            <p:nvPr/>
          </p:nvSpPr>
          <p:spPr bwMode="auto">
            <a:xfrm>
              <a:off x="1256" y="1765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600" b="1"/>
            </a:p>
          </p:txBody>
        </p:sp>
        <p:sp>
          <p:nvSpPr>
            <p:cNvPr id="56369" name="Rectangle 100"/>
            <p:cNvSpPr>
              <a:spLocks noChangeAspect="1" noChangeArrowheads="1"/>
            </p:cNvSpPr>
            <p:nvPr/>
          </p:nvSpPr>
          <p:spPr bwMode="auto">
            <a:xfrm>
              <a:off x="1810" y="2069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600" b="1"/>
            </a:p>
          </p:txBody>
        </p:sp>
        <p:sp>
          <p:nvSpPr>
            <p:cNvPr id="56370" name="Rectangle 101"/>
            <p:cNvSpPr>
              <a:spLocks noChangeAspect="1" noChangeArrowheads="1"/>
            </p:cNvSpPr>
            <p:nvPr/>
          </p:nvSpPr>
          <p:spPr bwMode="auto">
            <a:xfrm>
              <a:off x="1422" y="2635"/>
              <a:ext cx="9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600" b="1"/>
            </a:p>
          </p:txBody>
        </p:sp>
        <p:sp>
          <p:nvSpPr>
            <p:cNvPr id="56371" name="Rectangle 102"/>
            <p:cNvSpPr>
              <a:spLocks noChangeAspect="1" noChangeArrowheads="1"/>
            </p:cNvSpPr>
            <p:nvPr/>
          </p:nvSpPr>
          <p:spPr bwMode="auto">
            <a:xfrm>
              <a:off x="648" y="1626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600" b="1"/>
            </a:p>
          </p:txBody>
        </p:sp>
        <p:sp>
          <p:nvSpPr>
            <p:cNvPr id="56372" name="Rectangle 103"/>
            <p:cNvSpPr>
              <a:spLocks noChangeAspect="1" noChangeArrowheads="1"/>
            </p:cNvSpPr>
            <p:nvPr/>
          </p:nvSpPr>
          <p:spPr bwMode="auto">
            <a:xfrm>
              <a:off x="2307" y="2126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6</a:t>
              </a:r>
              <a:endParaRPr lang="en-US" altLang="en-US" sz="1600" b="1"/>
            </a:p>
          </p:txBody>
        </p:sp>
      </p:grpSp>
      <p:grpSp>
        <p:nvGrpSpPr>
          <p:cNvPr id="183400" name="Group 104"/>
          <p:cNvGrpSpPr>
            <a:grpSpLocks noChangeAspect="1"/>
          </p:cNvGrpSpPr>
          <p:nvPr/>
        </p:nvGrpSpPr>
        <p:grpSpPr bwMode="auto">
          <a:xfrm>
            <a:off x="2141538" y="2454275"/>
            <a:ext cx="923925" cy="592138"/>
            <a:chOff x="1572" y="1805"/>
            <a:chExt cx="897" cy="575"/>
          </a:xfrm>
        </p:grpSpPr>
        <p:sp>
          <p:nvSpPr>
            <p:cNvPr id="56359" name="Freeform 105"/>
            <p:cNvSpPr>
              <a:spLocks noChangeAspect="1"/>
            </p:cNvSpPr>
            <p:nvPr/>
          </p:nvSpPr>
          <p:spPr bwMode="auto">
            <a:xfrm>
              <a:off x="1572" y="2005"/>
              <a:ext cx="897" cy="375"/>
            </a:xfrm>
            <a:custGeom>
              <a:avLst/>
              <a:gdLst>
                <a:gd name="T0" fmla="*/ 450 w 897"/>
                <a:gd name="T1" fmla="*/ 0 h 375"/>
                <a:gd name="T2" fmla="*/ 510 w 897"/>
                <a:gd name="T3" fmla="*/ 2 h 375"/>
                <a:gd name="T4" fmla="*/ 571 w 897"/>
                <a:gd name="T5" fmla="*/ 6 h 375"/>
                <a:gd name="T6" fmla="*/ 629 w 897"/>
                <a:gd name="T7" fmla="*/ 15 h 375"/>
                <a:gd name="T8" fmla="*/ 683 w 897"/>
                <a:gd name="T9" fmla="*/ 28 h 375"/>
                <a:gd name="T10" fmla="*/ 733 w 897"/>
                <a:gd name="T11" fmla="*/ 43 h 375"/>
                <a:gd name="T12" fmla="*/ 778 w 897"/>
                <a:gd name="T13" fmla="*/ 60 h 375"/>
                <a:gd name="T14" fmla="*/ 817 w 897"/>
                <a:gd name="T15" fmla="*/ 79 h 375"/>
                <a:gd name="T16" fmla="*/ 850 w 897"/>
                <a:gd name="T17" fmla="*/ 101 h 375"/>
                <a:gd name="T18" fmla="*/ 874 w 897"/>
                <a:gd name="T19" fmla="*/ 125 h 375"/>
                <a:gd name="T20" fmla="*/ 891 w 897"/>
                <a:gd name="T21" fmla="*/ 149 h 375"/>
                <a:gd name="T22" fmla="*/ 897 w 897"/>
                <a:gd name="T23" fmla="*/ 174 h 375"/>
                <a:gd name="T24" fmla="*/ 897 w 897"/>
                <a:gd name="T25" fmla="*/ 200 h 375"/>
                <a:gd name="T26" fmla="*/ 891 w 897"/>
                <a:gd name="T27" fmla="*/ 226 h 375"/>
                <a:gd name="T28" fmla="*/ 874 w 897"/>
                <a:gd name="T29" fmla="*/ 250 h 375"/>
                <a:gd name="T30" fmla="*/ 850 w 897"/>
                <a:gd name="T31" fmla="*/ 274 h 375"/>
                <a:gd name="T32" fmla="*/ 817 w 897"/>
                <a:gd name="T33" fmla="*/ 295 h 375"/>
                <a:gd name="T34" fmla="*/ 778 w 897"/>
                <a:gd name="T35" fmla="*/ 315 h 375"/>
                <a:gd name="T36" fmla="*/ 733 w 897"/>
                <a:gd name="T37" fmla="*/ 332 h 375"/>
                <a:gd name="T38" fmla="*/ 683 w 897"/>
                <a:gd name="T39" fmla="*/ 347 h 375"/>
                <a:gd name="T40" fmla="*/ 629 w 897"/>
                <a:gd name="T41" fmla="*/ 360 h 375"/>
                <a:gd name="T42" fmla="*/ 571 w 897"/>
                <a:gd name="T43" fmla="*/ 369 h 375"/>
                <a:gd name="T44" fmla="*/ 510 w 897"/>
                <a:gd name="T45" fmla="*/ 373 h 375"/>
                <a:gd name="T46" fmla="*/ 450 w 897"/>
                <a:gd name="T47" fmla="*/ 375 h 375"/>
                <a:gd name="T48" fmla="*/ 387 w 897"/>
                <a:gd name="T49" fmla="*/ 373 h 375"/>
                <a:gd name="T50" fmla="*/ 329 w 897"/>
                <a:gd name="T51" fmla="*/ 369 h 375"/>
                <a:gd name="T52" fmla="*/ 270 w 897"/>
                <a:gd name="T53" fmla="*/ 360 h 375"/>
                <a:gd name="T54" fmla="*/ 216 w 897"/>
                <a:gd name="T55" fmla="*/ 347 h 375"/>
                <a:gd name="T56" fmla="*/ 164 w 897"/>
                <a:gd name="T57" fmla="*/ 332 h 375"/>
                <a:gd name="T58" fmla="*/ 121 w 897"/>
                <a:gd name="T59" fmla="*/ 315 h 375"/>
                <a:gd name="T60" fmla="*/ 82 w 897"/>
                <a:gd name="T61" fmla="*/ 295 h 375"/>
                <a:gd name="T62" fmla="*/ 49 w 897"/>
                <a:gd name="T63" fmla="*/ 274 h 375"/>
                <a:gd name="T64" fmla="*/ 26 w 897"/>
                <a:gd name="T65" fmla="*/ 250 h 375"/>
                <a:gd name="T66" fmla="*/ 8 w 897"/>
                <a:gd name="T67" fmla="*/ 226 h 375"/>
                <a:gd name="T68" fmla="*/ 0 w 897"/>
                <a:gd name="T69" fmla="*/ 200 h 375"/>
                <a:gd name="T70" fmla="*/ 0 w 897"/>
                <a:gd name="T71" fmla="*/ 174 h 375"/>
                <a:gd name="T72" fmla="*/ 8 w 897"/>
                <a:gd name="T73" fmla="*/ 149 h 375"/>
                <a:gd name="T74" fmla="*/ 26 w 897"/>
                <a:gd name="T75" fmla="*/ 125 h 375"/>
                <a:gd name="T76" fmla="*/ 49 w 897"/>
                <a:gd name="T77" fmla="*/ 101 h 375"/>
                <a:gd name="T78" fmla="*/ 82 w 897"/>
                <a:gd name="T79" fmla="*/ 79 h 375"/>
                <a:gd name="T80" fmla="*/ 121 w 897"/>
                <a:gd name="T81" fmla="*/ 60 h 375"/>
                <a:gd name="T82" fmla="*/ 164 w 897"/>
                <a:gd name="T83" fmla="*/ 43 h 375"/>
                <a:gd name="T84" fmla="*/ 216 w 897"/>
                <a:gd name="T85" fmla="*/ 28 h 375"/>
                <a:gd name="T86" fmla="*/ 270 w 897"/>
                <a:gd name="T87" fmla="*/ 15 h 375"/>
                <a:gd name="T88" fmla="*/ 329 w 897"/>
                <a:gd name="T89" fmla="*/ 6 h 375"/>
                <a:gd name="T90" fmla="*/ 387 w 897"/>
                <a:gd name="T91" fmla="*/ 2 h 375"/>
                <a:gd name="T92" fmla="*/ 450 w 897"/>
                <a:gd name="T93" fmla="*/ 0 h 37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97" h="375">
                  <a:moveTo>
                    <a:pt x="450" y="0"/>
                  </a:moveTo>
                  <a:lnTo>
                    <a:pt x="510" y="2"/>
                  </a:lnTo>
                  <a:lnTo>
                    <a:pt x="571" y="6"/>
                  </a:lnTo>
                  <a:lnTo>
                    <a:pt x="629" y="15"/>
                  </a:lnTo>
                  <a:lnTo>
                    <a:pt x="683" y="28"/>
                  </a:lnTo>
                  <a:lnTo>
                    <a:pt x="733" y="43"/>
                  </a:lnTo>
                  <a:lnTo>
                    <a:pt x="778" y="60"/>
                  </a:lnTo>
                  <a:lnTo>
                    <a:pt x="817" y="79"/>
                  </a:lnTo>
                  <a:lnTo>
                    <a:pt x="850" y="101"/>
                  </a:lnTo>
                  <a:lnTo>
                    <a:pt x="874" y="125"/>
                  </a:lnTo>
                  <a:lnTo>
                    <a:pt x="891" y="149"/>
                  </a:lnTo>
                  <a:lnTo>
                    <a:pt x="897" y="174"/>
                  </a:lnTo>
                  <a:lnTo>
                    <a:pt x="897" y="200"/>
                  </a:lnTo>
                  <a:lnTo>
                    <a:pt x="891" y="226"/>
                  </a:lnTo>
                  <a:lnTo>
                    <a:pt x="874" y="250"/>
                  </a:lnTo>
                  <a:lnTo>
                    <a:pt x="850" y="274"/>
                  </a:lnTo>
                  <a:lnTo>
                    <a:pt x="817" y="295"/>
                  </a:lnTo>
                  <a:lnTo>
                    <a:pt x="778" y="315"/>
                  </a:lnTo>
                  <a:lnTo>
                    <a:pt x="733" y="332"/>
                  </a:lnTo>
                  <a:lnTo>
                    <a:pt x="683" y="347"/>
                  </a:lnTo>
                  <a:lnTo>
                    <a:pt x="629" y="360"/>
                  </a:lnTo>
                  <a:lnTo>
                    <a:pt x="571" y="369"/>
                  </a:lnTo>
                  <a:lnTo>
                    <a:pt x="510" y="373"/>
                  </a:lnTo>
                  <a:lnTo>
                    <a:pt x="450" y="375"/>
                  </a:lnTo>
                  <a:lnTo>
                    <a:pt x="387" y="373"/>
                  </a:lnTo>
                  <a:lnTo>
                    <a:pt x="329" y="369"/>
                  </a:lnTo>
                  <a:lnTo>
                    <a:pt x="270" y="360"/>
                  </a:lnTo>
                  <a:lnTo>
                    <a:pt x="216" y="347"/>
                  </a:lnTo>
                  <a:lnTo>
                    <a:pt x="164" y="332"/>
                  </a:lnTo>
                  <a:lnTo>
                    <a:pt x="121" y="315"/>
                  </a:lnTo>
                  <a:lnTo>
                    <a:pt x="82" y="295"/>
                  </a:lnTo>
                  <a:lnTo>
                    <a:pt x="49" y="274"/>
                  </a:lnTo>
                  <a:lnTo>
                    <a:pt x="26" y="250"/>
                  </a:lnTo>
                  <a:lnTo>
                    <a:pt x="8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8" y="149"/>
                  </a:lnTo>
                  <a:lnTo>
                    <a:pt x="26" y="125"/>
                  </a:lnTo>
                  <a:lnTo>
                    <a:pt x="49" y="101"/>
                  </a:lnTo>
                  <a:lnTo>
                    <a:pt x="82" y="79"/>
                  </a:lnTo>
                  <a:lnTo>
                    <a:pt x="121" y="60"/>
                  </a:lnTo>
                  <a:lnTo>
                    <a:pt x="164" y="43"/>
                  </a:lnTo>
                  <a:lnTo>
                    <a:pt x="216" y="28"/>
                  </a:lnTo>
                  <a:lnTo>
                    <a:pt x="270" y="15"/>
                  </a:lnTo>
                  <a:lnTo>
                    <a:pt x="329" y="6"/>
                  </a:lnTo>
                  <a:lnTo>
                    <a:pt x="387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0" name="Rectangle 106"/>
            <p:cNvSpPr>
              <a:spLocks noChangeAspect="1" noChangeArrowheads="1"/>
            </p:cNvSpPr>
            <p:nvPr/>
          </p:nvSpPr>
          <p:spPr bwMode="auto">
            <a:xfrm>
              <a:off x="1943" y="1805"/>
              <a:ext cx="11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0000"/>
                  </a:solidFill>
                </a:rPr>
                <a:t>1</a:t>
              </a:r>
              <a:endParaRPr lang="en-US" altLang="en-US" sz="1600" b="1"/>
            </a:p>
          </p:txBody>
        </p:sp>
      </p:grpSp>
      <p:grpSp>
        <p:nvGrpSpPr>
          <p:cNvPr id="183403" name="Group 107"/>
          <p:cNvGrpSpPr>
            <a:grpSpLocks noChangeAspect="1"/>
          </p:cNvGrpSpPr>
          <p:nvPr/>
        </p:nvGrpSpPr>
        <p:grpSpPr bwMode="auto">
          <a:xfrm>
            <a:off x="865188" y="2209800"/>
            <a:ext cx="1125537" cy="742950"/>
            <a:chOff x="332" y="1568"/>
            <a:chExt cx="1093" cy="721"/>
          </a:xfrm>
        </p:grpSpPr>
        <p:sp>
          <p:nvSpPr>
            <p:cNvPr id="56357" name="Freeform 108"/>
            <p:cNvSpPr>
              <a:spLocks noChangeAspect="1"/>
            </p:cNvSpPr>
            <p:nvPr/>
          </p:nvSpPr>
          <p:spPr bwMode="auto">
            <a:xfrm>
              <a:off x="332" y="1568"/>
              <a:ext cx="1093" cy="497"/>
            </a:xfrm>
            <a:custGeom>
              <a:avLst/>
              <a:gdLst>
                <a:gd name="T0" fmla="*/ 547 w 1093"/>
                <a:gd name="T1" fmla="*/ 0 h 497"/>
                <a:gd name="T2" fmla="*/ 615 w 1093"/>
                <a:gd name="T3" fmla="*/ 3 h 497"/>
                <a:gd name="T4" fmla="*/ 684 w 1093"/>
                <a:gd name="T5" fmla="*/ 7 h 497"/>
                <a:gd name="T6" fmla="*/ 749 w 1093"/>
                <a:gd name="T7" fmla="*/ 18 h 497"/>
                <a:gd name="T8" fmla="*/ 811 w 1093"/>
                <a:gd name="T9" fmla="*/ 31 h 497"/>
                <a:gd name="T10" fmla="*/ 868 w 1093"/>
                <a:gd name="T11" fmla="*/ 48 h 497"/>
                <a:gd name="T12" fmla="*/ 922 w 1093"/>
                <a:gd name="T13" fmla="*/ 67 h 497"/>
                <a:gd name="T14" fmla="*/ 969 w 1093"/>
                <a:gd name="T15" fmla="*/ 91 h 497"/>
                <a:gd name="T16" fmla="*/ 1008 w 1093"/>
                <a:gd name="T17" fmla="*/ 115 h 497"/>
                <a:gd name="T18" fmla="*/ 1043 w 1093"/>
                <a:gd name="T19" fmla="*/ 143 h 497"/>
                <a:gd name="T20" fmla="*/ 1067 w 1093"/>
                <a:gd name="T21" fmla="*/ 171 h 497"/>
                <a:gd name="T22" fmla="*/ 1084 w 1093"/>
                <a:gd name="T23" fmla="*/ 201 h 497"/>
                <a:gd name="T24" fmla="*/ 1093 w 1093"/>
                <a:gd name="T25" fmla="*/ 234 h 497"/>
                <a:gd name="T26" fmla="*/ 1093 w 1093"/>
                <a:gd name="T27" fmla="*/ 264 h 497"/>
                <a:gd name="T28" fmla="*/ 1084 w 1093"/>
                <a:gd name="T29" fmla="*/ 294 h 497"/>
                <a:gd name="T30" fmla="*/ 1067 w 1093"/>
                <a:gd name="T31" fmla="*/ 324 h 497"/>
                <a:gd name="T32" fmla="*/ 1043 w 1093"/>
                <a:gd name="T33" fmla="*/ 354 h 497"/>
                <a:gd name="T34" fmla="*/ 1008 w 1093"/>
                <a:gd name="T35" fmla="*/ 383 h 497"/>
                <a:gd name="T36" fmla="*/ 969 w 1093"/>
                <a:gd name="T37" fmla="*/ 406 h 497"/>
                <a:gd name="T38" fmla="*/ 922 w 1093"/>
                <a:gd name="T39" fmla="*/ 430 h 497"/>
                <a:gd name="T40" fmla="*/ 868 w 1093"/>
                <a:gd name="T41" fmla="*/ 449 h 497"/>
                <a:gd name="T42" fmla="*/ 811 w 1093"/>
                <a:gd name="T43" fmla="*/ 467 h 497"/>
                <a:gd name="T44" fmla="*/ 749 w 1093"/>
                <a:gd name="T45" fmla="*/ 480 h 497"/>
                <a:gd name="T46" fmla="*/ 684 w 1093"/>
                <a:gd name="T47" fmla="*/ 488 h 497"/>
                <a:gd name="T48" fmla="*/ 615 w 1093"/>
                <a:gd name="T49" fmla="*/ 495 h 497"/>
                <a:gd name="T50" fmla="*/ 547 w 1093"/>
                <a:gd name="T51" fmla="*/ 497 h 497"/>
                <a:gd name="T52" fmla="*/ 478 w 1093"/>
                <a:gd name="T53" fmla="*/ 495 h 497"/>
                <a:gd name="T54" fmla="*/ 411 w 1093"/>
                <a:gd name="T55" fmla="*/ 488 h 497"/>
                <a:gd name="T56" fmla="*/ 346 w 1093"/>
                <a:gd name="T57" fmla="*/ 480 h 497"/>
                <a:gd name="T58" fmla="*/ 284 w 1093"/>
                <a:gd name="T59" fmla="*/ 467 h 497"/>
                <a:gd name="T60" fmla="*/ 225 w 1093"/>
                <a:gd name="T61" fmla="*/ 449 h 497"/>
                <a:gd name="T62" fmla="*/ 173 w 1093"/>
                <a:gd name="T63" fmla="*/ 430 h 497"/>
                <a:gd name="T64" fmla="*/ 126 w 1093"/>
                <a:gd name="T65" fmla="*/ 406 h 497"/>
                <a:gd name="T66" fmla="*/ 85 w 1093"/>
                <a:gd name="T67" fmla="*/ 383 h 497"/>
                <a:gd name="T68" fmla="*/ 52 w 1093"/>
                <a:gd name="T69" fmla="*/ 354 h 497"/>
                <a:gd name="T70" fmla="*/ 26 w 1093"/>
                <a:gd name="T71" fmla="*/ 324 h 497"/>
                <a:gd name="T72" fmla="*/ 9 w 1093"/>
                <a:gd name="T73" fmla="*/ 294 h 497"/>
                <a:gd name="T74" fmla="*/ 0 w 1093"/>
                <a:gd name="T75" fmla="*/ 264 h 497"/>
                <a:gd name="T76" fmla="*/ 0 w 1093"/>
                <a:gd name="T77" fmla="*/ 234 h 497"/>
                <a:gd name="T78" fmla="*/ 9 w 1093"/>
                <a:gd name="T79" fmla="*/ 201 h 497"/>
                <a:gd name="T80" fmla="*/ 26 w 1093"/>
                <a:gd name="T81" fmla="*/ 171 h 497"/>
                <a:gd name="T82" fmla="*/ 52 w 1093"/>
                <a:gd name="T83" fmla="*/ 143 h 497"/>
                <a:gd name="T84" fmla="*/ 85 w 1093"/>
                <a:gd name="T85" fmla="*/ 115 h 497"/>
                <a:gd name="T86" fmla="*/ 126 w 1093"/>
                <a:gd name="T87" fmla="*/ 91 h 497"/>
                <a:gd name="T88" fmla="*/ 173 w 1093"/>
                <a:gd name="T89" fmla="*/ 67 h 497"/>
                <a:gd name="T90" fmla="*/ 225 w 1093"/>
                <a:gd name="T91" fmla="*/ 48 h 497"/>
                <a:gd name="T92" fmla="*/ 284 w 1093"/>
                <a:gd name="T93" fmla="*/ 31 h 497"/>
                <a:gd name="T94" fmla="*/ 346 w 1093"/>
                <a:gd name="T95" fmla="*/ 18 h 497"/>
                <a:gd name="T96" fmla="*/ 411 w 1093"/>
                <a:gd name="T97" fmla="*/ 7 h 497"/>
                <a:gd name="T98" fmla="*/ 478 w 1093"/>
                <a:gd name="T99" fmla="*/ 3 h 497"/>
                <a:gd name="T100" fmla="*/ 547 w 1093"/>
                <a:gd name="T101" fmla="*/ 0 h 49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93" h="497">
                  <a:moveTo>
                    <a:pt x="547" y="0"/>
                  </a:moveTo>
                  <a:lnTo>
                    <a:pt x="615" y="3"/>
                  </a:lnTo>
                  <a:lnTo>
                    <a:pt x="684" y="7"/>
                  </a:lnTo>
                  <a:lnTo>
                    <a:pt x="749" y="18"/>
                  </a:lnTo>
                  <a:lnTo>
                    <a:pt x="811" y="31"/>
                  </a:lnTo>
                  <a:lnTo>
                    <a:pt x="868" y="48"/>
                  </a:lnTo>
                  <a:lnTo>
                    <a:pt x="922" y="67"/>
                  </a:lnTo>
                  <a:lnTo>
                    <a:pt x="969" y="91"/>
                  </a:lnTo>
                  <a:lnTo>
                    <a:pt x="1008" y="115"/>
                  </a:lnTo>
                  <a:lnTo>
                    <a:pt x="1043" y="143"/>
                  </a:lnTo>
                  <a:lnTo>
                    <a:pt x="1067" y="171"/>
                  </a:lnTo>
                  <a:lnTo>
                    <a:pt x="1084" y="201"/>
                  </a:lnTo>
                  <a:lnTo>
                    <a:pt x="1093" y="234"/>
                  </a:lnTo>
                  <a:lnTo>
                    <a:pt x="1093" y="264"/>
                  </a:lnTo>
                  <a:lnTo>
                    <a:pt x="1084" y="294"/>
                  </a:lnTo>
                  <a:lnTo>
                    <a:pt x="1067" y="324"/>
                  </a:lnTo>
                  <a:lnTo>
                    <a:pt x="1043" y="354"/>
                  </a:lnTo>
                  <a:lnTo>
                    <a:pt x="1008" y="383"/>
                  </a:lnTo>
                  <a:lnTo>
                    <a:pt x="969" y="406"/>
                  </a:lnTo>
                  <a:lnTo>
                    <a:pt x="922" y="430"/>
                  </a:lnTo>
                  <a:lnTo>
                    <a:pt x="868" y="449"/>
                  </a:lnTo>
                  <a:lnTo>
                    <a:pt x="811" y="467"/>
                  </a:lnTo>
                  <a:lnTo>
                    <a:pt x="749" y="480"/>
                  </a:lnTo>
                  <a:lnTo>
                    <a:pt x="684" y="488"/>
                  </a:lnTo>
                  <a:lnTo>
                    <a:pt x="615" y="495"/>
                  </a:lnTo>
                  <a:lnTo>
                    <a:pt x="547" y="497"/>
                  </a:lnTo>
                  <a:lnTo>
                    <a:pt x="478" y="495"/>
                  </a:lnTo>
                  <a:lnTo>
                    <a:pt x="411" y="488"/>
                  </a:lnTo>
                  <a:lnTo>
                    <a:pt x="346" y="480"/>
                  </a:lnTo>
                  <a:lnTo>
                    <a:pt x="284" y="467"/>
                  </a:lnTo>
                  <a:lnTo>
                    <a:pt x="225" y="449"/>
                  </a:lnTo>
                  <a:lnTo>
                    <a:pt x="173" y="430"/>
                  </a:lnTo>
                  <a:lnTo>
                    <a:pt x="126" y="406"/>
                  </a:lnTo>
                  <a:lnTo>
                    <a:pt x="85" y="383"/>
                  </a:lnTo>
                  <a:lnTo>
                    <a:pt x="52" y="354"/>
                  </a:lnTo>
                  <a:lnTo>
                    <a:pt x="26" y="324"/>
                  </a:lnTo>
                  <a:lnTo>
                    <a:pt x="9" y="294"/>
                  </a:lnTo>
                  <a:lnTo>
                    <a:pt x="0" y="264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26" y="171"/>
                  </a:lnTo>
                  <a:lnTo>
                    <a:pt x="52" y="143"/>
                  </a:lnTo>
                  <a:lnTo>
                    <a:pt x="85" y="115"/>
                  </a:lnTo>
                  <a:lnTo>
                    <a:pt x="126" y="91"/>
                  </a:lnTo>
                  <a:lnTo>
                    <a:pt x="173" y="67"/>
                  </a:lnTo>
                  <a:lnTo>
                    <a:pt x="225" y="48"/>
                  </a:lnTo>
                  <a:lnTo>
                    <a:pt x="284" y="31"/>
                  </a:lnTo>
                  <a:lnTo>
                    <a:pt x="346" y="18"/>
                  </a:lnTo>
                  <a:lnTo>
                    <a:pt x="411" y="7"/>
                  </a:lnTo>
                  <a:lnTo>
                    <a:pt x="478" y="3"/>
                  </a:lnTo>
                  <a:lnTo>
                    <a:pt x="5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8" name="Rectangle 109"/>
            <p:cNvSpPr>
              <a:spLocks noChangeAspect="1" noChangeArrowheads="1"/>
            </p:cNvSpPr>
            <p:nvPr/>
          </p:nvSpPr>
          <p:spPr bwMode="auto">
            <a:xfrm>
              <a:off x="949" y="2052"/>
              <a:ext cx="10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0000"/>
                  </a:solidFill>
                </a:rPr>
                <a:t>2</a:t>
              </a:r>
              <a:endParaRPr lang="en-US" altLang="en-US" sz="1600" b="1"/>
            </a:p>
          </p:txBody>
        </p:sp>
      </p:grpSp>
      <p:grpSp>
        <p:nvGrpSpPr>
          <p:cNvPr id="183406" name="Group 110"/>
          <p:cNvGrpSpPr>
            <a:grpSpLocks noChangeAspect="1"/>
          </p:cNvGrpSpPr>
          <p:nvPr/>
        </p:nvGrpSpPr>
        <p:grpSpPr bwMode="auto">
          <a:xfrm>
            <a:off x="812800" y="1939925"/>
            <a:ext cx="2382838" cy="1358900"/>
            <a:chOff x="280" y="1305"/>
            <a:chExt cx="2315" cy="1321"/>
          </a:xfrm>
        </p:grpSpPr>
        <p:sp>
          <p:nvSpPr>
            <p:cNvPr id="56355" name="Freeform 111"/>
            <p:cNvSpPr>
              <a:spLocks noChangeAspect="1"/>
            </p:cNvSpPr>
            <p:nvPr/>
          </p:nvSpPr>
          <p:spPr bwMode="auto">
            <a:xfrm>
              <a:off x="280" y="1314"/>
              <a:ext cx="2315" cy="1312"/>
            </a:xfrm>
            <a:custGeom>
              <a:avLst/>
              <a:gdLst>
                <a:gd name="T0" fmla="*/ 1326 w 2315"/>
                <a:gd name="T1" fmla="*/ 23 h 1312"/>
                <a:gd name="T2" fmla="*/ 1519 w 2315"/>
                <a:gd name="T3" fmla="*/ 64 h 1312"/>
                <a:gd name="T4" fmla="*/ 1698 w 2315"/>
                <a:gd name="T5" fmla="*/ 121 h 1312"/>
                <a:gd name="T6" fmla="*/ 1865 w 2315"/>
                <a:gd name="T7" fmla="*/ 194 h 1312"/>
                <a:gd name="T8" fmla="*/ 2008 w 2315"/>
                <a:gd name="T9" fmla="*/ 278 h 1312"/>
                <a:gd name="T10" fmla="*/ 2129 w 2315"/>
                <a:gd name="T11" fmla="*/ 375 h 1312"/>
                <a:gd name="T12" fmla="*/ 2222 w 2315"/>
                <a:gd name="T13" fmla="*/ 479 h 1312"/>
                <a:gd name="T14" fmla="*/ 2282 w 2315"/>
                <a:gd name="T15" fmla="*/ 589 h 1312"/>
                <a:gd name="T16" fmla="*/ 2313 w 2315"/>
                <a:gd name="T17" fmla="*/ 699 h 1312"/>
                <a:gd name="T18" fmla="*/ 2308 w 2315"/>
                <a:gd name="T19" fmla="*/ 809 h 1312"/>
                <a:gd name="T20" fmla="*/ 2272 w 2315"/>
                <a:gd name="T21" fmla="*/ 915 h 1312"/>
                <a:gd name="T22" fmla="*/ 2202 w 2315"/>
                <a:gd name="T23" fmla="*/ 1014 h 1312"/>
                <a:gd name="T24" fmla="*/ 2105 w 2315"/>
                <a:gd name="T25" fmla="*/ 1101 h 1312"/>
                <a:gd name="T26" fmla="*/ 1977 w 2315"/>
                <a:gd name="T27" fmla="*/ 1176 h 1312"/>
                <a:gd name="T28" fmla="*/ 1828 w 2315"/>
                <a:gd name="T29" fmla="*/ 1237 h 1312"/>
                <a:gd name="T30" fmla="*/ 1659 w 2315"/>
                <a:gd name="T31" fmla="*/ 1280 h 1312"/>
                <a:gd name="T32" fmla="*/ 1476 w 2315"/>
                <a:gd name="T33" fmla="*/ 1306 h 1312"/>
                <a:gd name="T34" fmla="*/ 1283 w 2315"/>
                <a:gd name="T35" fmla="*/ 1312 h 1312"/>
                <a:gd name="T36" fmla="*/ 1086 w 2315"/>
                <a:gd name="T37" fmla="*/ 1299 h 1312"/>
                <a:gd name="T38" fmla="*/ 894 w 2315"/>
                <a:gd name="T39" fmla="*/ 1269 h 1312"/>
                <a:gd name="T40" fmla="*/ 705 w 2315"/>
                <a:gd name="T41" fmla="*/ 1220 h 1312"/>
                <a:gd name="T42" fmla="*/ 532 w 2315"/>
                <a:gd name="T43" fmla="*/ 1155 h 1312"/>
                <a:gd name="T44" fmla="*/ 377 w 2315"/>
                <a:gd name="T45" fmla="*/ 1077 h 1312"/>
                <a:gd name="T46" fmla="*/ 245 w 2315"/>
                <a:gd name="T47" fmla="*/ 984 h 1312"/>
                <a:gd name="T48" fmla="*/ 137 w 2315"/>
                <a:gd name="T49" fmla="*/ 885 h 1312"/>
                <a:gd name="T50" fmla="*/ 61 w 2315"/>
                <a:gd name="T51" fmla="*/ 777 h 1312"/>
                <a:gd name="T52" fmla="*/ 13 w 2315"/>
                <a:gd name="T53" fmla="*/ 667 h 1312"/>
                <a:gd name="T54" fmla="*/ 0 w 2315"/>
                <a:gd name="T55" fmla="*/ 555 h 1312"/>
                <a:gd name="T56" fmla="*/ 22 w 2315"/>
                <a:gd name="T57" fmla="*/ 447 h 1312"/>
                <a:gd name="T58" fmla="*/ 74 w 2315"/>
                <a:gd name="T59" fmla="*/ 345 h 1312"/>
                <a:gd name="T60" fmla="*/ 158 w 2315"/>
                <a:gd name="T61" fmla="*/ 252 h 1312"/>
                <a:gd name="T62" fmla="*/ 273 w 2315"/>
                <a:gd name="T63" fmla="*/ 170 h 1312"/>
                <a:gd name="T64" fmla="*/ 411 w 2315"/>
                <a:gd name="T65" fmla="*/ 103 h 1312"/>
                <a:gd name="T66" fmla="*/ 571 w 2315"/>
                <a:gd name="T67" fmla="*/ 49 h 1312"/>
                <a:gd name="T68" fmla="*/ 747 w 2315"/>
                <a:gd name="T69" fmla="*/ 17 h 1312"/>
                <a:gd name="T70" fmla="*/ 937 w 2315"/>
                <a:gd name="T71" fmla="*/ 0 h 1312"/>
                <a:gd name="T72" fmla="*/ 1132 w 2315"/>
                <a:gd name="T73" fmla="*/ 2 h 13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315" h="1312">
                  <a:moveTo>
                    <a:pt x="1229" y="10"/>
                  </a:moveTo>
                  <a:lnTo>
                    <a:pt x="1326" y="23"/>
                  </a:lnTo>
                  <a:lnTo>
                    <a:pt x="1424" y="43"/>
                  </a:lnTo>
                  <a:lnTo>
                    <a:pt x="1519" y="64"/>
                  </a:lnTo>
                  <a:lnTo>
                    <a:pt x="1610" y="90"/>
                  </a:lnTo>
                  <a:lnTo>
                    <a:pt x="1698" y="121"/>
                  </a:lnTo>
                  <a:lnTo>
                    <a:pt x="1783" y="155"/>
                  </a:lnTo>
                  <a:lnTo>
                    <a:pt x="1865" y="194"/>
                  </a:lnTo>
                  <a:lnTo>
                    <a:pt x="1938" y="235"/>
                  </a:lnTo>
                  <a:lnTo>
                    <a:pt x="2008" y="278"/>
                  </a:lnTo>
                  <a:lnTo>
                    <a:pt x="2073" y="326"/>
                  </a:lnTo>
                  <a:lnTo>
                    <a:pt x="2129" y="375"/>
                  </a:lnTo>
                  <a:lnTo>
                    <a:pt x="2179" y="425"/>
                  </a:lnTo>
                  <a:lnTo>
                    <a:pt x="2222" y="479"/>
                  </a:lnTo>
                  <a:lnTo>
                    <a:pt x="2256" y="533"/>
                  </a:lnTo>
                  <a:lnTo>
                    <a:pt x="2282" y="589"/>
                  </a:lnTo>
                  <a:lnTo>
                    <a:pt x="2302" y="643"/>
                  </a:lnTo>
                  <a:lnTo>
                    <a:pt x="2313" y="699"/>
                  </a:lnTo>
                  <a:lnTo>
                    <a:pt x="2315" y="755"/>
                  </a:lnTo>
                  <a:lnTo>
                    <a:pt x="2308" y="809"/>
                  </a:lnTo>
                  <a:lnTo>
                    <a:pt x="2295" y="863"/>
                  </a:lnTo>
                  <a:lnTo>
                    <a:pt x="2272" y="915"/>
                  </a:lnTo>
                  <a:lnTo>
                    <a:pt x="2241" y="965"/>
                  </a:lnTo>
                  <a:lnTo>
                    <a:pt x="2202" y="1014"/>
                  </a:lnTo>
                  <a:lnTo>
                    <a:pt x="2157" y="1060"/>
                  </a:lnTo>
                  <a:lnTo>
                    <a:pt x="2105" y="1101"/>
                  </a:lnTo>
                  <a:lnTo>
                    <a:pt x="2044" y="1140"/>
                  </a:lnTo>
                  <a:lnTo>
                    <a:pt x="1977" y="1176"/>
                  </a:lnTo>
                  <a:lnTo>
                    <a:pt x="1906" y="1209"/>
                  </a:lnTo>
                  <a:lnTo>
                    <a:pt x="1828" y="1237"/>
                  </a:lnTo>
                  <a:lnTo>
                    <a:pt x="1746" y="1261"/>
                  </a:lnTo>
                  <a:lnTo>
                    <a:pt x="1659" y="1280"/>
                  </a:lnTo>
                  <a:lnTo>
                    <a:pt x="1569" y="1295"/>
                  </a:lnTo>
                  <a:lnTo>
                    <a:pt x="1476" y="1306"/>
                  </a:lnTo>
                  <a:lnTo>
                    <a:pt x="1380" y="1310"/>
                  </a:lnTo>
                  <a:lnTo>
                    <a:pt x="1283" y="1312"/>
                  </a:lnTo>
                  <a:lnTo>
                    <a:pt x="1186" y="1308"/>
                  </a:lnTo>
                  <a:lnTo>
                    <a:pt x="1086" y="1299"/>
                  </a:lnTo>
                  <a:lnTo>
                    <a:pt x="989" y="1286"/>
                  </a:lnTo>
                  <a:lnTo>
                    <a:pt x="894" y="1269"/>
                  </a:lnTo>
                  <a:lnTo>
                    <a:pt x="798" y="1245"/>
                  </a:lnTo>
                  <a:lnTo>
                    <a:pt x="705" y="1220"/>
                  </a:lnTo>
                  <a:lnTo>
                    <a:pt x="617" y="1189"/>
                  </a:lnTo>
                  <a:lnTo>
                    <a:pt x="532" y="1155"/>
                  </a:lnTo>
                  <a:lnTo>
                    <a:pt x="452" y="1118"/>
                  </a:lnTo>
                  <a:lnTo>
                    <a:pt x="377" y="1077"/>
                  </a:lnTo>
                  <a:lnTo>
                    <a:pt x="307" y="1032"/>
                  </a:lnTo>
                  <a:lnTo>
                    <a:pt x="245" y="984"/>
                  </a:lnTo>
                  <a:lnTo>
                    <a:pt x="186" y="937"/>
                  </a:lnTo>
                  <a:lnTo>
                    <a:pt x="137" y="885"/>
                  </a:lnTo>
                  <a:lnTo>
                    <a:pt x="95" y="831"/>
                  </a:lnTo>
                  <a:lnTo>
                    <a:pt x="61" y="777"/>
                  </a:lnTo>
                  <a:lnTo>
                    <a:pt x="33" y="723"/>
                  </a:lnTo>
                  <a:lnTo>
                    <a:pt x="13" y="667"/>
                  </a:lnTo>
                  <a:lnTo>
                    <a:pt x="5" y="611"/>
                  </a:lnTo>
                  <a:lnTo>
                    <a:pt x="0" y="555"/>
                  </a:lnTo>
                  <a:lnTo>
                    <a:pt x="7" y="501"/>
                  </a:lnTo>
                  <a:lnTo>
                    <a:pt x="22" y="447"/>
                  </a:lnTo>
                  <a:lnTo>
                    <a:pt x="44" y="395"/>
                  </a:lnTo>
                  <a:lnTo>
                    <a:pt x="74" y="345"/>
                  </a:lnTo>
                  <a:lnTo>
                    <a:pt x="113" y="298"/>
                  </a:lnTo>
                  <a:lnTo>
                    <a:pt x="158" y="252"/>
                  </a:lnTo>
                  <a:lnTo>
                    <a:pt x="212" y="209"/>
                  </a:lnTo>
                  <a:lnTo>
                    <a:pt x="273" y="170"/>
                  </a:lnTo>
                  <a:lnTo>
                    <a:pt x="338" y="133"/>
                  </a:lnTo>
                  <a:lnTo>
                    <a:pt x="411" y="103"/>
                  </a:lnTo>
                  <a:lnTo>
                    <a:pt x="489" y="75"/>
                  </a:lnTo>
                  <a:lnTo>
                    <a:pt x="571" y="49"/>
                  </a:lnTo>
                  <a:lnTo>
                    <a:pt x="658" y="30"/>
                  </a:lnTo>
                  <a:lnTo>
                    <a:pt x="747" y="17"/>
                  </a:lnTo>
                  <a:lnTo>
                    <a:pt x="840" y="6"/>
                  </a:lnTo>
                  <a:lnTo>
                    <a:pt x="937" y="0"/>
                  </a:lnTo>
                  <a:lnTo>
                    <a:pt x="1034" y="0"/>
                  </a:lnTo>
                  <a:lnTo>
                    <a:pt x="1132" y="2"/>
                  </a:lnTo>
                  <a:lnTo>
                    <a:pt x="1229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6" name="Rectangle 112"/>
            <p:cNvSpPr>
              <a:spLocks noChangeAspect="1" noChangeArrowheads="1"/>
            </p:cNvSpPr>
            <p:nvPr/>
          </p:nvSpPr>
          <p:spPr bwMode="auto">
            <a:xfrm>
              <a:off x="1390" y="1305"/>
              <a:ext cx="11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0000"/>
                  </a:solidFill>
                </a:rPr>
                <a:t>3</a:t>
              </a:r>
              <a:endParaRPr lang="en-US" altLang="en-US" sz="1600" b="1"/>
            </a:p>
          </p:txBody>
        </p:sp>
      </p:grpSp>
      <p:grpSp>
        <p:nvGrpSpPr>
          <p:cNvPr id="183409" name="Group 113"/>
          <p:cNvGrpSpPr>
            <a:grpSpLocks noChangeAspect="1"/>
          </p:cNvGrpSpPr>
          <p:nvPr/>
        </p:nvGrpSpPr>
        <p:grpSpPr bwMode="auto">
          <a:xfrm>
            <a:off x="771525" y="1862138"/>
            <a:ext cx="2462213" cy="1887537"/>
            <a:chOff x="241" y="1229"/>
            <a:chExt cx="2391" cy="1834"/>
          </a:xfrm>
        </p:grpSpPr>
        <p:sp>
          <p:nvSpPr>
            <p:cNvPr id="56353" name="Freeform 114"/>
            <p:cNvSpPr>
              <a:spLocks noChangeAspect="1"/>
            </p:cNvSpPr>
            <p:nvPr/>
          </p:nvSpPr>
          <p:spPr bwMode="auto">
            <a:xfrm>
              <a:off x="241" y="1229"/>
              <a:ext cx="2391" cy="1611"/>
            </a:xfrm>
            <a:custGeom>
              <a:avLst/>
              <a:gdLst>
                <a:gd name="T0" fmla="*/ 1385 w 2391"/>
                <a:gd name="T1" fmla="*/ 24 h 1611"/>
                <a:gd name="T2" fmla="*/ 1582 w 2391"/>
                <a:gd name="T3" fmla="*/ 69 h 1611"/>
                <a:gd name="T4" fmla="*/ 1768 w 2391"/>
                <a:gd name="T5" fmla="*/ 136 h 1611"/>
                <a:gd name="T6" fmla="*/ 1936 w 2391"/>
                <a:gd name="T7" fmla="*/ 221 h 1611"/>
                <a:gd name="T8" fmla="*/ 2083 w 2391"/>
                <a:gd name="T9" fmla="*/ 322 h 1611"/>
                <a:gd name="T10" fmla="*/ 2207 w 2391"/>
                <a:gd name="T11" fmla="*/ 439 h 1611"/>
                <a:gd name="T12" fmla="*/ 2300 w 2391"/>
                <a:gd name="T13" fmla="*/ 566 h 1611"/>
                <a:gd name="T14" fmla="*/ 2360 w 2391"/>
                <a:gd name="T15" fmla="*/ 698 h 1611"/>
                <a:gd name="T16" fmla="*/ 2388 w 2391"/>
                <a:gd name="T17" fmla="*/ 836 h 1611"/>
                <a:gd name="T18" fmla="*/ 2382 w 2391"/>
                <a:gd name="T19" fmla="*/ 970 h 1611"/>
                <a:gd name="T20" fmla="*/ 2343 w 2391"/>
                <a:gd name="T21" fmla="*/ 1102 h 1611"/>
                <a:gd name="T22" fmla="*/ 2270 w 2391"/>
                <a:gd name="T23" fmla="*/ 1225 h 1611"/>
                <a:gd name="T24" fmla="*/ 2166 w 2391"/>
                <a:gd name="T25" fmla="*/ 1335 h 1611"/>
                <a:gd name="T26" fmla="*/ 2032 w 2391"/>
                <a:gd name="T27" fmla="*/ 1430 h 1611"/>
                <a:gd name="T28" fmla="*/ 1876 w 2391"/>
                <a:gd name="T29" fmla="*/ 1508 h 1611"/>
                <a:gd name="T30" fmla="*/ 1701 w 2391"/>
                <a:gd name="T31" fmla="*/ 1564 h 1611"/>
                <a:gd name="T32" fmla="*/ 1510 w 2391"/>
                <a:gd name="T33" fmla="*/ 1598 h 1611"/>
                <a:gd name="T34" fmla="*/ 1311 w 2391"/>
                <a:gd name="T35" fmla="*/ 1611 h 1611"/>
                <a:gd name="T36" fmla="*/ 1108 w 2391"/>
                <a:gd name="T37" fmla="*/ 1600 h 1611"/>
                <a:gd name="T38" fmla="*/ 907 w 2391"/>
                <a:gd name="T39" fmla="*/ 1568 h 1611"/>
                <a:gd name="T40" fmla="*/ 716 w 2391"/>
                <a:gd name="T41" fmla="*/ 1512 h 1611"/>
                <a:gd name="T42" fmla="*/ 537 w 2391"/>
                <a:gd name="T43" fmla="*/ 1436 h 1611"/>
                <a:gd name="T44" fmla="*/ 379 w 2391"/>
                <a:gd name="T45" fmla="*/ 1341 h 1611"/>
                <a:gd name="T46" fmla="*/ 243 w 2391"/>
                <a:gd name="T47" fmla="*/ 1233 h 1611"/>
                <a:gd name="T48" fmla="*/ 134 w 2391"/>
                <a:gd name="T49" fmla="*/ 1110 h 1611"/>
                <a:gd name="T50" fmla="*/ 57 w 2391"/>
                <a:gd name="T51" fmla="*/ 981 h 1611"/>
                <a:gd name="T52" fmla="*/ 11 w 2391"/>
                <a:gd name="T53" fmla="*/ 845 h 1611"/>
                <a:gd name="T54" fmla="*/ 0 w 2391"/>
                <a:gd name="T55" fmla="*/ 709 h 1611"/>
                <a:gd name="T56" fmla="*/ 24 w 2391"/>
                <a:gd name="T57" fmla="*/ 575 h 1611"/>
                <a:gd name="T58" fmla="*/ 83 w 2391"/>
                <a:gd name="T59" fmla="*/ 447 h 1611"/>
                <a:gd name="T60" fmla="*/ 171 w 2391"/>
                <a:gd name="T61" fmla="*/ 331 h 1611"/>
                <a:gd name="T62" fmla="*/ 290 w 2391"/>
                <a:gd name="T63" fmla="*/ 227 h 1611"/>
                <a:gd name="T64" fmla="*/ 435 w 2391"/>
                <a:gd name="T65" fmla="*/ 141 h 1611"/>
                <a:gd name="T66" fmla="*/ 602 w 2391"/>
                <a:gd name="T67" fmla="*/ 74 h 1611"/>
                <a:gd name="T68" fmla="*/ 786 w 2391"/>
                <a:gd name="T69" fmla="*/ 28 h 1611"/>
                <a:gd name="T70" fmla="*/ 980 w 2391"/>
                <a:gd name="T71" fmla="*/ 3 h 1611"/>
                <a:gd name="T72" fmla="*/ 1181 w 2391"/>
                <a:gd name="T73" fmla="*/ 3 h 161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391" h="1611">
                  <a:moveTo>
                    <a:pt x="1283" y="11"/>
                  </a:moveTo>
                  <a:lnTo>
                    <a:pt x="1385" y="24"/>
                  </a:lnTo>
                  <a:lnTo>
                    <a:pt x="1484" y="46"/>
                  </a:lnTo>
                  <a:lnTo>
                    <a:pt x="1582" y="69"/>
                  </a:lnTo>
                  <a:lnTo>
                    <a:pt x="1675" y="100"/>
                  </a:lnTo>
                  <a:lnTo>
                    <a:pt x="1768" y="136"/>
                  </a:lnTo>
                  <a:lnTo>
                    <a:pt x="1854" y="175"/>
                  </a:lnTo>
                  <a:lnTo>
                    <a:pt x="1936" y="221"/>
                  </a:lnTo>
                  <a:lnTo>
                    <a:pt x="2012" y="270"/>
                  </a:lnTo>
                  <a:lnTo>
                    <a:pt x="2083" y="322"/>
                  </a:lnTo>
                  <a:lnTo>
                    <a:pt x="2148" y="380"/>
                  </a:lnTo>
                  <a:lnTo>
                    <a:pt x="2207" y="439"/>
                  </a:lnTo>
                  <a:lnTo>
                    <a:pt x="2257" y="501"/>
                  </a:lnTo>
                  <a:lnTo>
                    <a:pt x="2300" y="566"/>
                  </a:lnTo>
                  <a:lnTo>
                    <a:pt x="2334" y="631"/>
                  </a:lnTo>
                  <a:lnTo>
                    <a:pt x="2360" y="698"/>
                  </a:lnTo>
                  <a:lnTo>
                    <a:pt x="2380" y="767"/>
                  </a:lnTo>
                  <a:lnTo>
                    <a:pt x="2388" y="836"/>
                  </a:lnTo>
                  <a:lnTo>
                    <a:pt x="2391" y="903"/>
                  </a:lnTo>
                  <a:lnTo>
                    <a:pt x="2382" y="970"/>
                  </a:lnTo>
                  <a:lnTo>
                    <a:pt x="2367" y="1037"/>
                  </a:lnTo>
                  <a:lnTo>
                    <a:pt x="2343" y="1102"/>
                  </a:lnTo>
                  <a:lnTo>
                    <a:pt x="2311" y="1164"/>
                  </a:lnTo>
                  <a:lnTo>
                    <a:pt x="2270" y="1225"/>
                  </a:lnTo>
                  <a:lnTo>
                    <a:pt x="2220" y="1281"/>
                  </a:lnTo>
                  <a:lnTo>
                    <a:pt x="2166" y="1335"/>
                  </a:lnTo>
                  <a:lnTo>
                    <a:pt x="2101" y="1384"/>
                  </a:lnTo>
                  <a:lnTo>
                    <a:pt x="2032" y="1430"/>
                  </a:lnTo>
                  <a:lnTo>
                    <a:pt x="1958" y="1471"/>
                  </a:lnTo>
                  <a:lnTo>
                    <a:pt x="1876" y="1508"/>
                  </a:lnTo>
                  <a:lnTo>
                    <a:pt x="1789" y="1538"/>
                  </a:lnTo>
                  <a:lnTo>
                    <a:pt x="1701" y="1564"/>
                  </a:lnTo>
                  <a:lnTo>
                    <a:pt x="1608" y="1585"/>
                  </a:lnTo>
                  <a:lnTo>
                    <a:pt x="1510" y="1598"/>
                  </a:lnTo>
                  <a:lnTo>
                    <a:pt x="1411" y="1609"/>
                  </a:lnTo>
                  <a:lnTo>
                    <a:pt x="1311" y="1611"/>
                  </a:lnTo>
                  <a:lnTo>
                    <a:pt x="1210" y="1609"/>
                  </a:lnTo>
                  <a:lnTo>
                    <a:pt x="1108" y="1600"/>
                  </a:lnTo>
                  <a:lnTo>
                    <a:pt x="1006" y="1587"/>
                  </a:lnTo>
                  <a:lnTo>
                    <a:pt x="907" y="1568"/>
                  </a:lnTo>
                  <a:lnTo>
                    <a:pt x="809" y="1542"/>
                  </a:lnTo>
                  <a:lnTo>
                    <a:pt x="716" y="1512"/>
                  </a:lnTo>
                  <a:lnTo>
                    <a:pt x="626" y="1475"/>
                  </a:lnTo>
                  <a:lnTo>
                    <a:pt x="537" y="1436"/>
                  </a:lnTo>
                  <a:lnTo>
                    <a:pt x="455" y="1391"/>
                  </a:lnTo>
                  <a:lnTo>
                    <a:pt x="379" y="1341"/>
                  </a:lnTo>
                  <a:lnTo>
                    <a:pt x="308" y="1289"/>
                  </a:lnTo>
                  <a:lnTo>
                    <a:pt x="243" y="1233"/>
                  </a:lnTo>
                  <a:lnTo>
                    <a:pt x="184" y="1173"/>
                  </a:lnTo>
                  <a:lnTo>
                    <a:pt x="134" y="1110"/>
                  </a:lnTo>
                  <a:lnTo>
                    <a:pt x="91" y="1045"/>
                  </a:lnTo>
                  <a:lnTo>
                    <a:pt x="57" y="981"/>
                  </a:lnTo>
                  <a:lnTo>
                    <a:pt x="31" y="914"/>
                  </a:lnTo>
                  <a:lnTo>
                    <a:pt x="11" y="845"/>
                  </a:lnTo>
                  <a:lnTo>
                    <a:pt x="3" y="776"/>
                  </a:lnTo>
                  <a:lnTo>
                    <a:pt x="0" y="709"/>
                  </a:lnTo>
                  <a:lnTo>
                    <a:pt x="9" y="642"/>
                  </a:lnTo>
                  <a:lnTo>
                    <a:pt x="24" y="575"/>
                  </a:lnTo>
                  <a:lnTo>
                    <a:pt x="48" y="510"/>
                  </a:lnTo>
                  <a:lnTo>
                    <a:pt x="83" y="447"/>
                  </a:lnTo>
                  <a:lnTo>
                    <a:pt x="121" y="387"/>
                  </a:lnTo>
                  <a:lnTo>
                    <a:pt x="171" y="331"/>
                  </a:lnTo>
                  <a:lnTo>
                    <a:pt x="227" y="277"/>
                  </a:lnTo>
                  <a:lnTo>
                    <a:pt x="290" y="227"/>
                  </a:lnTo>
                  <a:lnTo>
                    <a:pt x="359" y="182"/>
                  </a:lnTo>
                  <a:lnTo>
                    <a:pt x="435" y="141"/>
                  </a:lnTo>
                  <a:lnTo>
                    <a:pt x="515" y="104"/>
                  </a:lnTo>
                  <a:lnTo>
                    <a:pt x="602" y="74"/>
                  </a:lnTo>
                  <a:lnTo>
                    <a:pt x="690" y="48"/>
                  </a:lnTo>
                  <a:lnTo>
                    <a:pt x="786" y="28"/>
                  </a:lnTo>
                  <a:lnTo>
                    <a:pt x="881" y="13"/>
                  </a:lnTo>
                  <a:lnTo>
                    <a:pt x="980" y="3"/>
                  </a:lnTo>
                  <a:lnTo>
                    <a:pt x="1082" y="0"/>
                  </a:lnTo>
                  <a:lnTo>
                    <a:pt x="1181" y="3"/>
                  </a:lnTo>
                  <a:lnTo>
                    <a:pt x="1283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4" name="Rectangle 115"/>
            <p:cNvSpPr>
              <a:spLocks noChangeAspect="1" noChangeArrowheads="1"/>
            </p:cNvSpPr>
            <p:nvPr/>
          </p:nvSpPr>
          <p:spPr bwMode="auto">
            <a:xfrm>
              <a:off x="1238" y="2826"/>
              <a:ext cx="11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0000"/>
                  </a:solidFill>
                </a:rPr>
                <a:t>4</a:t>
              </a:r>
              <a:endParaRPr lang="en-US" altLang="en-US" sz="1600" b="1"/>
            </a:p>
          </p:txBody>
        </p:sp>
      </p:grpSp>
      <p:grpSp>
        <p:nvGrpSpPr>
          <p:cNvPr id="183412" name="Group 116"/>
          <p:cNvGrpSpPr>
            <a:grpSpLocks noChangeAspect="1"/>
          </p:cNvGrpSpPr>
          <p:nvPr/>
        </p:nvGrpSpPr>
        <p:grpSpPr bwMode="auto">
          <a:xfrm>
            <a:off x="723900" y="1600200"/>
            <a:ext cx="2595563" cy="2289175"/>
            <a:chOff x="194" y="975"/>
            <a:chExt cx="2522" cy="2224"/>
          </a:xfrm>
        </p:grpSpPr>
        <p:sp>
          <p:nvSpPr>
            <p:cNvPr id="56351" name="Rectangle 117"/>
            <p:cNvSpPr>
              <a:spLocks noChangeAspect="1" noChangeArrowheads="1"/>
            </p:cNvSpPr>
            <p:nvPr/>
          </p:nvSpPr>
          <p:spPr bwMode="auto">
            <a:xfrm>
              <a:off x="2138" y="975"/>
              <a:ext cx="109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0000"/>
                  </a:solidFill>
                </a:rPr>
                <a:t>5</a:t>
              </a:r>
              <a:endParaRPr lang="en-US" altLang="en-US" sz="1600" b="1"/>
            </a:p>
          </p:txBody>
        </p:sp>
        <p:sp>
          <p:nvSpPr>
            <p:cNvPr id="56352" name="Freeform 118"/>
            <p:cNvSpPr>
              <a:spLocks noChangeAspect="1"/>
            </p:cNvSpPr>
            <p:nvPr/>
          </p:nvSpPr>
          <p:spPr bwMode="auto">
            <a:xfrm>
              <a:off x="194" y="988"/>
              <a:ext cx="2522" cy="2211"/>
            </a:xfrm>
            <a:custGeom>
              <a:avLst/>
              <a:gdLst>
                <a:gd name="T0" fmla="*/ 1363 w 2522"/>
                <a:gd name="T1" fmla="*/ 4 h 2211"/>
                <a:gd name="T2" fmla="*/ 1568 w 2522"/>
                <a:gd name="T3" fmla="*/ 34 h 2211"/>
                <a:gd name="T4" fmla="*/ 1765 w 2522"/>
                <a:gd name="T5" fmla="*/ 92 h 2211"/>
                <a:gd name="T6" fmla="*/ 1949 w 2522"/>
                <a:gd name="T7" fmla="*/ 179 h 2211"/>
                <a:gd name="T8" fmla="*/ 2113 w 2522"/>
                <a:gd name="T9" fmla="*/ 291 h 2211"/>
                <a:gd name="T10" fmla="*/ 2254 w 2522"/>
                <a:gd name="T11" fmla="*/ 425 h 2211"/>
                <a:gd name="T12" fmla="*/ 2368 w 2522"/>
                <a:gd name="T13" fmla="*/ 578 h 2211"/>
                <a:gd name="T14" fmla="*/ 2453 w 2522"/>
                <a:gd name="T15" fmla="*/ 744 h 2211"/>
                <a:gd name="T16" fmla="*/ 2505 w 2522"/>
                <a:gd name="T17" fmla="*/ 922 h 2211"/>
                <a:gd name="T18" fmla="*/ 2522 w 2522"/>
                <a:gd name="T19" fmla="*/ 1103 h 2211"/>
                <a:gd name="T20" fmla="*/ 2505 w 2522"/>
                <a:gd name="T21" fmla="*/ 1284 h 2211"/>
                <a:gd name="T22" fmla="*/ 2453 w 2522"/>
                <a:gd name="T23" fmla="*/ 1461 h 2211"/>
                <a:gd name="T24" fmla="*/ 2371 w 2522"/>
                <a:gd name="T25" fmla="*/ 1630 h 2211"/>
                <a:gd name="T26" fmla="*/ 2256 w 2522"/>
                <a:gd name="T27" fmla="*/ 1783 h 2211"/>
                <a:gd name="T28" fmla="*/ 2115 w 2522"/>
                <a:gd name="T29" fmla="*/ 1917 h 2211"/>
                <a:gd name="T30" fmla="*/ 1951 w 2522"/>
                <a:gd name="T31" fmla="*/ 2029 h 2211"/>
                <a:gd name="T32" fmla="*/ 1769 w 2522"/>
                <a:gd name="T33" fmla="*/ 2118 h 2211"/>
                <a:gd name="T34" fmla="*/ 1572 w 2522"/>
                <a:gd name="T35" fmla="*/ 2176 h 2211"/>
                <a:gd name="T36" fmla="*/ 1367 w 2522"/>
                <a:gd name="T37" fmla="*/ 2206 h 2211"/>
                <a:gd name="T38" fmla="*/ 1159 w 2522"/>
                <a:gd name="T39" fmla="*/ 2206 h 2211"/>
                <a:gd name="T40" fmla="*/ 954 w 2522"/>
                <a:gd name="T41" fmla="*/ 2178 h 2211"/>
                <a:gd name="T42" fmla="*/ 755 w 2522"/>
                <a:gd name="T43" fmla="*/ 2118 h 2211"/>
                <a:gd name="T44" fmla="*/ 573 w 2522"/>
                <a:gd name="T45" fmla="*/ 2031 h 2211"/>
                <a:gd name="T46" fmla="*/ 409 w 2522"/>
                <a:gd name="T47" fmla="*/ 1919 h 2211"/>
                <a:gd name="T48" fmla="*/ 266 w 2522"/>
                <a:gd name="T49" fmla="*/ 1785 h 2211"/>
                <a:gd name="T50" fmla="*/ 151 w 2522"/>
                <a:gd name="T51" fmla="*/ 1634 h 2211"/>
                <a:gd name="T52" fmla="*/ 69 w 2522"/>
                <a:gd name="T53" fmla="*/ 1466 h 2211"/>
                <a:gd name="T54" fmla="*/ 17 w 2522"/>
                <a:gd name="T55" fmla="*/ 1289 h 2211"/>
                <a:gd name="T56" fmla="*/ 0 w 2522"/>
                <a:gd name="T57" fmla="*/ 1107 h 2211"/>
                <a:gd name="T58" fmla="*/ 17 w 2522"/>
                <a:gd name="T59" fmla="*/ 926 h 2211"/>
                <a:gd name="T60" fmla="*/ 67 w 2522"/>
                <a:gd name="T61" fmla="*/ 749 h 2211"/>
                <a:gd name="T62" fmla="*/ 151 w 2522"/>
                <a:gd name="T63" fmla="*/ 580 h 2211"/>
                <a:gd name="T64" fmla="*/ 264 w 2522"/>
                <a:gd name="T65" fmla="*/ 429 h 2211"/>
                <a:gd name="T66" fmla="*/ 404 w 2522"/>
                <a:gd name="T67" fmla="*/ 293 h 2211"/>
                <a:gd name="T68" fmla="*/ 569 w 2522"/>
                <a:gd name="T69" fmla="*/ 181 h 2211"/>
                <a:gd name="T70" fmla="*/ 753 w 2522"/>
                <a:gd name="T71" fmla="*/ 95 h 2211"/>
                <a:gd name="T72" fmla="*/ 949 w 2522"/>
                <a:gd name="T73" fmla="*/ 34 h 2211"/>
                <a:gd name="T74" fmla="*/ 1155 w 2522"/>
                <a:gd name="T75" fmla="*/ 4 h 221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522" h="2211">
                  <a:moveTo>
                    <a:pt x="1259" y="0"/>
                  </a:moveTo>
                  <a:lnTo>
                    <a:pt x="1363" y="4"/>
                  </a:lnTo>
                  <a:lnTo>
                    <a:pt x="1466" y="15"/>
                  </a:lnTo>
                  <a:lnTo>
                    <a:pt x="1568" y="34"/>
                  </a:lnTo>
                  <a:lnTo>
                    <a:pt x="1668" y="60"/>
                  </a:lnTo>
                  <a:lnTo>
                    <a:pt x="1765" y="92"/>
                  </a:lnTo>
                  <a:lnTo>
                    <a:pt x="1858" y="131"/>
                  </a:lnTo>
                  <a:lnTo>
                    <a:pt x="1949" y="179"/>
                  </a:lnTo>
                  <a:lnTo>
                    <a:pt x="2033" y="233"/>
                  </a:lnTo>
                  <a:lnTo>
                    <a:pt x="2113" y="291"/>
                  </a:lnTo>
                  <a:lnTo>
                    <a:pt x="2187" y="356"/>
                  </a:lnTo>
                  <a:lnTo>
                    <a:pt x="2254" y="425"/>
                  </a:lnTo>
                  <a:lnTo>
                    <a:pt x="2314" y="498"/>
                  </a:lnTo>
                  <a:lnTo>
                    <a:pt x="2368" y="578"/>
                  </a:lnTo>
                  <a:lnTo>
                    <a:pt x="2414" y="660"/>
                  </a:lnTo>
                  <a:lnTo>
                    <a:pt x="2453" y="744"/>
                  </a:lnTo>
                  <a:lnTo>
                    <a:pt x="2483" y="831"/>
                  </a:lnTo>
                  <a:lnTo>
                    <a:pt x="2505" y="922"/>
                  </a:lnTo>
                  <a:lnTo>
                    <a:pt x="2518" y="1012"/>
                  </a:lnTo>
                  <a:lnTo>
                    <a:pt x="2522" y="1103"/>
                  </a:lnTo>
                  <a:lnTo>
                    <a:pt x="2518" y="1194"/>
                  </a:lnTo>
                  <a:lnTo>
                    <a:pt x="2505" y="1284"/>
                  </a:lnTo>
                  <a:lnTo>
                    <a:pt x="2483" y="1375"/>
                  </a:lnTo>
                  <a:lnTo>
                    <a:pt x="2453" y="1461"/>
                  </a:lnTo>
                  <a:lnTo>
                    <a:pt x="2416" y="1548"/>
                  </a:lnTo>
                  <a:lnTo>
                    <a:pt x="2371" y="1630"/>
                  </a:lnTo>
                  <a:lnTo>
                    <a:pt x="2317" y="1707"/>
                  </a:lnTo>
                  <a:lnTo>
                    <a:pt x="2256" y="1783"/>
                  </a:lnTo>
                  <a:lnTo>
                    <a:pt x="2189" y="1852"/>
                  </a:lnTo>
                  <a:lnTo>
                    <a:pt x="2115" y="1917"/>
                  </a:lnTo>
                  <a:lnTo>
                    <a:pt x="2037" y="1975"/>
                  </a:lnTo>
                  <a:lnTo>
                    <a:pt x="1951" y="2029"/>
                  </a:lnTo>
                  <a:lnTo>
                    <a:pt x="1862" y="2077"/>
                  </a:lnTo>
                  <a:lnTo>
                    <a:pt x="1769" y="2118"/>
                  </a:lnTo>
                  <a:lnTo>
                    <a:pt x="1672" y="2150"/>
                  </a:lnTo>
                  <a:lnTo>
                    <a:pt x="1572" y="2176"/>
                  </a:lnTo>
                  <a:lnTo>
                    <a:pt x="1471" y="2195"/>
                  </a:lnTo>
                  <a:lnTo>
                    <a:pt x="1367" y="2206"/>
                  </a:lnTo>
                  <a:lnTo>
                    <a:pt x="1263" y="2211"/>
                  </a:lnTo>
                  <a:lnTo>
                    <a:pt x="1159" y="2206"/>
                  </a:lnTo>
                  <a:lnTo>
                    <a:pt x="1055" y="2195"/>
                  </a:lnTo>
                  <a:lnTo>
                    <a:pt x="954" y="2178"/>
                  </a:lnTo>
                  <a:lnTo>
                    <a:pt x="852" y="2152"/>
                  </a:lnTo>
                  <a:lnTo>
                    <a:pt x="755" y="2118"/>
                  </a:lnTo>
                  <a:lnTo>
                    <a:pt x="662" y="2079"/>
                  </a:lnTo>
                  <a:lnTo>
                    <a:pt x="573" y="2031"/>
                  </a:lnTo>
                  <a:lnTo>
                    <a:pt x="486" y="1980"/>
                  </a:lnTo>
                  <a:lnTo>
                    <a:pt x="409" y="1919"/>
                  </a:lnTo>
                  <a:lnTo>
                    <a:pt x="333" y="1856"/>
                  </a:lnTo>
                  <a:lnTo>
                    <a:pt x="266" y="1785"/>
                  </a:lnTo>
                  <a:lnTo>
                    <a:pt x="205" y="1712"/>
                  </a:lnTo>
                  <a:lnTo>
                    <a:pt x="151" y="1634"/>
                  </a:lnTo>
                  <a:lnTo>
                    <a:pt x="106" y="1552"/>
                  </a:lnTo>
                  <a:lnTo>
                    <a:pt x="69" y="1466"/>
                  </a:lnTo>
                  <a:lnTo>
                    <a:pt x="39" y="1379"/>
                  </a:lnTo>
                  <a:lnTo>
                    <a:pt x="17" y="1289"/>
                  </a:lnTo>
                  <a:lnTo>
                    <a:pt x="4" y="1198"/>
                  </a:lnTo>
                  <a:lnTo>
                    <a:pt x="0" y="1107"/>
                  </a:lnTo>
                  <a:lnTo>
                    <a:pt x="4" y="1017"/>
                  </a:lnTo>
                  <a:lnTo>
                    <a:pt x="17" y="926"/>
                  </a:lnTo>
                  <a:lnTo>
                    <a:pt x="37" y="835"/>
                  </a:lnTo>
                  <a:lnTo>
                    <a:pt x="67" y="749"/>
                  </a:lnTo>
                  <a:lnTo>
                    <a:pt x="106" y="662"/>
                  </a:lnTo>
                  <a:lnTo>
                    <a:pt x="151" y="580"/>
                  </a:lnTo>
                  <a:lnTo>
                    <a:pt x="203" y="503"/>
                  </a:lnTo>
                  <a:lnTo>
                    <a:pt x="264" y="429"/>
                  </a:lnTo>
                  <a:lnTo>
                    <a:pt x="331" y="358"/>
                  </a:lnTo>
                  <a:lnTo>
                    <a:pt x="404" y="293"/>
                  </a:lnTo>
                  <a:lnTo>
                    <a:pt x="484" y="235"/>
                  </a:lnTo>
                  <a:lnTo>
                    <a:pt x="569" y="181"/>
                  </a:lnTo>
                  <a:lnTo>
                    <a:pt x="660" y="133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49" y="34"/>
                  </a:lnTo>
                  <a:lnTo>
                    <a:pt x="1051" y="15"/>
                  </a:lnTo>
                  <a:lnTo>
                    <a:pt x="1155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9DA2-A24D-4E00-914D-988211E76A33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58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Hierarchical Clustering: Time and Space requirements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O(N</a:t>
            </a:r>
            <a:r>
              <a:rPr lang="en-US" altLang="en-US" sz="2800" baseline="30000" dirty="0" smtClean="0"/>
              <a:t>2</a:t>
            </a:r>
            <a:r>
              <a:rPr lang="en-US" altLang="en-US" sz="2800" dirty="0" smtClean="0"/>
              <a:t>) space since it uses the proximity matrix  </a:t>
            </a:r>
          </a:p>
          <a:p>
            <a:pPr lvl="1" eaLnBrk="1" hangingPunct="1"/>
            <a:r>
              <a:rPr lang="en-US" altLang="en-US" sz="2400" dirty="0" smtClean="0"/>
              <a:t>N is the number of points</a:t>
            </a:r>
          </a:p>
          <a:p>
            <a:pPr eaLnBrk="1" hangingPunct="1"/>
            <a:r>
              <a:rPr lang="en-US" altLang="en-US" sz="2800" dirty="0" smtClean="0"/>
              <a:t>O(N</a:t>
            </a:r>
            <a:r>
              <a:rPr lang="en-US" altLang="en-US" sz="2800" baseline="30000" dirty="0" smtClean="0"/>
              <a:t>3</a:t>
            </a:r>
            <a:r>
              <a:rPr lang="en-US" altLang="en-US" sz="2800" dirty="0" smtClean="0"/>
              <a:t>) time in many cases</a:t>
            </a:r>
          </a:p>
          <a:p>
            <a:pPr lvl="1" eaLnBrk="1" hangingPunct="1"/>
            <a:r>
              <a:rPr lang="en-US" altLang="en-US" sz="2400" dirty="0" smtClean="0"/>
              <a:t>There are N steps and at each step the size, N</a:t>
            </a:r>
            <a:r>
              <a:rPr lang="en-US" altLang="en-US" sz="2400" baseline="30000" dirty="0" smtClean="0"/>
              <a:t>2</a:t>
            </a:r>
            <a:r>
              <a:rPr lang="en-US" altLang="en-US" sz="2400" dirty="0" smtClean="0"/>
              <a:t>, proximity matrix must be updated and searched</a:t>
            </a:r>
          </a:p>
          <a:p>
            <a:pPr lvl="1" eaLnBrk="1" hangingPunct="1"/>
            <a:r>
              <a:rPr lang="en-US" altLang="en-US" sz="2400" dirty="0" smtClean="0"/>
              <a:t>Complexity can be reduced to O(N</a:t>
            </a:r>
            <a:r>
              <a:rPr lang="en-US" altLang="en-US" sz="2400" baseline="30000" dirty="0" smtClean="0"/>
              <a:t>2</a:t>
            </a:r>
            <a:r>
              <a:rPr lang="en-US" altLang="en-US" sz="2400" dirty="0" smtClean="0"/>
              <a:t> log(N) ) time for some approaches</a:t>
            </a:r>
          </a:p>
          <a:p>
            <a:pPr eaLnBrk="1" hangingPunct="1"/>
            <a:endParaRPr lang="en-US" altLang="en-US" sz="2800" dirty="0" smtClean="0"/>
          </a:p>
          <a:p>
            <a:pPr lvl="1" eaLnBrk="1" hangingPunct="1"/>
            <a:endParaRPr lang="en-US" altLang="en-US" sz="2400" dirty="0" smtClean="0"/>
          </a:p>
          <a:p>
            <a:pPr eaLnBrk="1" hangingPunct="1"/>
            <a:endParaRPr lang="en-US" alt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51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Hierarchical Clustering: Problems and Limitations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Once a decision is made to combine two clusters, it cannot be undone</a:t>
            </a:r>
            <a:endParaRPr lang="en-US" sz="16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No objective function is directly minimized</a:t>
            </a:r>
            <a:endParaRPr lang="en-US" sz="16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Different schemes have problems with one or more of the following: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Sensitivity to noise and outliers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Difficulty handling different sized clusters and convex shapes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Breaking large clusters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42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MST: Divisive Hierarchical Clustering</a:t>
            </a:r>
          </a:p>
        </p:txBody>
      </p:sp>
      <p:pic>
        <p:nvPicPr>
          <p:cNvPr id="593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6" b="2489"/>
          <a:stretch>
            <a:fillRect/>
          </a:stretch>
        </p:blipFill>
        <p:spPr>
          <a:xfrm>
            <a:off x="381000" y="3810000"/>
            <a:ext cx="4311650" cy="3057525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93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Build MST (Minimum Spanning Tree)</a:t>
            </a:r>
          </a:p>
          <a:p>
            <a:pPr lvl="1" eaLnBrk="1" hangingPunct="1"/>
            <a:r>
              <a:rPr lang="en-US" altLang="en-US" sz="2400" dirty="0" smtClean="0"/>
              <a:t>Start with a tree that consists of any point</a:t>
            </a:r>
          </a:p>
          <a:p>
            <a:pPr lvl="1" eaLnBrk="1" hangingPunct="1"/>
            <a:r>
              <a:rPr lang="en-US" altLang="en-US" sz="2400" dirty="0" smtClean="0"/>
              <a:t>In successive steps, look for the closest pair of points (p, q)  such that one point (p) is in the current tree but the other (q) is not</a:t>
            </a:r>
          </a:p>
          <a:p>
            <a:pPr lvl="1" eaLnBrk="1" hangingPunct="1"/>
            <a:r>
              <a:rPr lang="en-US" altLang="en-US" sz="2400" dirty="0" smtClean="0"/>
              <a:t>Add q to the tree and put an edge between p and q</a:t>
            </a:r>
          </a:p>
        </p:txBody>
      </p:sp>
      <p:pic>
        <p:nvPicPr>
          <p:cNvPr id="59397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3" t="4977" r="14153" b="2956"/>
          <a:stretch>
            <a:fillRect/>
          </a:stretch>
        </p:blipFill>
        <p:spPr>
          <a:xfrm>
            <a:off x="5224463" y="4057650"/>
            <a:ext cx="3919537" cy="2616200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95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MST: Divisive Hierarchical Clustering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5444" y="15240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Use MST for constructing hierarchy of clusters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57</a:t>
            </a:fld>
            <a:endParaRPr lang="en-US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56" y="2514600"/>
            <a:ext cx="8638887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08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7663"/>
            <a:ext cx="8610600" cy="706438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SimSun" panose="02010600030101010101" pitchFamily="2" charset="-122"/>
              </a:rPr>
              <a:t>Density-Based Clustering Methods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51816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dirty="0" smtClean="0">
                <a:ea typeface="SimSun" panose="02010600030101010101" pitchFamily="2" charset="-122"/>
              </a:rPr>
              <a:t>Clustering based on density (local cluster criterion), such as density-connected points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CN" sz="2800" dirty="0" smtClean="0">
                <a:ea typeface="SimSun" panose="02010600030101010101" pitchFamily="2" charset="-122"/>
              </a:rPr>
              <a:t>Major features:</a:t>
            </a:r>
          </a:p>
          <a:p>
            <a:pPr lvl="1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CN" sz="2400" dirty="0" smtClean="0">
                <a:ea typeface="SimSun" panose="02010600030101010101" pitchFamily="2" charset="-122"/>
              </a:rPr>
              <a:t>Discover clusters of arbitrary shape</a:t>
            </a:r>
          </a:p>
          <a:p>
            <a:pPr lvl="1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CN" sz="2400" dirty="0" smtClean="0">
                <a:ea typeface="SimSun" panose="02010600030101010101" pitchFamily="2" charset="-122"/>
              </a:rPr>
              <a:t>Handle noise</a:t>
            </a:r>
          </a:p>
          <a:p>
            <a:pPr lvl="1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CN" sz="2400" dirty="0" smtClean="0">
                <a:ea typeface="SimSun" panose="02010600030101010101" pitchFamily="2" charset="-122"/>
              </a:rPr>
              <a:t>One scan</a:t>
            </a:r>
          </a:p>
          <a:p>
            <a:pPr lvl="1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CN" sz="2400" dirty="0" smtClean="0">
                <a:ea typeface="SimSun" panose="02010600030101010101" pitchFamily="2" charset="-122"/>
              </a:rPr>
              <a:t>Need density parameters as termination condition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 sz="2800" dirty="0" smtClean="0">
                <a:ea typeface="SimSun" panose="02010600030101010101" pitchFamily="2" charset="-122"/>
              </a:rPr>
              <a:t>Several interesting studies:</a:t>
            </a:r>
          </a:p>
          <a:p>
            <a:pPr lvl="1" eaLnBrk="1" hangingPunct="1"/>
            <a:r>
              <a:rPr lang="en-US" altLang="zh-CN" sz="2400" u="sng" dirty="0" smtClean="0">
                <a:ea typeface="SimSun" panose="02010600030101010101" pitchFamily="2" charset="-122"/>
              </a:rPr>
              <a:t>DBSCAN:</a:t>
            </a:r>
            <a:r>
              <a:rPr lang="en-US" altLang="zh-CN" sz="2400" dirty="0" smtClean="0">
                <a:ea typeface="SimSun" panose="02010600030101010101" pitchFamily="2" charset="-122"/>
              </a:rPr>
              <a:t> Ester, et al. (KDD</a:t>
            </a:r>
            <a:r>
              <a:rPr lang="en-US" altLang="zh-CN" sz="24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’</a:t>
            </a:r>
            <a:r>
              <a:rPr lang="en-US" altLang="zh-CN" sz="2400" dirty="0" smtClean="0">
                <a:ea typeface="SimSun" panose="02010600030101010101" pitchFamily="2" charset="-122"/>
              </a:rPr>
              <a:t>96)</a:t>
            </a:r>
          </a:p>
          <a:p>
            <a:pPr lvl="1" eaLnBrk="1" hangingPunct="1"/>
            <a:r>
              <a:rPr lang="en-US" altLang="zh-CN" sz="2400" u="sng" dirty="0" smtClean="0">
                <a:ea typeface="SimSun" panose="02010600030101010101" pitchFamily="2" charset="-122"/>
              </a:rPr>
              <a:t>OPTICS</a:t>
            </a:r>
            <a:r>
              <a:rPr lang="en-US" altLang="zh-CN" sz="2400" dirty="0" smtClean="0">
                <a:ea typeface="SimSun" panose="02010600030101010101" pitchFamily="2" charset="-122"/>
              </a:rPr>
              <a:t>: </a:t>
            </a:r>
            <a:r>
              <a:rPr lang="en-US" altLang="zh-CN" sz="2400" dirty="0" err="1" smtClean="0">
                <a:ea typeface="SimSun" panose="02010600030101010101" pitchFamily="2" charset="-122"/>
              </a:rPr>
              <a:t>Ankerst</a:t>
            </a:r>
            <a:r>
              <a:rPr lang="en-US" altLang="zh-CN" sz="2400" dirty="0" smtClean="0">
                <a:ea typeface="SimSun" panose="02010600030101010101" pitchFamily="2" charset="-122"/>
              </a:rPr>
              <a:t>, et al (SIGMOD</a:t>
            </a:r>
            <a:r>
              <a:rPr lang="en-US" altLang="zh-CN" sz="24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’</a:t>
            </a:r>
            <a:r>
              <a:rPr lang="en-US" altLang="zh-CN" sz="2400" dirty="0" smtClean="0">
                <a:ea typeface="SimSun" panose="02010600030101010101" pitchFamily="2" charset="-122"/>
              </a:rPr>
              <a:t>99).</a:t>
            </a:r>
          </a:p>
          <a:p>
            <a:pPr lvl="1" eaLnBrk="1" hangingPunct="1"/>
            <a:r>
              <a:rPr lang="en-US" altLang="zh-CN" sz="2400" u="sng" dirty="0" smtClean="0">
                <a:ea typeface="SimSun" panose="02010600030101010101" pitchFamily="2" charset="-122"/>
              </a:rPr>
              <a:t>DENCLUE</a:t>
            </a:r>
            <a:r>
              <a:rPr lang="en-US" altLang="zh-CN" sz="2400" dirty="0" smtClean="0">
                <a:ea typeface="SimSun" panose="02010600030101010101" pitchFamily="2" charset="-122"/>
              </a:rPr>
              <a:t>: </a:t>
            </a:r>
            <a:r>
              <a:rPr lang="en-US" altLang="zh-CN" sz="2400" dirty="0" err="1" smtClean="0">
                <a:ea typeface="SimSun" panose="02010600030101010101" pitchFamily="2" charset="-122"/>
              </a:rPr>
              <a:t>Hinneburg</a:t>
            </a:r>
            <a:r>
              <a:rPr lang="en-US" altLang="zh-CN" sz="2400" dirty="0" smtClean="0">
                <a:ea typeface="SimSun" panose="02010600030101010101" pitchFamily="2" charset="-122"/>
              </a:rPr>
              <a:t> &amp; D. </a:t>
            </a:r>
            <a:r>
              <a:rPr lang="en-US" altLang="zh-CN" sz="2400" dirty="0" err="1" smtClean="0">
                <a:ea typeface="SimSun" panose="02010600030101010101" pitchFamily="2" charset="-122"/>
              </a:rPr>
              <a:t>Keim</a:t>
            </a:r>
            <a:r>
              <a:rPr lang="en-US" altLang="zh-CN" sz="2400" dirty="0" smtClean="0">
                <a:ea typeface="SimSun" panose="02010600030101010101" pitchFamily="2" charset="-122"/>
              </a:rPr>
              <a:t>  (KDD</a:t>
            </a:r>
            <a:r>
              <a:rPr lang="en-US" altLang="zh-CN" sz="24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’</a:t>
            </a:r>
            <a:r>
              <a:rPr lang="en-US" altLang="zh-CN" sz="2400" dirty="0" smtClean="0">
                <a:ea typeface="SimSun" panose="02010600030101010101" pitchFamily="2" charset="-122"/>
              </a:rPr>
              <a:t>98)</a:t>
            </a:r>
          </a:p>
          <a:p>
            <a:pPr lvl="1" eaLnBrk="1" hangingPunct="1"/>
            <a:r>
              <a:rPr lang="en-US" altLang="zh-CN" sz="2400" u="sng" dirty="0" smtClean="0">
                <a:ea typeface="SimSun" panose="02010600030101010101" pitchFamily="2" charset="-122"/>
              </a:rPr>
              <a:t>CLIQUE</a:t>
            </a:r>
            <a:r>
              <a:rPr lang="en-US" altLang="zh-CN" sz="2400" dirty="0" smtClean="0">
                <a:ea typeface="SimSun" panose="02010600030101010101" pitchFamily="2" charset="-122"/>
              </a:rPr>
              <a:t>: Agrawal, et al. (SIGMOD</a:t>
            </a:r>
            <a:r>
              <a:rPr lang="en-US" altLang="zh-CN" sz="24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’</a:t>
            </a:r>
            <a:r>
              <a:rPr lang="en-US" altLang="zh-CN" sz="2400" dirty="0" smtClean="0">
                <a:ea typeface="SimSun" panose="02010600030101010101" pitchFamily="2" charset="-122"/>
              </a:rPr>
              <a:t>98) (more grid-based)</a:t>
            </a:r>
          </a:p>
        </p:txBody>
      </p:sp>
      <p:sp>
        <p:nvSpPr>
          <p:cNvPr id="4608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EC519508-DA50-4AC9-B3DD-9430A8F2CE41}" type="slidenum">
              <a:rPr lang="en-US" altLang="en-US" sz="1200"/>
              <a:pPr eaLnBrk="1" hangingPunct="1"/>
              <a:t>58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2710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04800" y="563563"/>
            <a:ext cx="84582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dirty="0" smtClean="0">
                <a:ea typeface="SimSun" panose="02010600030101010101" pitchFamily="2" charset="-122"/>
              </a:rPr>
              <a:t>Density-Based Clustering: Basic Concepts</a:t>
            </a:r>
          </a:p>
        </p:txBody>
      </p:sp>
      <p:sp>
        <p:nvSpPr>
          <p:cNvPr id="4710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79248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 sz="2800" dirty="0" smtClean="0">
                <a:ea typeface="SimSun" panose="02010600030101010101" pitchFamily="2" charset="-122"/>
              </a:rPr>
              <a:t>Two parameters</a:t>
            </a:r>
            <a:r>
              <a:rPr lang="en-US" altLang="zh-CN" sz="2800" i="1" dirty="0" smtClean="0">
                <a:ea typeface="SimSun" panose="02010600030101010101" pitchFamily="2" charset="-122"/>
              </a:rPr>
              <a:t>: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 sz="2400" i="1" dirty="0" smtClean="0">
                <a:solidFill>
                  <a:schemeClr val="hlink"/>
                </a:solidFill>
                <a:ea typeface="SimSun" panose="02010600030101010101" pitchFamily="2" charset="-122"/>
              </a:rPr>
              <a:t>Eps</a:t>
            </a:r>
            <a:r>
              <a:rPr lang="en-US" altLang="zh-CN" sz="2400" dirty="0" smtClean="0">
                <a:ea typeface="SimSun" panose="02010600030101010101" pitchFamily="2" charset="-122"/>
              </a:rPr>
              <a:t>: Maximum radius of the </a:t>
            </a:r>
            <a:r>
              <a:rPr lang="en-US" altLang="zh-CN" sz="2400" dirty="0" err="1" smtClean="0">
                <a:ea typeface="SimSun" panose="02010600030101010101" pitchFamily="2" charset="-122"/>
              </a:rPr>
              <a:t>neighbourhood</a:t>
            </a:r>
            <a:endParaRPr lang="en-US" altLang="zh-CN" sz="2400" dirty="0" smtClean="0">
              <a:ea typeface="SimSun" panose="02010600030101010101" pitchFamily="2" charset="-122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 sz="2400" i="1" dirty="0" err="1" smtClean="0">
                <a:solidFill>
                  <a:schemeClr val="hlink"/>
                </a:solidFill>
                <a:ea typeface="SimSun" panose="02010600030101010101" pitchFamily="2" charset="-122"/>
              </a:rPr>
              <a:t>MinPts</a:t>
            </a:r>
            <a:r>
              <a:rPr lang="en-US" altLang="zh-CN" sz="2400" dirty="0" smtClean="0">
                <a:ea typeface="SimSun" panose="02010600030101010101" pitchFamily="2" charset="-122"/>
              </a:rPr>
              <a:t>: Minimum number of points in an Eps-</a:t>
            </a:r>
            <a:r>
              <a:rPr lang="en-US" altLang="zh-CN" sz="2400" dirty="0" err="1" smtClean="0">
                <a:ea typeface="SimSun" panose="02010600030101010101" pitchFamily="2" charset="-122"/>
              </a:rPr>
              <a:t>neighbourhood</a:t>
            </a:r>
            <a:r>
              <a:rPr lang="en-US" altLang="zh-CN" sz="2400" dirty="0" smtClean="0">
                <a:ea typeface="SimSun" panose="02010600030101010101" pitchFamily="2" charset="-122"/>
              </a:rPr>
              <a:t> of that point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 sz="2400" i="1" dirty="0" err="1" smtClean="0">
                <a:ea typeface="SimSun" panose="02010600030101010101" pitchFamily="2" charset="-122"/>
              </a:rPr>
              <a:t>N</a:t>
            </a:r>
            <a:r>
              <a:rPr lang="en-US" altLang="zh-CN" sz="2400" i="1" baseline="-25000" dirty="0" err="1" smtClean="0">
                <a:ea typeface="SimSun" panose="02010600030101010101" pitchFamily="2" charset="-122"/>
              </a:rPr>
              <a:t>Eps</a:t>
            </a:r>
            <a:r>
              <a:rPr lang="en-US" altLang="zh-CN" sz="2400" i="1" dirty="0" smtClean="0">
                <a:ea typeface="SimSun" panose="02010600030101010101" pitchFamily="2" charset="-122"/>
              </a:rPr>
              <a:t>(p)</a:t>
            </a:r>
            <a:r>
              <a:rPr lang="en-US" altLang="zh-CN" sz="2400" dirty="0" smtClean="0">
                <a:ea typeface="SimSun" panose="02010600030101010101" pitchFamily="2" charset="-122"/>
              </a:rPr>
              <a:t>: {q belongs to D | </a:t>
            </a:r>
            <a:r>
              <a:rPr lang="en-US" altLang="zh-CN" sz="2400" dirty="0" err="1" smtClean="0">
                <a:ea typeface="SimSun" panose="02010600030101010101" pitchFamily="2" charset="-122"/>
              </a:rPr>
              <a:t>dist</a:t>
            </a:r>
            <a:r>
              <a:rPr lang="en-US" altLang="zh-CN" sz="2400" dirty="0" smtClean="0">
                <a:ea typeface="SimSun" panose="02010600030101010101" pitchFamily="2" charset="-122"/>
              </a:rPr>
              <a:t>(</a:t>
            </a:r>
            <a:r>
              <a:rPr lang="en-US" altLang="zh-CN" sz="2400" dirty="0" err="1" smtClean="0">
                <a:ea typeface="SimSun" panose="02010600030101010101" pitchFamily="2" charset="-122"/>
              </a:rPr>
              <a:t>p,q</a:t>
            </a:r>
            <a:r>
              <a:rPr lang="en-US" altLang="zh-CN" sz="2400" dirty="0" smtClean="0">
                <a:ea typeface="SimSun" panose="02010600030101010101" pitchFamily="2" charset="-122"/>
              </a:rPr>
              <a:t>) ≤ Eps}</a:t>
            </a:r>
          </a:p>
        </p:txBody>
      </p:sp>
      <p:grpSp>
        <p:nvGrpSpPr>
          <p:cNvPr id="47108" name="Group 50"/>
          <p:cNvGrpSpPr>
            <a:grpSpLocks/>
          </p:cNvGrpSpPr>
          <p:nvPr/>
        </p:nvGrpSpPr>
        <p:grpSpPr bwMode="auto">
          <a:xfrm>
            <a:off x="2438400" y="4572000"/>
            <a:ext cx="3879850" cy="1663700"/>
            <a:chOff x="5264150" y="4648200"/>
            <a:chExt cx="3879850" cy="1663700"/>
          </a:xfrm>
        </p:grpSpPr>
        <p:sp>
          <p:nvSpPr>
            <p:cNvPr id="47110" name="Rectangle 2072"/>
            <p:cNvSpPr>
              <a:spLocks noChangeArrowheads="1"/>
            </p:cNvSpPr>
            <p:nvPr/>
          </p:nvSpPr>
          <p:spPr bwMode="auto">
            <a:xfrm>
              <a:off x="7315200" y="4946650"/>
              <a:ext cx="1828800" cy="1016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zh-CN" dirty="0" err="1">
                  <a:latin typeface="Times New Roman" panose="02020603050405020304" pitchFamily="18" charset="0"/>
                  <a:ea typeface="SimSun" panose="02010600030101010101" pitchFamily="2" charset="-122"/>
                </a:rPr>
                <a:t>MinPts</a:t>
              </a:r>
              <a:r>
                <a:rPr lang="en-US" altLang="zh-CN" dirty="0">
                  <a:latin typeface="Times New Roman" panose="02020603050405020304" pitchFamily="18" charset="0"/>
                  <a:ea typeface="SimSun" panose="02010600030101010101" pitchFamily="2" charset="-122"/>
                </a:rPr>
                <a:t> = </a:t>
              </a:r>
              <a:r>
                <a:rPr lang="en-US" altLang="zh-CN" dirty="0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4</a:t>
              </a:r>
              <a:endParaRPr lang="en-US" altLang="zh-CN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algn="l">
                <a:spcBef>
                  <a:spcPct val="50000"/>
                </a:spcBef>
              </a:pPr>
              <a:r>
                <a:rPr lang="en-US" altLang="zh-CN" dirty="0">
                  <a:latin typeface="Times New Roman" panose="02020603050405020304" pitchFamily="18" charset="0"/>
                  <a:ea typeface="SimSun" panose="02010600030101010101" pitchFamily="2" charset="-122"/>
                </a:rPr>
                <a:t>Eps = 1 cm</a:t>
              </a:r>
            </a:p>
          </p:txBody>
        </p:sp>
        <p:grpSp>
          <p:nvGrpSpPr>
            <p:cNvPr id="47111" name="Group 49"/>
            <p:cNvGrpSpPr>
              <a:grpSpLocks/>
            </p:cNvGrpSpPr>
            <p:nvPr/>
          </p:nvGrpSpPr>
          <p:grpSpPr bwMode="auto">
            <a:xfrm>
              <a:off x="5264150" y="4648200"/>
              <a:ext cx="1663700" cy="1663700"/>
              <a:chOff x="5264150" y="4648200"/>
              <a:chExt cx="1663700" cy="1663700"/>
            </a:xfrm>
          </p:grpSpPr>
          <p:sp>
            <p:nvSpPr>
              <p:cNvPr id="47112" name="Oval 2054"/>
              <p:cNvSpPr>
                <a:spLocks noChangeArrowheads="1"/>
              </p:cNvSpPr>
              <p:nvPr/>
            </p:nvSpPr>
            <p:spPr bwMode="auto">
              <a:xfrm>
                <a:off x="5375275" y="5430838"/>
                <a:ext cx="100013" cy="98425"/>
              </a:xfrm>
              <a:prstGeom prst="ellipse">
                <a:avLst/>
              </a:prstGeom>
              <a:solidFill>
                <a:srgbClr val="CC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7113" name="Oval 2055"/>
              <p:cNvSpPr>
                <a:spLocks noChangeArrowheads="1"/>
              </p:cNvSpPr>
              <p:nvPr/>
            </p:nvSpPr>
            <p:spPr bwMode="auto">
              <a:xfrm>
                <a:off x="5711825" y="5541963"/>
                <a:ext cx="98425" cy="100013"/>
              </a:xfrm>
              <a:prstGeom prst="ellipse">
                <a:avLst/>
              </a:prstGeom>
              <a:solidFill>
                <a:srgbClr val="CC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7114" name="Oval 2056"/>
              <p:cNvSpPr>
                <a:spLocks noChangeArrowheads="1"/>
              </p:cNvSpPr>
              <p:nvPr/>
            </p:nvSpPr>
            <p:spPr bwMode="auto">
              <a:xfrm>
                <a:off x="5867400" y="5181600"/>
                <a:ext cx="98425" cy="98425"/>
              </a:xfrm>
              <a:prstGeom prst="ellipse">
                <a:avLst/>
              </a:prstGeom>
              <a:solidFill>
                <a:srgbClr val="CC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7115" name="Oval 2057"/>
              <p:cNvSpPr>
                <a:spLocks noChangeArrowheads="1"/>
              </p:cNvSpPr>
              <p:nvPr/>
            </p:nvSpPr>
            <p:spPr bwMode="auto">
              <a:xfrm>
                <a:off x="5264150" y="5876925"/>
                <a:ext cx="98425" cy="100013"/>
              </a:xfrm>
              <a:prstGeom prst="ellipse">
                <a:avLst/>
              </a:prstGeom>
              <a:solidFill>
                <a:srgbClr val="CC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7116" name="Oval 2058"/>
              <p:cNvSpPr>
                <a:spLocks noChangeArrowheads="1"/>
              </p:cNvSpPr>
              <p:nvPr/>
            </p:nvSpPr>
            <p:spPr bwMode="auto">
              <a:xfrm>
                <a:off x="5487988" y="5654675"/>
                <a:ext cx="98425" cy="98425"/>
              </a:xfrm>
              <a:prstGeom prst="ellipse">
                <a:avLst/>
              </a:prstGeom>
              <a:solidFill>
                <a:srgbClr val="CC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7117" name="Oval 2059"/>
              <p:cNvSpPr>
                <a:spLocks noChangeArrowheads="1"/>
              </p:cNvSpPr>
              <p:nvPr/>
            </p:nvSpPr>
            <p:spPr bwMode="auto">
              <a:xfrm>
                <a:off x="5487988" y="5876925"/>
                <a:ext cx="98425" cy="100013"/>
              </a:xfrm>
              <a:prstGeom prst="ellipse">
                <a:avLst/>
              </a:prstGeom>
              <a:solidFill>
                <a:srgbClr val="CC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7118" name="Oval 2060"/>
              <p:cNvSpPr>
                <a:spLocks noChangeArrowheads="1"/>
              </p:cNvSpPr>
              <p:nvPr/>
            </p:nvSpPr>
            <p:spPr bwMode="auto">
              <a:xfrm>
                <a:off x="5822950" y="5989638"/>
                <a:ext cx="98425" cy="98425"/>
              </a:xfrm>
              <a:prstGeom prst="ellipse">
                <a:avLst/>
              </a:prstGeom>
              <a:solidFill>
                <a:srgbClr val="CC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7119" name="Oval 2061"/>
              <p:cNvSpPr>
                <a:spLocks noChangeArrowheads="1"/>
              </p:cNvSpPr>
              <p:nvPr/>
            </p:nvSpPr>
            <p:spPr bwMode="auto">
              <a:xfrm>
                <a:off x="5822950" y="4648200"/>
                <a:ext cx="1104900" cy="11049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7120" name="Oval 2062"/>
              <p:cNvSpPr>
                <a:spLocks noChangeArrowheads="1"/>
              </p:cNvSpPr>
              <p:nvPr/>
            </p:nvSpPr>
            <p:spPr bwMode="auto">
              <a:xfrm>
                <a:off x="5822950" y="4983163"/>
                <a:ext cx="98425" cy="100013"/>
              </a:xfrm>
              <a:prstGeom prst="ellipse">
                <a:avLst/>
              </a:prstGeom>
              <a:solidFill>
                <a:srgbClr val="CC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7121" name="Oval 2063"/>
              <p:cNvSpPr>
                <a:spLocks noChangeArrowheads="1"/>
              </p:cNvSpPr>
              <p:nvPr/>
            </p:nvSpPr>
            <p:spPr bwMode="auto">
              <a:xfrm>
                <a:off x="6492875" y="5654675"/>
                <a:ext cx="100013" cy="98425"/>
              </a:xfrm>
              <a:prstGeom prst="ellipse">
                <a:avLst/>
              </a:prstGeom>
              <a:solidFill>
                <a:srgbClr val="CC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7122" name="Oval 2064"/>
              <p:cNvSpPr>
                <a:spLocks noChangeArrowheads="1"/>
              </p:cNvSpPr>
              <p:nvPr/>
            </p:nvSpPr>
            <p:spPr bwMode="auto">
              <a:xfrm>
                <a:off x="6270625" y="5207000"/>
                <a:ext cx="98425" cy="98425"/>
              </a:xfrm>
              <a:prstGeom prst="ellipse">
                <a:avLst/>
              </a:prstGeom>
              <a:solidFill>
                <a:srgbClr val="CC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7123" name="Oval 2065"/>
              <p:cNvSpPr>
                <a:spLocks noChangeArrowheads="1"/>
              </p:cNvSpPr>
              <p:nvPr/>
            </p:nvSpPr>
            <p:spPr bwMode="auto">
              <a:xfrm>
                <a:off x="5711825" y="5765800"/>
                <a:ext cx="98425" cy="98425"/>
              </a:xfrm>
              <a:prstGeom prst="ellipse">
                <a:avLst/>
              </a:prstGeom>
              <a:solidFill>
                <a:srgbClr val="CC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7124" name="Oval 2066"/>
              <p:cNvSpPr>
                <a:spLocks noChangeArrowheads="1"/>
              </p:cNvSpPr>
              <p:nvPr/>
            </p:nvSpPr>
            <p:spPr bwMode="auto">
              <a:xfrm>
                <a:off x="5934075" y="5541963"/>
                <a:ext cx="100013" cy="100013"/>
              </a:xfrm>
              <a:prstGeom prst="ellipse">
                <a:avLst/>
              </a:prstGeom>
              <a:solidFill>
                <a:srgbClr val="CC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7125" name="Oval 2067"/>
              <p:cNvSpPr>
                <a:spLocks noChangeArrowheads="1"/>
              </p:cNvSpPr>
              <p:nvPr/>
            </p:nvSpPr>
            <p:spPr bwMode="auto">
              <a:xfrm>
                <a:off x="6157913" y="5876925"/>
                <a:ext cx="100013" cy="100013"/>
              </a:xfrm>
              <a:prstGeom prst="ellipse">
                <a:avLst/>
              </a:prstGeom>
              <a:solidFill>
                <a:srgbClr val="CC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7126" name="Oval 2068"/>
              <p:cNvSpPr>
                <a:spLocks noChangeArrowheads="1"/>
              </p:cNvSpPr>
              <p:nvPr/>
            </p:nvSpPr>
            <p:spPr bwMode="auto">
              <a:xfrm>
                <a:off x="6716713" y="5989638"/>
                <a:ext cx="100013" cy="98425"/>
              </a:xfrm>
              <a:prstGeom prst="ellipse">
                <a:avLst/>
              </a:prstGeom>
              <a:solidFill>
                <a:srgbClr val="CC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7127" name="Oval 2069"/>
              <p:cNvSpPr>
                <a:spLocks noChangeArrowheads="1"/>
              </p:cNvSpPr>
              <p:nvPr/>
            </p:nvSpPr>
            <p:spPr bwMode="auto">
              <a:xfrm>
                <a:off x="5487988" y="5207000"/>
                <a:ext cx="1104900" cy="11049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7128" name="Rectangle 2070"/>
              <p:cNvSpPr>
                <a:spLocks noChangeArrowheads="1"/>
              </p:cNvSpPr>
              <p:nvPr/>
            </p:nvSpPr>
            <p:spPr bwMode="auto">
              <a:xfrm>
                <a:off x="6324600" y="4946650"/>
                <a:ext cx="3810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zh-CN">
                    <a:latin typeface="Times New Roman" panose="02020603050405020304" pitchFamily="18" charset="0"/>
                    <a:ea typeface="SimSun" panose="02010600030101010101" pitchFamily="2" charset="-122"/>
                  </a:rPr>
                  <a:t>p</a:t>
                </a:r>
              </a:p>
            </p:txBody>
          </p:sp>
          <p:sp>
            <p:nvSpPr>
              <p:cNvPr id="47129" name="Rectangle 2071"/>
              <p:cNvSpPr>
                <a:spLocks noChangeArrowheads="1"/>
              </p:cNvSpPr>
              <p:nvPr/>
            </p:nvSpPr>
            <p:spPr bwMode="auto">
              <a:xfrm>
                <a:off x="5867400" y="5715000"/>
                <a:ext cx="3810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zh-CN">
                    <a:latin typeface="Times New Roman" panose="02020603050405020304" pitchFamily="18" charset="0"/>
                    <a:ea typeface="SimSun" panose="02010600030101010101" pitchFamily="2" charset="-122"/>
                  </a:rPr>
                  <a:t>q</a:t>
                </a:r>
              </a:p>
            </p:txBody>
          </p:sp>
          <p:sp>
            <p:nvSpPr>
              <p:cNvPr id="47130" name="Oval 2065"/>
              <p:cNvSpPr>
                <a:spLocks noChangeArrowheads="1"/>
              </p:cNvSpPr>
              <p:nvPr/>
            </p:nvSpPr>
            <p:spPr bwMode="auto">
              <a:xfrm>
                <a:off x="5997575" y="5768975"/>
                <a:ext cx="98425" cy="98425"/>
              </a:xfrm>
              <a:prstGeom prst="ellipse">
                <a:avLst/>
              </a:prstGeom>
              <a:solidFill>
                <a:srgbClr val="CC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47109" name="Slide Number Placeholder 5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BC1CDA4-E370-4168-B833-E056B8AF7754}" type="slidenum">
              <a:rPr lang="en-US" altLang="en-US" sz="1200"/>
              <a:pPr eaLnBrk="1" hangingPunct="1"/>
              <a:t>59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5692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95350"/>
            <a:ext cx="8280400" cy="5524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Partitional</a:t>
            </a:r>
            <a:r>
              <a:rPr lang="en-US" dirty="0" smtClean="0"/>
              <a:t> Clustering</a:t>
            </a:r>
          </a:p>
        </p:txBody>
      </p:sp>
      <p:sp>
        <p:nvSpPr>
          <p:cNvPr id="8195" name="Freeform 3"/>
          <p:cNvSpPr>
            <a:spLocks/>
          </p:cNvSpPr>
          <p:nvPr/>
        </p:nvSpPr>
        <p:spPr bwMode="auto">
          <a:xfrm>
            <a:off x="1254125" y="2517775"/>
            <a:ext cx="96838" cy="101600"/>
          </a:xfrm>
          <a:custGeom>
            <a:avLst/>
            <a:gdLst>
              <a:gd name="T0" fmla="*/ 153731119 w 61"/>
              <a:gd name="T1" fmla="*/ 75604688 h 64"/>
              <a:gd name="T2" fmla="*/ 138610103 w 61"/>
              <a:gd name="T3" fmla="*/ 123488450 h 64"/>
              <a:gd name="T4" fmla="*/ 108368072 w 61"/>
              <a:gd name="T5" fmla="*/ 153730325 h 64"/>
              <a:gd name="T6" fmla="*/ 60484062 w 61"/>
              <a:gd name="T7" fmla="*/ 161290000 h 64"/>
              <a:gd name="T8" fmla="*/ 22682317 w 61"/>
              <a:gd name="T9" fmla="*/ 138609388 h 64"/>
              <a:gd name="T10" fmla="*/ 0 w 61"/>
              <a:gd name="T11" fmla="*/ 98286888 h 64"/>
              <a:gd name="T12" fmla="*/ 0 w 61"/>
              <a:gd name="T13" fmla="*/ 60483750 h 64"/>
              <a:gd name="T14" fmla="*/ 22682317 w 61"/>
              <a:gd name="T15" fmla="*/ 22682200 h 64"/>
              <a:gd name="T16" fmla="*/ 60484062 w 61"/>
              <a:gd name="T17" fmla="*/ 0 h 64"/>
              <a:gd name="T18" fmla="*/ 108368072 w 61"/>
              <a:gd name="T19" fmla="*/ 7561263 h 64"/>
              <a:gd name="T20" fmla="*/ 138610103 w 61"/>
              <a:gd name="T21" fmla="*/ 37803138 h 64"/>
              <a:gd name="T22" fmla="*/ 153731119 w 61"/>
              <a:gd name="T23" fmla="*/ 75604688 h 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4">
                <a:moveTo>
                  <a:pt x="61" y="30"/>
                </a:moveTo>
                <a:lnTo>
                  <a:pt x="55" y="49"/>
                </a:lnTo>
                <a:lnTo>
                  <a:pt x="43" y="61"/>
                </a:lnTo>
                <a:lnTo>
                  <a:pt x="24" y="64"/>
                </a:lnTo>
                <a:lnTo>
                  <a:pt x="9" y="55"/>
                </a:lnTo>
                <a:lnTo>
                  <a:pt x="0" y="39"/>
                </a:lnTo>
                <a:lnTo>
                  <a:pt x="0" y="24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" name="Freeform 4"/>
          <p:cNvSpPr>
            <a:spLocks/>
          </p:cNvSpPr>
          <p:nvPr/>
        </p:nvSpPr>
        <p:spPr bwMode="auto">
          <a:xfrm>
            <a:off x="1254125" y="2716213"/>
            <a:ext cx="96838" cy="98425"/>
          </a:xfrm>
          <a:custGeom>
            <a:avLst/>
            <a:gdLst>
              <a:gd name="T0" fmla="*/ 153731119 w 61"/>
              <a:gd name="T1" fmla="*/ 78125638 h 62"/>
              <a:gd name="T2" fmla="*/ 138610103 w 61"/>
              <a:gd name="T3" fmla="*/ 123488450 h 62"/>
              <a:gd name="T4" fmla="*/ 108368072 w 61"/>
              <a:gd name="T5" fmla="*/ 156249688 h 62"/>
              <a:gd name="T6" fmla="*/ 60484062 w 61"/>
              <a:gd name="T7" fmla="*/ 156249688 h 62"/>
              <a:gd name="T8" fmla="*/ 22682317 w 61"/>
              <a:gd name="T9" fmla="*/ 138609388 h 62"/>
              <a:gd name="T10" fmla="*/ 0 w 61"/>
              <a:gd name="T11" fmla="*/ 100806250 h 62"/>
              <a:gd name="T12" fmla="*/ 0 w 61"/>
              <a:gd name="T13" fmla="*/ 55443438 h 62"/>
              <a:gd name="T14" fmla="*/ 22682317 w 61"/>
              <a:gd name="T15" fmla="*/ 22682200 h 62"/>
              <a:gd name="T16" fmla="*/ 60484062 w 61"/>
              <a:gd name="T17" fmla="*/ 0 h 62"/>
              <a:gd name="T18" fmla="*/ 108368072 w 61"/>
              <a:gd name="T19" fmla="*/ 7561263 h 62"/>
              <a:gd name="T20" fmla="*/ 138610103 w 61"/>
              <a:gd name="T21" fmla="*/ 40322500 h 62"/>
              <a:gd name="T22" fmla="*/ 153731119 w 61"/>
              <a:gd name="T23" fmla="*/ 78125638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62"/>
                </a:lnTo>
                <a:lnTo>
                  <a:pt x="24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Freeform 5"/>
          <p:cNvSpPr>
            <a:spLocks/>
          </p:cNvSpPr>
          <p:nvPr/>
        </p:nvSpPr>
        <p:spPr bwMode="auto">
          <a:xfrm>
            <a:off x="1951038" y="4711700"/>
            <a:ext cx="96837" cy="98425"/>
          </a:xfrm>
          <a:custGeom>
            <a:avLst/>
            <a:gdLst>
              <a:gd name="T0" fmla="*/ 153727944 w 61"/>
              <a:gd name="T1" fmla="*/ 78125638 h 62"/>
              <a:gd name="T2" fmla="*/ 138607084 w 61"/>
              <a:gd name="T3" fmla="*/ 115927188 h 62"/>
              <a:gd name="T4" fmla="*/ 108365365 w 61"/>
              <a:gd name="T5" fmla="*/ 148690013 h 62"/>
              <a:gd name="T6" fmla="*/ 60483438 w 61"/>
              <a:gd name="T7" fmla="*/ 156249688 h 62"/>
              <a:gd name="T8" fmla="*/ 22680495 w 61"/>
              <a:gd name="T9" fmla="*/ 133569075 h 62"/>
              <a:gd name="T10" fmla="*/ 0 w 61"/>
              <a:gd name="T11" fmla="*/ 100806250 h 62"/>
              <a:gd name="T12" fmla="*/ 0 w 61"/>
              <a:gd name="T13" fmla="*/ 55443438 h 62"/>
              <a:gd name="T14" fmla="*/ 22680495 w 61"/>
              <a:gd name="T15" fmla="*/ 17641888 h 62"/>
              <a:gd name="T16" fmla="*/ 60483438 w 61"/>
              <a:gd name="T17" fmla="*/ 0 h 62"/>
              <a:gd name="T18" fmla="*/ 108365365 w 61"/>
              <a:gd name="T19" fmla="*/ 0 h 62"/>
              <a:gd name="T20" fmla="*/ 138607084 w 61"/>
              <a:gd name="T21" fmla="*/ 32762825 h 62"/>
              <a:gd name="T22" fmla="*/ 153727944 w 61"/>
              <a:gd name="T23" fmla="*/ 78125638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6"/>
                </a:lnTo>
                <a:lnTo>
                  <a:pt x="43" y="59"/>
                </a:lnTo>
                <a:lnTo>
                  <a:pt x="24" y="62"/>
                </a:lnTo>
                <a:lnTo>
                  <a:pt x="9" y="53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0"/>
                </a:lnTo>
                <a:lnTo>
                  <a:pt x="55" y="13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Freeform 6"/>
          <p:cNvSpPr>
            <a:spLocks/>
          </p:cNvSpPr>
          <p:nvPr/>
        </p:nvSpPr>
        <p:spPr bwMode="auto">
          <a:xfrm>
            <a:off x="1550988" y="2619375"/>
            <a:ext cx="96837" cy="96838"/>
          </a:xfrm>
          <a:custGeom>
            <a:avLst/>
            <a:gdLst>
              <a:gd name="T0" fmla="*/ 153727944 w 61"/>
              <a:gd name="T1" fmla="*/ 78126041 h 61"/>
              <a:gd name="T2" fmla="*/ 146168308 w 61"/>
              <a:gd name="T3" fmla="*/ 115927786 h 61"/>
              <a:gd name="T4" fmla="*/ 108365365 w 61"/>
              <a:gd name="T5" fmla="*/ 146169817 h 61"/>
              <a:gd name="T6" fmla="*/ 63002787 w 61"/>
              <a:gd name="T7" fmla="*/ 153731119 h 61"/>
              <a:gd name="T8" fmla="*/ 22680495 w 61"/>
              <a:gd name="T9" fmla="*/ 138610103 h 61"/>
              <a:gd name="T10" fmla="*/ 0 w 61"/>
              <a:gd name="T11" fmla="*/ 100806770 h 61"/>
              <a:gd name="T12" fmla="*/ 0 w 61"/>
              <a:gd name="T13" fmla="*/ 52924348 h 61"/>
              <a:gd name="T14" fmla="*/ 22680495 w 61"/>
              <a:gd name="T15" fmla="*/ 15121016 h 61"/>
              <a:gd name="T16" fmla="*/ 63002787 w 61"/>
              <a:gd name="T17" fmla="*/ 0 h 61"/>
              <a:gd name="T18" fmla="*/ 108365365 w 61"/>
              <a:gd name="T19" fmla="*/ 7561302 h 61"/>
              <a:gd name="T20" fmla="*/ 146168308 w 61"/>
              <a:gd name="T21" fmla="*/ 30242031 h 61"/>
              <a:gd name="T22" fmla="*/ 153727944 w 61"/>
              <a:gd name="T23" fmla="*/ 78126041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8" y="46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Freeform 7"/>
          <p:cNvSpPr>
            <a:spLocks/>
          </p:cNvSpPr>
          <p:nvPr/>
        </p:nvSpPr>
        <p:spPr bwMode="auto">
          <a:xfrm>
            <a:off x="1951038" y="3914775"/>
            <a:ext cx="96837" cy="96838"/>
          </a:xfrm>
          <a:custGeom>
            <a:avLst/>
            <a:gdLst>
              <a:gd name="T0" fmla="*/ 153727944 w 61"/>
              <a:gd name="T1" fmla="*/ 75605078 h 61"/>
              <a:gd name="T2" fmla="*/ 138607084 w 61"/>
              <a:gd name="T3" fmla="*/ 115927786 h 61"/>
              <a:gd name="T4" fmla="*/ 108365365 w 61"/>
              <a:gd name="T5" fmla="*/ 146169817 h 61"/>
              <a:gd name="T6" fmla="*/ 60483438 w 61"/>
              <a:gd name="T7" fmla="*/ 153731119 h 61"/>
              <a:gd name="T8" fmla="*/ 22680495 w 61"/>
              <a:gd name="T9" fmla="*/ 138610103 h 61"/>
              <a:gd name="T10" fmla="*/ 0 w 61"/>
              <a:gd name="T11" fmla="*/ 98287395 h 61"/>
              <a:gd name="T12" fmla="*/ 0 w 61"/>
              <a:gd name="T13" fmla="*/ 52924348 h 61"/>
              <a:gd name="T14" fmla="*/ 22680495 w 61"/>
              <a:gd name="T15" fmla="*/ 15121016 h 61"/>
              <a:gd name="T16" fmla="*/ 60483438 w 61"/>
              <a:gd name="T17" fmla="*/ 0 h 61"/>
              <a:gd name="T18" fmla="*/ 108365365 w 61"/>
              <a:gd name="T19" fmla="*/ 7561302 h 61"/>
              <a:gd name="T20" fmla="*/ 138607084 w 61"/>
              <a:gd name="T21" fmla="*/ 30242031 h 61"/>
              <a:gd name="T22" fmla="*/ 153727944 w 61"/>
              <a:gd name="T23" fmla="*/ 75605078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5" y="46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Freeform 8"/>
          <p:cNvSpPr>
            <a:spLocks/>
          </p:cNvSpPr>
          <p:nvPr/>
        </p:nvSpPr>
        <p:spPr bwMode="auto">
          <a:xfrm>
            <a:off x="2120900" y="1825625"/>
            <a:ext cx="98425" cy="98425"/>
          </a:xfrm>
          <a:custGeom>
            <a:avLst/>
            <a:gdLst>
              <a:gd name="T0" fmla="*/ 156249688 w 62"/>
              <a:gd name="T1" fmla="*/ 78125638 h 62"/>
              <a:gd name="T2" fmla="*/ 141128750 w 62"/>
              <a:gd name="T3" fmla="*/ 115927188 h 62"/>
              <a:gd name="T4" fmla="*/ 108367513 w 62"/>
              <a:gd name="T5" fmla="*/ 146169063 h 62"/>
              <a:gd name="T6" fmla="*/ 63004700 w 62"/>
              <a:gd name="T7" fmla="*/ 156249688 h 62"/>
              <a:gd name="T8" fmla="*/ 22682200 w 62"/>
              <a:gd name="T9" fmla="*/ 138609388 h 62"/>
              <a:gd name="T10" fmla="*/ 0 w 62"/>
              <a:gd name="T11" fmla="*/ 100806250 h 62"/>
              <a:gd name="T12" fmla="*/ 0 w 62"/>
              <a:gd name="T13" fmla="*/ 55443438 h 62"/>
              <a:gd name="T14" fmla="*/ 22682200 w 62"/>
              <a:gd name="T15" fmla="*/ 15120938 h 62"/>
              <a:gd name="T16" fmla="*/ 63004700 w 62"/>
              <a:gd name="T17" fmla="*/ 0 h 62"/>
              <a:gd name="T18" fmla="*/ 108367513 w 62"/>
              <a:gd name="T19" fmla="*/ 7561263 h 62"/>
              <a:gd name="T20" fmla="*/ 141128750 w 62"/>
              <a:gd name="T21" fmla="*/ 30241875 h 62"/>
              <a:gd name="T22" fmla="*/ 156249688 w 62"/>
              <a:gd name="T23" fmla="*/ 78125638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8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6" y="12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" name="Freeform 9"/>
          <p:cNvSpPr>
            <a:spLocks/>
          </p:cNvSpPr>
          <p:nvPr/>
        </p:nvSpPr>
        <p:spPr bwMode="auto">
          <a:xfrm>
            <a:off x="2351088" y="2020888"/>
            <a:ext cx="96837" cy="96837"/>
          </a:xfrm>
          <a:custGeom>
            <a:avLst/>
            <a:gdLst>
              <a:gd name="T0" fmla="*/ 153727944 w 61"/>
              <a:gd name="T1" fmla="*/ 78123647 h 61"/>
              <a:gd name="T2" fmla="*/ 138607084 w 61"/>
              <a:gd name="T3" fmla="*/ 123486225 h 61"/>
              <a:gd name="T4" fmla="*/ 108365365 w 61"/>
              <a:gd name="T5" fmla="*/ 146168308 h 61"/>
              <a:gd name="T6" fmla="*/ 60483438 w 61"/>
              <a:gd name="T7" fmla="*/ 153727944 h 61"/>
              <a:gd name="T8" fmla="*/ 22680495 w 61"/>
              <a:gd name="T9" fmla="*/ 138607084 h 61"/>
              <a:gd name="T10" fmla="*/ 0 w 61"/>
              <a:gd name="T11" fmla="*/ 100805730 h 61"/>
              <a:gd name="T12" fmla="*/ 0 w 61"/>
              <a:gd name="T13" fmla="*/ 52922214 h 61"/>
              <a:gd name="T14" fmla="*/ 22680495 w 61"/>
              <a:gd name="T15" fmla="*/ 15120859 h 61"/>
              <a:gd name="T16" fmla="*/ 60483438 w 61"/>
              <a:gd name="T17" fmla="*/ 0 h 61"/>
              <a:gd name="T18" fmla="*/ 108365365 w 61"/>
              <a:gd name="T19" fmla="*/ 7559636 h 61"/>
              <a:gd name="T20" fmla="*/ 138607084 w 61"/>
              <a:gd name="T21" fmla="*/ 37801355 h 61"/>
              <a:gd name="T22" fmla="*/ 153727944 w 61"/>
              <a:gd name="T23" fmla="*/ 78123647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5" y="49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" name="Freeform 10"/>
          <p:cNvSpPr>
            <a:spLocks/>
          </p:cNvSpPr>
          <p:nvPr/>
        </p:nvSpPr>
        <p:spPr bwMode="auto">
          <a:xfrm>
            <a:off x="2447925" y="2317750"/>
            <a:ext cx="96838" cy="101600"/>
          </a:xfrm>
          <a:custGeom>
            <a:avLst/>
            <a:gdLst>
              <a:gd name="T0" fmla="*/ 153731119 w 61"/>
              <a:gd name="T1" fmla="*/ 78125638 h 64"/>
              <a:gd name="T2" fmla="*/ 146169817 w 61"/>
              <a:gd name="T3" fmla="*/ 123488450 h 64"/>
              <a:gd name="T4" fmla="*/ 108368072 w 61"/>
              <a:gd name="T5" fmla="*/ 153730325 h 64"/>
              <a:gd name="T6" fmla="*/ 70564739 w 61"/>
              <a:gd name="T7" fmla="*/ 161290000 h 64"/>
              <a:gd name="T8" fmla="*/ 22682317 w 61"/>
              <a:gd name="T9" fmla="*/ 138609388 h 64"/>
              <a:gd name="T10" fmla="*/ 0 w 61"/>
              <a:gd name="T11" fmla="*/ 100806250 h 64"/>
              <a:gd name="T12" fmla="*/ 0 w 61"/>
              <a:gd name="T13" fmla="*/ 60483750 h 64"/>
              <a:gd name="T14" fmla="*/ 22682317 w 61"/>
              <a:gd name="T15" fmla="*/ 22682200 h 64"/>
              <a:gd name="T16" fmla="*/ 70564739 w 61"/>
              <a:gd name="T17" fmla="*/ 0 h 64"/>
              <a:gd name="T18" fmla="*/ 108368072 w 61"/>
              <a:gd name="T19" fmla="*/ 7561263 h 64"/>
              <a:gd name="T20" fmla="*/ 146169817 w 61"/>
              <a:gd name="T21" fmla="*/ 37803138 h 64"/>
              <a:gd name="T22" fmla="*/ 153731119 w 61"/>
              <a:gd name="T23" fmla="*/ 78125638 h 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8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Freeform 11"/>
          <p:cNvSpPr>
            <a:spLocks/>
          </p:cNvSpPr>
          <p:nvPr/>
        </p:nvSpPr>
        <p:spPr bwMode="auto">
          <a:xfrm>
            <a:off x="2847975" y="2317750"/>
            <a:ext cx="96838" cy="101600"/>
          </a:xfrm>
          <a:custGeom>
            <a:avLst/>
            <a:gdLst>
              <a:gd name="T0" fmla="*/ 153731119 w 61"/>
              <a:gd name="T1" fmla="*/ 78125638 h 64"/>
              <a:gd name="T2" fmla="*/ 146169817 w 61"/>
              <a:gd name="T3" fmla="*/ 123488450 h 64"/>
              <a:gd name="T4" fmla="*/ 108368072 w 61"/>
              <a:gd name="T5" fmla="*/ 153730325 h 64"/>
              <a:gd name="T6" fmla="*/ 68045364 w 61"/>
              <a:gd name="T7" fmla="*/ 161290000 h 64"/>
              <a:gd name="T8" fmla="*/ 22682317 w 61"/>
              <a:gd name="T9" fmla="*/ 138609388 h 64"/>
              <a:gd name="T10" fmla="*/ 0 w 61"/>
              <a:gd name="T11" fmla="*/ 100806250 h 64"/>
              <a:gd name="T12" fmla="*/ 0 w 61"/>
              <a:gd name="T13" fmla="*/ 60483750 h 64"/>
              <a:gd name="T14" fmla="*/ 22682317 w 61"/>
              <a:gd name="T15" fmla="*/ 22682200 h 64"/>
              <a:gd name="T16" fmla="*/ 68045364 w 61"/>
              <a:gd name="T17" fmla="*/ 0 h 64"/>
              <a:gd name="T18" fmla="*/ 108368072 w 61"/>
              <a:gd name="T19" fmla="*/ 7561263 h 64"/>
              <a:gd name="T20" fmla="*/ 146169817 w 61"/>
              <a:gd name="T21" fmla="*/ 37803138 h 64"/>
              <a:gd name="T22" fmla="*/ 153731119 w 61"/>
              <a:gd name="T23" fmla="*/ 78125638 h 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7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7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Freeform 12"/>
          <p:cNvSpPr>
            <a:spLocks/>
          </p:cNvSpPr>
          <p:nvPr/>
        </p:nvSpPr>
        <p:spPr bwMode="auto">
          <a:xfrm>
            <a:off x="2647950" y="2117725"/>
            <a:ext cx="96838" cy="103188"/>
          </a:xfrm>
          <a:custGeom>
            <a:avLst/>
            <a:gdLst>
              <a:gd name="T0" fmla="*/ 153731119 w 61"/>
              <a:gd name="T1" fmla="*/ 85685728 h 65"/>
              <a:gd name="T2" fmla="*/ 146169817 w 61"/>
              <a:gd name="T3" fmla="*/ 123489048 h 65"/>
              <a:gd name="T4" fmla="*/ 108368072 w 61"/>
              <a:gd name="T5" fmla="*/ 153731070 h 65"/>
              <a:gd name="T6" fmla="*/ 70564739 w 61"/>
              <a:gd name="T7" fmla="*/ 163811744 h 65"/>
              <a:gd name="T8" fmla="*/ 22682317 w 61"/>
              <a:gd name="T9" fmla="*/ 138610059 h 65"/>
              <a:gd name="T10" fmla="*/ 0 w 61"/>
              <a:gd name="T11" fmla="*/ 100806738 h 65"/>
              <a:gd name="T12" fmla="*/ 0 w 61"/>
              <a:gd name="T13" fmla="*/ 63005005 h 65"/>
              <a:gd name="T14" fmla="*/ 22682317 w 61"/>
              <a:gd name="T15" fmla="*/ 22682310 h 65"/>
              <a:gd name="T16" fmla="*/ 70564739 w 61"/>
              <a:gd name="T17" fmla="*/ 0 h 65"/>
              <a:gd name="T18" fmla="*/ 108368072 w 61"/>
              <a:gd name="T19" fmla="*/ 7561299 h 65"/>
              <a:gd name="T20" fmla="*/ 146169817 w 61"/>
              <a:gd name="T21" fmla="*/ 40322695 h 65"/>
              <a:gd name="T22" fmla="*/ 153731119 w 61"/>
              <a:gd name="T23" fmla="*/ 85685728 h 6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5">
                <a:moveTo>
                  <a:pt x="61" y="34"/>
                </a:moveTo>
                <a:lnTo>
                  <a:pt x="58" y="49"/>
                </a:lnTo>
                <a:lnTo>
                  <a:pt x="43" y="61"/>
                </a:lnTo>
                <a:lnTo>
                  <a:pt x="28" y="65"/>
                </a:lnTo>
                <a:lnTo>
                  <a:pt x="9" y="55"/>
                </a:lnTo>
                <a:lnTo>
                  <a:pt x="0" y="40"/>
                </a:lnTo>
                <a:lnTo>
                  <a:pt x="0" y="25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6"/>
                </a:lnTo>
                <a:lnTo>
                  <a:pt x="61" y="3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Freeform 13"/>
          <p:cNvSpPr>
            <a:spLocks/>
          </p:cNvSpPr>
          <p:nvPr/>
        </p:nvSpPr>
        <p:spPr bwMode="auto">
          <a:xfrm>
            <a:off x="2647950" y="1724025"/>
            <a:ext cx="96838" cy="96838"/>
          </a:xfrm>
          <a:custGeom>
            <a:avLst/>
            <a:gdLst>
              <a:gd name="T0" fmla="*/ 153731119 w 61"/>
              <a:gd name="T1" fmla="*/ 75605078 h 61"/>
              <a:gd name="T2" fmla="*/ 146169817 w 61"/>
              <a:gd name="T3" fmla="*/ 123489088 h 61"/>
              <a:gd name="T4" fmla="*/ 108368072 w 61"/>
              <a:gd name="T5" fmla="*/ 153731119 h 61"/>
              <a:gd name="T6" fmla="*/ 70564739 w 61"/>
              <a:gd name="T7" fmla="*/ 153731119 h 61"/>
              <a:gd name="T8" fmla="*/ 22682317 w 61"/>
              <a:gd name="T9" fmla="*/ 138610103 h 61"/>
              <a:gd name="T10" fmla="*/ 0 w 61"/>
              <a:gd name="T11" fmla="*/ 100806770 h 61"/>
              <a:gd name="T12" fmla="*/ 0 w 61"/>
              <a:gd name="T13" fmla="*/ 52924348 h 61"/>
              <a:gd name="T14" fmla="*/ 22682317 w 61"/>
              <a:gd name="T15" fmla="*/ 22682317 h 61"/>
              <a:gd name="T16" fmla="*/ 70564739 w 61"/>
              <a:gd name="T17" fmla="*/ 0 h 61"/>
              <a:gd name="T18" fmla="*/ 108368072 w 61"/>
              <a:gd name="T19" fmla="*/ 7561302 h 61"/>
              <a:gd name="T20" fmla="*/ 146169817 w 61"/>
              <a:gd name="T21" fmla="*/ 37803333 h 61"/>
              <a:gd name="T22" fmla="*/ 153731119 w 61"/>
              <a:gd name="T23" fmla="*/ 75605078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61"/>
                </a:lnTo>
                <a:lnTo>
                  <a:pt x="28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Freeform 14"/>
          <p:cNvSpPr>
            <a:spLocks/>
          </p:cNvSpPr>
          <p:nvPr/>
        </p:nvSpPr>
        <p:spPr bwMode="auto">
          <a:xfrm>
            <a:off x="3344863" y="4711700"/>
            <a:ext cx="103187" cy="98425"/>
          </a:xfrm>
          <a:custGeom>
            <a:avLst/>
            <a:gdLst>
              <a:gd name="T0" fmla="*/ 163808569 w 65"/>
              <a:gd name="T1" fmla="*/ 78125638 h 62"/>
              <a:gd name="T2" fmla="*/ 146168354 w 65"/>
              <a:gd name="T3" fmla="*/ 115927188 h 62"/>
              <a:gd name="T4" fmla="*/ 115926626 w 65"/>
              <a:gd name="T5" fmla="*/ 148690013 h 62"/>
              <a:gd name="T6" fmla="*/ 70564033 w 65"/>
              <a:gd name="T7" fmla="*/ 156249688 h 62"/>
              <a:gd name="T8" fmla="*/ 30241728 w 65"/>
              <a:gd name="T9" fmla="*/ 133569075 h 62"/>
              <a:gd name="T10" fmla="*/ 0 w 65"/>
              <a:gd name="T11" fmla="*/ 100806250 h 62"/>
              <a:gd name="T12" fmla="*/ 0 w 65"/>
              <a:gd name="T13" fmla="*/ 55443438 h 62"/>
              <a:gd name="T14" fmla="*/ 30241728 w 65"/>
              <a:gd name="T15" fmla="*/ 17641888 h 62"/>
              <a:gd name="T16" fmla="*/ 70564033 w 65"/>
              <a:gd name="T17" fmla="*/ 0 h 62"/>
              <a:gd name="T18" fmla="*/ 115926626 w 65"/>
              <a:gd name="T19" fmla="*/ 0 h 62"/>
              <a:gd name="T20" fmla="*/ 146168354 w 65"/>
              <a:gd name="T21" fmla="*/ 32762825 h 62"/>
              <a:gd name="T22" fmla="*/ 163808569 w 65"/>
              <a:gd name="T23" fmla="*/ 78125638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5" h="62">
                <a:moveTo>
                  <a:pt x="65" y="31"/>
                </a:moveTo>
                <a:lnTo>
                  <a:pt x="58" y="46"/>
                </a:lnTo>
                <a:lnTo>
                  <a:pt x="46" y="59"/>
                </a:lnTo>
                <a:lnTo>
                  <a:pt x="28" y="62"/>
                </a:lnTo>
                <a:lnTo>
                  <a:pt x="12" y="53"/>
                </a:lnTo>
                <a:lnTo>
                  <a:pt x="0" y="40"/>
                </a:lnTo>
                <a:lnTo>
                  <a:pt x="0" y="22"/>
                </a:lnTo>
                <a:lnTo>
                  <a:pt x="12" y="7"/>
                </a:lnTo>
                <a:lnTo>
                  <a:pt x="28" y="0"/>
                </a:lnTo>
                <a:lnTo>
                  <a:pt x="46" y="0"/>
                </a:lnTo>
                <a:lnTo>
                  <a:pt x="58" y="13"/>
                </a:lnTo>
                <a:lnTo>
                  <a:pt x="65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Freeform 15"/>
          <p:cNvSpPr>
            <a:spLocks/>
          </p:cNvSpPr>
          <p:nvPr/>
        </p:nvSpPr>
        <p:spPr bwMode="auto">
          <a:xfrm>
            <a:off x="1550988" y="2220913"/>
            <a:ext cx="96837" cy="96837"/>
          </a:xfrm>
          <a:custGeom>
            <a:avLst/>
            <a:gdLst>
              <a:gd name="T0" fmla="*/ 153727944 w 61"/>
              <a:gd name="T1" fmla="*/ 75604297 h 61"/>
              <a:gd name="T2" fmla="*/ 146168308 w 61"/>
              <a:gd name="T3" fmla="*/ 123486225 h 61"/>
              <a:gd name="T4" fmla="*/ 108365365 w 61"/>
              <a:gd name="T5" fmla="*/ 146168308 h 61"/>
              <a:gd name="T6" fmla="*/ 63002787 w 61"/>
              <a:gd name="T7" fmla="*/ 153727944 h 61"/>
              <a:gd name="T8" fmla="*/ 22680495 w 61"/>
              <a:gd name="T9" fmla="*/ 138607084 h 61"/>
              <a:gd name="T10" fmla="*/ 0 w 61"/>
              <a:gd name="T11" fmla="*/ 98284793 h 61"/>
              <a:gd name="T12" fmla="*/ 0 w 61"/>
              <a:gd name="T13" fmla="*/ 52922214 h 61"/>
              <a:gd name="T14" fmla="*/ 22680495 w 61"/>
              <a:gd name="T15" fmla="*/ 15120859 h 61"/>
              <a:gd name="T16" fmla="*/ 63002787 w 61"/>
              <a:gd name="T17" fmla="*/ 0 h 61"/>
              <a:gd name="T18" fmla="*/ 108365365 w 61"/>
              <a:gd name="T19" fmla="*/ 7559636 h 61"/>
              <a:gd name="T20" fmla="*/ 146168308 w 61"/>
              <a:gd name="T21" fmla="*/ 30241719 h 61"/>
              <a:gd name="T22" fmla="*/ 153727944 w 61"/>
              <a:gd name="T23" fmla="*/ 75604297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Freeform 16"/>
          <p:cNvSpPr>
            <a:spLocks/>
          </p:cNvSpPr>
          <p:nvPr/>
        </p:nvSpPr>
        <p:spPr bwMode="auto">
          <a:xfrm>
            <a:off x="1223963" y="4410075"/>
            <a:ext cx="98425" cy="98425"/>
          </a:xfrm>
          <a:custGeom>
            <a:avLst/>
            <a:gdLst>
              <a:gd name="T0" fmla="*/ 156249688 w 62"/>
              <a:gd name="T1" fmla="*/ 78125638 h 62"/>
              <a:gd name="T2" fmla="*/ 141128750 w 62"/>
              <a:gd name="T3" fmla="*/ 123488450 h 62"/>
              <a:gd name="T4" fmla="*/ 108367513 w 62"/>
              <a:gd name="T5" fmla="*/ 156249688 h 62"/>
              <a:gd name="T6" fmla="*/ 63004700 w 62"/>
              <a:gd name="T7" fmla="*/ 156249688 h 62"/>
              <a:gd name="T8" fmla="*/ 22682200 w 62"/>
              <a:gd name="T9" fmla="*/ 138609388 h 62"/>
              <a:gd name="T10" fmla="*/ 0 w 62"/>
              <a:gd name="T11" fmla="*/ 100806250 h 62"/>
              <a:gd name="T12" fmla="*/ 0 w 62"/>
              <a:gd name="T13" fmla="*/ 55443438 h 62"/>
              <a:gd name="T14" fmla="*/ 22682200 w 62"/>
              <a:gd name="T15" fmla="*/ 25201563 h 62"/>
              <a:gd name="T16" fmla="*/ 63004700 w 62"/>
              <a:gd name="T17" fmla="*/ 0 h 62"/>
              <a:gd name="T18" fmla="*/ 108367513 w 62"/>
              <a:gd name="T19" fmla="*/ 7561263 h 62"/>
              <a:gd name="T20" fmla="*/ 141128750 w 62"/>
              <a:gd name="T21" fmla="*/ 40322500 h 62"/>
              <a:gd name="T22" fmla="*/ 156249688 w 62"/>
              <a:gd name="T23" fmla="*/ 78125638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9"/>
                </a:lnTo>
                <a:lnTo>
                  <a:pt x="43" y="62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10"/>
                </a:lnTo>
                <a:lnTo>
                  <a:pt x="25" y="0"/>
                </a:lnTo>
                <a:lnTo>
                  <a:pt x="43" y="3"/>
                </a:lnTo>
                <a:lnTo>
                  <a:pt x="56" y="16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Freeform 17"/>
          <p:cNvSpPr>
            <a:spLocks/>
          </p:cNvSpPr>
          <p:nvPr/>
        </p:nvSpPr>
        <p:spPr bwMode="auto">
          <a:xfrm>
            <a:off x="1254125" y="5008563"/>
            <a:ext cx="96838" cy="98425"/>
          </a:xfrm>
          <a:custGeom>
            <a:avLst/>
            <a:gdLst>
              <a:gd name="T0" fmla="*/ 153731119 w 61"/>
              <a:gd name="T1" fmla="*/ 78125638 h 62"/>
              <a:gd name="T2" fmla="*/ 138610103 w 61"/>
              <a:gd name="T3" fmla="*/ 123488450 h 62"/>
              <a:gd name="T4" fmla="*/ 108368072 w 61"/>
              <a:gd name="T5" fmla="*/ 148690013 h 62"/>
              <a:gd name="T6" fmla="*/ 60484062 w 61"/>
              <a:gd name="T7" fmla="*/ 156249688 h 62"/>
              <a:gd name="T8" fmla="*/ 22682317 w 61"/>
              <a:gd name="T9" fmla="*/ 141128750 h 62"/>
              <a:gd name="T10" fmla="*/ 0 w 61"/>
              <a:gd name="T11" fmla="*/ 100806250 h 62"/>
              <a:gd name="T12" fmla="*/ 0 w 61"/>
              <a:gd name="T13" fmla="*/ 55443438 h 62"/>
              <a:gd name="T14" fmla="*/ 22682317 w 61"/>
              <a:gd name="T15" fmla="*/ 17641888 h 62"/>
              <a:gd name="T16" fmla="*/ 60484062 w 61"/>
              <a:gd name="T17" fmla="*/ 0 h 62"/>
              <a:gd name="T18" fmla="*/ 108368072 w 61"/>
              <a:gd name="T19" fmla="*/ 7561263 h 62"/>
              <a:gd name="T20" fmla="*/ 138610103 w 61"/>
              <a:gd name="T21" fmla="*/ 40322500 h 62"/>
              <a:gd name="T22" fmla="*/ 153731119 w 61"/>
              <a:gd name="T23" fmla="*/ 78125638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59"/>
                </a:lnTo>
                <a:lnTo>
                  <a:pt x="24" y="62"/>
                </a:lnTo>
                <a:lnTo>
                  <a:pt x="9" y="56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Freeform 18"/>
          <p:cNvSpPr>
            <a:spLocks/>
          </p:cNvSpPr>
          <p:nvPr/>
        </p:nvSpPr>
        <p:spPr bwMode="auto">
          <a:xfrm>
            <a:off x="1720850" y="1990725"/>
            <a:ext cx="98425" cy="98425"/>
          </a:xfrm>
          <a:custGeom>
            <a:avLst/>
            <a:gdLst>
              <a:gd name="T0" fmla="*/ 156249688 w 62"/>
              <a:gd name="T1" fmla="*/ 78125638 h 62"/>
              <a:gd name="T2" fmla="*/ 141128750 w 62"/>
              <a:gd name="T3" fmla="*/ 115927188 h 62"/>
              <a:gd name="T4" fmla="*/ 108367513 w 62"/>
              <a:gd name="T5" fmla="*/ 148690013 h 62"/>
              <a:gd name="T6" fmla="*/ 63004700 w 62"/>
              <a:gd name="T7" fmla="*/ 156249688 h 62"/>
              <a:gd name="T8" fmla="*/ 25201563 w 62"/>
              <a:gd name="T9" fmla="*/ 141128750 h 62"/>
              <a:gd name="T10" fmla="*/ 0 w 62"/>
              <a:gd name="T11" fmla="*/ 100806250 h 62"/>
              <a:gd name="T12" fmla="*/ 0 w 62"/>
              <a:gd name="T13" fmla="*/ 55443438 h 62"/>
              <a:gd name="T14" fmla="*/ 25201563 w 62"/>
              <a:gd name="T15" fmla="*/ 17641888 h 62"/>
              <a:gd name="T16" fmla="*/ 63004700 w 62"/>
              <a:gd name="T17" fmla="*/ 0 h 62"/>
              <a:gd name="T18" fmla="*/ 108367513 w 62"/>
              <a:gd name="T19" fmla="*/ 10080625 h 62"/>
              <a:gd name="T20" fmla="*/ 141128750 w 62"/>
              <a:gd name="T21" fmla="*/ 32762825 h 62"/>
              <a:gd name="T22" fmla="*/ 156249688 w 62"/>
              <a:gd name="T23" fmla="*/ 78125638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9"/>
                </a:lnTo>
                <a:lnTo>
                  <a:pt x="25" y="62"/>
                </a:lnTo>
                <a:lnTo>
                  <a:pt x="10" y="56"/>
                </a:lnTo>
                <a:lnTo>
                  <a:pt x="0" y="40"/>
                </a:lnTo>
                <a:lnTo>
                  <a:pt x="0" y="22"/>
                </a:lnTo>
                <a:lnTo>
                  <a:pt x="10" y="7"/>
                </a:lnTo>
                <a:lnTo>
                  <a:pt x="25" y="0"/>
                </a:lnTo>
                <a:lnTo>
                  <a:pt x="43" y="4"/>
                </a:lnTo>
                <a:lnTo>
                  <a:pt x="56" y="13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990600" y="55626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Original Points</a:t>
            </a:r>
          </a:p>
        </p:txBody>
      </p:sp>
      <p:grpSp>
        <p:nvGrpSpPr>
          <p:cNvPr id="117780" name="Group 20"/>
          <p:cNvGrpSpPr>
            <a:grpSpLocks/>
          </p:cNvGrpSpPr>
          <p:nvPr/>
        </p:nvGrpSpPr>
        <p:grpSpPr bwMode="auto">
          <a:xfrm>
            <a:off x="4724400" y="1295400"/>
            <a:ext cx="3581400" cy="4633913"/>
            <a:chOff x="2976" y="816"/>
            <a:chExt cx="2256" cy="2919"/>
          </a:xfrm>
        </p:grpSpPr>
        <p:graphicFrame>
          <p:nvGraphicFramePr>
            <p:cNvPr id="8213" name="Object 21"/>
            <p:cNvGraphicFramePr>
              <a:graphicFrameLocks noChangeAspect="1"/>
            </p:cNvGraphicFramePr>
            <p:nvPr/>
          </p:nvGraphicFramePr>
          <p:xfrm>
            <a:off x="2976" y="816"/>
            <a:ext cx="2125" cy="2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80" name="VISIO" r:id="rId3" imgW="1547102" imgH="2097084" progId="Visio.Drawing.6">
                    <p:embed/>
                  </p:oleObj>
                </mc:Choice>
                <mc:Fallback>
                  <p:oleObj name="VISIO" r:id="rId3" imgW="1547102" imgH="2097084" progId="Visio.Drawing.6">
                    <p:embed/>
                    <p:pic>
                      <p:nvPicPr>
                        <p:cNvPr id="8213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816"/>
                          <a:ext cx="2125" cy="28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4" name="Text Box 22"/>
            <p:cNvSpPr txBox="1">
              <a:spLocks noChangeArrowheads="1"/>
            </p:cNvSpPr>
            <p:nvPr/>
          </p:nvSpPr>
          <p:spPr bwMode="auto">
            <a:xfrm>
              <a:off x="3456" y="3504"/>
              <a:ext cx="17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A Partitional  Clustering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47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75920" y="682466"/>
            <a:ext cx="8280400" cy="5524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DBSCAN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682625" y="1600200"/>
            <a:ext cx="7916863" cy="4530725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800" dirty="0" smtClean="0"/>
              <a:t>DBSCAN is a density-based algorithm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en-US" sz="2400" dirty="0" smtClean="0"/>
              <a:t>Density = number of points within a specified radius (Eps)</a:t>
            </a:r>
            <a:endParaRPr lang="en-US" altLang="en-US" sz="1800" dirty="0" smtClean="0"/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en-US" sz="2400" dirty="0" smtClean="0"/>
              <a:t>A point is a </a:t>
            </a:r>
            <a:r>
              <a:rPr lang="en-US" altLang="en-US" sz="2400" dirty="0" smtClean="0">
                <a:solidFill>
                  <a:srgbClr val="FF0000"/>
                </a:solidFill>
              </a:rPr>
              <a:t>core point</a:t>
            </a:r>
            <a:r>
              <a:rPr lang="en-US" altLang="en-US" sz="2400" dirty="0" smtClean="0"/>
              <a:t> if it has more than a specified number of points (</a:t>
            </a:r>
            <a:r>
              <a:rPr lang="en-US" altLang="en-US" sz="2400" dirty="0" err="1" smtClean="0"/>
              <a:t>MinPts</a:t>
            </a:r>
            <a:r>
              <a:rPr lang="en-US" altLang="en-US" sz="2400" dirty="0" smtClean="0"/>
              <a:t>) within Eps </a:t>
            </a:r>
          </a:p>
          <a:p>
            <a:pPr marL="1295400" lvl="2" indent="-381000" eaLnBrk="1" hangingPunct="1"/>
            <a:r>
              <a:rPr lang="en-US" altLang="en-US" sz="2000" dirty="0" smtClean="0"/>
              <a:t>These are points that are at the interior of a cluster</a:t>
            </a:r>
            <a:endParaRPr lang="en-US" altLang="en-US" sz="1600" dirty="0" smtClean="0"/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en-US" sz="2400" dirty="0" smtClean="0"/>
              <a:t>A </a:t>
            </a:r>
            <a:r>
              <a:rPr lang="en-US" altLang="en-US" sz="2400" dirty="0" smtClean="0">
                <a:solidFill>
                  <a:srgbClr val="FF0000"/>
                </a:solidFill>
              </a:rPr>
              <a:t>border point</a:t>
            </a:r>
            <a:r>
              <a:rPr lang="en-US" altLang="en-US" sz="2400" dirty="0" smtClean="0"/>
              <a:t> has fewer than </a:t>
            </a:r>
            <a:r>
              <a:rPr lang="en-US" altLang="en-US" sz="2400" dirty="0" err="1" smtClean="0"/>
              <a:t>MinPts</a:t>
            </a:r>
            <a:r>
              <a:rPr lang="en-US" altLang="en-US" sz="2400" dirty="0" smtClean="0"/>
              <a:t> within Eps, but is in the neighborhood of a core point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en-US" sz="2400" dirty="0" smtClean="0"/>
              <a:t>A </a:t>
            </a:r>
            <a:r>
              <a:rPr lang="en-US" altLang="en-US" sz="2400" dirty="0" smtClean="0">
                <a:solidFill>
                  <a:srgbClr val="FF0000"/>
                </a:solidFill>
              </a:rPr>
              <a:t>noise point</a:t>
            </a:r>
            <a:r>
              <a:rPr lang="en-US" altLang="en-US" sz="2400" dirty="0" smtClean="0"/>
              <a:t> is any point that is not a core point or a border point. 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alt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05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8606" y="496253"/>
            <a:ext cx="8280400" cy="11191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DBSCAN: Core, Border, and Noise Points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1"/>
          <a:stretch>
            <a:fillRect/>
          </a:stretch>
        </p:blipFill>
        <p:spPr bwMode="auto">
          <a:xfrm>
            <a:off x="762000" y="1600200"/>
            <a:ext cx="7313613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94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" y="472354"/>
            <a:ext cx="85344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DBSCAN: Core, Border, and Noise </a:t>
            </a:r>
            <a:r>
              <a:rPr lang="en-US" dirty="0" smtClean="0"/>
              <a:t>Points (cont'd)</a:t>
            </a:r>
            <a:endParaRPr lang="en-US" altLang="zh-CN" dirty="0" smtClean="0">
              <a:ea typeface="SimSun" panose="02010600030101010101" pitchFamily="2" charset="-122"/>
            </a:endParaRPr>
          </a:p>
        </p:txBody>
      </p:sp>
      <p:grpSp>
        <p:nvGrpSpPr>
          <p:cNvPr id="49156" name="Group 4"/>
          <p:cNvGrpSpPr>
            <a:grpSpLocks/>
          </p:cNvGrpSpPr>
          <p:nvPr/>
        </p:nvGrpSpPr>
        <p:grpSpPr bwMode="auto">
          <a:xfrm>
            <a:off x="1238038" y="2362200"/>
            <a:ext cx="6412442" cy="2743200"/>
            <a:chOff x="608" y="1824"/>
            <a:chExt cx="4672" cy="2112"/>
          </a:xfrm>
        </p:grpSpPr>
        <p:sp>
          <p:nvSpPr>
            <p:cNvPr id="49158" name="Oval 5"/>
            <p:cNvSpPr>
              <a:spLocks noChangeArrowheads="1"/>
            </p:cNvSpPr>
            <p:nvPr/>
          </p:nvSpPr>
          <p:spPr bwMode="auto">
            <a:xfrm>
              <a:off x="1872" y="249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59" name="Oval 6"/>
            <p:cNvSpPr>
              <a:spLocks noChangeArrowheads="1"/>
            </p:cNvSpPr>
            <p:nvPr/>
          </p:nvSpPr>
          <p:spPr bwMode="auto">
            <a:xfrm>
              <a:off x="1824" y="273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61" name="Oval 8"/>
            <p:cNvSpPr>
              <a:spLocks noChangeArrowheads="1"/>
            </p:cNvSpPr>
            <p:nvPr/>
          </p:nvSpPr>
          <p:spPr bwMode="auto">
            <a:xfrm>
              <a:off x="2160" y="249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62" name="Oval 9"/>
            <p:cNvSpPr>
              <a:spLocks noChangeArrowheads="1"/>
            </p:cNvSpPr>
            <p:nvPr/>
          </p:nvSpPr>
          <p:spPr bwMode="auto">
            <a:xfrm>
              <a:off x="2256" y="292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65" name="Oval 12"/>
            <p:cNvSpPr>
              <a:spLocks noChangeArrowheads="1"/>
            </p:cNvSpPr>
            <p:nvPr/>
          </p:nvSpPr>
          <p:spPr bwMode="auto">
            <a:xfrm>
              <a:off x="1968" y="336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66" name="Oval 13"/>
            <p:cNvSpPr>
              <a:spLocks noChangeArrowheads="1"/>
            </p:cNvSpPr>
            <p:nvPr/>
          </p:nvSpPr>
          <p:spPr bwMode="auto">
            <a:xfrm>
              <a:off x="2208" y="350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67" name="Oval 14"/>
            <p:cNvSpPr>
              <a:spLocks noChangeArrowheads="1"/>
            </p:cNvSpPr>
            <p:nvPr/>
          </p:nvSpPr>
          <p:spPr bwMode="auto">
            <a:xfrm>
              <a:off x="2304" y="369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68" name="Oval 15"/>
            <p:cNvSpPr>
              <a:spLocks noChangeArrowheads="1"/>
            </p:cNvSpPr>
            <p:nvPr/>
          </p:nvSpPr>
          <p:spPr bwMode="auto">
            <a:xfrm>
              <a:off x="2256" y="326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69" name="Oval 16"/>
            <p:cNvSpPr>
              <a:spLocks noChangeArrowheads="1"/>
            </p:cNvSpPr>
            <p:nvPr/>
          </p:nvSpPr>
          <p:spPr bwMode="auto">
            <a:xfrm>
              <a:off x="2880" y="192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70" name="Oval 17"/>
            <p:cNvSpPr>
              <a:spLocks noChangeArrowheads="1"/>
            </p:cNvSpPr>
            <p:nvPr/>
          </p:nvSpPr>
          <p:spPr bwMode="auto">
            <a:xfrm>
              <a:off x="2976" y="249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71" name="Oval 18"/>
            <p:cNvSpPr>
              <a:spLocks noChangeArrowheads="1"/>
            </p:cNvSpPr>
            <p:nvPr/>
          </p:nvSpPr>
          <p:spPr bwMode="auto">
            <a:xfrm>
              <a:off x="2832" y="268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72" name="Oval 19"/>
            <p:cNvSpPr>
              <a:spLocks noChangeArrowheads="1"/>
            </p:cNvSpPr>
            <p:nvPr/>
          </p:nvSpPr>
          <p:spPr bwMode="auto">
            <a:xfrm>
              <a:off x="3168" y="278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73" name="Oval 20"/>
            <p:cNvSpPr>
              <a:spLocks noChangeArrowheads="1"/>
            </p:cNvSpPr>
            <p:nvPr/>
          </p:nvSpPr>
          <p:spPr bwMode="auto">
            <a:xfrm>
              <a:off x="3264" y="254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74" name="Oval 21"/>
            <p:cNvSpPr>
              <a:spLocks noChangeArrowheads="1"/>
            </p:cNvSpPr>
            <p:nvPr/>
          </p:nvSpPr>
          <p:spPr bwMode="auto">
            <a:xfrm>
              <a:off x="2976" y="288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75" name="Rectangle 22"/>
            <p:cNvSpPr>
              <a:spLocks noChangeArrowheads="1"/>
            </p:cNvSpPr>
            <p:nvPr/>
          </p:nvSpPr>
          <p:spPr bwMode="auto">
            <a:xfrm>
              <a:off x="1392" y="1824"/>
              <a:ext cx="2448" cy="21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76" name="Oval 23"/>
            <p:cNvSpPr>
              <a:spLocks noChangeArrowheads="1"/>
            </p:cNvSpPr>
            <p:nvPr/>
          </p:nvSpPr>
          <p:spPr bwMode="auto">
            <a:xfrm>
              <a:off x="1653" y="2702"/>
              <a:ext cx="576" cy="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77" name="Oval 24"/>
            <p:cNvSpPr>
              <a:spLocks noChangeArrowheads="1"/>
            </p:cNvSpPr>
            <p:nvPr/>
          </p:nvSpPr>
          <p:spPr bwMode="auto">
            <a:xfrm>
              <a:off x="1872" y="2880"/>
              <a:ext cx="576" cy="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78" name="Oval 25"/>
            <p:cNvSpPr>
              <a:spLocks noChangeArrowheads="1"/>
            </p:cNvSpPr>
            <p:nvPr/>
          </p:nvSpPr>
          <p:spPr bwMode="auto">
            <a:xfrm>
              <a:off x="2688" y="1824"/>
              <a:ext cx="576" cy="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79" name="AutoShape 26"/>
            <p:cNvSpPr>
              <a:spLocks/>
            </p:cNvSpPr>
            <p:nvPr/>
          </p:nvSpPr>
          <p:spPr bwMode="auto">
            <a:xfrm>
              <a:off x="1094" y="3124"/>
              <a:ext cx="576" cy="360"/>
            </a:xfrm>
            <a:prstGeom prst="borderCallout1">
              <a:avLst>
                <a:gd name="adj1" fmla="val 18750"/>
                <a:gd name="adj2" fmla="val 108333"/>
                <a:gd name="adj3" fmla="val 18750"/>
                <a:gd name="adj4" fmla="val 16875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zh-CN">
                  <a:latin typeface="Times New Roman" panose="02020603050405020304" pitchFamily="18" charset="0"/>
                  <a:ea typeface="SimSun" panose="02010600030101010101" pitchFamily="2" charset="-122"/>
                </a:rPr>
                <a:t>Core</a:t>
              </a:r>
            </a:p>
          </p:txBody>
        </p:sp>
        <p:sp>
          <p:nvSpPr>
            <p:cNvPr id="49180" name="AutoShape 27"/>
            <p:cNvSpPr>
              <a:spLocks/>
            </p:cNvSpPr>
            <p:nvPr/>
          </p:nvSpPr>
          <p:spPr bwMode="auto">
            <a:xfrm>
              <a:off x="608" y="2346"/>
              <a:ext cx="817" cy="359"/>
            </a:xfrm>
            <a:prstGeom prst="borderCallout1">
              <a:avLst>
                <a:gd name="adj1" fmla="val 73288"/>
                <a:gd name="adj2" fmla="val 104525"/>
                <a:gd name="adj3" fmla="val 177875"/>
                <a:gd name="adj4" fmla="val 15124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zh-CN">
                  <a:latin typeface="Times New Roman" panose="02020603050405020304" pitchFamily="18" charset="0"/>
                  <a:ea typeface="SimSun" panose="02010600030101010101" pitchFamily="2" charset="-122"/>
                </a:rPr>
                <a:t>Border</a:t>
              </a:r>
            </a:p>
          </p:txBody>
        </p:sp>
        <p:sp>
          <p:nvSpPr>
            <p:cNvPr id="49181" name="AutoShape 28"/>
            <p:cNvSpPr>
              <a:spLocks/>
            </p:cNvSpPr>
            <p:nvPr/>
          </p:nvSpPr>
          <p:spPr bwMode="auto">
            <a:xfrm>
              <a:off x="3697" y="1921"/>
              <a:ext cx="1322" cy="359"/>
            </a:xfrm>
            <a:prstGeom prst="borderCallout1">
              <a:avLst>
                <a:gd name="adj1" fmla="val 24491"/>
                <a:gd name="adj2" fmla="val -5810"/>
                <a:gd name="adj3" fmla="val 21431"/>
                <a:gd name="adj4" fmla="val -4501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zh-CN" dirty="0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Outlier/noise</a:t>
              </a:r>
              <a:endParaRPr lang="en-US" altLang="zh-CN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49182" name="Text Box 29"/>
            <p:cNvSpPr txBox="1">
              <a:spLocks noChangeArrowheads="1"/>
            </p:cNvSpPr>
            <p:nvPr/>
          </p:nvSpPr>
          <p:spPr bwMode="auto">
            <a:xfrm>
              <a:off x="4081" y="2736"/>
              <a:ext cx="1199" cy="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zh-CN">
                  <a:latin typeface="Times New Roman" panose="02020603050405020304" pitchFamily="18" charset="0"/>
                  <a:ea typeface="SimSun" panose="02010600030101010101" pitchFamily="2" charset="-122"/>
                </a:rPr>
                <a:t>Eps = 1cm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zh-CN">
                  <a:latin typeface="Times New Roman" panose="02020603050405020304" pitchFamily="18" charset="0"/>
                  <a:ea typeface="SimSun" panose="02010600030101010101" pitchFamily="2" charset="-122"/>
                </a:rPr>
                <a:t>MinPts = 5</a:t>
              </a:r>
            </a:p>
          </p:txBody>
        </p:sp>
        <p:sp>
          <p:nvSpPr>
            <p:cNvPr id="49183" name="Oval 30"/>
            <p:cNvSpPr>
              <a:spLocks noChangeArrowheads="1"/>
            </p:cNvSpPr>
            <p:nvPr/>
          </p:nvSpPr>
          <p:spPr bwMode="auto">
            <a:xfrm>
              <a:off x="2400" y="345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49157" name="Slide Number Placeholder 3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3A69677-AFED-45A0-AF04-9D9C55DA5D76}" type="slidenum">
              <a:rPr lang="en-US" altLang="en-US" sz="1200"/>
              <a:pPr eaLnBrk="1" hangingPunct="1"/>
              <a:t>62</a:t>
            </a:fld>
            <a:endParaRPr lang="en-US" altLang="en-US" sz="1200"/>
          </a:p>
        </p:txBody>
      </p:sp>
      <p:sp>
        <p:nvSpPr>
          <p:cNvPr id="31" name="Oval 10"/>
          <p:cNvSpPr>
            <a:spLocks noChangeArrowheads="1"/>
          </p:cNvSpPr>
          <p:nvPr/>
        </p:nvSpPr>
        <p:spPr bwMode="auto">
          <a:xfrm>
            <a:off x="2972911" y="3858491"/>
            <a:ext cx="197644" cy="18703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3236436" y="3609109"/>
            <a:ext cx="197644" cy="18703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" name="Oval 11"/>
          <p:cNvSpPr>
            <a:spLocks noChangeArrowheads="1"/>
          </p:cNvSpPr>
          <p:nvPr/>
        </p:nvSpPr>
        <p:spPr bwMode="auto">
          <a:xfrm>
            <a:off x="3236436" y="4045527"/>
            <a:ext cx="197644" cy="18703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82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Density Reachable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(Directly) density reachable</a:t>
            </a:r>
          </a:p>
          <a:p>
            <a:pPr lvl="1" eaLnBrk="1" hangingPunct="1"/>
            <a:r>
              <a:rPr lang="en-US" altLang="en-US" sz="2400" dirty="0" smtClean="0"/>
              <a:t>A point x is </a:t>
            </a:r>
            <a:r>
              <a:rPr lang="en-US" altLang="en-US" sz="2400" dirty="0" smtClean="0">
                <a:solidFill>
                  <a:srgbClr val="FF0000"/>
                </a:solidFill>
              </a:rPr>
              <a:t>directly density reachable </a:t>
            </a:r>
            <a:r>
              <a:rPr lang="en-US" altLang="en-US" sz="2400" dirty="0" smtClean="0"/>
              <a:t>from another point y, if x </a:t>
            </a:r>
            <a:r>
              <a:rPr lang="en-US" altLang="en-US" sz="2400" dirty="0" smtClean="0">
                <a:sym typeface="Symbol" panose="05050102010706020507" pitchFamily="18" charset="2"/>
              </a:rPr>
              <a:t> N</a:t>
            </a:r>
            <a:r>
              <a:rPr lang="en-US" altLang="en-US" sz="2400" baseline="-25000" dirty="0" smtClean="0">
                <a:sym typeface="Symbol" panose="05050102010706020507" pitchFamily="18" charset="2"/>
              </a:rPr>
              <a:t></a:t>
            </a:r>
            <a:r>
              <a:rPr lang="en-US" altLang="en-US" sz="2400" dirty="0" smtClean="0">
                <a:sym typeface="Symbol" panose="05050102010706020507" pitchFamily="18" charset="2"/>
              </a:rPr>
              <a:t>(y) and y is a core point</a:t>
            </a:r>
          </a:p>
          <a:p>
            <a:pPr lvl="1" eaLnBrk="1" hangingPunct="1"/>
            <a:r>
              <a:rPr lang="en-US" altLang="en-US" sz="2400" dirty="0" smtClean="0">
                <a:sym typeface="Symbol" panose="05050102010706020507" pitchFamily="18" charset="2"/>
              </a:rPr>
              <a:t>A point x is </a:t>
            </a:r>
            <a:r>
              <a:rPr lang="en-US" altLang="en-US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density reachable</a:t>
            </a:r>
            <a:r>
              <a:rPr lang="en-US" altLang="en-US" sz="2400" dirty="0" smtClean="0">
                <a:sym typeface="Symbol" panose="05050102010706020507" pitchFamily="18" charset="2"/>
              </a:rPr>
              <a:t> from y, if there exists a chain of points, x=x</a:t>
            </a:r>
            <a:r>
              <a:rPr lang="en-US" altLang="en-US" sz="2400" baseline="-25000" dirty="0" smtClean="0">
                <a:sym typeface="Symbol" panose="05050102010706020507" pitchFamily="18" charset="2"/>
              </a:rPr>
              <a:t>0</a:t>
            </a:r>
            <a:r>
              <a:rPr lang="en-US" altLang="en-US" sz="2400" dirty="0" smtClean="0">
                <a:sym typeface="Symbol" panose="05050102010706020507" pitchFamily="18" charset="2"/>
              </a:rPr>
              <a:t>,x</a:t>
            </a:r>
            <a:r>
              <a:rPr lang="en-US" altLang="en-US" sz="2400" baseline="-25000" dirty="0" smtClean="0">
                <a:sym typeface="Symbol" panose="05050102010706020507" pitchFamily="18" charset="2"/>
              </a:rPr>
              <a:t>1</a:t>
            </a:r>
            <a:r>
              <a:rPr lang="en-US" altLang="en-US" sz="2400" dirty="0" smtClean="0">
                <a:sym typeface="Symbol" panose="05050102010706020507" pitchFamily="18" charset="2"/>
              </a:rPr>
              <a:t>,x</a:t>
            </a:r>
            <a:r>
              <a:rPr lang="en-US" altLang="en-US" sz="2400" baseline="-25000" dirty="0" smtClean="0">
                <a:sym typeface="Symbol" panose="05050102010706020507" pitchFamily="18" charset="2"/>
              </a:rPr>
              <a:t>2</a:t>
            </a:r>
            <a:r>
              <a:rPr lang="en-US" altLang="en-US" sz="2400" dirty="0" smtClean="0">
                <a:sym typeface="Symbol" panose="05050102010706020507" pitchFamily="18" charset="2"/>
              </a:rPr>
              <a:t>,…x</a:t>
            </a:r>
            <a:r>
              <a:rPr lang="en-US" altLang="en-US" sz="2400" baseline="-25000" dirty="0" smtClean="0">
                <a:sym typeface="Symbol" panose="05050102010706020507" pitchFamily="18" charset="2"/>
              </a:rPr>
              <a:t>l</a:t>
            </a:r>
            <a:r>
              <a:rPr lang="en-US" altLang="en-US" sz="2400" dirty="0" smtClean="0">
                <a:sym typeface="Symbol" panose="05050102010706020507" pitchFamily="18" charset="2"/>
              </a:rPr>
              <a:t>=y, such that x</a:t>
            </a:r>
            <a:r>
              <a:rPr lang="en-US" altLang="en-US" sz="2400" baseline="-25000" dirty="0" smtClean="0">
                <a:sym typeface="Symbol" panose="05050102010706020507" pitchFamily="18" charset="2"/>
              </a:rPr>
              <a:t>i</a:t>
            </a:r>
            <a:r>
              <a:rPr lang="en-US" altLang="en-US" sz="2400" dirty="0" smtClean="0">
                <a:sym typeface="Symbol" panose="05050102010706020507" pitchFamily="18" charset="2"/>
              </a:rPr>
              <a:t> is directly density reachable from x</a:t>
            </a:r>
            <a:r>
              <a:rPr lang="en-US" altLang="en-US" sz="2400" baseline="-25000" dirty="0" smtClean="0">
                <a:sym typeface="Symbol" panose="05050102010706020507" pitchFamily="18" charset="2"/>
              </a:rPr>
              <a:t>i-1</a:t>
            </a:r>
            <a:endParaRPr lang="en-US" altLang="en-US" sz="24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800" dirty="0" smtClean="0"/>
              <a:t>Density Connected </a:t>
            </a:r>
          </a:p>
          <a:p>
            <a:pPr lvl="1" eaLnBrk="1" hangingPunct="1"/>
            <a:r>
              <a:rPr lang="en-US" altLang="en-US" sz="2400" dirty="0" smtClean="0"/>
              <a:t>Two points x and y are </a:t>
            </a:r>
            <a:r>
              <a:rPr lang="en-US" altLang="en-US" sz="2400" dirty="0" smtClean="0">
                <a:solidFill>
                  <a:srgbClr val="FF0000"/>
                </a:solidFill>
              </a:rPr>
              <a:t>density connected</a:t>
            </a:r>
            <a:r>
              <a:rPr lang="en-US" altLang="en-US" sz="2400" dirty="0" smtClean="0"/>
              <a:t> if there exists a core point z, such that both x and y are density reachable from z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06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533401"/>
            <a:ext cx="9144000" cy="838200"/>
          </a:xfrm>
          <a:noFill/>
        </p:spPr>
        <p:txBody>
          <a:bodyPr lIns="92075" tIns="46038" rIns="92075" bIns="46038" anchor="ctr">
            <a:noAutofit/>
          </a:bodyPr>
          <a:lstStyle/>
          <a:p>
            <a:pPr eaLnBrk="1" hangingPunct="1"/>
            <a:r>
              <a:rPr lang="en-US" altLang="zh-CN" dirty="0" smtClean="0">
                <a:ea typeface="SimSun" panose="02010600030101010101" pitchFamily="2" charset="-122"/>
              </a:rPr>
              <a:t>Density-Reachable and Density-Connected</a:t>
            </a: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18453" y="1557338"/>
            <a:ext cx="5638800" cy="5148261"/>
          </a:xfrm>
          <a:noFill/>
        </p:spPr>
        <p:txBody>
          <a:bodyPr lIns="92075" tIns="46038" rIns="92075" bIns="46038"/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dirty="0" smtClean="0">
                <a:ea typeface="SimSun" panose="02010600030101010101" pitchFamily="2" charset="-122"/>
              </a:rPr>
              <a:t>Density-reachable: 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zh-CN" sz="2400" dirty="0" smtClean="0">
                <a:ea typeface="SimSun" panose="02010600030101010101" pitchFamily="2" charset="-122"/>
              </a:rPr>
              <a:t>A point </a:t>
            </a:r>
            <a:r>
              <a:rPr lang="en-US" altLang="zh-CN" sz="2400" i="1" dirty="0" smtClean="0">
                <a:ea typeface="SimSun" panose="02010600030101010101" pitchFamily="2" charset="-122"/>
              </a:rPr>
              <a:t>p</a:t>
            </a:r>
            <a:r>
              <a:rPr lang="en-US" altLang="zh-CN" sz="2400" dirty="0" smtClean="0">
                <a:ea typeface="SimSun" panose="02010600030101010101" pitchFamily="2" charset="-122"/>
              </a:rPr>
              <a:t> is </a:t>
            </a:r>
            <a:r>
              <a:rPr lang="en-US" altLang="zh-CN" sz="2400" dirty="0" smtClean="0">
                <a:solidFill>
                  <a:schemeClr val="hlink"/>
                </a:solidFill>
                <a:ea typeface="SimSun" panose="02010600030101010101" pitchFamily="2" charset="-122"/>
              </a:rPr>
              <a:t>density-reachable</a:t>
            </a:r>
            <a:r>
              <a:rPr lang="en-US" altLang="zh-CN" sz="2400" dirty="0" smtClean="0">
                <a:ea typeface="SimSun" panose="02010600030101010101" pitchFamily="2" charset="-122"/>
              </a:rPr>
              <a:t> from a point </a:t>
            </a:r>
            <a:r>
              <a:rPr lang="en-US" altLang="zh-CN" sz="2400" i="1" dirty="0" smtClean="0">
                <a:ea typeface="SimSun" panose="02010600030101010101" pitchFamily="2" charset="-122"/>
              </a:rPr>
              <a:t>q</a:t>
            </a:r>
            <a:r>
              <a:rPr lang="en-US" altLang="zh-CN" sz="2400" dirty="0" smtClean="0">
                <a:ea typeface="SimSun" panose="02010600030101010101" pitchFamily="2" charset="-122"/>
              </a:rPr>
              <a:t> w.r.t. </a:t>
            </a:r>
            <a:r>
              <a:rPr lang="en-US" altLang="zh-CN" sz="2400" i="1" dirty="0" smtClean="0">
                <a:ea typeface="SimSun" panose="02010600030101010101" pitchFamily="2" charset="-122"/>
              </a:rPr>
              <a:t>Eps</a:t>
            </a:r>
            <a:r>
              <a:rPr lang="en-US" altLang="zh-CN" sz="2400" dirty="0" smtClean="0">
                <a:ea typeface="SimSun" panose="02010600030101010101" pitchFamily="2" charset="-122"/>
              </a:rPr>
              <a:t>, </a:t>
            </a:r>
            <a:r>
              <a:rPr lang="en-US" altLang="zh-CN" sz="2400" i="1" dirty="0" err="1" smtClean="0">
                <a:ea typeface="SimSun" panose="02010600030101010101" pitchFamily="2" charset="-122"/>
              </a:rPr>
              <a:t>MinPts</a:t>
            </a:r>
            <a:r>
              <a:rPr lang="en-US" altLang="zh-CN" sz="2400" dirty="0" smtClean="0">
                <a:ea typeface="SimSun" panose="02010600030101010101" pitchFamily="2" charset="-122"/>
              </a:rPr>
              <a:t> if there is a chain of points </a:t>
            </a:r>
            <a:r>
              <a:rPr lang="en-US" altLang="zh-CN" sz="2400" i="1" dirty="0" smtClean="0">
                <a:ea typeface="SimSun" panose="02010600030101010101" pitchFamily="2" charset="-122"/>
              </a:rPr>
              <a:t>p</a:t>
            </a:r>
            <a:r>
              <a:rPr lang="en-US" altLang="zh-CN" sz="2400" i="1" baseline="-25000" dirty="0" smtClean="0">
                <a:ea typeface="SimSun" panose="02010600030101010101" pitchFamily="2" charset="-122"/>
              </a:rPr>
              <a:t>1</a:t>
            </a:r>
            <a:r>
              <a:rPr lang="en-US" altLang="zh-CN" sz="2400" dirty="0" smtClean="0">
                <a:ea typeface="SimSun" panose="02010600030101010101" pitchFamily="2" charset="-122"/>
              </a:rPr>
              <a:t>, </a:t>
            </a:r>
            <a:r>
              <a:rPr lang="en-US" altLang="zh-CN" sz="24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…</a:t>
            </a:r>
            <a:r>
              <a:rPr lang="en-US" altLang="zh-CN" sz="2400" dirty="0" smtClean="0">
                <a:ea typeface="SimSun" panose="02010600030101010101" pitchFamily="2" charset="-122"/>
              </a:rPr>
              <a:t>, </a:t>
            </a:r>
            <a:r>
              <a:rPr lang="en-US" altLang="zh-CN" sz="2400" i="1" dirty="0" err="1" smtClean="0">
                <a:ea typeface="SimSun" panose="02010600030101010101" pitchFamily="2" charset="-122"/>
              </a:rPr>
              <a:t>p</a:t>
            </a:r>
            <a:r>
              <a:rPr lang="en-US" altLang="zh-CN" sz="2400" i="1" baseline="-25000" dirty="0" err="1" smtClean="0">
                <a:ea typeface="SimSun" panose="02010600030101010101" pitchFamily="2" charset="-122"/>
              </a:rPr>
              <a:t>n</a:t>
            </a:r>
            <a:r>
              <a:rPr lang="en-US" altLang="zh-CN" sz="2400" dirty="0" smtClean="0">
                <a:ea typeface="SimSun" panose="02010600030101010101" pitchFamily="2" charset="-122"/>
              </a:rPr>
              <a:t>, </a:t>
            </a:r>
            <a:r>
              <a:rPr lang="en-US" altLang="zh-CN" sz="2400" i="1" dirty="0" smtClean="0">
                <a:ea typeface="SimSun" panose="02010600030101010101" pitchFamily="2" charset="-122"/>
              </a:rPr>
              <a:t>p</a:t>
            </a:r>
            <a:r>
              <a:rPr lang="en-US" altLang="zh-CN" sz="2400" i="1" baseline="-25000" dirty="0" smtClean="0">
                <a:ea typeface="SimSun" panose="02010600030101010101" pitchFamily="2" charset="-122"/>
              </a:rPr>
              <a:t>1</a:t>
            </a:r>
            <a:r>
              <a:rPr lang="en-US" altLang="zh-CN" sz="2400" dirty="0" smtClean="0">
                <a:ea typeface="SimSun" panose="02010600030101010101" pitchFamily="2" charset="-122"/>
              </a:rPr>
              <a:t> = </a:t>
            </a:r>
            <a:r>
              <a:rPr lang="en-US" altLang="zh-CN" sz="2400" i="1" dirty="0" smtClean="0">
                <a:ea typeface="SimSun" panose="02010600030101010101" pitchFamily="2" charset="-122"/>
              </a:rPr>
              <a:t>q</a:t>
            </a:r>
            <a:r>
              <a:rPr lang="en-US" altLang="zh-CN" sz="2400" dirty="0" smtClean="0">
                <a:ea typeface="SimSun" panose="02010600030101010101" pitchFamily="2" charset="-122"/>
              </a:rPr>
              <a:t>, </a:t>
            </a:r>
            <a:r>
              <a:rPr lang="en-US" altLang="zh-CN" sz="2400" i="1" dirty="0" err="1" smtClean="0">
                <a:ea typeface="SimSun" panose="02010600030101010101" pitchFamily="2" charset="-122"/>
              </a:rPr>
              <a:t>p</a:t>
            </a:r>
            <a:r>
              <a:rPr lang="en-US" altLang="zh-CN" sz="2400" i="1" baseline="-25000" dirty="0" err="1" smtClean="0">
                <a:ea typeface="SimSun" panose="02010600030101010101" pitchFamily="2" charset="-122"/>
              </a:rPr>
              <a:t>n</a:t>
            </a:r>
            <a:r>
              <a:rPr lang="en-US" altLang="zh-CN" sz="2400" dirty="0" smtClean="0">
                <a:ea typeface="SimSun" panose="02010600030101010101" pitchFamily="2" charset="-122"/>
              </a:rPr>
              <a:t> = </a:t>
            </a:r>
            <a:r>
              <a:rPr lang="en-US" altLang="zh-CN" sz="2400" i="1" dirty="0" smtClean="0">
                <a:ea typeface="SimSun" panose="02010600030101010101" pitchFamily="2" charset="-122"/>
              </a:rPr>
              <a:t>p</a:t>
            </a:r>
            <a:r>
              <a:rPr lang="en-US" altLang="zh-CN" sz="2400" dirty="0" smtClean="0">
                <a:ea typeface="SimSun" panose="02010600030101010101" pitchFamily="2" charset="-122"/>
              </a:rPr>
              <a:t> such that </a:t>
            </a:r>
            <a:r>
              <a:rPr lang="en-US" altLang="zh-CN" sz="2400" i="1" dirty="0" smtClean="0">
                <a:ea typeface="SimSun" panose="02010600030101010101" pitchFamily="2" charset="-122"/>
              </a:rPr>
              <a:t>p</a:t>
            </a:r>
            <a:r>
              <a:rPr lang="en-US" altLang="zh-CN" sz="2400" i="1" baseline="-25000" dirty="0" smtClean="0">
                <a:ea typeface="SimSun" panose="02010600030101010101" pitchFamily="2" charset="-122"/>
              </a:rPr>
              <a:t>i+1</a:t>
            </a:r>
            <a:r>
              <a:rPr lang="en-US" altLang="zh-CN" sz="2400" dirty="0" smtClean="0">
                <a:ea typeface="SimSun" panose="02010600030101010101" pitchFamily="2" charset="-122"/>
              </a:rPr>
              <a:t> is directly density-reachable from </a:t>
            </a:r>
            <a:r>
              <a:rPr lang="en-US" altLang="zh-CN" sz="2400" i="1" dirty="0" smtClean="0">
                <a:ea typeface="SimSun" panose="02010600030101010101" pitchFamily="2" charset="-122"/>
              </a:rPr>
              <a:t>p</a:t>
            </a:r>
            <a:r>
              <a:rPr lang="en-US" altLang="zh-CN" sz="2400" i="1" baseline="-25000" dirty="0" smtClean="0">
                <a:ea typeface="SimSun" panose="02010600030101010101" pitchFamily="2" charset="-122"/>
              </a:rPr>
              <a:t>i</a:t>
            </a:r>
            <a:r>
              <a:rPr lang="en-US" altLang="zh-CN" sz="2400" dirty="0" smtClean="0">
                <a:ea typeface="SimSun" panose="02010600030101010101" pitchFamily="2" charset="-122"/>
              </a:rPr>
              <a:t>	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dirty="0" smtClean="0">
                <a:ea typeface="SimSun" panose="02010600030101010101" pitchFamily="2" charset="-122"/>
              </a:rPr>
              <a:t>Density-connected: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zh-CN" sz="2400" dirty="0" smtClean="0">
                <a:ea typeface="SimSun" panose="02010600030101010101" pitchFamily="2" charset="-122"/>
              </a:rPr>
              <a:t>A point </a:t>
            </a:r>
            <a:r>
              <a:rPr lang="en-US" altLang="zh-CN" sz="2400" i="1" dirty="0" smtClean="0">
                <a:ea typeface="SimSun" panose="02010600030101010101" pitchFamily="2" charset="-122"/>
              </a:rPr>
              <a:t>p</a:t>
            </a:r>
            <a:r>
              <a:rPr lang="en-US" altLang="zh-CN" sz="2400" dirty="0" smtClean="0">
                <a:ea typeface="SimSun" panose="02010600030101010101" pitchFamily="2" charset="-122"/>
              </a:rPr>
              <a:t> is </a:t>
            </a:r>
            <a:r>
              <a:rPr lang="en-US" altLang="zh-CN" sz="2400" dirty="0" smtClean="0">
                <a:solidFill>
                  <a:schemeClr val="hlink"/>
                </a:solidFill>
                <a:ea typeface="SimSun" panose="02010600030101010101" pitchFamily="2" charset="-122"/>
              </a:rPr>
              <a:t>density-connected</a:t>
            </a:r>
            <a:r>
              <a:rPr lang="en-US" altLang="zh-CN" sz="2400" dirty="0" smtClean="0">
                <a:ea typeface="SimSun" panose="02010600030101010101" pitchFamily="2" charset="-122"/>
              </a:rPr>
              <a:t> to a point </a:t>
            </a:r>
            <a:r>
              <a:rPr lang="en-US" altLang="zh-CN" sz="2400" i="1" dirty="0" smtClean="0">
                <a:ea typeface="SimSun" panose="02010600030101010101" pitchFamily="2" charset="-122"/>
              </a:rPr>
              <a:t>q</a:t>
            </a:r>
            <a:r>
              <a:rPr lang="en-US" altLang="zh-CN" sz="2400" dirty="0" smtClean="0">
                <a:ea typeface="SimSun" panose="02010600030101010101" pitchFamily="2" charset="-122"/>
              </a:rPr>
              <a:t> w.r.t. </a:t>
            </a:r>
            <a:r>
              <a:rPr lang="en-US" altLang="zh-CN" sz="2400" i="1" dirty="0" smtClean="0">
                <a:ea typeface="SimSun" panose="02010600030101010101" pitchFamily="2" charset="-122"/>
              </a:rPr>
              <a:t>Eps</a:t>
            </a:r>
            <a:r>
              <a:rPr lang="en-US" altLang="zh-CN" sz="2400" dirty="0" smtClean="0">
                <a:ea typeface="SimSun" panose="02010600030101010101" pitchFamily="2" charset="-122"/>
              </a:rPr>
              <a:t>, </a:t>
            </a:r>
            <a:r>
              <a:rPr lang="en-US" altLang="zh-CN" sz="2400" i="1" dirty="0" err="1" smtClean="0">
                <a:ea typeface="SimSun" panose="02010600030101010101" pitchFamily="2" charset="-122"/>
              </a:rPr>
              <a:t>MinPts</a:t>
            </a:r>
            <a:r>
              <a:rPr lang="en-US" altLang="zh-CN" sz="2400" dirty="0" smtClean="0">
                <a:ea typeface="SimSun" panose="02010600030101010101" pitchFamily="2" charset="-122"/>
              </a:rPr>
              <a:t> if there is a point </a:t>
            </a:r>
            <a:r>
              <a:rPr lang="en-US" altLang="zh-CN" sz="2400" i="1" dirty="0" smtClean="0">
                <a:ea typeface="SimSun" panose="02010600030101010101" pitchFamily="2" charset="-122"/>
              </a:rPr>
              <a:t>o </a:t>
            </a:r>
            <a:r>
              <a:rPr lang="en-US" altLang="zh-CN" sz="2400" dirty="0" smtClean="0">
                <a:ea typeface="SimSun" panose="02010600030101010101" pitchFamily="2" charset="-122"/>
              </a:rPr>
              <a:t>such that both, </a:t>
            </a:r>
            <a:r>
              <a:rPr lang="en-US" altLang="zh-CN" sz="2400" i="1" dirty="0" smtClean="0">
                <a:ea typeface="SimSun" panose="02010600030101010101" pitchFamily="2" charset="-122"/>
              </a:rPr>
              <a:t>p</a:t>
            </a:r>
            <a:r>
              <a:rPr lang="en-US" altLang="zh-CN" sz="2400" dirty="0" smtClean="0">
                <a:ea typeface="SimSun" panose="02010600030101010101" pitchFamily="2" charset="-122"/>
              </a:rPr>
              <a:t> and </a:t>
            </a:r>
            <a:r>
              <a:rPr lang="en-US" altLang="zh-CN" sz="2400" i="1" dirty="0" smtClean="0">
                <a:ea typeface="SimSun" panose="02010600030101010101" pitchFamily="2" charset="-122"/>
              </a:rPr>
              <a:t>q</a:t>
            </a:r>
            <a:r>
              <a:rPr lang="en-US" altLang="zh-CN" sz="2400" dirty="0" smtClean="0">
                <a:ea typeface="SimSun" panose="02010600030101010101" pitchFamily="2" charset="-122"/>
              </a:rPr>
              <a:t> are density-reachable from </a:t>
            </a:r>
            <a:r>
              <a:rPr lang="en-US" altLang="zh-CN" sz="2400" i="1" dirty="0" smtClean="0">
                <a:ea typeface="SimSun" panose="02010600030101010101" pitchFamily="2" charset="-122"/>
              </a:rPr>
              <a:t>o</a:t>
            </a:r>
            <a:r>
              <a:rPr lang="en-US" altLang="zh-CN" sz="2400" dirty="0" smtClean="0">
                <a:ea typeface="SimSun" panose="02010600030101010101" pitchFamily="2" charset="-122"/>
              </a:rPr>
              <a:t> w.r.t. </a:t>
            </a:r>
            <a:r>
              <a:rPr lang="en-US" altLang="zh-CN" sz="2400" i="1" dirty="0" smtClean="0">
                <a:ea typeface="SimSun" panose="02010600030101010101" pitchFamily="2" charset="-122"/>
              </a:rPr>
              <a:t>Eps</a:t>
            </a:r>
            <a:r>
              <a:rPr lang="en-US" altLang="zh-CN" sz="2400" dirty="0" smtClean="0">
                <a:ea typeface="SimSun" panose="02010600030101010101" pitchFamily="2" charset="-122"/>
              </a:rPr>
              <a:t> and </a:t>
            </a:r>
            <a:r>
              <a:rPr lang="en-US" altLang="zh-CN" sz="2400" i="1" dirty="0" err="1" smtClean="0">
                <a:ea typeface="SimSun" panose="02010600030101010101" pitchFamily="2" charset="-122"/>
              </a:rPr>
              <a:t>MinPts</a:t>
            </a:r>
            <a:endParaRPr lang="en-US" altLang="zh-CN" sz="2400" dirty="0" smtClean="0">
              <a:ea typeface="SimSun" panose="02010600030101010101" pitchFamily="2" charset="-122"/>
            </a:endParaRPr>
          </a:p>
        </p:txBody>
      </p:sp>
      <p:sp>
        <p:nvSpPr>
          <p:cNvPr id="48132" name="Oval 1028"/>
          <p:cNvSpPr>
            <a:spLocks noChangeArrowheads="1"/>
          </p:cNvSpPr>
          <p:nvPr/>
        </p:nvSpPr>
        <p:spPr bwMode="auto">
          <a:xfrm>
            <a:off x="7019925" y="2459038"/>
            <a:ext cx="100013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3" name="Oval 1029"/>
          <p:cNvSpPr>
            <a:spLocks noChangeArrowheads="1"/>
          </p:cNvSpPr>
          <p:nvPr/>
        </p:nvSpPr>
        <p:spPr bwMode="auto">
          <a:xfrm>
            <a:off x="7356475" y="2570163"/>
            <a:ext cx="98425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4" name="Oval 1030"/>
          <p:cNvSpPr>
            <a:spLocks noChangeArrowheads="1"/>
          </p:cNvSpPr>
          <p:nvPr/>
        </p:nvSpPr>
        <p:spPr bwMode="auto">
          <a:xfrm>
            <a:off x="7356475" y="2235200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5" name="Oval 1031"/>
          <p:cNvSpPr>
            <a:spLocks noChangeArrowheads="1"/>
          </p:cNvSpPr>
          <p:nvPr/>
        </p:nvSpPr>
        <p:spPr bwMode="auto">
          <a:xfrm>
            <a:off x="6908800" y="2905125"/>
            <a:ext cx="98425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6" name="Oval 1032"/>
          <p:cNvSpPr>
            <a:spLocks noChangeArrowheads="1"/>
          </p:cNvSpPr>
          <p:nvPr/>
        </p:nvSpPr>
        <p:spPr bwMode="auto">
          <a:xfrm>
            <a:off x="7132638" y="2682875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7" name="Oval 1033"/>
          <p:cNvSpPr>
            <a:spLocks noChangeArrowheads="1"/>
          </p:cNvSpPr>
          <p:nvPr/>
        </p:nvSpPr>
        <p:spPr bwMode="auto">
          <a:xfrm>
            <a:off x="7132638" y="2905125"/>
            <a:ext cx="98425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8" name="Oval 1034"/>
          <p:cNvSpPr>
            <a:spLocks noChangeArrowheads="1"/>
          </p:cNvSpPr>
          <p:nvPr/>
        </p:nvSpPr>
        <p:spPr bwMode="auto">
          <a:xfrm>
            <a:off x="7467600" y="3017838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9" name="Oval 1035"/>
          <p:cNvSpPr>
            <a:spLocks noChangeArrowheads="1"/>
          </p:cNvSpPr>
          <p:nvPr/>
        </p:nvSpPr>
        <p:spPr bwMode="auto">
          <a:xfrm>
            <a:off x="7467600" y="2011363"/>
            <a:ext cx="98425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40" name="Oval 1036"/>
          <p:cNvSpPr>
            <a:spLocks noChangeArrowheads="1"/>
          </p:cNvSpPr>
          <p:nvPr/>
        </p:nvSpPr>
        <p:spPr bwMode="auto">
          <a:xfrm>
            <a:off x="8137525" y="2682875"/>
            <a:ext cx="100013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41" name="Oval 1037"/>
          <p:cNvSpPr>
            <a:spLocks noChangeArrowheads="1"/>
          </p:cNvSpPr>
          <p:nvPr/>
        </p:nvSpPr>
        <p:spPr bwMode="auto">
          <a:xfrm>
            <a:off x="7915275" y="2235200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42" name="Oval 1038"/>
          <p:cNvSpPr>
            <a:spLocks noChangeArrowheads="1"/>
          </p:cNvSpPr>
          <p:nvPr/>
        </p:nvSpPr>
        <p:spPr bwMode="auto">
          <a:xfrm>
            <a:off x="7356475" y="2794000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43" name="Oval 1039"/>
          <p:cNvSpPr>
            <a:spLocks noChangeArrowheads="1"/>
          </p:cNvSpPr>
          <p:nvPr/>
        </p:nvSpPr>
        <p:spPr bwMode="auto">
          <a:xfrm>
            <a:off x="7578725" y="2570163"/>
            <a:ext cx="100013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44" name="Oval 1040"/>
          <p:cNvSpPr>
            <a:spLocks noChangeArrowheads="1"/>
          </p:cNvSpPr>
          <p:nvPr/>
        </p:nvSpPr>
        <p:spPr bwMode="auto">
          <a:xfrm>
            <a:off x="7802563" y="2905125"/>
            <a:ext cx="100012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45" name="Oval 1041"/>
          <p:cNvSpPr>
            <a:spLocks noChangeArrowheads="1"/>
          </p:cNvSpPr>
          <p:nvPr/>
        </p:nvSpPr>
        <p:spPr bwMode="auto">
          <a:xfrm>
            <a:off x="8361363" y="3017838"/>
            <a:ext cx="100012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46" name="Oval 1042"/>
          <p:cNvSpPr>
            <a:spLocks noChangeArrowheads="1"/>
          </p:cNvSpPr>
          <p:nvPr/>
        </p:nvSpPr>
        <p:spPr bwMode="auto">
          <a:xfrm>
            <a:off x="7086600" y="24384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47" name="Oval 1043"/>
          <p:cNvSpPr>
            <a:spLocks noChangeArrowheads="1"/>
          </p:cNvSpPr>
          <p:nvPr/>
        </p:nvSpPr>
        <p:spPr bwMode="auto">
          <a:xfrm>
            <a:off x="6370638" y="23114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48" name="Rectangle 1044"/>
          <p:cNvSpPr>
            <a:spLocks noChangeArrowheads="1"/>
          </p:cNvSpPr>
          <p:nvPr/>
        </p:nvSpPr>
        <p:spPr bwMode="auto">
          <a:xfrm>
            <a:off x="7969250" y="205105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b="1" i="1"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</a:p>
        </p:txBody>
      </p:sp>
      <p:sp>
        <p:nvSpPr>
          <p:cNvPr id="48149" name="Rectangle 1045"/>
          <p:cNvSpPr>
            <a:spLocks noChangeArrowheads="1"/>
          </p:cNvSpPr>
          <p:nvPr/>
        </p:nvSpPr>
        <p:spPr bwMode="auto">
          <a:xfrm>
            <a:off x="6597650" y="273685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b="1" i="1">
                <a:latin typeface="Times New Roman" panose="02020603050405020304" pitchFamily="18" charset="0"/>
                <a:ea typeface="SimSun" panose="02010600030101010101" pitchFamily="2" charset="-122"/>
              </a:rPr>
              <a:t>q</a:t>
            </a:r>
          </a:p>
        </p:txBody>
      </p:sp>
      <p:sp>
        <p:nvSpPr>
          <p:cNvPr id="48150" name="Oval 1046"/>
          <p:cNvSpPr>
            <a:spLocks noChangeArrowheads="1"/>
          </p:cNvSpPr>
          <p:nvPr/>
        </p:nvSpPr>
        <p:spPr bwMode="auto">
          <a:xfrm>
            <a:off x="7315200" y="17526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51" name="Rectangle 1047"/>
          <p:cNvSpPr>
            <a:spLocks noChangeArrowheads="1"/>
          </p:cNvSpPr>
          <p:nvPr/>
        </p:nvSpPr>
        <p:spPr bwMode="auto">
          <a:xfrm>
            <a:off x="7359650" y="250825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b="1" i="1"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r>
              <a:rPr lang="en-US" altLang="zh-CN" b="1" i="1" baseline="-2500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</a:p>
        </p:txBody>
      </p:sp>
      <p:sp>
        <p:nvSpPr>
          <p:cNvPr id="48152" name="Line 1048"/>
          <p:cNvSpPr>
            <a:spLocks noChangeShapeType="1"/>
          </p:cNvSpPr>
          <p:nvPr/>
        </p:nvSpPr>
        <p:spPr bwMode="auto">
          <a:xfrm flipH="1">
            <a:off x="7435850" y="235585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lg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153" name="Group 1049"/>
          <p:cNvGrpSpPr>
            <a:grpSpLocks/>
          </p:cNvGrpSpPr>
          <p:nvPr/>
        </p:nvGrpSpPr>
        <p:grpSpPr bwMode="auto">
          <a:xfrm>
            <a:off x="5867400" y="4343400"/>
            <a:ext cx="2863850" cy="1638300"/>
            <a:chOff x="3428" y="2740"/>
            <a:chExt cx="1804" cy="1032"/>
          </a:xfrm>
        </p:grpSpPr>
        <p:sp>
          <p:nvSpPr>
            <p:cNvPr id="48156" name="Oval 1050"/>
            <p:cNvSpPr>
              <a:spLocks noChangeArrowheads="1"/>
            </p:cNvSpPr>
            <p:nvPr/>
          </p:nvSpPr>
          <p:spPr bwMode="auto">
            <a:xfrm>
              <a:off x="3914" y="3089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57" name="Oval 1051"/>
            <p:cNvSpPr>
              <a:spLocks noChangeArrowheads="1"/>
            </p:cNvSpPr>
            <p:nvPr/>
          </p:nvSpPr>
          <p:spPr bwMode="auto">
            <a:xfrm>
              <a:off x="4126" y="3159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58" name="Oval 1052"/>
            <p:cNvSpPr>
              <a:spLocks noChangeArrowheads="1"/>
            </p:cNvSpPr>
            <p:nvPr/>
          </p:nvSpPr>
          <p:spPr bwMode="auto">
            <a:xfrm>
              <a:off x="4126" y="2948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59" name="Oval 1053"/>
            <p:cNvSpPr>
              <a:spLocks noChangeArrowheads="1"/>
            </p:cNvSpPr>
            <p:nvPr/>
          </p:nvSpPr>
          <p:spPr bwMode="auto">
            <a:xfrm>
              <a:off x="3844" y="3370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60" name="Oval 1054"/>
            <p:cNvSpPr>
              <a:spLocks noChangeArrowheads="1"/>
            </p:cNvSpPr>
            <p:nvPr/>
          </p:nvSpPr>
          <p:spPr bwMode="auto">
            <a:xfrm>
              <a:off x="3985" y="3230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61" name="Oval 1055"/>
            <p:cNvSpPr>
              <a:spLocks noChangeArrowheads="1"/>
            </p:cNvSpPr>
            <p:nvPr/>
          </p:nvSpPr>
          <p:spPr bwMode="auto">
            <a:xfrm>
              <a:off x="4129" y="3514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62" name="Oval 1056"/>
            <p:cNvSpPr>
              <a:spLocks noChangeArrowheads="1"/>
            </p:cNvSpPr>
            <p:nvPr/>
          </p:nvSpPr>
          <p:spPr bwMode="auto">
            <a:xfrm>
              <a:off x="4196" y="3297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63" name="Oval 1057"/>
            <p:cNvSpPr>
              <a:spLocks noChangeArrowheads="1"/>
            </p:cNvSpPr>
            <p:nvPr/>
          </p:nvSpPr>
          <p:spPr bwMode="auto">
            <a:xfrm>
              <a:off x="4196" y="2807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64" name="Oval 1058"/>
            <p:cNvSpPr>
              <a:spLocks noChangeArrowheads="1"/>
            </p:cNvSpPr>
            <p:nvPr/>
          </p:nvSpPr>
          <p:spPr bwMode="auto">
            <a:xfrm>
              <a:off x="4618" y="3230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65" name="Oval 1059"/>
            <p:cNvSpPr>
              <a:spLocks noChangeArrowheads="1"/>
            </p:cNvSpPr>
            <p:nvPr/>
          </p:nvSpPr>
          <p:spPr bwMode="auto">
            <a:xfrm>
              <a:off x="4478" y="2948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66" name="Oval 1060"/>
            <p:cNvSpPr>
              <a:spLocks noChangeArrowheads="1"/>
            </p:cNvSpPr>
            <p:nvPr/>
          </p:nvSpPr>
          <p:spPr bwMode="auto">
            <a:xfrm>
              <a:off x="3694" y="3252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67" name="Oval 1061"/>
            <p:cNvSpPr>
              <a:spLocks noChangeArrowheads="1"/>
            </p:cNvSpPr>
            <p:nvPr/>
          </p:nvSpPr>
          <p:spPr bwMode="auto">
            <a:xfrm>
              <a:off x="4266" y="3159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68" name="Oval 1062"/>
            <p:cNvSpPr>
              <a:spLocks noChangeArrowheads="1"/>
            </p:cNvSpPr>
            <p:nvPr/>
          </p:nvSpPr>
          <p:spPr bwMode="auto">
            <a:xfrm>
              <a:off x="4407" y="3370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69" name="Oval 1063"/>
            <p:cNvSpPr>
              <a:spLocks noChangeArrowheads="1"/>
            </p:cNvSpPr>
            <p:nvPr/>
          </p:nvSpPr>
          <p:spPr bwMode="auto">
            <a:xfrm>
              <a:off x="4759" y="3441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70" name="Rectangle 1064"/>
            <p:cNvSpPr>
              <a:spLocks noChangeArrowheads="1"/>
            </p:cNvSpPr>
            <p:nvPr/>
          </p:nvSpPr>
          <p:spPr bwMode="auto">
            <a:xfrm>
              <a:off x="3504" y="2832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zh-CN" b="1" i="1">
                  <a:latin typeface="Times New Roman" panose="02020603050405020304" pitchFamily="18" charset="0"/>
                  <a:ea typeface="SimSun" panose="02010600030101010101" pitchFamily="2" charset="-122"/>
                </a:rPr>
                <a:t>p</a:t>
              </a:r>
            </a:p>
          </p:txBody>
        </p:sp>
        <p:sp>
          <p:nvSpPr>
            <p:cNvPr id="48171" name="Rectangle 1065"/>
            <p:cNvSpPr>
              <a:spLocks noChangeArrowheads="1"/>
            </p:cNvSpPr>
            <p:nvPr/>
          </p:nvSpPr>
          <p:spPr bwMode="auto">
            <a:xfrm>
              <a:off x="4992" y="2832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zh-CN" b="1" i="1">
                  <a:latin typeface="Times New Roman" panose="02020603050405020304" pitchFamily="18" charset="0"/>
                  <a:ea typeface="SimSun" panose="02010600030101010101" pitchFamily="2" charset="-122"/>
                </a:rPr>
                <a:t>q</a:t>
              </a:r>
            </a:p>
          </p:txBody>
        </p:sp>
        <p:sp>
          <p:nvSpPr>
            <p:cNvPr id="48172" name="Oval 1066"/>
            <p:cNvSpPr>
              <a:spLocks noChangeArrowheads="1"/>
            </p:cNvSpPr>
            <p:nvPr/>
          </p:nvSpPr>
          <p:spPr bwMode="auto">
            <a:xfrm>
              <a:off x="4858" y="3182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73" name="Oval 1067"/>
            <p:cNvSpPr>
              <a:spLocks noChangeArrowheads="1"/>
            </p:cNvSpPr>
            <p:nvPr/>
          </p:nvSpPr>
          <p:spPr bwMode="auto">
            <a:xfrm>
              <a:off x="4506" y="3207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74" name="Oval 1068"/>
            <p:cNvSpPr>
              <a:spLocks noChangeArrowheads="1"/>
            </p:cNvSpPr>
            <p:nvPr/>
          </p:nvSpPr>
          <p:spPr bwMode="auto">
            <a:xfrm>
              <a:off x="4647" y="3322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75" name="Oval 1069"/>
            <p:cNvSpPr>
              <a:spLocks noChangeArrowheads="1"/>
            </p:cNvSpPr>
            <p:nvPr/>
          </p:nvSpPr>
          <p:spPr bwMode="auto">
            <a:xfrm>
              <a:off x="4954" y="2942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76" name="Oval 1070"/>
            <p:cNvSpPr>
              <a:spLocks noChangeArrowheads="1"/>
            </p:cNvSpPr>
            <p:nvPr/>
          </p:nvSpPr>
          <p:spPr bwMode="auto">
            <a:xfrm>
              <a:off x="4602" y="2871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77" name="Oval 1071"/>
            <p:cNvSpPr>
              <a:spLocks noChangeArrowheads="1"/>
            </p:cNvSpPr>
            <p:nvPr/>
          </p:nvSpPr>
          <p:spPr bwMode="auto">
            <a:xfrm>
              <a:off x="4791" y="3034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78" name="Oval 1072"/>
            <p:cNvSpPr>
              <a:spLocks noChangeArrowheads="1"/>
            </p:cNvSpPr>
            <p:nvPr/>
          </p:nvSpPr>
          <p:spPr bwMode="auto">
            <a:xfrm>
              <a:off x="3524" y="298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79" name="Oval 1073"/>
            <p:cNvSpPr>
              <a:spLocks noChangeArrowheads="1"/>
            </p:cNvSpPr>
            <p:nvPr/>
          </p:nvSpPr>
          <p:spPr bwMode="auto">
            <a:xfrm>
              <a:off x="3860" y="3076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80" name="Oval 1074"/>
            <p:cNvSpPr>
              <a:spLocks noChangeArrowheads="1"/>
            </p:cNvSpPr>
            <p:nvPr/>
          </p:nvSpPr>
          <p:spPr bwMode="auto">
            <a:xfrm>
              <a:off x="4244" y="298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81" name="Oval 1075"/>
            <p:cNvSpPr>
              <a:spLocks noChangeArrowheads="1"/>
            </p:cNvSpPr>
            <p:nvPr/>
          </p:nvSpPr>
          <p:spPr bwMode="auto">
            <a:xfrm>
              <a:off x="4484" y="274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82" name="Line 1076"/>
            <p:cNvSpPr>
              <a:spLocks noChangeShapeType="1"/>
            </p:cNvSpPr>
            <p:nvPr/>
          </p:nvSpPr>
          <p:spPr bwMode="auto">
            <a:xfrm flipV="1">
              <a:off x="3888" y="3312"/>
              <a:ext cx="28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83" name="Line 1077"/>
            <p:cNvSpPr>
              <a:spLocks noChangeShapeType="1"/>
            </p:cNvSpPr>
            <p:nvPr/>
          </p:nvSpPr>
          <p:spPr bwMode="auto">
            <a:xfrm flipH="1">
              <a:off x="4272" y="3264"/>
              <a:ext cx="24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84" name="Oval 1078"/>
            <p:cNvSpPr>
              <a:spLocks noChangeArrowheads="1"/>
            </p:cNvSpPr>
            <p:nvPr/>
          </p:nvSpPr>
          <p:spPr bwMode="auto">
            <a:xfrm>
              <a:off x="3818" y="2993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85" name="Oval 1079"/>
            <p:cNvSpPr>
              <a:spLocks noChangeArrowheads="1"/>
            </p:cNvSpPr>
            <p:nvPr/>
          </p:nvSpPr>
          <p:spPr bwMode="auto">
            <a:xfrm>
              <a:off x="3694" y="3044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86" name="Oval 1080"/>
            <p:cNvSpPr>
              <a:spLocks noChangeArrowheads="1"/>
            </p:cNvSpPr>
            <p:nvPr/>
          </p:nvSpPr>
          <p:spPr bwMode="auto">
            <a:xfrm>
              <a:off x="3860" y="2807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87" name="Oval 1081"/>
            <p:cNvSpPr>
              <a:spLocks noChangeArrowheads="1"/>
            </p:cNvSpPr>
            <p:nvPr/>
          </p:nvSpPr>
          <p:spPr bwMode="auto">
            <a:xfrm>
              <a:off x="3428" y="274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188" name="Line 1082"/>
            <p:cNvSpPr>
              <a:spLocks noChangeShapeType="1"/>
            </p:cNvSpPr>
            <p:nvPr/>
          </p:nvSpPr>
          <p:spPr bwMode="auto">
            <a:xfrm>
              <a:off x="3744" y="3072"/>
              <a:ext cx="9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89" name="Line 1083"/>
            <p:cNvSpPr>
              <a:spLocks noChangeShapeType="1"/>
            </p:cNvSpPr>
            <p:nvPr/>
          </p:nvSpPr>
          <p:spPr bwMode="auto">
            <a:xfrm flipH="1">
              <a:off x="4560" y="3072"/>
              <a:ext cx="24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0" name="Rectangle 1084"/>
            <p:cNvSpPr>
              <a:spLocks noChangeArrowheads="1"/>
            </p:cNvSpPr>
            <p:nvPr/>
          </p:nvSpPr>
          <p:spPr bwMode="auto">
            <a:xfrm>
              <a:off x="4176" y="3312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zh-CN" b="1" i="1">
                  <a:latin typeface="Times New Roman" panose="02020603050405020304" pitchFamily="18" charset="0"/>
                  <a:ea typeface="SimSun" panose="02010600030101010101" pitchFamily="2" charset="-122"/>
                </a:rPr>
                <a:t>o</a:t>
              </a:r>
            </a:p>
          </p:txBody>
        </p:sp>
      </p:grpSp>
      <p:sp>
        <p:nvSpPr>
          <p:cNvPr id="48154" name="Line 1085"/>
          <p:cNvSpPr>
            <a:spLocks noChangeShapeType="1"/>
          </p:cNvSpPr>
          <p:nvPr/>
        </p:nvSpPr>
        <p:spPr bwMode="auto">
          <a:xfrm flipV="1">
            <a:off x="6934200" y="2667000"/>
            <a:ext cx="4572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5" name="Slide Number Placeholder 6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9CF3CC1-6553-43E0-BF94-A272BA3205BB}" type="slidenum">
              <a:rPr lang="en-US" altLang="en-US" sz="1200"/>
              <a:pPr eaLnBrk="1" hangingPunct="1"/>
              <a:t>64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5943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72294"/>
            <a:ext cx="7437437" cy="57467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dirty="0" smtClean="0">
                <a:ea typeface="SimSun" panose="02010600030101010101" pitchFamily="2" charset="-122"/>
              </a:rPr>
              <a:t>DBSCAN: The Algorithm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3058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altLang="zh-CN" sz="2800" dirty="0" smtClean="0">
                <a:ea typeface="SimSun" panose="02010600030101010101" pitchFamily="2" charset="-122"/>
              </a:rPr>
              <a:t>Arbitrarily select a point </a:t>
            </a:r>
            <a:r>
              <a:rPr lang="en-US" altLang="zh-CN" sz="2800" i="1" dirty="0" smtClean="0">
                <a:ea typeface="SimSun" panose="02010600030101010101" pitchFamily="2" charset="-122"/>
              </a:rPr>
              <a:t>p</a:t>
            </a:r>
            <a:endParaRPr lang="en-US" altLang="zh-CN" sz="2800" dirty="0" smtClean="0">
              <a:ea typeface="SimSun" panose="02010600030101010101" pitchFamily="2" charset="-122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altLang="zh-CN" sz="2800" dirty="0" smtClean="0">
                <a:ea typeface="SimSun" panose="02010600030101010101" pitchFamily="2" charset="-122"/>
              </a:rPr>
              <a:t>Retrieve all points density-reachable from </a:t>
            </a:r>
            <a:r>
              <a:rPr lang="en-US" altLang="zh-CN" sz="2800" i="1" dirty="0" smtClean="0">
                <a:ea typeface="SimSun" panose="02010600030101010101" pitchFamily="2" charset="-122"/>
              </a:rPr>
              <a:t>p</a:t>
            </a:r>
            <a:r>
              <a:rPr lang="en-US" altLang="zh-CN" sz="2800" dirty="0" smtClean="0">
                <a:ea typeface="SimSun" panose="02010600030101010101" pitchFamily="2" charset="-122"/>
              </a:rPr>
              <a:t> w.r.t. </a:t>
            </a:r>
            <a:r>
              <a:rPr lang="en-US" altLang="zh-CN" sz="2800" i="1" dirty="0" smtClean="0">
                <a:ea typeface="SimSun" panose="02010600030101010101" pitchFamily="2" charset="-122"/>
              </a:rPr>
              <a:t>Eps</a:t>
            </a:r>
            <a:r>
              <a:rPr lang="en-US" altLang="zh-CN" sz="2800" dirty="0" smtClean="0">
                <a:ea typeface="SimSun" panose="02010600030101010101" pitchFamily="2" charset="-122"/>
              </a:rPr>
              <a:t> and </a:t>
            </a:r>
            <a:r>
              <a:rPr lang="en-US" altLang="zh-CN" sz="2800" i="1" dirty="0" err="1" smtClean="0">
                <a:ea typeface="SimSun" panose="02010600030101010101" pitchFamily="2" charset="-122"/>
              </a:rPr>
              <a:t>MinPts</a:t>
            </a:r>
            <a:endParaRPr lang="en-US" altLang="zh-CN" sz="2800" dirty="0" smtClean="0">
              <a:ea typeface="SimSun" panose="02010600030101010101" pitchFamily="2" charset="-122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altLang="zh-CN" sz="2800" dirty="0" smtClean="0">
                <a:ea typeface="SimSun" panose="02010600030101010101" pitchFamily="2" charset="-122"/>
              </a:rPr>
              <a:t>If </a:t>
            </a:r>
            <a:r>
              <a:rPr lang="en-US" altLang="zh-CN" sz="2800" i="1" dirty="0" smtClean="0">
                <a:ea typeface="SimSun" panose="02010600030101010101" pitchFamily="2" charset="-122"/>
              </a:rPr>
              <a:t>p</a:t>
            </a:r>
            <a:r>
              <a:rPr lang="en-US" altLang="zh-CN" sz="2800" dirty="0" smtClean="0">
                <a:ea typeface="SimSun" panose="02010600030101010101" pitchFamily="2" charset="-122"/>
              </a:rPr>
              <a:t> is a core point, a cluster is formed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altLang="zh-CN" sz="2800" dirty="0" smtClean="0">
                <a:ea typeface="SimSun" panose="02010600030101010101" pitchFamily="2" charset="-122"/>
              </a:rPr>
              <a:t>If </a:t>
            </a:r>
            <a:r>
              <a:rPr lang="en-US" altLang="zh-CN" sz="2800" i="1" dirty="0" smtClean="0">
                <a:ea typeface="SimSun" panose="02010600030101010101" pitchFamily="2" charset="-122"/>
              </a:rPr>
              <a:t>p</a:t>
            </a:r>
            <a:r>
              <a:rPr lang="en-US" altLang="zh-CN" sz="2800" dirty="0" smtClean="0">
                <a:ea typeface="SimSun" panose="02010600030101010101" pitchFamily="2" charset="-122"/>
              </a:rPr>
              <a:t> is a border point, no points are density-reachable from </a:t>
            </a:r>
            <a:r>
              <a:rPr lang="en-US" altLang="zh-CN" sz="2800" i="1" dirty="0" smtClean="0">
                <a:ea typeface="SimSun" panose="02010600030101010101" pitchFamily="2" charset="-122"/>
              </a:rPr>
              <a:t>p</a:t>
            </a:r>
            <a:r>
              <a:rPr lang="en-US" altLang="zh-CN" sz="2800" dirty="0" smtClean="0">
                <a:ea typeface="SimSun" panose="02010600030101010101" pitchFamily="2" charset="-122"/>
              </a:rPr>
              <a:t> and DBSCAN visits the next point of the database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altLang="zh-CN" sz="2800" dirty="0" smtClean="0">
                <a:ea typeface="SimSun" panose="02010600030101010101" pitchFamily="2" charset="-122"/>
              </a:rPr>
              <a:t>Continue the process until all of the points have been processed</a:t>
            </a:r>
            <a:endParaRPr lang="en-US" altLang="zh-CN" dirty="0" smtClean="0">
              <a:ea typeface="SimSun" panose="02010600030101010101" pitchFamily="2" charset="-122"/>
            </a:endParaRPr>
          </a:p>
        </p:txBody>
      </p:sp>
      <p:sp>
        <p:nvSpPr>
          <p:cNvPr id="5018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2781B42-AAC1-43B8-BFFC-8B65D79348C3}" type="slidenum">
              <a:rPr lang="en-US" altLang="en-US" sz="1200"/>
              <a:pPr eaLnBrk="1" hangingPunct="1"/>
              <a:t>65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0348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2538" cy="677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81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544513"/>
            <a:ext cx="8280400" cy="11001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DBSCAN: Core, Border and Noise Points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295400" y="53340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Original Points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5562600" y="5410200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Point types: </a:t>
            </a:r>
            <a:r>
              <a:rPr lang="en-US" altLang="en-US" b="1">
                <a:solidFill>
                  <a:srgbClr val="66FF33"/>
                </a:solidFill>
              </a:rPr>
              <a:t>core</a:t>
            </a:r>
            <a:r>
              <a:rPr lang="en-US" altLang="en-US" b="1"/>
              <a:t>, </a:t>
            </a:r>
            <a:r>
              <a:rPr lang="en-US" altLang="en-US" b="1">
                <a:solidFill>
                  <a:srgbClr val="003399"/>
                </a:solidFill>
              </a:rPr>
              <a:t>border</a:t>
            </a:r>
            <a:r>
              <a:rPr lang="en-US" altLang="en-US" b="1"/>
              <a:t> and </a:t>
            </a:r>
            <a:r>
              <a:rPr lang="en-US" altLang="en-US" b="1">
                <a:solidFill>
                  <a:srgbClr val="FF0000"/>
                </a:solidFill>
              </a:rPr>
              <a:t>noise</a:t>
            </a:r>
          </a:p>
        </p:txBody>
      </p:sp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3048000" y="6248400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Eps = 10, MinPts = 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08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280400" cy="5524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When DBSCAN Works Well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38288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914400" y="4967288"/>
            <a:ext cx="251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Original Points</a:t>
            </a:r>
          </a:p>
        </p:txBody>
      </p:sp>
      <p:grpSp>
        <p:nvGrpSpPr>
          <p:cNvPr id="192517" name="Group 5"/>
          <p:cNvGrpSpPr>
            <a:grpSpLocks/>
          </p:cNvGrpSpPr>
          <p:nvPr/>
        </p:nvGrpSpPr>
        <p:grpSpPr bwMode="auto">
          <a:xfrm>
            <a:off x="4348163" y="1462088"/>
            <a:ext cx="4872037" cy="3871912"/>
            <a:chOff x="2691" y="633"/>
            <a:chExt cx="3069" cy="2439"/>
          </a:xfrm>
        </p:grpSpPr>
        <p:pic>
          <p:nvPicPr>
            <p:cNvPr id="67591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633"/>
              <a:ext cx="3069" cy="2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592" name="Text Box 7"/>
            <p:cNvSpPr txBox="1">
              <a:spLocks noChangeArrowheads="1"/>
            </p:cNvSpPr>
            <p:nvPr/>
          </p:nvSpPr>
          <p:spPr bwMode="auto">
            <a:xfrm>
              <a:off x="3312" y="2841"/>
              <a:ext cx="15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Clusters</a:t>
              </a:r>
            </a:p>
          </p:txBody>
        </p:sp>
      </p:grpSp>
      <p:sp>
        <p:nvSpPr>
          <p:cNvPr id="192520" name="Text Box 8"/>
          <p:cNvSpPr txBox="1">
            <a:spLocks noChangeArrowheads="1"/>
          </p:cNvSpPr>
          <p:nvPr/>
        </p:nvSpPr>
        <p:spPr bwMode="auto">
          <a:xfrm>
            <a:off x="335280" y="5753884"/>
            <a:ext cx="8610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FontTx/>
              <a:buChar char="•"/>
            </a:pPr>
            <a:r>
              <a:rPr lang="en-US" altLang="en-US" sz="2800" dirty="0"/>
              <a:t> Resistant to Noise</a:t>
            </a:r>
          </a:p>
          <a:p>
            <a:pPr>
              <a:spcBef>
                <a:spcPts val="0"/>
              </a:spcBef>
              <a:buFontTx/>
              <a:buChar char="•"/>
            </a:pPr>
            <a:r>
              <a:rPr lang="en-US" altLang="en-US" sz="2800" dirty="0"/>
              <a:t> Can handle clusters of different shapes and sizes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68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82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20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0"/>
            <a:ext cx="6400800" cy="346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6205538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69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59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280400" cy="5524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Hierarchical Clustering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990600" y="4419600"/>
          <a:ext cx="2752725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14" name="VISIO" r:id="rId3" imgW="2747671" imgH="1960706" progId="Visio.Drawing.6">
                  <p:embed/>
                </p:oleObj>
              </mc:Choice>
              <mc:Fallback>
                <p:oleObj name="VISIO" r:id="rId3" imgW="2747671" imgH="1960706" progId="Visio.Drawing.6">
                  <p:embed/>
                  <p:pic>
                    <p:nvPicPr>
                      <p:cNvPr id="9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419600"/>
                        <a:ext cx="2752725" cy="196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914400" y="1905000"/>
          <a:ext cx="2760663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15" name="VISIO" r:id="rId5" imgW="2756614" imgH="1795265" progId="Visio.Drawing.6">
                  <p:embed/>
                </p:oleObj>
              </mc:Choice>
              <mc:Fallback>
                <p:oleObj name="VISIO" r:id="rId5" imgW="2756614" imgH="1795265" progId="Visio.Drawing.6">
                  <p:embed/>
                  <p:pic>
                    <p:nvPicPr>
                      <p:cNvPr id="92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05000"/>
                        <a:ext cx="2760663" cy="179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5400675" y="1524000"/>
          <a:ext cx="1773238" cy="228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16" name="VISIO" r:id="rId7" imgW="1379425" imgH="1779615" progId="Visio.Drawing.6">
                  <p:embed/>
                </p:oleObj>
              </mc:Choice>
              <mc:Fallback>
                <p:oleObj name="VISIO" r:id="rId7" imgW="1379425" imgH="1779615" progId="Visio.Drawing.6">
                  <p:embed/>
                  <p:pic>
                    <p:nvPicPr>
                      <p:cNvPr id="92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1524000"/>
                        <a:ext cx="1773238" cy="228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5400675" y="4114800"/>
          <a:ext cx="1909763" cy="228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17" name="VISIO" r:id="rId9" imgW="1471089" imgH="1761729" progId="Visio.Drawing.6">
                  <p:embed/>
                </p:oleObj>
              </mc:Choice>
              <mc:Fallback>
                <p:oleObj name="VISIO" r:id="rId9" imgW="1471089" imgH="1761729" progId="Visio.Drawing.6">
                  <p:embed/>
                  <p:pic>
                    <p:nvPicPr>
                      <p:cNvPr id="92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4114800"/>
                        <a:ext cx="1909763" cy="228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914400" y="3657600"/>
            <a:ext cx="335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/>
              <a:t>Traditional Hierarchical Clustering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914400" y="6248400"/>
            <a:ext cx="3581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/>
              <a:t>Non-traditional Hierarchical Clustering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800600" y="6248400"/>
            <a:ext cx="381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 dirty="0"/>
              <a:t>Non-traditional </a:t>
            </a:r>
            <a:r>
              <a:rPr lang="en-US" altLang="en-US" sz="1400" b="1" dirty="0" err="1"/>
              <a:t>Dendrogram</a:t>
            </a:r>
            <a:endParaRPr lang="en-US" altLang="en-US" sz="1400" b="1" dirty="0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800600" y="3657600"/>
            <a:ext cx="335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/>
              <a:t>Traditional Dendrogram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07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81819"/>
            <a:ext cx="8534400" cy="5524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When DBSCAN Does NOT Work Well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143000" y="44196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Original Points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3124200" y="2762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9637" name="Picture 5" descr="fish_clus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3048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3706813" y="3322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69639" name="Object 7"/>
          <p:cNvGraphicFramePr>
            <a:graphicFrameLocks noChangeAspect="1"/>
          </p:cNvGraphicFramePr>
          <p:nvPr/>
        </p:nvGraphicFramePr>
        <p:xfrm>
          <a:off x="4724400" y="1600200"/>
          <a:ext cx="3363913" cy="228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2" r:id="rId4" imgW="4686706" imgH="3177815" progId="MSPhotoEd.3">
                  <p:embed/>
                </p:oleObj>
              </mc:Choice>
              <mc:Fallback>
                <p:oleObj r:id="rId4" imgW="4686706" imgH="3177815" progId="MSPhotoEd.3">
                  <p:embed/>
                  <p:pic>
                    <p:nvPicPr>
                      <p:cNvPr id="696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00200"/>
                        <a:ext cx="3363913" cy="228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4876800" y="38862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(MinPts=4, Eps=9.75).</a:t>
            </a:r>
            <a:r>
              <a:rPr lang="en-US" altLang="en-US" sz="900">
                <a:latin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3706813" y="3322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69642" name="Object 10"/>
          <p:cNvGraphicFramePr>
            <a:graphicFrameLocks noChangeAspect="1"/>
          </p:cNvGraphicFramePr>
          <p:nvPr/>
        </p:nvGraphicFramePr>
        <p:xfrm>
          <a:off x="4800600" y="4267200"/>
          <a:ext cx="336391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3" r:id="rId6" imgW="4686706" imgH="3177815" progId="MSPhotoEd.3">
                  <p:embed/>
                </p:oleObj>
              </mc:Choice>
              <mc:Fallback>
                <p:oleObj r:id="rId6" imgW="4686706" imgH="3177815" progId="MSPhotoEd.3">
                  <p:embed/>
                  <p:pic>
                    <p:nvPicPr>
                      <p:cNvPr id="6964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267200"/>
                        <a:ext cx="3363913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4800600" y="65532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(MinPts=4, Eps=9.92)</a:t>
            </a:r>
          </a:p>
        </p:txBody>
      </p:sp>
      <p:sp>
        <p:nvSpPr>
          <p:cNvPr id="193548" name="Text Box 12"/>
          <p:cNvSpPr txBox="1">
            <a:spLocks noChangeArrowheads="1"/>
          </p:cNvSpPr>
          <p:nvPr/>
        </p:nvSpPr>
        <p:spPr bwMode="auto">
          <a:xfrm>
            <a:off x="228600" y="5789593"/>
            <a:ext cx="4648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FontTx/>
              <a:buChar char="•"/>
            </a:pPr>
            <a:r>
              <a:rPr lang="en-US" altLang="en-US" sz="2800" dirty="0"/>
              <a:t> Varying densities</a:t>
            </a:r>
          </a:p>
          <a:p>
            <a:pPr>
              <a:spcBef>
                <a:spcPts val="0"/>
              </a:spcBef>
              <a:buFontTx/>
              <a:buChar char="•"/>
            </a:pPr>
            <a:r>
              <a:rPr lang="en-US" altLang="en-US" sz="2800" dirty="0"/>
              <a:t> High-dimensional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70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57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8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49275"/>
            <a:ext cx="8763000" cy="5524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DBSCAN: Determining EPS and </a:t>
            </a:r>
            <a:r>
              <a:rPr lang="en-US" dirty="0" err="1" smtClean="0"/>
              <a:t>MinPts</a:t>
            </a:r>
            <a:endParaRPr lang="en-US" dirty="0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251778" y="1272857"/>
            <a:ext cx="7916862" cy="4530725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533400" indent="-533400" algn="just" eaLnBrk="1" hangingPunct="1">
              <a:lnSpc>
                <a:spcPct val="90000"/>
              </a:lnSpc>
            </a:pPr>
            <a:r>
              <a:rPr lang="en-US" altLang="en-US" sz="2800" dirty="0" smtClean="0"/>
              <a:t>Idea is that for points in a cluster, their k</a:t>
            </a:r>
            <a:r>
              <a:rPr lang="en-US" altLang="en-US" sz="2800" baseline="30000" dirty="0" smtClean="0"/>
              <a:t>th</a:t>
            </a:r>
            <a:r>
              <a:rPr lang="en-US" altLang="en-US" sz="2800" dirty="0" smtClean="0"/>
              <a:t> nearest neighbors are at roughly the same distance</a:t>
            </a:r>
          </a:p>
          <a:p>
            <a:pPr marL="533400" indent="-533400" algn="just" eaLnBrk="1" hangingPunct="1">
              <a:lnSpc>
                <a:spcPct val="90000"/>
              </a:lnSpc>
            </a:pPr>
            <a:r>
              <a:rPr lang="en-US" altLang="en-US" sz="2800" dirty="0" smtClean="0"/>
              <a:t>Noise points have the k</a:t>
            </a:r>
            <a:r>
              <a:rPr lang="en-US" altLang="en-US" sz="2800" baseline="30000" dirty="0" smtClean="0"/>
              <a:t>th</a:t>
            </a:r>
            <a:r>
              <a:rPr lang="en-US" altLang="en-US" sz="2800" dirty="0" smtClean="0"/>
              <a:t> nearest neighbor at farther distance</a:t>
            </a:r>
          </a:p>
          <a:p>
            <a:pPr marL="533400" indent="-533400" algn="just" eaLnBrk="1" hangingPunct="1">
              <a:lnSpc>
                <a:spcPct val="90000"/>
              </a:lnSpc>
            </a:pPr>
            <a:r>
              <a:rPr lang="en-US" altLang="en-US" sz="2800" dirty="0" smtClean="0"/>
              <a:t>So, plot sorted distance of every point to its k</a:t>
            </a:r>
            <a:r>
              <a:rPr lang="en-US" altLang="en-US" sz="2800" baseline="30000" dirty="0" smtClean="0"/>
              <a:t>th</a:t>
            </a:r>
            <a:r>
              <a:rPr lang="en-US" altLang="en-US" sz="2800" dirty="0" smtClean="0"/>
              <a:t> nearest neighbor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656309"/>
            <a:ext cx="4063956" cy="304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71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55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36673" y="388694"/>
            <a:ext cx="8280400" cy="11001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Other Distinctions Between Sets of Clusters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70902" y="1424355"/>
            <a:ext cx="7916863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Exclusive versus non-exclusive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In non-exclusive </a:t>
            </a:r>
            <a:r>
              <a:rPr lang="en-US" altLang="en-US" sz="2400" dirty="0" err="1" smtClean="0"/>
              <a:t>clusterings</a:t>
            </a:r>
            <a:r>
              <a:rPr lang="en-US" altLang="en-US" sz="2400" dirty="0" smtClean="0"/>
              <a:t>, points may belong to multiple clusters.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Can represent multiple classes or ‘border’ points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Fuzzy versus non-fuzzy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In fuzzy clustering, a point belongs to every cluster with some weight between 0 and 1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Weights must sum to 1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Probabilistic clustering has similar characteristics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Partial versus complete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In some cases, we only want to cluster some of the data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Heterogeneous versus homogeneous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Cluster of widely different sizes, shapes, and densities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65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Clustering Algorithms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K-means and its variants</a:t>
            </a:r>
          </a:p>
          <a:p>
            <a:pPr eaLnBrk="1" hangingPunct="1"/>
            <a:r>
              <a:rPr lang="en-US" altLang="en-US" sz="2800" dirty="0" smtClean="0"/>
              <a:t>Hierarchical clustering</a:t>
            </a:r>
          </a:p>
          <a:p>
            <a:pPr eaLnBrk="1" hangingPunct="1"/>
            <a:r>
              <a:rPr lang="en-US" altLang="en-US" sz="2800" dirty="0" smtClean="0"/>
              <a:t>Density-based clustering</a:t>
            </a:r>
          </a:p>
          <a:p>
            <a:pPr lvl="4"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2751-6A04-4D5B-A4E5-21C3D9E886BE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41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9875</TotalTime>
  <Words>2541</Words>
  <Application>Microsoft Office PowerPoint</Application>
  <PresentationFormat>On-screen Show (4:3)</PresentationFormat>
  <Paragraphs>665</Paragraphs>
  <Slides>71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7</vt:i4>
      </vt:variant>
      <vt:variant>
        <vt:lpstr>Slide Titles</vt:lpstr>
      </vt:variant>
      <vt:variant>
        <vt:i4>71</vt:i4>
      </vt:variant>
    </vt:vector>
  </HeadingPairs>
  <TitlesOfParts>
    <vt:vector size="86" baseType="lpstr">
      <vt:lpstr>方正舒体</vt:lpstr>
      <vt:lpstr>SimSun</vt:lpstr>
      <vt:lpstr>Arial</vt:lpstr>
      <vt:lpstr>Symbol</vt:lpstr>
      <vt:lpstr>Tahoma</vt:lpstr>
      <vt:lpstr>Times New Roman</vt:lpstr>
      <vt:lpstr>Wingdings</vt:lpstr>
      <vt:lpstr>Clarity</vt:lpstr>
      <vt:lpstr>Document</vt:lpstr>
      <vt:lpstr>VISIO</vt:lpstr>
      <vt:lpstr>Bitmap Image</vt:lpstr>
      <vt:lpstr>Equation</vt:lpstr>
      <vt:lpstr>Visio</vt:lpstr>
      <vt:lpstr>Worksheet</vt:lpstr>
      <vt:lpstr>MSPhotoEd.3</vt:lpstr>
      <vt:lpstr>CS 43105 Data Mining Techniques  Chapter 8 Clustering (1)</vt:lpstr>
      <vt:lpstr>What is Cluster Analysis?</vt:lpstr>
      <vt:lpstr>Applications of Cluster Analysis</vt:lpstr>
      <vt:lpstr>Notion of a Cluster can be Ambiguous</vt:lpstr>
      <vt:lpstr>Types of Clustering</vt:lpstr>
      <vt:lpstr>Partitional Clustering</vt:lpstr>
      <vt:lpstr>Hierarchical Clustering</vt:lpstr>
      <vt:lpstr>Other Distinctions Between Sets of Clusters</vt:lpstr>
      <vt:lpstr>Clustering Algorithms</vt:lpstr>
      <vt:lpstr>K-Means Clustering</vt:lpstr>
      <vt:lpstr>K-Means Clustering – Details</vt:lpstr>
      <vt:lpstr>PowerPoint Presentation</vt:lpstr>
      <vt:lpstr>PowerPoint Presentation</vt:lpstr>
      <vt:lpstr>K-Means Clustering – Details</vt:lpstr>
      <vt:lpstr>Evaluating K-Means Clusters</vt:lpstr>
      <vt:lpstr>PowerPoint Presentation</vt:lpstr>
      <vt:lpstr>PowerPoint Presentation</vt:lpstr>
      <vt:lpstr>PowerPoint Presentation</vt:lpstr>
      <vt:lpstr>PowerPoint Presentation</vt:lpstr>
      <vt:lpstr>Issues and Limitations for K-Means</vt:lpstr>
      <vt:lpstr>Two Different K-Means Clusterings</vt:lpstr>
      <vt:lpstr>Importance of Choosing Initial Centroids</vt:lpstr>
      <vt:lpstr>Importance of Choosing Initial Centroids</vt:lpstr>
      <vt:lpstr>Importance of Choosing Initial Centroids …</vt:lpstr>
      <vt:lpstr>Importance of Choosing Initial Centroids …</vt:lpstr>
      <vt:lpstr>Problems with Selecting Initial Points</vt:lpstr>
      <vt:lpstr>Solutions to Initial Centroids Problem</vt:lpstr>
      <vt:lpstr>Hierarchical Clustering </vt:lpstr>
      <vt:lpstr>Strengths of Hierarchical Clustering</vt:lpstr>
      <vt:lpstr>Hierarchical Clustering</vt:lpstr>
      <vt:lpstr>Agglomerative Clustering Algorithm</vt:lpstr>
      <vt:lpstr>Starting Situation </vt:lpstr>
      <vt:lpstr>Intermediate Situation</vt:lpstr>
      <vt:lpstr>Intermediate Situation</vt:lpstr>
      <vt:lpstr>After Merging</vt:lpstr>
      <vt:lpstr>How to Define Inter-Cluster Similarity</vt:lpstr>
      <vt:lpstr>How to Define Inter-Cluster Similarity</vt:lpstr>
      <vt:lpstr>How to Define Inter-Cluster Similarity</vt:lpstr>
      <vt:lpstr>How to Define Inter-Cluster Similarity</vt:lpstr>
      <vt:lpstr>How to Define Inter-Cluster Similarity</vt:lpstr>
      <vt:lpstr>Cluster Similarity: MIN or Single Link </vt:lpstr>
      <vt:lpstr>Hierarchical Clustering: MIN</vt:lpstr>
      <vt:lpstr>Strength of MIN</vt:lpstr>
      <vt:lpstr>Limitations of MIN</vt:lpstr>
      <vt:lpstr>Cluster Similarity: MAX or Complete Linkage</vt:lpstr>
      <vt:lpstr>Hierarchical Clustering: MAX</vt:lpstr>
      <vt:lpstr>Strength of MAX</vt:lpstr>
      <vt:lpstr>Limitations of MAX</vt:lpstr>
      <vt:lpstr>Cluster Similarity: Group Average</vt:lpstr>
      <vt:lpstr>Hierarchical Clustering: Group Average</vt:lpstr>
      <vt:lpstr>Hierarchical Clustering: Group Average</vt:lpstr>
      <vt:lpstr>Cluster Similarity: Ward’s Method</vt:lpstr>
      <vt:lpstr>Hierarchical Clustering: Comparison</vt:lpstr>
      <vt:lpstr>Hierarchical Clustering: Time and Space requirements</vt:lpstr>
      <vt:lpstr>Hierarchical Clustering: Problems and Limitations</vt:lpstr>
      <vt:lpstr>MST: Divisive Hierarchical Clustering</vt:lpstr>
      <vt:lpstr>MST: Divisive Hierarchical Clustering</vt:lpstr>
      <vt:lpstr>Density-Based Clustering Methods</vt:lpstr>
      <vt:lpstr>Density-Based Clustering: Basic Concepts</vt:lpstr>
      <vt:lpstr>DBSCAN</vt:lpstr>
      <vt:lpstr>DBSCAN: Core, Border, and Noise Points</vt:lpstr>
      <vt:lpstr>DBSCAN: Core, Border, and Noise Points (cont'd)</vt:lpstr>
      <vt:lpstr>Density Reachable</vt:lpstr>
      <vt:lpstr>Density-Reachable and Density-Connected</vt:lpstr>
      <vt:lpstr>DBSCAN: The Algorithm</vt:lpstr>
      <vt:lpstr>PowerPoint Presentation</vt:lpstr>
      <vt:lpstr>DBSCAN: Core, Border and Noise Points</vt:lpstr>
      <vt:lpstr>When DBSCAN Works Well</vt:lpstr>
      <vt:lpstr>PowerPoint Presentation</vt:lpstr>
      <vt:lpstr>When DBSCAN Does NOT Work Well</vt:lpstr>
      <vt:lpstr>DBSCAN: Determining EPS and MinPts</vt:lpstr>
    </vt:vector>
  </TitlesOfParts>
  <Company>KSU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Mining: Introduction</dc:title>
  <dc:creator>KSU</dc:creator>
  <cp:lastModifiedBy>Lian, Xiang</cp:lastModifiedBy>
  <cp:revision>577</cp:revision>
  <dcterms:created xsi:type="dcterms:W3CDTF">2006-08-30T09:37:06Z</dcterms:created>
  <dcterms:modified xsi:type="dcterms:W3CDTF">2019-10-23T01:27:37Z</dcterms:modified>
</cp:coreProperties>
</file>