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7" r:id="rId2"/>
    <p:sldId id="258" r:id="rId3"/>
    <p:sldId id="356" r:id="rId4"/>
    <p:sldId id="362" r:id="rId5"/>
    <p:sldId id="355" r:id="rId6"/>
    <p:sldId id="359" r:id="rId7"/>
    <p:sldId id="357" r:id="rId8"/>
    <p:sldId id="358" r:id="rId9"/>
    <p:sldId id="360" r:id="rId10"/>
    <p:sldId id="363" r:id="rId11"/>
    <p:sldId id="365" r:id="rId12"/>
    <p:sldId id="361" r:id="rId13"/>
    <p:sldId id="364" r:id="rId14"/>
    <p:sldId id="367" r:id="rId15"/>
    <p:sldId id="366" r:id="rId16"/>
    <p:sldId id="368" r:id="rId17"/>
    <p:sldId id="369" r:id="rId18"/>
    <p:sldId id="370" r:id="rId19"/>
    <p:sldId id="331" r:id="rId20"/>
    <p:sldId id="332" r:id="rId21"/>
    <p:sldId id="333" r:id="rId22"/>
    <p:sldId id="334" r:id="rId23"/>
    <p:sldId id="335" r:id="rId24"/>
    <p:sldId id="336" r:id="rId25"/>
    <p:sldId id="337" r:id="rId26"/>
    <p:sldId id="338" r:id="rId27"/>
    <p:sldId id="339" r:id="rId28"/>
    <p:sldId id="340" r:id="rId29"/>
    <p:sldId id="341" r:id="rId30"/>
    <p:sldId id="342" r:id="rId31"/>
    <p:sldId id="343" r:id="rId32"/>
    <p:sldId id="344" r:id="rId33"/>
    <p:sldId id="345" r:id="rId34"/>
    <p:sldId id="346" r:id="rId35"/>
    <p:sldId id="347" r:id="rId36"/>
    <p:sldId id="348" r:id="rId37"/>
    <p:sldId id="349" r:id="rId38"/>
    <p:sldId id="350" r:id="rId39"/>
    <p:sldId id="351" r:id="rId40"/>
    <p:sldId id="352" r:id="rId41"/>
    <p:sldId id="353" r:id="rId42"/>
    <p:sldId id="35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3333FF"/>
    <a:srgbClr val="FFC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532" autoAdjust="0"/>
  </p:normalViewPr>
  <p:slideViewPr>
    <p:cSldViewPr>
      <p:cViewPr varScale="1">
        <p:scale>
          <a:sx n="124" d="100"/>
          <a:sy n="124" d="100"/>
        </p:scale>
        <p:origin x="2788" y="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E76C77-275E-41B7-8B7C-640A2FD0DA34}" type="datetimeFigureOut">
              <a:rPr lang="en-US" smtClean="0"/>
              <a:pPr/>
              <a:t>10/19/2017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364DE8-1A28-4A01-A560-C351F3B91516}" type="slidenum">
              <a:rPr lang="en-US" smtClean="0"/>
              <a:pPr/>
              <a:t>‹#›</a:t>
            </a:fld>
            <a:endParaRPr lang="en-US"/>
          </a:p>
        </p:txBody>
      </p:sp>
    </p:spTree>
    <p:extLst>
      <p:ext uri="{BB962C8B-B14F-4D97-AF65-F5344CB8AC3E}">
        <p14:creationId xmlns:p14="http://schemas.microsoft.com/office/powerpoint/2010/main" val="509779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2</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431779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r>
              <a:rPr lang="en-US" smtClean="0"/>
              <a:t>While some existing works in the literature of uncertain/probabilistic databases assume the independence among different uncertain objects, this may not hold for some applications. </a:t>
            </a:r>
          </a:p>
          <a:p>
            <a:endParaRPr lang="en-US" smtClean="0"/>
          </a:p>
          <a:p>
            <a:r>
              <a:rPr lang="en-US" smtClean="0"/>
              <a:t>For example, in the previous example, we sensors are deployed in 3 monitoring areas.</a:t>
            </a:r>
          </a:p>
        </p:txBody>
      </p:sp>
      <p:sp>
        <p:nvSpPr>
          <p:cNvPr id="33796" name="Slide Number Placeholder 3"/>
          <p:cNvSpPr>
            <a:spLocks noGrp="1"/>
          </p:cNvSpPr>
          <p:nvPr>
            <p:ph type="sldNum" sz="quarter" idx="5"/>
          </p:nvPr>
        </p:nvSpPr>
        <p:spPr>
          <a:noFill/>
        </p:spPr>
        <p:txBody>
          <a:bodyPr/>
          <a:lstStyle/>
          <a:p>
            <a:fld id="{274E7049-5FFD-4FD7-A2FD-6DC5322B5A03}" type="slidenum">
              <a:rPr lang="en-US" altLang="zh-CN" smtClean="0"/>
              <a:pPr/>
              <a:t>23</a:t>
            </a:fld>
            <a:endParaRPr lang="en-US" altLang="zh-CN" smtClean="0"/>
          </a:p>
        </p:txBody>
      </p:sp>
    </p:spTree>
    <p:extLst>
      <p:ext uri="{BB962C8B-B14F-4D97-AF65-F5344CB8AC3E}">
        <p14:creationId xmlns:p14="http://schemas.microsoft.com/office/powerpoint/2010/main" val="1299044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smtClean="0"/>
              <a:t>Within each monitoring area, sensors are close to each other, for example n4 and n5. In contrast, sensors from different monitoring areas are far awary from each other.</a:t>
            </a:r>
          </a:p>
        </p:txBody>
      </p:sp>
      <p:sp>
        <p:nvSpPr>
          <p:cNvPr id="34820" name="Slide Number Placeholder 3"/>
          <p:cNvSpPr>
            <a:spLocks noGrp="1"/>
          </p:cNvSpPr>
          <p:nvPr>
            <p:ph type="sldNum" sz="quarter" idx="5"/>
          </p:nvPr>
        </p:nvSpPr>
        <p:spPr>
          <a:noFill/>
        </p:spPr>
        <p:txBody>
          <a:bodyPr/>
          <a:lstStyle/>
          <a:p>
            <a:fld id="{5B42E6D0-DA43-4465-8166-2025374AED7A}" type="slidenum">
              <a:rPr lang="en-US" altLang="zh-CN" smtClean="0"/>
              <a:pPr/>
              <a:t>24</a:t>
            </a:fld>
            <a:endParaRPr lang="en-US" altLang="zh-CN" smtClean="0"/>
          </a:p>
        </p:txBody>
      </p:sp>
    </p:spTree>
    <p:extLst>
      <p:ext uri="{BB962C8B-B14F-4D97-AF65-F5344CB8AC3E}">
        <p14:creationId xmlns:p14="http://schemas.microsoft.com/office/powerpoint/2010/main" val="903844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r>
              <a:rPr lang="en-US" smtClean="0"/>
              <a:t>Therefore, we can see that sensory data collected from spatially close sensors are locally correlated with each other within each monitoring areas, whereas independent of other sensory data from sensors far away. </a:t>
            </a:r>
          </a:p>
          <a:p>
            <a:endParaRPr lang="en-US" smtClean="0"/>
          </a:p>
          <a:p>
            <a:r>
              <a:rPr lang="en-US" smtClean="0"/>
              <a:t>Thus, we can naturally model such sensory data by locally correlated uncertain objects. Our problem is to efficiently answer queries over such uncertain data with local correlations. </a:t>
            </a:r>
          </a:p>
        </p:txBody>
      </p:sp>
      <p:sp>
        <p:nvSpPr>
          <p:cNvPr id="35844" name="Slide Number Placeholder 3"/>
          <p:cNvSpPr>
            <a:spLocks noGrp="1"/>
          </p:cNvSpPr>
          <p:nvPr>
            <p:ph type="sldNum" sz="quarter" idx="5"/>
          </p:nvPr>
        </p:nvSpPr>
        <p:spPr>
          <a:noFill/>
        </p:spPr>
        <p:txBody>
          <a:bodyPr/>
          <a:lstStyle/>
          <a:p>
            <a:fld id="{A1027893-7EB3-48D5-89A2-3C705875C36D}" type="slidenum">
              <a:rPr lang="en-US" altLang="zh-CN" smtClean="0"/>
              <a:pPr/>
              <a:t>25</a:t>
            </a:fld>
            <a:endParaRPr lang="en-US" altLang="zh-CN" smtClean="0"/>
          </a:p>
        </p:txBody>
      </p:sp>
    </p:spTree>
    <p:extLst>
      <p:ext uri="{BB962C8B-B14F-4D97-AF65-F5344CB8AC3E}">
        <p14:creationId xmlns:p14="http://schemas.microsoft.com/office/powerpoint/2010/main" val="2838514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r>
              <a:rPr lang="en-US" smtClean="0"/>
              <a:t>In particular, our work considers one common query, nearest neighbor query (LC-PNN), which retrieves uncertain objects that are nearest neighbor of a given query point q, over locally correlated uncertain data. </a:t>
            </a:r>
          </a:p>
        </p:txBody>
      </p:sp>
      <p:sp>
        <p:nvSpPr>
          <p:cNvPr id="36868" name="Slide Number Placeholder 3"/>
          <p:cNvSpPr>
            <a:spLocks noGrp="1"/>
          </p:cNvSpPr>
          <p:nvPr>
            <p:ph type="sldNum" sz="quarter" idx="5"/>
          </p:nvPr>
        </p:nvSpPr>
        <p:spPr>
          <a:noFill/>
        </p:spPr>
        <p:txBody>
          <a:bodyPr/>
          <a:lstStyle/>
          <a:p>
            <a:fld id="{5883850C-AED7-4F54-B502-1AC321651650}" type="slidenum">
              <a:rPr lang="en-US" altLang="zh-CN" smtClean="0"/>
              <a:pPr/>
              <a:t>26</a:t>
            </a:fld>
            <a:endParaRPr lang="en-US" altLang="zh-CN" smtClean="0"/>
          </a:p>
        </p:txBody>
      </p:sp>
    </p:spTree>
    <p:extLst>
      <p:ext uri="{BB962C8B-B14F-4D97-AF65-F5344CB8AC3E}">
        <p14:creationId xmlns:p14="http://schemas.microsoft.com/office/powerpoint/2010/main" val="3858936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r>
              <a:rPr lang="en-US" smtClean="0"/>
              <a:t>Here is the outline of the presentation.</a:t>
            </a:r>
          </a:p>
        </p:txBody>
      </p:sp>
      <p:sp>
        <p:nvSpPr>
          <p:cNvPr id="37892" name="Slide Number Placeholder 3"/>
          <p:cNvSpPr>
            <a:spLocks noGrp="1"/>
          </p:cNvSpPr>
          <p:nvPr>
            <p:ph type="sldNum" sz="quarter" idx="5"/>
          </p:nvPr>
        </p:nvSpPr>
        <p:spPr>
          <a:noFill/>
        </p:spPr>
        <p:txBody>
          <a:bodyPr/>
          <a:lstStyle/>
          <a:p>
            <a:fld id="{989A14E5-D24D-4FC7-8C8B-2CAA37ABE797}" type="slidenum">
              <a:rPr lang="en-US" altLang="zh-CN" smtClean="0"/>
              <a:pPr/>
              <a:t>27</a:t>
            </a:fld>
            <a:endParaRPr lang="en-US" altLang="zh-CN" smtClean="0"/>
          </a:p>
        </p:txBody>
      </p:sp>
    </p:spTree>
    <p:extLst>
      <p:ext uri="{BB962C8B-B14F-4D97-AF65-F5344CB8AC3E}">
        <p14:creationId xmlns:p14="http://schemas.microsoft.com/office/powerpoint/2010/main" val="1363053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smtClean="0">
                <a:latin typeface="Times New Roman" pitchFamily="18" charset="0"/>
                <a:cs typeface="Times New Roman" pitchFamily="18" charset="0"/>
              </a:rPr>
              <a:t>Data uncertainties are ubiquitous in real applications such as </a:t>
            </a:r>
          </a:p>
          <a:p>
            <a:pPr lvl="1" algn="just"/>
            <a:r>
              <a:rPr lang="en-US" sz="2200" smtClean="0">
                <a:latin typeface="Times New Roman" pitchFamily="18" charset="0"/>
                <a:cs typeface="Times New Roman" pitchFamily="18" charset="0"/>
              </a:rPr>
              <a:t>Sensor networks</a:t>
            </a:r>
          </a:p>
          <a:p>
            <a:pPr lvl="1" algn="just"/>
            <a:r>
              <a:rPr lang="en-US" sz="2200" smtClean="0">
                <a:latin typeface="Times New Roman" pitchFamily="18" charset="0"/>
                <a:cs typeface="Times New Roman" pitchFamily="18" charset="0"/>
              </a:rPr>
              <a:t>RFID networks</a:t>
            </a:r>
          </a:p>
          <a:p>
            <a:pPr lvl="1" algn="just"/>
            <a:r>
              <a:rPr lang="en-US" sz="2200" smtClean="0">
                <a:latin typeface="Times New Roman" pitchFamily="18" charset="0"/>
                <a:cs typeface="Times New Roman" pitchFamily="18" charset="0"/>
              </a:rPr>
              <a:t>Location-based services</a:t>
            </a:r>
          </a:p>
          <a:p>
            <a:pPr lvl="1" algn="just"/>
            <a:r>
              <a:rPr lang="en-US" sz="2200" smtClean="0">
                <a:latin typeface="Times New Roman" pitchFamily="18" charset="0"/>
                <a:cs typeface="Times New Roman" pitchFamily="18" charset="0"/>
              </a:rPr>
              <a:t>Data integration</a:t>
            </a:r>
          </a:p>
          <a:p>
            <a:endParaRPr lang="en-US" smtClean="0"/>
          </a:p>
          <a:p>
            <a:r>
              <a:rPr lang="en-US" smtClean="0"/>
              <a:t>Previous works either consider independent uncertain objects or consider uncertain data with global correlations. In contrast, in our work, we identify the property of local correlations in uncertain data naturally inferred from real applications such as sensor network monitoring</a:t>
            </a:r>
          </a:p>
        </p:txBody>
      </p:sp>
      <p:sp>
        <p:nvSpPr>
          <p:cNvPr id="38916" name="Slide Number Placeholder 3"/>
          <p:cNvSpPr>
            <a:spLocks noGrp="1"/>
          </p:cNvSpPr>
          <p:nvPr>
            <p:ph type="sldNum" sz="quarter" idx="5"/>
          </p:nvPr>
        </p:nvSpPr>
        <p:spPr>
          <a:noFill/>
        </p:spPr>
        <p:txBody>
          <a:bodyPr/>
          <a:lstStyle/>
          <a:p>
            <a:fld id="{FD2FF0CA-373C-49F5-8C7A-AF088112FD15}" type="slidenum">
              <a:rPr lang="en-US" altLang="zh-CN" smtClean="0"/>
              <a:pPr/>
              <a:t>28</a:t>
            </a:fld>
            <a:endParaRPr lang="en-US" altLang="zh-CN" smtClean="0"/>
          </a:p>
        </p:txBody>
      </p:sp>
    </p:spTree>
    <p:extLst>
      <p:ext uri="{BB962C8B-B14F-4D97-AF65-F5344CB8AC3E}">
        <p14:creationId xmlns:p14="http://schemas.microsoft.com/office/powerpoint/2010/main" val="137758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r>
              <a:rPr lang="en-US" smtClean="0"/>
              <a:t>Here is our uncertainty model for locally correlated data. </a:t>
            </a:r>
          </a:p>
          <a:p>
            <a:endParaRPr lang="en-US" smtClean="0"/>
          </a:p>
          <a:p>
            <a:pPr marL="0" lvl="1"/>
            <a:r>
              <a:rPr lang="en-US" sz="2200" smtClean="0">
                <a:latin typeface="Times New Roman" pitchFamily="18" charset="0"/>
                <a:cs typeface="Times New Roman" pitchFamily="18" charset="0"/>
              </a:rPr>
              <a:t>We assume that uncertain object contains several </a:t>
            </a:r>
            <a:r>
              <a:rPr lang="en-US" sz="2200" i="1" smtClean="0">
                <a:latin typeface="Times New Roman" pitchFamily="18" charset="0"/>
                <a:cs typeface="Times New Roman" pitchFamily="18" charset="0"/>
              </a:rPr>
              <a:t>locally correlated partitions</a:t>
            </a:r>
            <a:r>
              <a:rPr lang="en-US" sz="2200" smtClean="0">
                <a:latin typeface="Times New Roman" pitchFamily="18" charset="0"/>
                <a:cs typeface="Times New Roman" pitchFamily="18" charset="0"/>
              </a:rPr>
              <a:t> (LCPs). Within each partition, uncertain objects are correlated with each other, and uncertain objects from distinct partitions are independent with each other.</a:t>
            </a:r>
          </a:p>
          <a:p>
            <a:endParaRPr lang="en-US" smtClean="0"/>
          </a:p>
        </p:txBody>
      </p:sp>
      <p:sp>
        <p:nvSpPr>
          <p:cNvPr id="39940" name="Slide Number Placeholder 3"/>
          <p:cNvSpPr>
            <a:spLocks noGrp="1"/>
          </p:cNvSpPr>
          <p:nvPr>
            <p:ph type="sldNum" sz="quarter" idx="5"/>
          </p:nvPr>
        </p:nvSpPr>
        <p:spPr>
          <a:noFill/>
        </p:spPr>
        <p:txBody>
          <a:bodyPr/>
          <a:lstStyle/>
          <a:p>
            <a:fld id="{1F259429-2944-466A-A4D7-B0B2A78C5B7C}" type="slidenum">
              <a:rPr lang="en-US" altLang="zh-CN" smtClean="0"/>
              <a:pPr/>
              <a:t>29</a:t>
            </a:fld>
            <a:endParaRPr lang="en-US" altLang="zh-CN" smtClean="0"/>
          </a:p>
        </p:txBody>
      </p:sp>
    </p:spTree>
    <p:extLst>
      <p:ext uri="{BB962C8B-B14F-4D97-AF65-F5344CB8AC3E}">
        <p14:creationId xmlns:p14="http://schemas.microsoft.com/office/powerpoint/2010/main" val="4050537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r>
              <a:rPr lang="en-US" smtClean="0"/>
              <a:t>Within each LCP, we model the correlation among uncertain objects by a graphical model, Bayesian network. </a:t>
            </a:r>
          </a:p>
          <a:p>
            <a:endParaRPr lang="en-US" smtClean="0"/>
          </a:p>
          <a:p>
            <a:r>
              <a:rPr lang="en-US" smtClean="0"/>
              <a:t>In the network, each vertex represents a random variable, indicating the uncertain sensory data from an object in our example. Edges show the dependence relationships among uncertain objects. Each vertex is also associated with a conditional probability table to model the prior/conditional probabilities of object value assignments.</a:t>
            </a:r>
          </a:p>
          <a:p>
            <a:endParaRPr lang="en-US" smtClean="0"/>
          </a:p>
          <a:p>
            <a:endParaRPr lang="en-US" smtClean="0"/>
          </a:p>
        </p:txBody>
      </p:sp>
      <p:sp>
        <p:nvSpPr>
          <p:cNvPr id="40964" name="Slide Number Placeholder 3"/>
          <p:cNvSpPr>
            <a:spLocks noGrp="1"/>
          </p:cNvSpPr>
          <p:nvPr>
            <p:ph type="sldNum" sz="quarter" idx="5"/>
          </p:nvPr>
        </p:nvSpPr>
        <p:spPr>
          <a:noFill/>
        </p:spPr>
        <p:txBody>
          <a:bodyPr/>
          <a:lstStyle/>
          <a:p>
            <a:fld id="{CC85E603-C45B-4FF5-95BF-D7F867422E09}" type="slidenum">
              <a:rPr lang="en-US" altLang="zh-CN" smtClean="0"/>
              <a:pPr/>
              <a:t>30</a:t>
            </a:fld>
            <a:endParaRPr lang="en-US" altLang="zh-CN" smtClean="0"/>
          </a:p>
        </p:txBody>
      </p:sp>
    </p:spTree>
    <p:extLst>
      <p:ext uri="{BB962C8B-B14F-4D97-AF65-F5344CB8AC3E}">
        <p14:creationId xmlns:p14="http://schemas.microsoft.com/office/powerpoint/2010/main" val="1192564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en-US" smtClean="0"/>
              <a:t>Here is an example of CPT. In order to obtain the joint probability of random variables, we need to join these CPTs and evaluate the probabilities, which is costly especially when the graph is large.</a:t>
            </a:r>
          </a:p>
        </p:txBody>
      </p:sp>
      <p:sp>
        <p:nvSpPr>
          <p:cNvPr id="41988" name="Slide Number Placeholder 3"/>
          <p:cNvSpPr>
            <a:spLocks noGrp="1"/>
          </p:cNvSpPr>
          <p:nvPr>
            <p:ph type="sldNum" sz="quarter" idx="5"/>
          </p:nvPr>
        </p:nvSpPr>
        <p:spPr>
          <a:noFill/>
        </p:spPr>
        <p:txBody>
          <a:bodyPr/>
          <a:lstStyle/>
          <a:p>
            <a:fld id="{E22C0B5C-E7A6-41CC-9583-CA041712CF6C}" type="slidenum">
              <a:rPr lang="en-US" altLang="zh-CN" smtClean="0"/>
              <a:pPr/>
              <a:t>31</a:t>
            </a:fld>
            <a:endParaRPr lang="en-US" altLang="zh-CN" smtClean="0"/>
          </a:p>
        </p:txBody>
      </p:sp>
    </p:spTree>
    <p:extLst>
      <p:ext uri="{BB962C8B-B14F-4D97-AF65-F5344CB8AC3E}">
        <p14:creationId xmlns:p14="http://schemas.microsoft.com/office/powerpoint/2010/main" val="1371158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lvl="1" algn="just"/>
            <a:r>
              <a:rPr lang="en-US" sz="2200" smtClean="0">
                <a:latin typeface="Times New Roman" pitchFamily="18" charset="0"/>
                <a:cs typeface="Times New Roman" pitchFamily="18" charset="0"/>
              </a:rPr>
              <a:t>Here is the problem definition:</a:t>
            </a:r>
          </a:p>
          <a:p>
            <a:pPr lvl="1" algn="just"/>
            <a:endParaRPr lang="en-US" sz="2200" smtClean="0">
              <a:latin typeface="Times New Roman" pitchFamily="18" charset="0"/>
              <a:cs typeface="Times New Roman" pitchFamily="18" charset="0"/>
            </a:endParaRPr>
          </a:p>
          <a:p>
            <a:pPr lvl="1" algn="just"/>
            <a:r>
              <a:rPr lang="en-US" sz="2200" smtClean="0">
                <a:latin typeface="Times New Roman" pitchFamily="18" charset="0"/>
                <a:cs typeface="Times New Roman" pitchFamily="18" charset="0"/>
              </a:rPr>
              <a:t>Given an uncertain database </a:t>
            </a:r>
            <a:r>
              <a:rPr lang="en-US" sz="2200" i="1" smtClean="0">
                <a:latin typeface="Times New Roman" pitchFamily="18" charset="0"/>
                <a:cs typeface="Times New Roman" pitchFamily="18" charset="0"/>
              </a:rPr>
              <a:t>D</a:t>
            </a:r>
            <a:r>
              <a:rPr lang="en-US" sz="2200" i="1" baseline="30000" smtClean="0">
                <a:latin typeface="Times New Roman" pitchFamily="18" charset="0"/>
                <a:cs typeface="Times New Roman" pitchFamily="18" charset="0"/>
              </a:rPr>
              <a:t>U </a:t>
            </a:r>
            <a:r>
              <a:rPr lang="en-US" sz="2200" smtClean="0">
                <a:latin typeface="Times New Roman" pitchFamily="18" charset="0"/>
                <a:cs typeface="Times New Roman" pitchFamily="18" charset="0"/>
              </a:rPr>
              <a:t>with locally correlated uncertain objects,</a:t>
            </a:r>
          </a:p>
          <a:p>
            <a:pPr lvl="1" algn="just"/>
            <a:r>
              <a:rPr lang="en-US" sz="2200" smtClean="0">
                <a:latin typeface="Times New Roman" pitchFamily="18" charset="0"/>
                <a:cs typeface="Times New Roman" pitchFamily="18" charset="0"/>
              </a:rPr>
              <a:t>a query object </a:t>
            </a:r>
            <a:r>
              <a:rPr lang="en-US" sz="2200" i="1" smtClean="0">
                <a:latin typeface="Times New Roman" pitchFamily="18" charset="0"/>
                <a:cs typeface="Times New Roman" pitchFamily="18" charset="0"/>
              </a:rPr>
              <a:t>q</a:t>
            </a:r>
            <a:r>
              <a:rPr lang="en-US" sz="2200" smtClean="0">
                <a:latin typeface="Times New Roman" pitchFamily="18" charset="0"/>
                <a:cs typeface="Times New Roman" pitchFamily="18" charset="0"/>
              </a:rPr>
              <a:t>, and</a:t>
            </a:r>
          </a:p>
          <a:p>
            <a:pPr lvl="1" algn="just"/>
            <a:r>
              <a:rPr lang="en-US" sz="2200" smtClean="0">
                <a:latin typeface="Times New Roman" pitchFamily="18" charset="0"/>
                <a:cs typeface="Times New Roman" pitchFamily="18" charset="0"/>
              </a:rPr>
              <a:t>a probabilistic threshold </a:t>
            </a:r>
            <a:r>
              <a:rPr lang="en-US" sz="2200" i="1" smtClean="0">
                <a:latin typeface="Times New Roman" pitchFamily="18" charset="0"/>
                <a:cs typeface="Times New Roman" pitchFamily="18" charset="0"/>
              </a:rPr>
              <a:t>a</a:t>
            </a:r>
            <a:r>
              <a:rPr lang="en-US" sz="2200" i="1" smtClean="0">
                <a:latin typeface="Symbol" pitchFamily="18" charset="2"/>
                <a:cs typeface="Sakkal Majalla" pitchFamily="2" charset="-78"/>
              </a:rPr>
              <a:t>,</a:t>
            </a:r>
            <a:endParaRPr lang="en-US" sz="2200" smtClean="0">
              <a:latin typeface="Symbol" pitchFamily="18" charset="2"/>
              <a:cs typeface="Sakkal Majalla" pitchFamily="2" charset="-78"/>
            </a:endParaRPr>
          </a:p>
          <a:p>
            <a:pPr lvl="1" algn="just"/>
            <a:r>
              <a:rPr lang="en-US" sz="2200" smtClean="0">
                <a:latin typeface="Times New Roman" pitchFamily="18" charset="0"/>
                <a:cs typeface="Times New Roman" pitchFamily="18" charset="0"/>
              </a:rPr>
              <a:t>The LC-PNN query retrieves uncertain objects </a:t>
            </a:r>
            <a:r>
              <a:rPr lang="en-US" sz="2200" i="1" smtClean="0">
                <a:latin typeface="Times New Roman" pitchFamily="18" charset="0"/>
                <a:cs typeface="Times New Roman" pitchFamily="18" charset="0"/>
              </a:rPr>
              <a:t>o</a:t>
            </a:r>
            <a:r>
              <a:rPr lang="en-US" sz="2200" i="1" baseline="-25000" smtClean="0">
                <a:latin typeface="Times New Roman" pitchFamily="18" charset="0"/>
                <a:cs typeface="Times New Roman" pitchFamily="18" charset="0"/>
              </a:rPr>
              <a:t>i</a:t>
            </a:r>
            <a:r>
              <a:rPr lang="en-US" sz="2200" i="1" smtClean="0">
                <a:latin typeface="Times New Roman" pitchFamily="18" charset="0"/>
                <a:cs typeface="Times New Roman" pitchFamily="18" charset="0"/>
              </a:rPr>
              <a:t> </a:t>
            </a:r>
            <a:r>
              <a:rPr lang="en-US" sz="2200" smtClean="0">
                <a:latin typeface="Times New Roman" pitchFamily="18" charset="0"/>
                <a:cs typeface="Times New Roman" pitchFamily="18" charset="0"/>
                <a:sym typeface="Symbol" pitchFamily="18" charset="2"/>
              </a:rPr>
              <a:t></a:t>
            </a:r>
            <a:r>
              <a:rPr lang="en-US" sz="2200" smtClean="0">
                <a:latin typeface="Times New Roman" pitchFamily="18" charset="0"/>
                <a:cs typeface="Times New Roman" pitchFamily="18" charset="0"/>
              </a:rPr>
              <a:t> </a:t>
            </a:r>
            <a:r>
              <a:rPr lang="en-US" sz="2200" i="1" smtClean="0">
                <a:latin typeface="Times New Roman" pitchFamily="18" charset="0"/>
                <a:cs typeface="Times New Roman" pitchFamily="18" charset="0"/>
              </a:rPr>
              <a:t>D</a:t>
            </a:r>
            <a:r>
              <a:rPr lang="en-US" sz="2200" i="1" baseline="30000" smtClean="0">
                <a:latin typeface="Times New Roman" pitchFamily="18" charset="0"/>
                <a:cs typeface="Times New Roman" pitchFamily="18" charset="0"/>
              </a:rPr>
              <a:t>U </a:t>
            </a:r>
            <a:r>
              <a:rPr lang="en-US" sz="2200" smtClean="0">
                <a:latin typeface="Times New Roman" pitchFamily="18" charset="0"/>
                <a:cs typeface="Times New Roman" pitchFamily="18" charset="0"/>
              </a:rPr>
              <a:t>that are nearest neighbors of query object </a:t>
            </a:r>
            <a:r>
              <a:rPr lang="en-US" sz="2200" i="1" smtClean="0">
                <a:latin typeface="Times New Roman" pitchFamily="18" charset="0"/>
                <a:cs typeface="Times New Roman" pitchFamily="18" charset="0"/>
              </a:rPr>
              <a:t>q</a:t>
            </a:r>
            <a:r>
              <a:rPr lang="en-US" sz="2200" smtClean="0">
                <a:latin typeface="Times New Roman" pitchFamily="18" charset="0"/>
                <a:cs typeface="Times New Roman" pitchFamily="18" charset="0"/>
              </a:rPr>
              <a:t> with LC-PNN probabilities not smaller than </a:t>
            </a:r>
            <a:r>
              <a:rPr lang="en-US" sz="2200" i="1" smtClean="0">
                <a:latin typeface="Symbol" pitchFamily="18" charset="2"/>
                <a:cs typeface="Times New Roman" pitchFamily="18" charset="0"/>
              </a:rPr>
              <a:t>a</a:t>
            </a:r>
            <a:r>
              <a:rPr lang="en-US" sz="2200" smtClean="0">
                <a:latin typeface="Times New Roman" pitchFamily="18" charset="0"/>
                <a:cs typeface="Times New Roman" pitchFamily="18" charset="0"/>
              </a:rPr>
              <a:t> </a:t>
            </a:r>
          </a:p>
          <a:p>
            <a:pPr lvl="1" algn="just"/>
            <a:endParaRPr lang="en-US" sz="2200" smtClean="0">
              <a:latin typeface="Times New Roman" pitchFamily="18" charset="0"/>
              <a:cs typeface="Times New Roman" pitchFamily="18" charset="0"/>
            </a:endParaRPr>
          </a:p>
          <a:p>
            <a:pPr lvl="1" algn="just"/>
            <a:r>
              <a:rPr lang="en-US" sz="2200" smtClean="0">
                <a:latin typeface="Times New Roman" pitchFamily="18" charset="0"/>
                <a:cs typeface="Times New Roman" pitchFamily="18" charset="0"/>
              </a:rPr>
              <a:t>The LC-PNN probability is given by this formula. The first term is the probability that dist(q, o_i) = r, the second term is related to those locally correlated uncertain objects u within the same LCP as o_i, and the last term is related to those objects in LCPs other than LCP of o_i. We require this probability greater than threshold alpha to guarantee the query confidence</a:t>
            </a:r>
          </a:p>
          <a:p>
            <a:pPr lvl="1" algn="just"/>
            <a:endParaRPr lang="en-US" sz="2200" smtClean="0">
              <a:latin typeface="Times New Roman" pitchFamily="18" charset="0"/>
              <a:cs typeface="Times New Roman" pitchFamily="18" charset="0"/>
            </a:endParaRPr>
          </a:p>
          <a:p>
            <a:pPr lvl="1" algn="just"/>
            <a:endParaRPr lang="en-US" sz="2200" smtClean="0">
              <a:latin typeface="Times New Roman" pitchFamily="18" charset="0"/>
              <a:cs typeface="Times New Roman" pitchFamily="18" charset="0"/>
            </a:endParaRPr>
          </a:p>
          <a:p>
            <a:endParaRPr lang="en-US" smtClean="0"/>
          </a:p>
        </p:txBody>
      </p:sp>
      <p:sp>
        <p:nvSpPr>
          <p:cNvPr id="43012" name="Slide Number Placeholder 3"/>
          <p:cNvSpPr>
            <a:spLocks noGrp="1"/>
          </p:cNvSpPr>
          <p:nvPr>
            <p:ph type="sldNum" sz="quarter" idx="5"/>
          </p:nvPr>
        </p:nvSpPr>
        <p:spPr>
          <a:noFill/>
        </p:spPr>
        <p:txBody>
          <a:bodyPr/>
          <a:lstStyle/>
          <a:p>
            <a:fld id="{413AB061-B923-4200-8B71-BE2DB145C923}" type="slidenum">
              <a:rPr lang="en-US" smtClean="0"/>
              <a:pPr/>
              <a:t>32</a:t>
            </a:fld>
            <a:endParaRPr lang="en-US" smtClean="0"/>
          </a:p>
        </p:txBody>
      </p:sp>
    </p:spTree>
    <p:extLst>
      <p:ext uri="{BB962C8B-B14F-4D97-AF65-F5344CB8AC3E}">
        <p14:creationId xmlns:p14="http://schemas.microsoft.com/office/powerpoint/2010/main" val="2632944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miter lim="800000"/>
            <a:headEnd/>
            <a:tailEnd/>
          </a:ln>
        </p:spPr>
        <p:txBody>
          <a:bodyPr/>
          <a:lstStyle/>
          <a:p>
            <a:fld id="{2BE5C867-428B-4A31-82F5-6775F868CC5A}" type="slidenum">
              <a:rPr lang="zh-CN" altLang="en-US"/>
              <a:pPr/>
              <a:t>3</a:t>
            </a:fld>
            <a:endParaRPr lang="en-US" altLang="zh-CN"/>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zh-CN" altLang="en-US" smtClean="0"/>
          </a:p>
        </p:txBody>
      </p:sp>
    </p:spTree>
    <p:extLst>
      <p:ext uri="{BB962C8B-B14F-4D97-AF65-F5344CB8AC3E}">
        <p14:creationId xmlns:p14="http://schemas.microsoft.com/office/powerpoint/2010/main" val="856242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r>
              <a:rPr lang="en-US" smtClean="0"/>
              <a:t>The straightforward method to answer LC-PNN is the linear scan method, which sequentially scan the database to compute the LC-PNN probability for each candidate. This incurs quadratic time complexity w.r.t. database size, and the computation of integration in the previous formula is costly. Furthermore, we also have to compute local correlations in the graph, and it is not efficient.</a:t>
            </a:r>
          </a:p>
          <a:p>
            <a:endParaRPr lang="en-US" smtClean="0"/>
          </a:p>
          <a:p>
            <a:r>
              <a:rPr lang="en-US" smtClean="0"/>
              <a:t>Therefore, we propose two methods to reduce the search space:</a:t>
            </a:r>
          </a:p>
          <a:p>
            <a:pPr lvl="1" algn="just"/>
            <a:r>
              <a:rPr lang="en-US" sz="2200" smtClean="0">
                <a:latin typeface="Times New Roman" pitchFamily="18" charset="0"/>
                <a:cs typeface="Times New Roman" pitchFamily="18" charset="0"/>
              </a:rPr>
              <a:t>Index pruning</a:t>
            </a:r>
          </a:p>
          <a:p>
            <a:pPr lvl="1" algn="just"/>
            <a:r>
              <a:rPr lang="en-US" sz="2200" smtClean="0">
                <a:latin typeface="Times New Roman" pitchFamily="18" charset="0"/>
                <a:cs typeface="Times New Roman" pitchFamily="18" charset="0"/>
              </a:rPr>
              <a:t>Candidate filtering with pre-computations</a:t>
            </a:r>
          </a:p>
          <a:p>
            <a:endParaRPr lang="en-US" smtClean="0"/>
          </a:p>
        </p:txBody>
      </p:sp>
      <p:sp>
        <p:nvSpPr>
          <p:cNvPr id="44036" name="Slide Number Placeholder 3"/>
          <p:cNvSpPr>
            <a:spLocks noGrp="1"/>
          </p:cNvSpPr>
          <p:nvPr>
            <p:ph type="sldNum" sz="quarter" idx="5"/>
          </p:nvPr>
        </p:nvSpPr>
        <p:spPr>
          <a:noFill/>
        </p:spPr>
        <p:txBody>
          <a:bodyPr/>
          <a:lstStyle/>
          <a:p>
            <a:fld id="{5F3E2B80-DB50-41D2-B85F-A18C9F2924DA}" type="slidenum">
              <a:rPr lang="en-US" altLang="zh-CN" smtClean="0"/>
              <a:pPr/>
              <a:t>33</a:t>
            </a:fld>
            <a:endParaRPr lang="en-US" altLang="zh-CN" smtClean="0"/>
          </a:p>
        </p:txBody>
      </p:sp>
    </p:spTree>
    <p:extLst>
      <p:ext uri="{BB962C8B-B14F-4D97-AF65-F5344CB8AC3E}">
        <p14:creationId xmlns:p14="http://schemas.microsoft.com/office/powerpoint/2010/main" val="1875984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marL="0" lvl="1"/>
            <a:r>
              <a:rPr lang="en-US" smtClean="0"/>
              <a:t>The first method is the index pruning. The idea is to find a parameter </a:t>
            </a:r>
            <a:r>
              <a:rPr lang="en-US" sz="2200" i="1" smtClean="0">
                <a:latin typeface="Times New Roman" pitchFamily="18" charset="0"/>
                <a:cs typeface="Times New Roman" pitchFamily="18" charset="0"/>
              </a:rPr>
              <a:t>best_so_far</a:t>
            </a:r>
            <a:r>
              <a:rPr lang="en-US" sz="2200" smtClean="0">
                <a:latin typeface="Times New Roman" pitchFamily="18" charset="0"/>
                <a:cs typeface="Times New Roman" pitchFamily="18" charset="0"/>
              </a:rPr>
              <a:t>, which is the smallest maximum distance from query point </a:t>
            </a:r>
            <a:r>
              <a:rPr lang="en-US" sz="2200" i="1" smtClean="0">
                <a:latin typeface="Times New Roman" pitchFamily="18" charset="0"/>
                <a:cs typeface="Times New Roman" pitchFamily="18" charset="0"/>
              </a:rPr>
              <a:t>q</a:t>
            </a:r>
            <a:r>
              <a:rPr lang="en-US" sz="2200" smtClean="0">
                <a:latin typeface="Times New Roman" pitchFamily="18" charset="0"/>
                <a:cs typeface="Times New Roman" pitchFamily="18" charset="0"/>
              </a:rPr>
              <a:t> to any uncertain objects that we have seen so far.</a:t>
            </a:r>
          </a:p>
          <a:p>
            <a:pPr marL="0" lvl="1"/>
            <a:endParaRPr lang="en-US" sz="2200" smtClean="0">
              <a:latin typeface="Times New Roman" pitchFamily="18" charset="0"/>
              <a:cs typeface="Times New Roman" pitchFamily="18" charset="0"/>
            </a:endParaRPr>
          </a:p>
          <a:p>
            <a:pPr marL="0" lvl="1"/>
            <a:r>
              <a:rPr lang="en-US" sz="2200" smtClean="0">
                <a:latin typeface="Times New Roman" pitchFamily="18" charset="0"/>
                <a:cs typeface="Times New Roman" pitchFamily="18" charset="0"/>
              </a:rPr>
              <a:t>Then, we can obtain a circle centered at q and with radius </a:t>
            </a:r>
            <a:r>
              <a:rPr lang="en-US" sz="2200" i="1" smtClean="0">
                <a:latin typeface="Times New Roman" pitchFamily="18" charset="0"/>
                <a:cs typeface="Times New Roman" pitchFamily="18" charset="0"/>
              </a:rPr>
              <a:t>best_so_far</a:t>
            </a:r>
            <a:r>
              <a:rPr lang="en-US" sz="2200" smtClean="0">
                <a:latin typeface="Times New Roman" pitchFamily="18" charset="0"/>
                <a:cs typeface="Times New Roman" pitchFamily="18" charset="0"/>
              </a:rPr>
              <a:t>. Any object outside this circle (e.g.o_3) can be safely pruned.</a:t>
            </a:r>
          </a:p>
          <a:p>
            <a:pPr marL="0" lvl="1"/>
            <a:endParaRPr lang="en-US" sz="2200" smtClean="0">
              <a:latin typeface="Times New Roman" pitchFamily="18" charset="0"/>
              <a:cs typeface="Times New Roman" pitchFamily="18" charset="0"/>
            </a:endParaRPr>
          </a:p>
          <a:p>
            <a:endParaRPr lang="en-US" smtClean="0"/>
          </a:p>
        </p:txBody>
      </p:sp>
      <p:sp>
        <p:nvSpPr>
          <p:cNvPr id="45060" name="Slide Number Placeholder 3"/>
          <p:cNvSpPr>
            <a:spLocks noGrp="1"/>
          </p:cNvSpPr>
          <p:nvPr>
            <p:ph type="sldNum" sz="quarter" idx="5"/>
          </p:nvPr>
        </p:nvSpPr>
        <p:spPr>
          <a:noFill/>
        </p:spPr>
        <p:txBody>
          <a:bodyPr/>
          <a:lstStyle/>
          <a:p>
            <a:fld id="{8A69D8E0-AB12-4A1B-A979-632E97AA8116}" type="slidenum">
              <a:rPr lang="en-US" altLang="zh-CN" smtClean="0"/>
              <a:pPr/>
              <a:t>34</a:t>
            </a:fld>
            <a:endParaRPr lang="en-US" altLang="zh-CN" smtClean="0"/>
          </a:p>
        </p:txBody>
      </p:sp>
    </p:spTree>
    <p:extLst>
      <p:ext uri="{BB962C8B-B14F-4D97-AF65-F5344CB8AC3E}">
        <p14:creationId xmlns:p14="http://schemas.microsoft.com/office/powerpoint/2010/main" val="2701968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algn="just"/>
            <a:r>
              <a:rPr lang="en-US" sz="2600" smtClean="0">
                <a:latin typeface="Times New Roman" pitchFamily="18" charset="0"/>
                <a:cs typeface="Times New Roman" pitchFamily="18" charset="0"/>
              </a:rPr>
              <a:t>Our basic idea of the second </a:t>
            </a:r>
            <a:r>
              <a:rPr lang="en-US" sz="2800" smtClean="0">
                <a:latin typeface="Times New Roman" pitchFamily="18" charset="0"/>
                <a:cs typeface="Times New Roman" pitchFamily="18" charset="0"/>
              </a:rPr>
              <a:t>Candidate Filtering method is to ob</a:t>
            </a:r>
            <a:r>
              <a:rPr lang="en-US" sz="2200" smtClean="0">
                <a:latin typeface="Times New Roman" pitchFamily="18" charset="0"/>
                <a:cs typeface="Times New Roman" pitchFamily="18" charset="0"/>
              </a:rPr>
              <a:t>tain an upper bound of the LC-PNN probability by pre-computations. Then, an object can be safely pruned, if its upper bound is &lt; </a:t>
            </a:r>
            <a:r>
              <a:rPr lang="en-US" sz="2200" i="1" smtClean="0">
                <a:latin typeface="Symbol" pitchFamily="18" charset="2"/>
                <a:cs typeface="Times New Roman" pitchFamily="18" charset="0"/>
              </a:rPr>
              <a:t>a</a:t>
            </a:r>
          </a:p>
          <a:p>
            <a:pPr algn="just"/>
            <a:endParaRPr lang="en-US" sz="2200" i="1" smtClean="0">
              <a:latin typeface="Symbol" pitchFamily="18" charset="2"/>
              <a:cs typeface="Times New Roman" pitchFamily="18" charset="0"/>
            </a:endParaRPr>
          </a:p>
          <a:p>
            <a:pPr algn="just"/>
            <a:r>
              <a:rPr lang="en-US" sz="2200" smtClean="0">
                <a:latin typeface="Symbol" pitchFamily="18" charset="2"/>
                <a:cs typeface="Times New Roman" pitchFamily="18" charset="0"/>
              </a:rPr>
              <a:t>Now the problem is how to obtain such an upper bound. We derive this upper bound from pivots</a:t>
            </a:r>
          </a:p>
          <a:p>
            <a:endParaRPr lang="en-US" smtClean="0"/>
          </a:p>
        </p:txBody>
      </p:sp>
      <p:sp>
        <p:nvSpPr>
          <p:cNvPr id="46084" name="Slide Number Placeholder 3"/>
          <p:cNvSpPr>
            <a:spLocks noGrp="1"/>
          </p:cNvSpPr>
          <p:nvPr>
            <p:ph type="sldNum" sz="quarter" idx="5"/>
          </p:nvPr>
        </p:nvSpPr>
        <p:spPr>
          <a:noFill/>
        </p:spPr>
        <p:txBody>
          <a:bodyPr/>
          <a:lstStyle/>
          <a:p>
            <a:fld id="{4C78BAA0-5DF3-415A-A2BE-2055FAFC40FD}" type="slidenum">
              <a:rPr lang="en-US" smtClean="0"/>
              <a:pPr/>
              <a:t>35</a:t>
            </a:fld>
            <a:endParaRPr lang="en-US" smtClean="0"/>
          </a:p>
        </p:txBody>
      </p:sp>
    </p:spTree>
    <p:extLst>
      <p:ext uri="{BB962C8B-B14F-4D97-AF65-F5344CB8AC3E}">
        <p14:creationId xmlns:p14="http://schemas.microsoft.com/office/powerpoint/2010/main" val="162241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r>
              <a:rPr lang="en-US" smtClean="0"/>
              <a:t>Starting from the formula of LC-PNN probability, we first relax the probability by ignoring those objects in LCPs other than that containing o_5.</a:t>
            </a:r>
          </a:p>
          <a:p>
            <a:endParaRPr lang="en-US" smtClean="0"/>
          </a:p>
          <a:p>
            <a:r>
              <a:rPr lang="en-US" smtClean="0"/>
              <a:t>Then, we further relax this probability by introducing a pivot piv_s5. By rewriting this upper bound, we can obtain the formula of joint probability JP_0. The RHS of the inequality can be obtained, once we know the query point q. Thus, our basic idea is to pre-compute the joint probability by pre-selecting some values lambda on the RHS.</a:t>
            </a:r>
          </a:p>
        </p:txBody>
      </p:sp>
      <p:sp>
        <p:nvSpPr>
          <p:cNvPr id="47108" name="Slide Number Placeholder 3"/>
          <p:cNvSpPr>
            <a:spLocks noGrp="1"/>
          </p:cNvSpPr>
          <p:nvPr>
            <p:ph type="sldNum" sz="quarter" idx="5"/>
          </p:nvPr>
        </p:nvSpPr>
        <p:spPr>
          <a:noFill/>
        </p:spPr>
        <p:txBody>
          <a:bodyPr/>
          <a:lstStyle/>
          <a:p>
            <a:fld id="{2C15BE82-4051-41D5-AC79-B90D6096454B}" type="slidenum">
              <a:rPr lang="en-US" altLang="zh-CN" smtClean="0"/>
              <a:pPr/>
              <a:t>36</a:t>
            </a:fld>
            <a:endParaRPr lang="en-US" altLang="zh-CN" smtClean="0"/>
          </a:p>
        </p:txBody>
      </p:sp>
    </p:spTree>
    <p:extLst>
      <p:ext uri="{BB962C8B-B14F-4D97-AF65-F5344CB8AC3E}">
        <p14:creationId xmlns:p14="http://schemas.microsoft.com/office/powerpoint/2010/main" val="3631873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r>
              <a:rPr lang="en-US" smtClean="0"/>
              <a:t>We select possible positions of pivots as follows. We first uniformly divide the data space into cells (squares) of length delta. Then candidate pivots are centers of cells.</a:t>
            </a:r>
          </a:p>
          <a:p>
            <a:endParaRPr lang="en-US" smtClean="0"/>
          </a:p>
          <a:p>
            <a:r>
              <a:rPr lang="en-US" smtClean="0"/>
              <a:t>Candidate pivots divide the cell into 4 quadrants. If sample there is a sample s_5 in the northeast quadrant, then we will use the pivot sw in southwest quadrant. This is because, in the formula, joint probability JP_o can achieve smaller (tighter) upper bound when using pivot sw.</a:t>
            </a:r>
          </a:p>
        </p:txBody>
      </p:sp>
      <p:sp>
        <p:nvSpPr>
          <p:cNvPr id="48132" name="Slide Number Placeholder 3"/>
          <p:cNvSpPr>
            <a:spLocks noGrp="1"/>
          </p:cNvSpPr>
          <p:nvPr>
            <p:ph type="sldNum" sz="quarter" idx="5"/>
          </p:nvPr>
        </p:nvSpPr>
        <p:spPr>
          <a:noFill/>
        </p:spPr>
        <p:txBody>
          <a:bodyPr/>
          <a:lstStyle/>
          <a:p>
            <a:fld id="{017B7C65-D82B-4D80-8BC3-96271994123C}" type="slidenum">
              <a:rPr lang="en-US" altLang="zh-CN" smtClean="0"/>
              <a:pPr/>
              <a:t>37</a:t>
            </a:fld>
            <a:endParaRPr lang="en-US" altLang="zh-CN" smtClean="0"/>
          </a:p>
        </p:txBody>
      </p:sp>
    </p:spTree>
    <p:extLst>
      <p:ext uri="{BB962C8B-B14F-4D97-AF65-F5344CB8AC3E}">
        <p14:creationId xmlns:p14="http://schemas.microsoft.com/office/powerpoint/2010/main" val="38354429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r>
              <a:rPr lang="en-US" smtClean="0">
                <a:latin typeface="Times New Roman" pitchFamily="18" charset="0"/>
                <a:cs typeface="Times New Roman" pitchFamily="18" charset="0"/>
              </a:rPr>
              <a:t>We give a cost model to formalize the filtering and refinement costs, and obtain a good value of parameter </a:t>
            </a:r>
            <a:r>
              <a:rPr lang="en-US" i="1" smtClean="0">
                <a:latin typeface="Symbol" pitchFamily="18" charset="2"/>
                <a:cs typeface="Times New Roman" pitchFamily="18" charset="0"/>
              </a:rPr>
              <a:t>delta</a:t>
            </a:r>
            <a:r>
              <a:rPr lang="en-US" i="1" smtClean="0">
                <a:latin typeface="Times New Roman" pitchFamily="18" charset="0"/>
                <a:cs typeface="Times New Roman" pitchFamily="18" charset="0"/>
              </a:rPr>
              <a:t> </a:t>
            </a:r>
            <a:r>
              <a:rPr lang="en-US" smtClean="0">
                <a:latin typeface="Times New Roman" pitchFamily="18" charset="0"/>
                <a:cs typeface="Times New Roman" pitchFamily="18" charset="0"/>
              </a:rPr>
              <a:t>to achieve small query cost</a:t>
            </a:r>
            <a:endParaRPr lang="en-US" i="1" smtClean="0">
              <a:latin typeface="Symbol" pitchFamily="18" charset="2"/>
              <a:cs typeface="Times New Roman" pitchFamily="18" charset="0"/>
            </a:endParaRPr>
          </a:p>
          <a:p>
            <a:endParaRPr lang="en-US" smtClean="0"/>
          </a:p>
        </p:txBody>
      </p:sp>
      <p:sp>
        <p:nvSpPr>
          <p:cNvPr id="49156" name="Slide Number Placeholder 3"/>
          <p:cNvSpPr>
            <a:spLocks noGrp="1"/>
          </p:cNvSpPr>
          <p:nvPr>
            <p:ph type="sldNum" sz="quarter" idx="5"/>
          </p:nvPr>
        </p:nvSpPr>
        <p:spPr>
          <a:noFill/>
        </p:spPr>
        <p:txBody>
          <a:bodyPr/>
          <a:lstStyle/>
          <a:p>
            <a:fld id="{21F5DD83-FC49-43F6-88FE-0D9BDBCEFBBC}" type="slidenum">
              <a:rPr lang="en-US" altLang="zh-CN" smtClean="0"/>
              <a:pPr/>
              <a:t>38</a:t>
            </a:fld>
            <a:endParaRPr lang="en-US" altLang="zh-CN" smtClean="0"/>
          </a:p>
        </p:txBody>
      </p:sp>
    </p:spTree>
    <p:extLst>
      <p:ext uri="{BB962C8B-B14F-4D97-AF65-F5344CB8AC3E}">
        <p14:creationId xmlns:p14="http://schemas.microsoft.com/office/powerpoint/2010/main" val="6181643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algn="just"/>
            <a:r>
              <a:rPr lang="en-US" sz="2600" smtClean="0">
                <a:latin typeface="Times New Roman" pitchFamily="18" charset="0"/>
                <a:cs typeface="Times New Roman" pitchFamily="18" charset="0"/>
              </a:rPr>
              <a:t>We answer LC-PNN queries as follows:</a:t>
            </a:r>
          </a:p>
          <a:p>
            <a:pPr algn="just"/>
            <a:endParaRPr lang="en-US" sz="2600" smtClean="0">
              <a:latin typeface="Times New Roman" pitchFamily="18" charset="0"/>
              <a:cs typeface="Times New Roman" pitchFamily="18" charset="0"/>
            </a:endParaRPr>
          </a:p>
          <a:p>
            <a:pPr algn="just"/>
            <a:r>
              <a:rPr lang="en-US" sz="2600" smtClean="0">
                <a:latin typeface="Times New Roman" pitchFamily="18" charset="0"/>
                <a:cs typeface="Times New Roman" pitchFamily="18" charset="0"/>
              </a:rPr>
              <a:t>We organize locally correlated uncertain data by constructing an R-tree index over LCPs of uncertain objects</a:t>
            </a:r>
          </a:p>
          <a:p>
            <a:pPr algn="just"/>
            <a:endParaRPr lang="en-US" sz="2600" smtClean="0">
              <a:latin typeface="Times New Roman" pitchFamily="18" charset="0"/>
              <a:cs typeface="Times New Roman" pitchFamily="18" charset="0"/>
            </a:endParaRPr>
          </a:p>
          <a:p>
            <a:pPr algn="just"/>
            <a:r>
              <a:rPr lang="en-US" sz="2600" smtClean="0">
                <a:latin typeface="Times New Roman" pitchFamily="18" charset="0"/>
                <a:cs typeface="Times New Roman" pitchFamily="18" charset="0"/>
              </a:rPr>
              <a:t>For each LC-PNN query,</a:t>
            </a:r>
          </a:p>
          <a:p>
            <a:pPr lvl="1" algn="just"/>
            <a:r>
              <a:rPr lang="en-US" sz="2200" smtClean="0">
                <a:latin typeface="Times New Roman" pitchFamily="18" charset="0"/>
                <a:cs typeface="Times New Roman" pitchFamily="18" charset="0"/>
              </a:rPr>
              <a:t>We apply index pruning method and candidate filtering to remove false alarms, during the index traversal</a:t>
            </a:r>
          </a:p>
          <a:p>
            <a:pPr algn="just"/>
            <a:endParaRPr lang="en-US" sz="2600" smtClean="0">
              <a:latin typeface="Times New Roman" pitchFamily="18" charset="0"/>
              <a:cs typeface="Times New Roman" pitchFamily="18" charset="0"/>
            </a:endParaRPr>
          </a:p>
          <a:p>
            <a:pPr algn="just"/>
            <a:r>
              <a:rPr lang="en-US" sz="2600" smtClean="0">
                <a:latin typeface="Times New Roman" pitchFamily="18" charset="0"/>
                <a:cs typeface="Times New Roman" pitchFamily="18" charset="0"/>
              </a:rPr>
              <a:t>Finally, we refine the remaining candidates and return actual query answers</a:t>
            </a:r>
          </a:p>
        </p:txBody>
      </p:sp>
      <p:sp>
        <p:nvSpPr>
          <p:cNvPr id="50180" name="Slide Number Placeholder 3"/>
          <p:cNvSpPr>
            <a:spLocks noGrp="1"/>
          </p:cNvSpPr>
          <p:nvPr>
            <p:ph type="sldNum" sz="quarter" idx="5"/>
          </p:nvPr>
        </p:nvSpPr>
        <p:spPr>
          <a:noFill/>
        </p:spPr>
        <p:txBody>
          <a:bodyPr/>
          <a:lstStyle/>
          <a:p>
            <a:fld id="{8A66F886-E38B-452D-9DCB-54F38E73D1B1}" type="slidenum">
              <a:rPr lang="en-US" altLang="zh-CN" smtClean="0"/>
              <a:pPr/>
              <a:t>39</a:t>
            </a:fld>
            <a:endParaRPr lang="en-US" altLang="zh-CN" smtClean="0"/>
          </a:p>
        </p:txBody>
      </p:sp>
    </p:spTree>
    <p:extLst>
      <p:ext uri="{BB962C8B-B14F-4D97-AF65-F5344CB8AC3E}">
        <p14:creationId xmlns:p14="http://schemas.microsoft.com/office/powerpoint/2010/main" val="12392056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smtClean="0"/>
              <a:t>We tested our approach on real/synthetic data. </a:t>
            </a:r>
          </a:p>
          <a:p>
            <a:endParaRPr lang="en-US" smtClean="0"/>
          </a:p>
          <a:p>
            <a:pPr lvl="1" algn="just"/>
            <a:r>
              <a:rPr lang="en-US" sz="2200" smtClean="0">
                <a:latin typeface="Times New Roman" pitchFamily="18" charset="0"/>
                <a:cs typeface="Times New Roman" pitchFamily="18" charset="0"/>
              </a:rPr>
              <a:t>Real data are MBRs of spatial data in California road network</a:t>
            </a:r>
          </a:p>
          <a:p>
            <a:pPr lvl="1" algn="just"/>
            <a:r>
              <a:rPr lang="en-US" sz="2200" smtClean="0">
                <a:latin typeface="Times New Roman" pitchFamily="18" charset="0"/>
                <a:cs typeface="Times New Roman" pitchFamily="18" charset="0"/>
              </a:rPr>
              <a:t>Synthetic data:</a:t>
            </a:r>
          </a:p>
          <a:p>
            <a:pPr lvl="2" algn="just"/>
            <a:r>
              <a:rPr lang="en-US" sz="1800" smtClean="0">
                <a:latin typeface="Times New Roman" pitchFamily="18" charset="0"/>
                <a:cs typeface="Times New Roman" pitchFamily="18" charset="0"/>
              </a:rPr>
              <a:t>Generate center locations of LCPs with Uniform or Skew distribution</a:t>
            </a:r>
          </a:p>
          <a:p>
            <a:pPr lvl="2" algn="just"/>
            <a:r>
              <a:rPr lang="en-US" sz="1800" smtClean="0">
                <a:latin typeface="Times New Roman" pitchFamily="18" charset="0"/>
                <a:cs typeface="Times New Roman" pitchFamily="18" charset="0"/>
              </a:rPr>
              <a:t>Produce extent lengths of LCPs with Uniform or Gaussian distribution</a:t>
            </a:r>
          </a:p>
          <a:p>
            <a:pPr lvl="2" algn="just"/>
            <a:r>
              <a:rPr lang="en-US" sz="1800" smtClean="0">
                <a:latin typeface="Times New Roman" pitchFamily="18" charset="0"/>
                <a:cs typeface="Times New Roman" pitchFamily="18" charset="0"/>
              </a:rPr>
              <a:t>For different distribution combinations, we obtain 4 types of data sets</a:t>
            </a:r>
          </a:p>
          <a:p>
            <a:pPr algn="just"/>
            <a:r>
              <a:rPr lang="en-US" sz="2600" smtClean="0">
                <a:latin typeface="Times New Roman" pitchFamily="18" charset="0"/>
                <a:cs typeface="Times New Roman" pitchFamily="18" charset="0"/>
              </a:rPr>
              <a:t>Competitor</a:t>
            </a:r>
          </a:p>
          <a:p>
            <a:pPr lvl="1" algn="just"/>
            <a:r>
              <a:rPr lang="en-US" sz="2200" smtClean="0">
                <a:latin typeface="Times New Roman" pitchFamily="18" charset="0"/>
                <a:cs typeface="Times New Roman" pitchFamily="18" charset="0"/>
              </a:rPr>
              <a:t>We compare our approach with </a:t>
            </a:r>
            <a:r>
              <a:rPr lang="en-US" sz="2200" i="1" smtClean="0">
                <a:latin typeface="Times New Roman" pitchFamily="18" charset="0"/>
                <a:cs typeface="Times New Roman" pitchFamily="18" charset="0"/>
              </a:rPr>
              <a:t>Basic </a:t>
            </a:r>
            <a:r>
              <a:rPr lang="en-US" sz="2200" smtClean="0">
                <a:latin typeface="Times New Roman" pitchFamily="18" charset="0"/>
                <a:cs typeface="Times New Roman" pitchFamily="18" charset="0"/>
              </a:rPr>
              <a:t>method which assumes independent uncertain objects. We compare our approach with the one using filtering steps. </a:t>
            </a:r>
          </a:p>
          <a:p>
            <a:pPr algn="just"/>
            <a:r>
              <a:rPr lang="en-US" sz="2600" smtClean="0">
                <a:latin typeface="Times New Roman" pitchFamily="18" charset="0"/>
                <a:cs typeface="Times New Roman" pitchFamily="18" charset="0"/>
              </a:rPr>
              <a:t>Measures</a:t>
            </a:r>
          </a:p>
          <a:p>
            <a:pPr lvl="1" algn="just"/>
            <a:r>
              <a:rPr lang="en-US" sz="2200" smtClean="0">
                <a:latin typeface="Times New Roman" pitchFamily="18" charset="0"/>
                <a:cs typeface="Times New Roman" pitchFamily="18" charset="0"/>
              </a:rPr>
              <a:t>Wall clock time</a:t>
            </a:r>
          </a:p>
          <a:p>
            <a:pPr lvl="1" algn="just"/>
            <a:r>
              <a:rPr lang="en-US" sz="2200" smtClean="0">
                <a:latin typeface="Times New Roman" pitchFamily="18" charset="0"/>
                <a:cs typeface="Times New Roman" pitchFamily="18" charset="0"/>
              </a:rPr>
              <a:t>Speed-up ratio compared with Basic method</a:t>
            </a:r>
          </a:p>
          <a:p>
            <a:pPr lvl="1" algn="just"/>
            <a:endParaRPr lang="en-US" sz="2200" smtClean="0">
              <a:latin typeface="Times New Roman" pitchFamily="18" charset="0"/>
              <a:cs typeface="Times New Roman" pitchFamily="18" charset="0"/>
            </a:endParaRPr>
          </a:p>
          <a:p>
            <a:pPr lvl="2" algn="just"/>
            <a:endParaRPr lang="en-US" sz="1800" smtClean="0">
              <a:latin typeface="Times New Roman" pitchFamily="18" charset="0"/>
              <a:cs typeface="Times New Roman" pitchFamily="18" charset="0"/>
            </a:endParaRPr>
          </a:p>
          <a:p>
            <a:endParaRPr lang="en-US" smtClean="0"/>
          </a:p>
        </p:txBody>
      </p:sp>
      <p:sp>
        <p:nvSpPr>
          <p:cNvPr id="51204" name="Slide Number Placeholder 3"/>
          <p:cNvSpPr>
            <a:spLocks noGrp="1"/>
          </p:cNvSpPr>
          <p:nvPr>
            <p:ph type="sldNum" sz="quarter" idx="5"/>
          </p:nvPr>
        </p:nvSpPr>
        <p:spPr>
          <a:noFill/>
        </p:spPr>
        <p:txBody>
          <a:bodyPr/>
          <a:lstStyle/>
          <a:p>
            <a:fld id="{DC5B6B94-C32A-4825-979B-44FCCFE432E8}" type="slidenum">
              <a:rPr lang="en-US" altLang="zh-CN" smtClean="0"/>
              <a:pPr/>
              <a:t>40</a:t>
            </a:fld>
            <a:endParaRPr lang="en-US" altLang="zh-CN" smtClean="0"/>
          </a:p>
        </p:txBody>
      </p:sp>
    </p:spTree>
    <p:extLst>
      <p:ext uri="{BB962C8B-B14F-4D97-AF65-F5344CB8AC3E}">
        <p14:creationId xmlns:p14="http://schemas.microsoft.com/office/powerpoint/2010/main" val="2819228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smtClean="0"/>
              <a:t>We test the performance of our approach for different probabilistic threshold alpha from 0.1 to 0.9. The results show that wall clock time is low and the speed-up ratio is by one order of magnitude compared with the basic method.</a:t>
            </a:r>
          </a:p>
        </p:txBody>
      </p:sp>
      <p:sp>
        <p:nvSpPr>
          <p:cNvPr id="52228" name="Slide Number Placeholder 3"/>
          <p:cNvSpPr>
            <a:spLocks noGrp="1"/>
          </p:cNvSpPr>
          <p:nvPr>
            <p:ph type="sldNum" sz="quarter" idx="5"/>
          </p:nvPr>
        </p:nvSpPr>
        <p:spPr>
          <a:noFill/>
        </p:spPr>
        <p:txBody>
          <a:bodyPr/>
          <a:lstStyle/>
          <a:p>
            <a:fld id="{B8CC0185-76D8-4D34-982F-2C122CB52FD0}" type="slidenum">
              <a:rPr lang="en-US" altLang="zh-CN" smtClean="0"/>
              <a:pPr/>
              <a:t>41</a:t>
            </a:fld>
            <a:endParaRPr lang="en-US" altLang="zh-CN" smtClean="0"/>
          </a:p>
        </p:txBody>
      </p:sp>
    </p:spTree>
    <p:extLst>
      <p:ext uri="{BB962C8B-B14F-4D97-AF65-F5344CB8AC3E}">
        <p14:creationId xmlns:p14="http://schemas.microsoft.com/office/powerpoint/2010/main" val="6592486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r>
              <a:rPr lang="en-US" smtClean="0"/>
              <a:t>To conclude,</a:t>
            </a:r>
          </a:p>
          <a:p>
            <a:endParaRPr lang="en-US" smtClean="0"/>
          </a:p>
          <a:p>
            <a:r>
              <a:rPr lang="en-US" smtClean="0"/>
              <a:t>We identified and formulate the problem of queries </a:t>
            </a:r>
            <a:r>
              <a:rPr lang="en-US" smtClean="0">
                <a:latin typeface="Times New Roman" pitchFamily="18" charset="0"/>
                <a:cs typeface="Times New Roman" pitchFamily="18" charset="0"/>
              </a:rPr>
              <a:t>over locally correlated uncertain data in real applications such as sensor networks</a:t>
            </a:r>
          </a:p>
          <a:p>
            <a:endParaRPr lang="en-US" smtClean="0">
              <a:latin typeface="Times New Roman" pitchFamily="18" charset="0"/>
              <a:cs typeface="Times New Roman" pitchFamily="18" charset="0"/>
            </a:endParaRPr>
          </a:p>
          <a:p>
            <a:r>
              <a:rPr lang="en-US" smtClean="0">
                <a:latin typeface="Times New Roman" pitchFamily="18" charset="0"/>
                <a:cs typeface="Times New Roman" pitchFamily="18" charset="0"/>
              </a:rPr>
              <a:t>We designed two filtering methods, index pruning and candidate filtering via offline pre-computations </a:t>
            </a:r>
          </a:p>
          <a:p>
            <a:endParaRPr lang="en-US" smtClean="0">
              <a:latin typeface="Times New Roman" pitchFamily="18" charset="0"/>
              <a:cs typeface="Times New Roman" pitchFamily="18" charset="0"/>
            </a:endParaRPr>
          </a:p>
          <a:p>
            <a:r>
              <a:rPr lang="en-US" smtClean="0">
                <a:latin typeface="Times New Roman" pitchFamily="18" charset="0"/>
                <a:cs typeface="Times New Roman" pitchFamily="18" charset="0"/>
              </a:rPr>
              <a:t>We provide efficient LC-PNN query procedure</a:t>
            </a:r>
          </a:p>
          <a:p>
            <a:endParaRPr lang="en-US" smtClean="0">
              <a:latin typeface="Times New Roman" pitchFamily="18" charset="0"/>
              <a:cs typeface="Times New Roman" pitchFamily="18" charset="0"/>
            </a:endParaRPr>
          </a:p>
          <a:p>
            <a:r>
              <a:rPr lang="en-US" smtClean="0">
                <a:latin typeface="Times New Roman" pitchFamily="18" charset="0"/>
                <a:cs typeface="Times New Roman" pitchFamily="18" charset="0"/>
              </a:rPr>
              <a:t>We show extensive experiments to confirm the LC-PNN query efficiency</a:t>
            </a:r>
          </a:p>
          <a:p>
            <a:endParaRPr lang="en-US" smtClean="0">
              <a:latin typeface="Times New Roman" pitchFamily="18" charset="0"/>
              <a:cs typeface="Times New Roman" pitchFamily="18" charset="0"/>
            </a:endParaRPr>
          </a:p>
          <a:p>
            <a:endParaRPr lang="en-US" smtClean="0">
              <a:latin typeface="Times New Roman" pitchFamily="18" charset="0"/>
              <a:cs typeface="Times New Roman" pitchFamily="18" charset="0"/>
            </a:endParaRPr>
          </a:p>
          <a:p>
            <a:endParaRPr lang="en-US" smtClean="0"/>
          </a:p>
        </p:txBody>
      </p:sp>
      <p:sp>
        <p:nvSpPr>
          <p:cNvPr id="53252" name="Slide Number Placeholder 3"/>
          <p:cNvSpPr>
            <a:spLocks noGrp="1"/>
          </p:cNvSpPr>
          <p:nvPr>
            <p:ph type="sldNum" sz="quarter" idx="5"/>
          </p:nvPr>
        </p:nvSpPr>
        <p:spPr>
          <a:noFill/>
        </p:spPr>
        <p:txBody>
          <a:bodyPr/>
          <a:lstStyle/>
          <a:p>
            <a:fld id="{E28185E8-996C-4AEA-A527-965B3E4A1520}" type="slidenum">
              <a:rPr lang="en-US" altLang="zh-CN" smtClean="0"/>
              <a:pPr/>
              <a:t>42</a:t>
            </a:fld>
            <a:endParaRPr lang="en-US" altLang="zh-CN" smtClean="0"/>
          </a:p>
        </p:txBody>
      </p:sp>
    </p:spTree>
    <p:extLst>
      <p:ext uri="{BB962C8B-B14F-4D97-AF65-F5344CB8AC3E}">
        <p14:creationId xmlns:p14="http://schemas.microsoft.com/office/powerpoint/2010/main" val="2898695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miter lim="800000"/>
            <a:headEnd/>
            <a:tailEnd/>
          </a:ln>
        </p:spPr>
        <p:txBody>
          <a:bodyPr/>
          <a:lstStyle/>
          <a:p>
            <a:fld id="{8185DD58-044D-4437-AD26-E00C618CFC68}" type="slidenum">
              <a:rPr lang="zh-CN" altLang="en-US"/>
              <a:pPr/>
              <a:t>11</a:t>
            </a:fld>
            <a:endParaRPr lang="en-US" altLang="zh-CN"/>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spcBef>
                <a:spcPct val="0"/>
              </a:spcBef>
            </a:pPr>
            <a:r>
              <a:rPr lang="en-US" altLang="zh-CN" i="1" smtClean="0"/>
              <a:t>http://www.cs.bgu.ac.il/~pdm072/BN-</a:t>
            </a:r>
            <a:r>
              <a:rPr lang="en-US" altLang="zh-CN" b="1" i="1" smtClean="0"/>
              <a:t>Variable</a:t>
            </a:r>
            <a:r>
              <a:rPr lang="en-US" altLang="zh-CN" i="1" smtClean="0"/>
              <a:t>Elim.ppt </a:t>
            </a:r>
          </a:p>
          <a:p>
            <a:pPr eaLnBrk="1" hangingPunct="1"/>
            <a:endParaRPr lang="zh-CN" altLang="en-US" smtClean="0"/>
          </a:p>
        </p:txBody>
      </p:sp>
    </p:spTree>
    <p:extLst>
      <p:ext uri="{BB962C8B-B14F-4D97-AF65-F5344CB8AC3E}">
        <p14:creationId xmlns:p14="http://schemas.microsoft.com/office/powerpoint/2010/main" val="2415189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ED9197D0-B8A8-4263-8880-3D1122644338}" type="slidenum">
              <a:rPr lang="en-US" altLang="zh-CN"/>
              <a:pPr/>
              <a:t>16</a:t>
            </a:fld>
            <a:endParaRPr lang="en-US" altLang="zh-CN"/>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4149718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miter lim="800000"/>
            <a:headEnd/>
            <a:tailEnd/>
          </a:ln>
        </p:spPr>
        <p:txBody>
          <a:bodyPr/>
          <a:lstStyle/>
          <a:p>
            <a:fld id="{75BEA8BE-FEDD-4742-A387-805DB2BF25CB}" type="slidenum">
              <a:rPr lang="en-US" altLang="zh-CN"/>
              <a:pPr/>
              <a:t>17</a:t>
            </a:fld>
            <a:endParaRPr lang="en-US" altLang="zh-CN"/>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365853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miter lim="800000"/>
            <a:headEnd/>
            <a:tailEnd/>
          </a:ln>
        </p:spPr>
        <p:txBody>
          <a:bodyPr/>
          <a:lstStyle/>
          <a:p>
            <a:fld id="{2500B955-3F87-4245-B13F-BBFEB4CB1740}" type="slidenum">
              <a:rPr lang="en-US" altLang="zh-CN"/>
              <a:pPr/>
              <a:t>18</a:t>
            </a:fld>
            <a:endParaRPr lang="en-US" altLang="zh-CN"/>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382847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en-US" smtClean="0"/>
              <a:t>Let me first give a motivation example.</a:t>
            </a:r>
          </a:p>
          <a:p>
            <a:endParaRPr lang="en-US" smtClean="0"/>
          </a:p>
          <a:p>
            <a:r>
              <a:rPr lang="en-US" smtClean="0"/>
              <a:t>In the application of forest monitoring, we deploy some sensors to the outdoor environment of the forest, and collect data such as temperature and light through this sensor network. Each sensor may report a sample at a timestamp.</a:t>
            </a:r>
          </a:p>
        </p:txBody>
      </p:sp>
      <p:sp>
        <p:nvSpPr>
          <p:cNvPr id="30724" name="Slide Number Placeholder 3"/>
          <p:cNvSpPr>
            <a:spLocks noGrp="1"/>
          </p:cNvSpPr>
          <p:nvPr>
            <p:ph type="sldNum" sz="quarter" idx="5"/>
          </p:nvPr>
        </p:nvSpPr>
        <p:spPr>
          <a:noFill/>
        </p:spPr>
        <p:txBody>
          <a:bodyPr/>
          <a:lstStyle/>
          <a:p>
            <a:fld id="{609EE201-7136-41A3-B25E-49D94FAF7FC5}" type="slidenum">
              <a:rPr lang="en-US" altLang="zh-CN" smtClean="0"/>
              <a:pPr/>
              <a:t>20</a:t>
            </a:fld>
            <a:endParaRPr lang="en-US" altLang="zh-CN" smtClean="0"/>
          </a:p>
        </p:txBody>
      </p:sp>
    </p:spTree>
    <p:extLst>
      <p:ext uri="{BB962C8B-B14F-4D97-AF65-F5344CB8AC3E}">
        <p14:creationId xmlns:p14="http://schemas.microsoft.com/office/powerpoint/2010/main" val="2935407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r>
              <a:rPr lang="en-US" smtClean="0"/>
              <a:t>As an example, one possible combination of reported samples from different sensors is shown in the figure. The data are in a 2-dimensional &lt;temperature, light&gt; space. Each point, for example, s1 is a sample collected for sensor n1.</a:t>
            </a:r>
          </a:p>
        </p:txBody>
      </p:sp>
      <p:sp>
        <p:nvSpPr>
          <p:cNvPr id="31748" name="Slide Number Placeholder 3"/>
          <p:cNvSpPr>
            <a:spLocks noGrp="1"/>
          </p:cNvSpPr>
          <p:nvPr>
            <p:ph type="sldNum" sz="quarter" idx="5"/>
          </p:nvPr>
        </p:nvSpPr>
        <p:spPr>
          <a:noFill/>
        </p:spPr>
        <p:txBody>
          <a:bodyPr/>
          <a:lstStyle/>
          <a:p>
            <a:fld id="{1044D3CD-E1FC-4724-89BF-607B6496AF7E}" type="slidenum">
              <a:rPr lang="en-US" altLang="zh-CN" smtClean="0"/>
              <a:pPr/>
              <a:t>21</a:t>
            </a:fld>
            <a:endParaRPr lang="en-US" altLang="zh-CN" smtClean="0"/>
          </a:p>
        </p:txBody>
      </p:sp>
    </p:spTree>
    <p:extLst>
      <p:ext uri="{BB962C8B-B14F-4D97-AF65-F5344CB8AC3E}">
        <p14:creationId xmlns:p14="http://schemas.microsoft.com/office/powerpoint/2010/main" val="3120176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r>
              <a:rPr lang="en-US" smtClean="0"/>
              <a:t>In practice, however, data reported from each data can be imprecise and uncertain, for reasons such as environmental factors, packet losses, or low battery power. </a:t>
            </a:r>
          </a:p>
          <a:p>
            <a:endParaRPr lang="en-US" smtClean="0"/>
          </a:p>
          <a:p>
            <a:r>
              <a:rPr lang="en-US" smtClean="0"/>
              <a:t>Thus, in the literature, we can model such uncertain sensory data from each sensor by an uncertain object, which is represented by an uncertainty region. Within the uncertainty region, samples are located following arbitrary probabilistic distribution.</a:t>
            </a:r>
          </a:p>
        </p:txBody>
      </p:sp>
      <p:sp>
        <p:nvSpPr>
          <p:cNvPr id="32772" name="Slide Number Placeholder 3"/>
          <p:cNvSpPr>
            <a:spLocks noGrp="1"/>
          </p:cNvSpPr>
          <p:nvPr>
            <p:ph type="sldNum" sz="quarter" idx="5"/>
          </p:nvPr>
        </p:nvSpPr>
        <p:spPr>
          <a:noFill/>
        </p:spPr>
        <p:txBody>
          <a:bodyPr/>
          <a:lstStyle/>
          <a:p>
            <a:fld id="{FCC7F73C-EF45-4640-B1CB-7F0789F0FDAF}" type="slidenum">
              <a:rPr lang="en-US" altLang="zh-CN" smtClean="0"/>
              <a:pPr/>
              <a:t>22</a:t>
            </a:fld>
            <a:endParaRPr lang="en-US" altLang="zh-CN" smtClean="0"/>
          </a:p>
        </p:txBody>
      </p:sp>
    </p:spTree>
    <p:extLst>
      <p:ext uri="{BB962C8B-B14F-4D97-AF65-F5344CB8AC3E}">
        <p14:creationId xmlns:p14="http://schemas.microsoft.com/office/powerpoint/2010/main" val="1545366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914400 h 1000"/>
              <a:gd name="T2" fmla="*/ 0 w 1000"/>
              <a:gd name="T3" fmla="*/ 0 h 1000"/>
              <a:gd name="T4" fmla="*/ 79248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11266" name="Rectangle 2"/>
          <p:cNvSpPr>
            <a:spLocks noGrp="1" noChangeArrowheads="1"/>
          </p:cNvSpPr>
          <p:nvPr>
            <p:ph type="ctrTitle"/>
          </p:nvPr>
        </p:nvSpPr>
        <p:spPr>
          <a:xfrm>
            <a:off x="914400" y="1524000"/>
            <a:ext cx="7623175" cy="1752600"/>
          </a:xfrm>
        </p:spPr>
        <p:txBody>
          <a:bodyPr/>
          <a:lstStyle>
            <a:lvl1pPr>
              <a:defRPr sz="5000"/>
            </a:lvl1pPr>
          </a:lstStyle>
          <a:p>
            <a:pPr lvl="0"/>
            <a:r>
              <a:rPr lang="en-US" altLang="zh-CN" noProof="0" smtClean="0"/>
              <a:t>Click to edit Master title style</a:t>
            </a:r>
          </a:p>
        </p:txBody>
      </p:sp>
      <p:sp>
        <p:nvSpPr>
          <p:cNvPr id="1126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en-US" altLang="zh-CN" noProof="0" smtClean="0"/>
              <a:t>Click to edit Master subtitle style</a:t>
            </a:r>
          </a:p>
        </p:txBody>
      </p:sp>
      <p:sp>
        <p:nvSpPr>
          <p:cNvPr id="6" name="Rectangle 4"/>
          <p:cNvSpPr>
            <a:spLocks noGrp="1" noChangeArrowheads="1"/>
          </p:cNvSpPr>
          <p:nvPr>
            <p:ph type="dt" sz="half" idx="10"/>
          </p:nvPr>
        </p:nvSpPr>
        <p:spPr/>
        <p:txBody>
          <a:bodyPr/>
          <a:lstStyle>
            <a:lvl1pPr>
              <a:defRPr smtClean="0"/>
            </a:lvl1pPr>
          </a:lstStyle>
          <a:p>
            <a:pPr>
              <a:defRPr/>
            </a:pPr>
            <a:endParaRPr lang="en-US" altLang="zh-CN">
              <a:solidFill>
                <a:srgbClr val="000000"/>
              </a:solidFill>
            </a:endParaRPr>
          </a:p>
        </p:txBody>
      </p:sp>
      <p:sp>
        <p:nvSpPr>
          <p:cNvPr id="7" name="Rectangle 5"/>
          <p:cNvSpPr>
            <a:spLocks noGrp="1" noChangeArrowheads="1"/>
          </p:cNvSpPr>
          <p:nvPr>
            <p:ph type="ftr" sz="quarter" idx="11"/>
          </p:nvPr>
        </p:nvSpPr>
        <p:spPr>
          <a:xfrm>
            <a:off x="3124200" y="6243638"/>
            <a:ext cx="2895600" cy="457200"/>
          </a:xfrm>
        </p:spPr>
        <p:txBody>
          <a:bodyPr/>
          <a:lstStyle>
            <a:lvl1pPr>
              <a:defRPr smtClean="0"/>
            </a:lvl1pPr>
          </a:lstStyle>
          <a:p>
            <a:pPr>
              <a:defRPr/>
            </a:pPr>
            <a:endParaRPr lang="en-US" altLang="zh-CN">
              <a:solidFill>
                <a:srgbClr val="000000"/>
              </a:solidFill>
            </a:endParaRPr>
          </a:p>
        </p:txBody>
      </p:sp>
      <p:sp>
        <p:nvSpPr>
          <p:cNvPr id="8" name="Rectangle 6"/>
          <p:cNvSpPr>
            <a:spLocks noGrp="1" noChangeArrowheads="1"/>
          </p:cNvSpPr>
          <p:nvPr>
            <p:ph type="sldNum" sz="quarter" idx="12"/>
          </p:nvPr>
        </p:nvSpPr>
        <p:spPr/>
        <p:txBody>
          <a:bodyPr/>
          <a:lstStyle>
            <a:lvl1pPr>
              <a:defRPr smtClean="0"/>
            </a:lvl1pPr>
          </a:lstStyle>
          <a:p>
            <a:pPr>
              <a:defRPr/>
            </a:pPr>
            <a:fld id="{1C58099E-2FB3-4AE7-8B19-9FB9B614AB2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748323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55C193-50C7-4EAC-8F23-9605DDFD994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424903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4556F6-CC10-40A0-BEBD-D1C8D9DD325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30313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D442EF-3B18-4B98-A531-9906D68737B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2545414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D4143C-3574-47BD-8AAD-34B80097BC1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781937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72F5DA-90B2-4D51-8478-A1F31B98EE3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96592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1867985-D365-4D14-9DC2-77325BD78F0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672955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B9242D8-F8DF-4750-9687-EDC89A7B49D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218345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84647EE-E56E-4E99-887D-FE3F2656548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756242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3CD282-BBD1-4B81-8DF8-E0A19C24518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48264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0320C7-C108-4F81-8E78-3DAD5C574276}"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234379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44"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mj-lt"/>
              </a:defRPr>
            </a:lvl1pPr>
          </a:lstStyle>
          <a:p>
            <a:pPr fontAlgn="base">
              <a:spcBef>
                <a:spcPct val="0"/>
              </a:spcBef>
              <a:spcAft>
                <a:spcPct val="0"/>
              </a:spcAft>
              <a:defRPr/>
            </a:pPr>
            <a:endParaRPr lang="en-US" altLang="zh-CN">
              <a:solidFill>
                <a:srgbClr val="000000"/>
              </a:solidFill>
            </a:endParaRPr>
          </a:p>
        </p:txBody>
      </p:sp>
      <p:sp>
        <p:nvSpPr>
          <p:cNvPr id="1024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smtClean="0">
                <a:latin typeface="+mj-lt"/>
              </a:defRPr>
            </a:lvl1pPr>
          </a:lstStyle>
          <a:p>
            <a:pPr fontAlgn="base">
              <a:spcBef>
                <a:spcPct val="0"/>
              </a:spcBef>
              <a:spcAft>
                <a:spcPct val="0"/>
              </a:spcAft>
              <a:defRPr/>
            </a:pPr>
            <a:endParaRPr lang="en-US" altLang="zh-CN">
              <a:solidFill>
                <a:srgbClr val="000000"/>
              </a:solidFill>
            </a:endParaRPr>
          </a:p>
        </p:txBody>
      </p:sp>
      <p:sp>
        <p:nvSpPr>
          <p:cNvPr id="10246"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mj-lt"/>
              </a:defRPr>
            </a:lvl1pPr>
          </a:lstStyle>
          <a:p>
            <a:pPr fontAlgn="base">
              <a:spcBef>
                <a:spcPct val="0"/>
              </a:spcBef>
              <a:spcAft>
                <a:spcPct val="0"/>
              </a:spcAft>
              <a:defRPr/>
            </a:pPr>
            <a:fld id="{EC8C0897-8DF3-409E-A4A0-CAF434E18AE0}"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
        <p:nvSpPr>
          <p:cNvPr id="1031" name="Freeform 7"/>
          <p:cNvSpPr>
            <a:spLocks noChangeArrowheads="1"/>
          </p:cNvSpPr>
          <p:nvPr/>
        </p:nvSpPr>
        <p:spPr bwMode="auto">
          <a:xfrm>
            <a:off x="381000" y="228600"/>
            <a:ext cx="8229600" cy="609600"/>
          </a:xfrm>
          <a:custGeom>
            <a:avLst/>
            <a:gdLst>
              <a:gd name="T0" fmla="*/ 0 w 1000"/>
              <a:gd name="T1" fmla="*/ 6096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endParaRPr>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Tree>
    <p:extLst>
      <p:ext uri="{BB962C8B-B14F-4D97-AF65-F5344CB8AC3E}">
        <p14:creationId xmlns:p14="http://schemas.microsoft.com/office/powerpoint/2010/main" val="30164357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ea typeface="宋体" pitchFamily="2" charset="-122"/>
        </a:defRPr>
      </a:lvl2pPr>
      <a:lvl3pPr algn="l" rtl="0" eaLnBrk="0" fontAlgn="base" hangingPunct="0">
        <a:spcBef>
          <a:spcPct val="0"/>
        </a:spcBef>
        <a:spcAft>
          <a:spcPct val="0"/>
        </a:spcAft>
        <a:defRPr sz="4200">
          <a:solidFill>
            <a:schemeClr val="tx2"/>
          </a:solidFill>
          <a:latin typeface="Garamond" pitchFamily="18" charset="0"/>
          <a:ea typeface="宋体" pitchFamily="2" charset="-122"/>
        </a:defRPr>
      </a:lvl3pPr>
      <a:lvl4pPr algn="l" rtl="0" eaLnBrk="0" fontAlgn="base" hangingPunct="0">
        <a:spcBef>
          <a:spcPct val="0"/>
        </a:spcBef>
        <a:spcAft>
          <a:spcPct val="0"/>
        </a:spcAft>
        <a:defRPr sz="4200">
          <a:solidFill>
            <a:schemeClr val="tx2"/>
          </a:solidFill>
          <a:latin typeface="Garamond" pitchFamily="18" charset="0"/>
          <a:ea typeface="宋体" pitchFamily="2" charset="-122"/>
        </a:defRPr>
      </a:lvl4pPr>
      <a:lvl5pPr algn="l" rtl="0" eaLnBrk="0" fontAlgn="base" hangingPunct="0">
        <a:spcBef>
          <a:spcPct val="0"/>
        </a:spcBef>
        <a:spcAft>
          <a:spcPct val="0"/>
        </a:spcAft>
        <a:defRPr sz="4200">
          <a:solidFill>
            <a:schemeClr val="tx2"/>
          </a:solidFill>
          <a:latin typeface="Garamond" pitchFamily="18" charset="0"/>
          <a:ea typeface="宋体" pitchFamily="2" charset="-122"/>
        </a:defRPr>
      </a:lvl5pPr>
      <a:lvl6pPr marL="457200" algn="l" rtl="0" fontAlgn="base">
        <a:spcBef>
          <a:spcPct val="0"/>
        </a:spcBef>
        <a:spcAft>
          <a:spcPct val="0"/>
        </a:spcAft>
        <a:defRPr sz="4200">
          <a:solidFill>
            <a:schemeClr val="tx2"/>
          </a:solidFill>
          <a:latin typeface="Garamond" pitchFamily="18" charset="0"/>
          <a:ea typeface="宋体" pitchFamily="2" charset="-122"/>
        </a:defRPr>
      </a:lvl6pPr>
      <a:lvl7pPr marL="914400" algn="l" rtl="0" fontAlgn="base">
        <a:spcBef>
          <a:spcPct val="0"/>
        </a:spcBef>
        <a:spcAft>
          <a:spcPct val="0"/>
        </a:spcAft>
        <a:defRPr sz="4200">
          <a:solidFill>
            <a:schemeClr val="tx2"/>
          </a:solidFill>
          <a:latin typeface="Garamond" pitchFamily="18" charset="0"/>
          <a:ea typeface="宋体" pitchFamily="2" charset="-122"/>
        </a:defRPr>
      </a:lvl7pPr>
      <a:lvl8pPr marL="1371600" algn="l" rtl="0" fontAlgn="base">
        <a:spcBef>
          <a:spcPct val="0"/>
        </a:spcBef>
        <a:spcAft>
          <a:spcPct val="0"/>
        </a:spcAft>
        <a:defRPr sz="4200">
          <a:solidFill>
            <a:schemeClr val="tx2"/>
          </a:solidFill>
          <a:latin typeface="Garamond" pitchFamily="18" charset="0"/>
          <a:ea typeface="宋体" pitchFamily="2" charset="-122"/>
        </a:defRPr>
      </a:lvl8pPr>
      <a:lvl9pPr marL="1828800" algn="l" rtl="0" fontAlgn="base">
        <a:spcBef>
          <a:spcPct val="0"/>
        </a:spcBef>
        <a:spcAft>
          <a:spcPct val="0"/>
        </a:spcAft>
        <a:defRPr sz="4200">
          <a:solidFill>
            <a:schemeClr val="tx2"/>
          </a:solidFill>
          <a:latin typeface="Garamond" pitchFamily="18" charset="0"/>
          <a:ea typeface="宋体" pitchFamily="2" charset="-122"/>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upload.wikimedia.org/wikipedia/commons/3/34/Chordal-graph.svg" TargetMode="Externa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wmf"/><Relationship Id="rId5" Type="http://schemas.openxmlformats.org/officeDocument/2006/relationships/image" Target="../media/image26.png"/><Relationship Id="rId4" Type="http://schemas.openxmlformats.org/officeDocument/2006/relationships/image" Target="../media/image25.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8.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0.wmf"/><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1.wmf"/><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32.wmf"/><Relationship Id="rId4"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33.wmf"/><Relationship Id="rId4" Type="http://schemas.openxmlformats.org/officeDocument/2006/relationships/oleObject" Target="../embeddings/oleObject7.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4.wmf"/><Relationship Id="rId4" Type="http://schemas.openxmlformats.org/officeDocument/2006/relationships/oleObject" Target="../embeddings/oleObject9.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image" Target="../media/image35.wmf"/><Relationship Id="rId4" Type="http://schemas.openxmlformats.org/officeDocument/2006/relationships/oleObject" Target="../embeddings/oleObject10.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37.wmf"/><Relationship Id="rId4" Type="http://schemas.openxmlformats.org/officeDocument/2006/relationships/oleObject" Target="../embeddings/oleObject12.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4.bin"/><Relationship Id="rId5" Type="http://schemas.openxmlformats.org/officeDocument/2006/relationships/image" Target="../media/image38.wmf"/><Relationship Id="rId4" Type="http://schemas.openxmlformats.org/officeDocument/2006/relationships/oleObject" Target="../embeddings/oleObject13.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40.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6.bin"/><Relationship Id="rId5" Type="http://schemas.openxmlformats.org/officeDocument/2006/relationships/image" Target="../media/image39.wmf"/><Relationship Id="rId4" Type="http://schemas.openxmlformats.org/officeDocument/2006/relationships/oleObject" Target="../embeddings/oleObject15.bin"/></Relationships>
</file>

<file path=ppt/slides/_rels/slide32.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notesSlide" Target="../notesSlides/notesSlide19.xml"/><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41.wmf"/><Relationship Id="rId4" Type="http://schemas.openxmlformats.org/officeDocument/2006/relationships/oleObject" Target="../embeddings/oleObject18.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notesSlide" Target="../notesSlides/notesSlide24.xml"/><Relationship Id="rId7" Type="http://schemas.openxmlformats.org/officeDocument/2006/relationships/image" Target="../media/image51.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20.bin"/><Relationship Id="rId5" Type="http://schemas.openxmlformats.org/officeDocument/2006/relationships/image" Target="../media/image50.wmf"/><Relationship Id="rId10" Type="http://schemas.openxmlformats.org/officeDocument/2006/relationships/image" Target="../media/image52.wmf"/><Relationship Id="rId4" Type="http://schemas.openxmlformats.org/officeDocument/2006/relationships/oleObject" Target="../embeddings/oleObject19.bin"/><Relationship Id="rId9" Type="http://schemas.openxmlformats.org/officeDocument/2006/relationships/oleObject" Target="../embeddings/oleObject21.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53.wmf"/><Relationship Id="rId4" Type="http://schemas.openxmlformats.org/officeDocument/2006/relationships/oleObject" Target="../embeddings/oleObject22.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28.xml"/><Relationship Id="rId7" Type="http://schemas.openxmlformats.org/officeDocument/2006/relationships/image" Target="../media/image55.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24.bin"/><Relationship Id="rId5" Type="http://schemas.openxmlformats.org/officeDocument/2006/relationships/image" Target="../media/image54.wmf"/><Relationship Id="rId4" Type="http://schemas.openxmlformats.org/officeDocument/2006/relationships/oleObject" Target="../embeddings/oleObject23.bin"/><Relationship Id="rId9" Type="http://schemas.openxmlformats.org/officeDocument/2006/relationships/image" Target="../media/image56.w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latin typeface="Times New Roman" pitchFamily="18" charset="0"/>
                <a:ea typeface="Tahoma" pitchFamily="34" charset="0"/>
                <a:cs typeface="Times New Roman" pitchFamily="18" charset="0"/>
              </a:rPr>
              <a:t>Probabilistic Data </a:t>
            </a:r>
            <a:r>
              <a:rPr lang="en-US" sz="4400" dirty="0" smtClean="0">
                <a:latin typeface="Times New Roman" pitchFamily="18" charset="0"/>
                <a:ea typeface="Tahoma" pitchFamily="34" charset="0"/>
                <a:cs typeface="Times New Roman" pitchFamily="18" charset="0"/>
              </a:rPr>
              <a:t>Management</a:t>
            </a:r>
            <a:endParaRPr lang="en-US" sz="4400" dirty="0">
              <a:latin typeface="Times New Roman" pitchFamily="18" charset="0"/>
              <a:ea typeface="Tahoma" pitchFamily="34" charset="0"/>
              <a:cs typeface="Times New Roman" pitchFamily="18" charset="0"/>
            </a:endParaRPr>
          </a:p>
        </p:txBody>
      </p:sp>
      <p:sp>
        <p:nvSpPr>
          <p:cNvPr id="3" name="Subtitle 2"/>
          <p:cNvSpPr>
            <a:spLocks noGrp="1"/>
          </p:cNvSpPr>
          <p:nvPr>
            <p:ph type="subTitle" idx="1"/>
          </p:nvPr>
        </p:nvSpPr>
        <p:spPr/>
        <p:txBody>
          <a:bodyPr/>
          <a:lstStyle/>
          <a:p>
            <a:r>
              <a:rPr lang="en-US" sz="3600" dirty="0" smtClean="0">
                <a:latin typeface="Times New Roman" pitchFamily="18" charset="0"/>
                <a:ea typeface="Tahoma" pitchFamily="34" charset="0"/>
                <a:cs typeface="Times New Roman" pitchFamily="18" charset="0"/>
              </a:rPr>
              <a:t>Chapter 9: Probabilistic Query Answering (7)</a:t>
            </a:r>
          </a:p>
        </p:txBody>
      </p:sp>
      <p:sp>
        <p:nvSpPr>
          <p:cNvPr id="4" name="Slide Number Placeholder 3"/>
          <p:cNvSpPr>
            <a:spLocks noGrp="1"/>
          </p:cNvSpPr>
          <p:nvPr>
            <p:ph type="sldNum" sz="quarter" idx="12"/>
          </p:nvPr>
        </p:nvSpPr>
        <p:spPr/>
        <p:txBody>
          <a:bodyPr/>
          <a:lstStyle/>
          <a:p>
            <a:pPr>
              <a:defRPr/>
            </a:pPr>
            <a:fld id="{1C58099E-2FB3-4AE7-8B19-9FB9B614AB27}" type="slidenum">
              <a:rPr lang="en-US" altLang="zh-CN" smtClean="0">
                <a:solidFill>
                  <a:srgbClr val="000000"/>
                </a:solidFill>
              </a:rPr>
              <a:pPr>
                <a:defRPr/>
              </a:pPr>
              <a:t>1</a:t>
            </a:fld>
            <a:endParaRPr lang="en-US" altLang="zh-CN">
              <a:solidFill>
                <a:srgbClr val="000000"/>
              </a:solidFill>
            </a:endParaRPr>
          </a:p>
        </p:txBody>
      </p:sp>
    </p:spTree>
    <p:extLst>
      <p:ext uri="{BB962C8B-B14F-4D97-AF65-F5344CB8AC3E}">
        <p14:creationId xmlns:p14="http://schemas.microsoft.com/office/powerpoint/2010/main" val="596735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755650" y="1341438"/>
            <a:ext cx="7931150" cy="2447925"/>
          </a:xfrm>
        </p:spPr>
        <p:txBody>
          <a:bodyPr>
            <a:noAutofit/>
          </a:bodyPr>
          <a:lstStyle/>
          <a:p>
            <a:pPr eaLnBrk="1" hangingPunct="1">
              <a:defRPr/>
            </a:pPr>
            <a:r>
              <a:rPr lang="en-US" altLang="zh-CN" sz="4400" dirty="0" smtClean="0">
                <a:effectLst>
                  <a:outerShdw blurRad="38100" dist="38100" dir="2700000" algn="tl">
                    <a:srgbClr val="C0C0C0"/>
                  </a:outerShdw>
                </a:effectLst>
                <a:latin typeface="Times New Roman" pitchFamily="18" charset="0"/>
                <a:ea typeface="宋体" pitchFamily="2" charset="-122"/>
              </a:rPr>
              <a:t>Indexing Correlated Probabilistic Databases</a:t>
            </a:r>
            <a:endParaRPr lang="en-US" altLang="zh-CN" sz="4400" dirty="0">
              <a:effectLst>
                <a:outerShdw blurRad="38100" dist="38100" dir="2700000" algn="tl">
                  <a:srgbClr val="C0C0C0"/>
                </a:outerShdw>
              </a:effectLst>
              <a:latin typeface="Times New Roman" pitchFamily="18" charset="0"/>
              <a:ea typeface="宋体" pitchFamily="2" charset="-122"/>
            </a:endParaRPr>
          </a:p>
        </p:txBody>
      </p:sp>
      <p:sp>
        <p:nvSpPr>
          <p:cNvPr id="36867" name="Rectangle 3"/>
          <p:cNvSpPr>
            <a:spLocks noGrp="1" noChangeArrowheads="1"/>
          </p:cNvSpPr>
          <p:nvPr>
            <p:ph type="subTitle" idx="1"/>
          </p:nvPr>
        </p:nvSpPr>
        <p:spPr>
          <a:xfrm>
            <a:off x="1981200" y="4038600"/>
            <a:ext cx="6553200" cy="1752600"/>
          </a:xfrm>
        </p:spPr>
        <p:txBody>
          <a:bodyPr/>
          <a:lstStyle/>
          <a:p>
            <a:pPr eaLnBrk="1" hangingPunct="1">
              <a:lnSpc>
                <a:spcPct val="80000"/>
              </a:lnSpc>
            </a:pPr>
            <a:r>
              <a:rPr lang="en-US" altLang="zh-CN" sz="2200" dirty="0" smtClean="0">
                <a:latin typeface="Times New Roman" pitchFamily="18" charset="0"/>
                <a:ea typeface="宋体" pitchFamily="2" charset="-122"/>
              </a:rPr>
              <a:t>B. </a:t>
            </a:r>
            <a:r>
              <a:rPr lang="en-US" altLang="zh-CN" sz="2200" dirty="0" err="1" smtClean="0">
                <a:latin typeface="Times New Roman" pitchFamily="18" charset="0"/>
                <a:ea typeface="宋体" pitchFamily="2" charset="-122"/>
              </a:rPr>
              <a:t>Kanagal</a:t>
            </a:r>
            <a:r>
              <a:rPr lang="en-US" altLang="zh-CN" sz="2200" dirty="0" smtClean="0">
                <a:latin typeface="Times New Roman" pitchFamily="18" charset="0"/>
                <a:ea typeface="宋体" pitchFamily="2" charset="-122"/>
              </a:rPr>
              <a:t> and A. </a:t>
            </a:r>
            <a:r>
              <a:rPr lang="en-US" altLang="zh-CN" sz="2200" dirty="0" err="1" smtClean="0">
                <a:latin typeface="Times New Roman" pitchFamily="18" charset="0"/>
                <a:ea typeface="宋体" pitchFamily="2" charset="-122"/>
              </a:rPr>
              <a:t>Deshpande</a:t>
            </a:r>
            <a:r>
              <a:rPr lang="en-US" altLang="zh-CN" sz="2200" dirty="0" smtClean="0">
                <a:latin typeface="Times New Roman" pitchFamily="18" charset="0"/>
                <a:ea typeface="宋体" pitchFamily="2" charset="-122"/>
              </a:rPr>
              <a:t>, </a:t>
            </a:r>
            <a:r>
              <a:rPr lang="en-US" altLang="zh-CN" sz="2200" i="1" dirty="0" smtClean="0">
                <a:latin typeface="Times New Roman" pitchFamily="18" charset="0"/>
                <a:ea typeface="宋体" pitchFamily="2" charset="-122"/>
              </a:rPr>
              <a:t>International Conference on Management of data</a:t>
            </a:r>
            <a:r>
              <a:rPr lang="en-US" altLang="zh-CN" sz="2200" dirty="0" smtClean="0">
                <a:latin typeface="Times New Roman" pitchFamily="18" charset="0"/>
                <a:ea typeface="宋体" pitchFamily="2" charset="-122"/>
              </a:rPr>
              <a:t> (SIGMOD), 2009</a:t>
            </a:r>
          </a:p>
        </p:txBody>
      </p:sp>
      <p:sp>
        <p:nvSpPr>
          <p:cNvPr id="36868" name="Rectangle 3"/>
          <p:cNvSpPr>
            <a:spLocks noChangeArrowheads="1"/>
          </p:cNvSpPr>
          <p:nvPr/>
        </p:nvSpPr>
        <p:spPr bwMode="auto">
          <a:xfrm>
            <a:off x="0" y="1057275"/>
            <a:ext cx="9144000" cy="0"/>
          </a:xfrm>
          <a:prstGeom prst="rect">
            <a:avLst/>
          </a:prstGeom>
          <a:noFill/>
          <a:ln w="9525">
            <a:noFill/>
            <a:miter lim="800000"/>
            <a:headEnd/>
            <a:tailEnd/>
          </a:ln>
        </p:spPr>
        <p:txBody>
          <a:bodyPr wrap="none" anchor="ctr">
            <a:spAutoFit/>
          </a:bodyPr>
          <a:lstStyle/>
          <a:p>
            <a:endParaRPr lang="en-US"/>
          </a:p>
        </p:txBody>
      </p:sp>
      <p:sp>
        <p:nvSpPr>
          <p:cNvPr id="36869" name="Rectangle 5"/>
          <p:cNvSpPr>
            <a:spLocks noChangeArrowheads="1"/>
          </p:cNvSpPr>
          <p:nvPr/>
        </p:nvSpPr>
        <p:spPr bwMode="auto">
          <a:xfrm>
            <a:off x="0" y="1057275"/>
            <a:ext cx="9144000" cy="0"/>
          </a:xfrm>
          <a:prstGeom prst="rect">
            <a:avLst/>
          </a:prstGeom>
          <a:noFill/>
          <a:ln w="9525">
            <a:noFill/>
            <a:miter lim="800000"/>
            <a:headEnd/>
            <a:tailEnd/>
          </a:ln>
        </p:spPr>
        <p:txBody>
          <a:bodyPr wrap="none" anchor="ctr">
            <a:spAutoFit/>
          </a:bodyPr>
          <a:lstStyle/>
          <a:p>
            <a:endParaRPr lang="en-US"/>
          </a:p>
        </p:txBody>
      </p:sp>
      <p:sp>
        <p:nvSpPr>
          <p:cNvPr id="6" name="Slide Number Placeholder 5"/>
          <p:cNvSpPr>
            <a:spLocks noGrp="1"/>
          </p:cNvSpPr>
          <p:nvPr>
            <p:ph type="sldNum" sz="quarter" idx="12"/>
          </p:nvPr>
        </p:nvSpPr>
        <p:spPr/>
        <p:txBody>
          <a:bodyPr/>
          <a:lstStyle/>
          <a:p>
            <a:pPr>
              <a:defRPr/>
            </a:pPr>
            <a:fld id="{1C58099E-2FB3-4AE7-8B19-9FB9B614AB27}" type="slidenum">
              <a:rPr lang="en-US" altLang="zh-CN" smtClean="0">
                <a:solidFill>
                  <a:srgbClr val="000000"/>
                </a:solidFill>
              </a:rPr>
              <a:pPr>
                <a:defRPr/>
              </a:pPr>
              <a:t>10</a:t>
            </a:fld>
            <a:endParaRPr lang="en-US" altLang="zh-CN">
              <a:solidFill>
                <a:srgbClr val="000000"/>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4DBE5FA2-D543-4D51-8BC0-CF1DC586E1AD}" type="slidenum">
              <a:rPr lang="en-US" altLang="en-US"/>
              <a:pPr>
                <a:defRPr/>
              </a:pPr>
              <a:t>11</a:t>
            </a:fld>
            <a:endParaRPr lang="en-US" altLang="en-US"/>
          </a:p>
        </p:txBody>
      </p:sp>
      <p:sp>
        <p:nvSpPr>
          <p:cNvPr id="12291" name="Rectangle 2"/>
          <p:cNvSpPr>
            <a:spLocks noGrp="1" noChangeArrowheads="1"/>
          </p:cNvSpPr>
          <p:nvPr>
            <p:ph type="title"/>
          </p:nvPr>
        </p:nvSpPr>
        <p:spPr/>
        <p:txBody>
          <a:bodyPr/>
          <a:lstStyle/>
          <a:p>
            <a:pPr eaLnBrk="1" hangingPunct="1"/>
            <a:r>
              <a:rPr lang="en-US" altLang="zh-CN" sz="3200" dirty="0" smtClean="0">
                <a:latin typeface="Times New Roman" pitchFamily="18" charset="0"/>
                <a:ea typeface="宋体" pitchFamily="2" charset="-122"/>
              </a:rPr>
              <a:t>Junction Tree Algorithm (</a:t>
            </a:r>
            <a:r>
              <a:rPr lang="en-US" altLang="zh-CN" sz="3200" dirty="0" err="1" smtClean="0">
                <a:latin typeface="Times New Roman" pitchFamily="18" charset="0"/>
                <a:ea typeface="宋体" pitchFamily="2" charset="-122"/>
              </a:rPr>
              <a:t>Hugin</a:t>
            </a:r>
            <a:r>
              <a:rPr lang="en-US" altLang="zh-CN" sz="3200" dirty="0" smtClean="0">
                <a:latin typeface="Times New Roman" pitchFamily="18" charset="0"/>
                <a:ea typeface="宋体" pitchFamily="2" charset="-122"/>
              </a:rPr>
              <a:t> Algorithm)</a:t>
            </a:r>
          </a:p>
        </p:txBody>
      </p:sp>
      <p:sp>
        <p:nvSpPr>
          <p:cNvPr id="28702" name="Rectangle 30"/>
          <p:cNvSpPr>
            <a:spLocks noGrp="1" noChangeArrowheads="1"/>
          </p:cNvSpPr>
          <p:nvPr>
            <p:ph type="body" idx="1"/>
          </p:nvPr>
        </p:nvSpPr>
        <p:spPr>
          <a:xfrm>
            <a:off x="457200" y="1905000"/>
            <a:ext cx="8229600" cy="4225925"/>
          </a:xfrm>
        </p:spPr>
        <p:txBody>
          <a:bodyPr/>
          <a:lstStyle/>
          <a:p>
            <a:pPr eaLnBrk="1" hangingPunct="1"/>
            <a:r>
              <a:rPr lang="en-US" altLang="zh-CN" sz="2600" dirty="0" smtClean="0">
                <a:latin typeface="Times New Roman" pitchFamily="18" charset="0"/>
                <a:ea typeface="宋体" pitchFamily="2" charset="-122"/>
              </a:rPr>
              <a:t>For probabilistic graphical model</a:t>
            </a:r>
          </a:p>
          <a:p>
            <a:pPr lvl="1" algn="just" eaLnBrk="1" hangingPunct="1"/>
            <a:r>
              <a:rPr lang="en-US" altLang="zh-CN" sz="2200" dirty="0" smtClean="0">
                <a:latin typeface="Times New Roman" pitchFamily="18" charset="0"/>
                <a:ea typeface="宋体" pitchFamily="2" charset="-122"/>
              </a:rPr>
              <a:t>If the graph is a directed acyclic graph, then moralize it by connecting nodes that have a common child, and then making all edges in the graph undirected</a:t>
            </a:r>
          </a:p>
          <a:p>
            <a:pPr lvl="1" algn="just" eaLnBrk="1" hangingPunct="1"/>
            <a:r>
              <a:rPr lang="en-US" altLang="zh-CN" sz="2200" dirty="0" smtClean="0">
                <a:latin typeface="Times New Roman" pitchFamily="18" charset="0"/>
                <a:ea typeface="宋体" pitchFamily="2" charset="-122"/>
              </a:rPr>
              <a:t>Triangulate the graph to make it </a:t>
            </a:r>
            <a:r>
              <a:rPr lang="en-US" altLang="zh-CN" sz="2200" dirty="0" err="1" smtClean="0">
                <a:latin typeface="Times New Roman" pitchFamily="18" charset="0"/>
                <a:ea typeface="宋体" pitchFamily="2" charset="-122"/>
              </a:rPr>
              <a:t>chordal</a:t>
            </a:r>
            <a:endParaRPr lang="en-US" altLang="zh-CN" sz="2200" dirty="0" smtClean="0">
              <a:latin typeface="Times New Roman" pitchFamily="18" charset="0"/>
              <a:ea typeface="宋体" pitchFamily="2" charset="-122"/>
            </a:endParaRPr>
          </a:p>
          <a:p>
            <a:pPr lvl="1" algn="just" eaLnBrk="1" hangingPunct="1"/>
            <a:r>
              <a:rPr lang="en-US" altLang="zh-CN" sz="2200" dirty="0" smtClean="0">
                <a:latin typeface="Times New Roman" pitchFamily="18" charset="0"/>
                <a:ea typeface="宋体" pitchFamily="2" charset="-122"/>
              </a:rPr>
              <a:t>Construct a junction tree from the</a:t>
            </a:r>
          </a:p>
          <a:p>
            <a:pPr lvl="1" algn="just" eaLnBrk="1" hangingPunct="1">
              <a:buFont typeface="Wingdings" pitchFamily="2" charset="2"/>
              <a:buNone/>
            </a:pPr>
            <a:r>
              <a:rPr lang="en-US" altLang="zh-CN" sz="2200" dirty="0" smtClean="0">
                <a:latin typeface="Times New Roman" pitchFamily="18" charset="0"/>
                <a:ea typeface="宋体" pitchFamily="2" charset="-122"/>
              </a:rPr>
              <a:t>     triangulated graph</a:t>
            </a:r>
          </a:p>
          <a:p>
            <a:pPr lvl="1" algn="just" eaLnBrk="1" hangingPunct="1"/>
            <a:r>
              <a:rPr lang="en-US" altLang="zh-CN" sz="2200" dirty="0" smtClean="0">
                <a:latin typeface="Times New Roman" pitchFamily="18" charset="0"/>
                <a:ea typeface="宋体" pitchFamily="2" charset="-122"/>
              </a:rPr>
              <a:t>Message passing </a:t>
            </a:r>
          </a:p>
          <a:p>
            <a:pPr lvl="1" algn="just" eaLnBrk="1" hangingPunct="1">
              <a:buFont typeface="Wingdings" pitchFamily="2" charset="2"/>
              <a:buNone/>
            </a:pPr>
            <a:endParaRPr lang="en-US" altLang="zh-CN" sz="2200" dirty="0" smtClean="0">
              <a:latin typeface="Times New Roman" pitchFamily="18" charset="0"/>
              <a:ea typeface="宋体" pitchFamily="2" charset="-122"/>
            </a:endParaRPr>
          </a:p>
        </p:txBody>
      </p:sp>
      <p:pic>
        <p:nvPicPr>
          <p:cNvPr id="12293" name="Picture 34" descr="MoralGraph-DAG1"/>
          <p:cNvPicPr>
            <a:picLocks noChangeAspect="1" noChangeArrowheads="1"/>
          </p:cNvPicPr>
          <p:nvPr/>
        </p:nvPicPr>
        <p:blipFill>
          <a:blip r:embed="rId3" cstate="print"/>
          <a:srcRect/>
          <a:stretch>
            <a:fillRect/>
          </a:stretch>
        </p:blipFill>
        <p:spPr bwMode="auto">
          <a:xfrm>
            <a:off x="5410200" y="914400"/>
            <a:ext cx="1676400" cy="1482725"/>
          </a:xfrm>
          <a:prstGeom prst="rect">
            <a:avLst/>
          </a:prstGeom>
          <a:noFill/>
          <a:ln w="9525">
            <a:noFill/>
            <a:miter lim="800000"/>
            <a:headEnd/>
            <a:tailEnd/>
          </a:ln>
        </p:spPr>
      </p:pic>
      <p:pic>
        <p:nvPicPr>
          <p:cNvPr id="12294" name="Picture 36" descr="Moralized_graph1"/>
          <p:cNvPicPr>
            <a:picLocks noChangeAspect="1" noChangeArrowheads="1"/>
          </p:cNvPicPr>
          <p:nvPr/>
        </p:nvPicPr>
        <p:blipFill>
          <a:blip r:embed="rId4" cstate="print"/>
          <a:srcRect/>
          <a:stretch>
            <a:fillRect/>
          </a:stretch>
        </p:blipFill>
        <p:spPr bwMode="auto">
          <a:xfrm>
            <a:off x="7239000" y="914400"/>
            <a:ext cx="1676400" cy="1482725"/>
          </a:xfrm>
          <a:prstGeom prst="rect">
            <a:avLst/>
          </a:prstGeom>
          <a:noFill/>
          <a:ln w="9525">
            <a:noFill/>
            <a:miter lim="800000"/>
            <a:headEnd/>
            <a:tailEnd/>
          </a:ln>
        </p:spPr>
      </p:pic>
      <p:pic>
        <p:nvPicPr>
          <p:cNvPr id="28710" name="Picture 38" descr="File:Chordal-graph.svg">
            <a:hlinkClick r:id="rId5"/>
          </p:cNvPr>
          <p:cNvPicPr>
            <a:picLocks noChangeAspect="1" noChangeArrowheads="1"/>
          </p:cNvPicPr>
          <p:nvPr/>
        </p:nvPicPr>
        <p:blipFill>
          <a:blip r:embed="rId6" cstate="print"/>
          <a:srcRect/>
          <a:stretch>
            <a:fillRect/>
          </a:stretch>
        </p:blipFill>
        <p:spPr bwMode="auto">
          <a:xfrm>
            <a:off x="6629400" y="3048000"/>
            <a:ext cx="1828800" cy="1390650"/>
          </a:xfrm>
          <a:prstGeom prst="rect">
            <a:avLst/>
          </a:prstGeom>
          <a:noFill/>
          <a:ln w="9525">
            <a:noFill/>
            <a:miter lim="800000"/>
            <a:headEnd/>
            <a:tailEnd/>
          </a:ln>
        </p:spPr>
      </p:pic>
      <p:grpSp>
        <p:nvGrpSpPr>
          <p:cNvPr id="2" name="Group 43"/>
          <p:cNvGrpSpPr>
            <a:grpSpLocks/>
          </p:cNvGrpSpPr>
          <p:nvPr/>
        </p:nvGrpSpPr>
        <p:grpSpPr bwMode="auto">
          <a:xfrm>
            <a:off x="6199188" y="4648200"/>
            <a:ext cx="2438400" cy="1676400"/>
            <a:chOff x="2736" y="2736"/>
            <a:chExt cx="2304" cy="1446"/>
          </a:xfrm>
        </p:grpSpPr>
        <p:pic>
          <p:nvPicPr>
            <p:cNvPr id="12306" name="Picture 41"/>
            <p:cNvPicPr>
              <a:picLocks noChangeAspect="1" noChangeArrowheads="1"/>
            </p:cNvPicPr>
            <p:nvPr/>
          </p:nvPicPr>
          <p:blipFill>
            <a:blip r:embed="rId7" cstate="print"/>
            <a:srcRect/>
            <a:stretch>
              <a:fillRect/>
            </a:stretch>
          </p:blipFill>
          <p:spPr bwMode="auto">
            <a:xfrm>
              <a:off x="2784" y="2880"/>
              <a:ext cx="2256" cy="1302"/>
            </a:xfrm>
            <a:prstGeom prst="rect">
              <a:avLst/>
            </a:prstGeom>
            <a:noFill/>
            <a:ln w="9525">
              <a:noFill/>
              <a:miter lim="800000"/>
              <a:headEnd/>
              <a:tailEnd/>
            </a:ln>
            <a:effectLst/>
          </p:spPr>
        </p:pic>
        <p:sp>
          <p:nvSpPr>
            <p:cNvPr id="12307" name="Rectangle 42"/>
            <p:cNvSpPr>
              <a:spLocks noChangeArrowheads="1"/>
            </p:cNvSpPr>
            <p:nvPr/>
          </p:nvSpPr>
          <p:spPr bwMode="auto">
            <a:xfrm>
              <a:off x="2736" y="2736"/>
              <a:ext cx="1584" cy="624"/>
            </a:xfrm>
            <a:prstGeom prst="rect">
              <a:avLst/>
            </a:prstGeom>
            <a:solidFill>
              <a:schemeClr val="bg1"/>
            </a:solidFill>
            <a:ln w="9525">
              <a:noFill/>
              <a:miter lim="800000"/>
              <a:headEnd/>
              <a:tailEnd/>
            </a:ln>
            <a:effectLst/>
          </p:spPr>
          <p:txBody>
            <a:bodyPr wrap="none" anchor="ctr"/>
            <a:lstStyle/>
            <a:p>
              <a:endParaRPr lang="en-US"/>
            </a:p>
          </p:txBody>
        </p:sp>
      </p:grpSp>
      <p:pic>
        <p:nvPicPr>
          <p:cNvPr id="28716" name="Picture 44"/>
          <p:cNvPicPr>
            <a:picLocks noChangeAspect="1" noChangeArrowheads="1"/>
          </p:cNvPicPr>
          <p:nvPr/>
        </p:nvPicPr>
        <p:blipFill>
          <a:blip r:embed="rId8" cstate="print"/>
          <a:srcRect/>
          <a:stretch>
            <a:fillRect/>
          </a:stretch>
        </p:blipFill>
        <p:spPr bwMode="auto">
          <a:xfrm>
            <a:off x="3810000" y="5105400"/>
            <a:ext cx="2438400" cy="1138238"/>
          </a:xfrm>
          <a:prstGeom prst="rect">
            <a:avLst/>
          </a:prstGeom>
          <a:noFill/>
          <a:ln w="9525">
            <a:noFill/>
            <a:miter lim="800000"/>
            <a:headEnd/>
            <a:tailEnd/>
          </a:ln>
          <a:effectLst/>
        </p:spPr>
      </p:pic>
      <p:sp>
        <p:nvSpPr>
          <p:cNvPr id="28718" name="Oval 46"/>
          <p:cNvSpPr>
            <a:spLocks noChangeArrowheads="1"/>
          </p:cNvSpPr>
          <p:nvPr/>
        </p:nvSpPr>
        <p:spPr bwMode="auto">
          <a:xfrm>
            <a:off x="3810000" y="5562600"/>
            <a:ext cx="381000" cy="357188"/>
          </a:xfrm>
          <a:prstGeom prst="ellipse">
            <a:avLst/>
          </a:prstGeom>
          <a:solidFill>
            <a:srgbClr val="FF00FF">
              <a:alpha val="10196"/>
            </a:srgbClr>
          </a:solidFill>
          <a:ln w="9525">
            <a:noFill/>
            <a:round/>
            <a:headEnd/>
            <a:tailEnd/>
          </a:ln>
          <a:effectLst/>
        </p:spPr>
        <p:txBody>
          <a:bodyPr wrap="none" anchor="ctr"/>
          <a:lstStyle/>
          <a:p>
            <a:endParaRPr lang="en-US"/>
          </a:p>
        </p:txBody>
      </p:sp>
      <p:sp>
        <p:nvSpPr>
          <p:cNvPr id="28719" name="Oval 47"/>
          <p:cNvSpPr>
            <a:spLocks noChangeArrowheads="1"/>
          </p:cNvSpPr>
          <p:nvPr/>
        </p:nvSpPr>
        <p:spPr bwMode="auto">
          <a:xfrm>
            <a:off x="5181600" y="5562600"/>
            <a:ext cx="381000" cy="357188"/>
          </a:xfrm>
          <a:prstGeom prst="ellipse">
            <a:avLst/>
          </a:prstGeom>
          <a:solidFill>
            <a:srgbClr val="FF00FF">
              <a:alpha val="10196"/>
            </a:srgbClr>
          </a:solidFill>
          <a:ln w="9525">
            <a:noFill/>
            <a:round/>
            <a:headEnd/>
            <a:tailEnd/>
          </a:ln>
          <a:effectLst/>
        </p:spPr>
        <p:txBody>
          <a:bodyPr wrap="none" anchor="ctr"/>
          <a:lstStyle/>
          <a:p>
            <a:endParaRPr lang="en-US"/>
          </a:p>
        </p:txBody>
      </p:sp>
      <p:sp>
        <p:nvSpPr>
          <p:cNvPr id="28722" name="Rectangle 50"/>
          <p:cNvSpPr>
            <a:spLocks noChangeArrowheads="1"/>
          </p:cNvSpPr>
          <p:nvPr/>
        </p:nvSpPr>
        <p:spPr bwMode="auto">
          <a:xfrm>
            <a:off x="6440488" y="5410200"/>
            <a:ext cx="341312" cy="304800"/>
          </a:xfrm>
          <a:prstGeom prst="rect">
            <a:avLst/>
          </a:prstGeom>
          <a:solidFill>
            <a:srgbClr val="FF00FF">
              <a:alpha val="10196"/>
            </a:srgbClr>
          </a:solidFill>
          <a:ln w="9525">
            <a:noFill/>
            <a:miter lim="800000"/>
            <a:headEnd/>
            <a:tailEnd/>
          </a:ln>
          <a:effectLst/>
        </p:spPr>
        <p:txBody>
          <a:bodyPr wrap="none" anchor="ctr"/>
          <a:lstStyle/>
          <a:p>
            <a:endParaRPr lang="en-US"/>
          </a:p>
        </p:txBody>
      </p:sp>
      <p:sp>
        <p:nvSpPr>
          <p:cNvPr id="28723" name="Rectangle 51"/>
          <p:cNvSpPr>
            <a:spLocks noChangeArrowheads="1"/>
          </p:cNvSpPr>
          <p:nvPr/>
        </p:nvSpPr>
        <p:spPr bwMode="auto">
          <a:xfrm>
            <a:off x="7391400" y="5410200"/>
            <a:ext cx="341313" cy="304800"/>
          </a:xfrm>
          <a:prstGeom prst="rect">
            <a:avLst/>
          </a:prstGeom>
          <a:solidFill>
            <a:srgbClr val="FF00FF">
              <a:alpha val="10196"/>
            </a:srgbClr>
          </a:solidFill>
          <a:ln w="9525">
            <a:noFill/>
            <a:miter lim="800000"/>
            <a:headEnd/>
            <a:tailEnd/>
          </a:ln>
          <a:effectLst/>
        </p:spPr>
        <p:txBody>
          <a:bodyPr wrap="none" anchor="ctr"/>
          <a:lstStyle/>
          <a:p>
            <a:endParaRPr lang="en-US"/>
          </a:p>
        </p:txBody>
      </p:sp>
      <p:sp>
        <p:nvSpPr>
          <p:cNvPr id="28724" name="Oval 52"/>
          <p:cNvSpPr>
            <a:spLocks noChangeArrowheads="1"/>
          </p:cNvSpPr>
          <p:nvPr/>
        </p:nvSpPr>
        <p:spPr bwMode="auto">
          <a:xfrm>
            <a:off x="6946900" y="5422900"/>
            <a:ext cx="236538" cy="296863"/>
          </a:xfrm>
          <a:prstGeom prst="ellipse">
            <a:avLst/>
          </a:prstGeom>
          <a:solidFill>
            <a:srgbClr val="FF00FF">
              <a:alpha val="10196"/>
            </a:srgbClr>
          </a:solidFill>
          <a:ln w="9525">
            <a:noFill/>
            <a:round/>
            <a:headEnd/>
            <a:tailEnd/>
          </a:ln>
          <a:effectLst/>
        </p:spPr>
        <p:txBody>
          <a:bodyPr wrap="none" anchor="ctr"/>
          <a:lstStyle/>
          <a:p>
            <a:endParaRPr lang="en-US"/>
          </a:p>
        </p:txBody>
      </p:sp>
      <p:sp>
        <p:nvSpPr>
          <p:cNvPr id="28727" name="Text Box 55"/>
          <p:cNvSpPr txBox="1">
            <a:spLocks noChangeArrowheads="1"/>
          </p:cNvSpPr>
          <p:nvPr/>
        </p:nvSpPr>
        <p:spPr bwMode="auto">
          <a:xfrm>
            <a:off x="6400800" y="4953000"/>
            <a:ext cx="1270000" cy="366713"/>
          </a:xfrm>
          <a:prstGeom prst="rect">
            <a:avLst/>
          </a:prstGeom>
          <a:noFill/>
          <a:ln w="9525">
            <a:noFill/>
            <a:miter lim="800000"/>
            <a:headEnd/>
            <a:tailEnd/>
          </a:ln>
          <a:effectLst/>
        </p:spPr>
        <p:txBody>
          <a:bodyPr wrap="none">
            <a:spAutoFit/>
          </a:bodyPr>
          <a:lstStyle/>
          <a:p>
            <a:r>
              <a:rPr lang="en-US" altLang="zh-CN" b="1" i="1">
                <a:solidFill>
                  <a:srgbClr val="FF00FF"/>
                </a:solidFill>
                <a:latin typeface="Times New Roman" pitchFamily="18" charset="0"/>
                <a:ea typeface="宋体" pitchFamily="2" charset="-122"/>
              </a:rPr>
              <a:t>St</a:t>
            </a:r>
            <a:r>
              <a:rPr lang="en-US" altLang="zh-TW" b="1" i="1">
                <a:solidFill>
                  <a:srgbClr val="FF00FF"/>
                </a:solidFill>
                <a:latin typeface="Times New Roman" pitchFamily="18" charset="0"/>
                <a:ea typeface="PMingLiU" pitchFamily="18" charset="-120"/>
              </a:rPr>
              <a:t>einer tree</a:t>
            </a:r>
            <a:endParaRPr lang="en-US" altLang="zh-CN" b="1" i="1">
              <a:solidFill>
                <a:srgbClr val="FF00FF"/>
              </a:solidFill>
              <a:latin typeface="Times New Roman" pitchFamily="18" charset="0"/>
              <a:ea typeface="宋体" pitchFamily="2" charset="-122"/>
            </a:endParaRPr>
          </a:p>
        </p:txBody>
      </p:sp>
      <p:sp>
        <p:nvSpPr>
          <p:cNvPr id="28728" name="Rectangle 56"/>
          <p:cNvSpPr>
            <a:spLocks noChangeArrowheads="1"/>
          </p:cNvSpPr>
          <p:nvPr/>
        </p:nvSpPr>
        <p:spPr bwMode="auto">
          <a:xfrm>
            <a:off x="8313738" y="4986338"/>
            <a:ext cx="341312" cy="304800"/>
          </a:xfrm>
          <a:prstGeom prst="rect">
            <a:avLst/>
          </a:prstGeom>
          <a:solidFill>
            <a:srgbClr val="FF00FF">
              <a:alpha val="10196"/>
            </a:srgbClr>
          </a:solidFill>
          <a:ln w="9525">
            <a:noFill/>
            <a:miter lim="800000"/>
            <a:headEnd/>
            <a:tailEnd/>
          </a:ln>
          <a:effectLst/>
        </p:spPr>
        <p:txBody>
          <a:bodyPr wrap="none" anchor="ctr"/>
          <a:lstStyle/>
          <a:p>
            <a:endParaRPr lang="en-US"/>
          </a:p>
        </p:txBody>
      </p:sp>
      <p:sp>
        <p:nvSpPr>
          <p:cNvPr id="28729" name="Oval 57"/>
          <p:cNvSpPr>
            <a:spLocks noChangeArrowheads="1"/>
          </p:cNvSpPr>
          <p:nvPr/>
        </p:nvSpPr>
        <p:spPr bwMode="auto">
          <a:xfrm>
            <a:off x="7899400" y="5181600"/>
            <a:ext cx="236538" cy="296863"/>
          </a:xfrm>
          <a:prstGeom prst="ellipse">
            <a:avLst/>
          </a:prstGeom>
          <a:solidFill>
            <a:srgbClr val="FF00FF">
              <a:alpha val="10196"/>
            </a:srgbClr>
          </a:solidFill>
          <a:ln w="9525">
            <a:no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70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7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870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70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7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8702">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7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71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7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7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7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72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7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7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18" grpId="0" animBg="1"/>
      <p:bldP spid="28719" grpId="0" animBg="1"/>
      <p:bldP spid="28722" grpId="0" animBg="1"/>
      <p:bldP spid="28723" grpId="0" animBg="1"/>
      <p:bldP spid="28724" grpId="0" animBg="1"/>
      <p:bldP spid="28727" grpId="0"/>
      <p:bldP spid="28728" grpId="0" animBg="1"/>
      <p:bldP spid="287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ea typeface="Tahoma" pitchFamily="34" charset="0"/>
                <a:cs typeface="Times New Roman" pitchFamily="18" charset="0"/>
              </a:rPr>
              <a:t>Indexing Correlated Uncertain Data</a:t>
            </a:r>
            <a:endParaRPr lang="en-US" dirty="0">
              <a:latin typeface="Times New Roman" pitchFamily="18" charset="0"/>
              <a:ea typeface="Tahoma" pitchFamily="34" charset="0"/>
              <a:cs typeface="Times New Roman" pitchFamily="18" charset="0"/>
            </a:endParaRPr>
          </a:p>
        </p:txBody>
      </p:sp>
      <p:sp>
        <p:nvSpPr>
          <p:cNvPr id="5" name="Rectangle 4"/>
          <p:cNvSpPr/>
          <p:nvPr/>
        </p:nvSpPr>
        <p:spPr>
          <a:xfrm>
            <a:off x="457200" y="6172200"/>
            <a:ext cx="8001000" cy="646331"/>
          </a:xfrm>
          <a:prstGeom prst="rect">
            <a:avLst/>
          </a:prstGeom>
          <a:ln>
            <a:solidFill>
              <a:schemeClr val="tx1"/>
            </a:solidFill>
          </a:ln>
        </p:spPr>
        <p:txBody>
          <a:bodyPr wrap="square">
            <a:spAutoFit/>
          </a:bodyPr>
          <a:lstStyle/>
          <a:p>
            <a:pPr algn="just"/>
            <a:r>
              <a:rPr lang="en-US" altLang="zh-CN" dirty="0" smtClean="0">
                <a:effectLst>
                  <a:outerShdw blurRad="38100" dist="38100" dir="2700000" algn="tl">
                    <a:srgbClr val="000000">
                      <a:alpha val="43137"/>
                    </a:srgbClr>
                  </a:outerShdw>
                </a:effectLst>
                <a:latin typeface="Times New Roman" pitchFamily="18" charset="0"/>
                <a:ea typeface="宋体" pitchFamily="2" charset="-122"/>
              </a:rPr>
              <a:t>B. </a:t>
            </a:r>
            <a:r>
              <a:rPr lang="en-US" altLang="zh-CN" dirty="0" err="1" smtClean="0">
                <a:effectLst>
                  <a:outerShdw blurRad="38100" dist="38100" dir="2700000" algn="tl">
                    <a:srgbClr val="000000">
                      <a:alpha val="43137"/>
                    </a:srgbClr>
                  </a:outerShdw>
                </a:effectLst>
                <a:latin typeface="Times New Roman" pitchFamily="18" charset="0"/>
                <a:ea typeface="宋体" pitchFamily="2" charset="-122"/>
              </a:rPr>
              <a:t>Kanagal</a:t>
            </a:r>
            <a:r>
              <a:rPr lang="en-US" altLang="zh-CN" dirty="0" smtClean="0">
                <a:effectLst>
                  <a:outerShdw blurRad="38100" dist="38100" dir="2700000" algn="tl">
                    <a:srgbClr val="000000">
                      <a:alpha val="43137"/>
                    </a:srgbClr>
                  </a:outerShdw>
                </a:effectLst>
                <a:latin typeface="Times New Roman" pitchFamily="18" charset="0"/>
                <a:ea typeface="宋体" pitchFamily="2" charset="-122"/>
              </a:rPr>
              <a:t> and A. </a:t>
            </a:r>
            <a:r>
              <a:rPr lang="en-US" altLang="zh-CN" dirty="0" err="1" smtClean="0">
                <a:effectLst>
                  <a:outerShdw blurRad="38100" dist="38100" dir="2700000" algn="tl">
                    <a:srgbClr val="000000">
                      <a:alpha val="43137"/>
                    </a:srgbClr>
                  </a:outerShdw>
                </a:effectLst>
                <a:latin typeface="Times New Roman" pitchFamily="18" charset="0"/>
                <a:ea typeface="宋体" pitchFamily="2" charset="-122"/>
              </a:rPr>
              <a:t>Deshpande</a:t>
            </a:r>
            <a:r>
              <a:rPr lang="en-US" dirty="0" smtClean="0">
                <a:effectLst>
                  <a:outerShdw blurRad="38100" dist="38100" dir="2700000" algn="tl" rotWithShape="0">
                    <a:srgbClr val="000000">
                      <a:alpha val="43137"/>
                    </a:srgbClr>
                  </a:outerShdw>
                </a:effectLst>
                <a:latin typeface="Times New Roman" pitchFamily="18" charset="0"/>
                <a:ea typeface="Tahoma" pitchFamily="34" charset="0"/>
                <a:cs typeface="Times New Roman" pitchFamily="18" charset="0"/>
              </a:rPr>
              <a:t>. </a:t>
            </a:r>
            <a:r>
              <a:rPr lang="en-US" dirty="0" smtClean="0">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rPr>
              <a:t>Indexing Correlated Probabilistic Databases. In SIGMOD, 2009.</a:t>
            </a:r>
            <a:endParaRPr lang="en-US" dirty="0">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endParaRPr>
          </a:p>
        </p:txBody>
      </p:sp>
      <p:pic>
        <p:nvPicPr>
          <p:cNvPr id="24371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07206" y="914400"/>
            <a:ext cx="2616994" cy="2667000"/>
          </a:xfrm>
          <a:prstGeom prst="rect">
            <a:avLst/>
          </a:prstGeom>
          <a:noFill/>
          <a:ln w="9525">
            <a:noFill/>
            <a:miter lim="800000"/>
            <a:headEnd/>
            <a:tailEnd/>
          </a:ln>
        </p:spPr>
      </p:pic>
      <p:sp>
        <p:nvSpPr>
          <p:cNvPr id="12" name="TextBox 11"/>
          <p:cNvSpPr txBox="1"/>
          <p:nvPr/>
        </p:nvSpPr>
        <p:spPr>
          <a:xfrm>
            <a:off x="533400" y="3429000"/>
            <a:ext cx="2855269" cy="461665"/>
          </a:xfrm>
          <a:prstGeom prst="rect">
            <a:avLst/>
          </a:prstGeom>
          <a:noFill/>
        </p:spPr>
        <p:txBody>
          <a:bodyPr wrap="none" rtlCol="0">
            <a:spAutoFit/>
          </a:bodyPr>
          <a:lstStyle/>
          <a:p>
            <a:r>
              <a:rPr lang="en-US" sz="2400" dirty="0" smtClean="0">
                <a:solidFill>
                  <a:srgbClr val="3333FF"/>
                </a:solidFill>
                <a:latin typeface="Times New Roman" pitchFamily="18" charset="0"/>
                <a:cs typeface="Times New Roman" pitchFamily="18" charset="0"/>
              </a:rPr>
              <a:t>probabilistic database</a:t>
            </a:r>
            <a:endParaRPr lang="en-US" sz="2400" dirty="0">
              <a:solidFill>
                <a:srgbClr val="3333FF"/>
              </a:solidFill>
              <a:latin typeface="Times New Roman" pitchFamily="18" charset="0"/>
              <a:cs typeface="Times New Roman" pitchFamily="18" charset="0"/>
            </a:endParaRPr>
          </a:p>
        </p:txBody>
      </p:sp>
      <p:pic>
        <p:nvPicPr>
          <p:cNvPr id="243715" name="Picture 3"/>
          <p:cNvPicPr>
            <a:picLocks noChangeAspect="1" noChangeArrowheads="1"/>
          </p:cNvPicPr>
          <p:nvPr/>
        </p:nvPicPr>
        <p:blipFill>
          <a:blip r:embed="rId3" cstate="print"/>
          <a:srcRect/>
          <a:stretch>
            <a:fillRect/>
          </a:stretch>
        </p:blipFill>
        <p:spPr bwMode="auto">
          <a:xfrm>
            <a:off x="4267200" y="914400"/>
            <a:ext cx="2514600" cy="2676623"/>
          </a:xfrm>
          <a:prstGeom prst="rect">
            <a:avLst/>
          </a:prstGeom>
          <a:noFill/>
          <a:ln w="9525">
            <a:noFill/>
            <a:miter lim="800000"/>
            <a:headEnd/>
            <a:tailEnd/>
          </a:ln>
        </p:spPr>
      </p:pic>
      <p:sp>
        <p:nvSpPr>
          <p:cNvPr id="14" name="Right Arrow 13"/>
          <p:cNvSpPr/>
          <p:nvPr/>
        </p:nvSpPr>
        <p:spPr>
          <a:xfrm>
            <a:off x="3581400" y="1981200"/>
            <a:ext cx="381000" cy="4572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553200" y="1752600"/>
            <a:ext cx="2590800" cy="830997"/>
          </a:xfrm>
          <a:prstGeom prst="rect">
            <a:avLst/>
          </a:prstGeom>
          <a:noFill/>
        </p:spPr>
        <p:txBody>
          <a:bodyPr wrap="square" rtlCol="0">
            <a:spAutoFit/>
          </a:bodyPr>
          <a:lstStyle/>
          <a:p>
            <a:pPr algn="ctr"/>
            <a:r>
              <a:rPr lang="en-US" sz="2400" dirty="0" smtClean="0">
                <a:solidFill>
                  <a:srgbClr val="3333FF"/>
                </a:solidFill>
                <a:latin typeface="Times New Roman" pitchFamily="18" charset="0"/>
                <a:cs typeface="Times New Roman" pitchFamily="18" charset="0"/>
              </a:rPr>
              <a:t>probabilistic graphical model</a:t>
            </a:r>
            <a:endParaRPr lang="en-US" sz="2400" dirty="0">
              <a:solidFill>
                <a:srgbClr val="3333FF"/>
              </a:solidFill>
              <a:latin typeface="Times New Roman" pitchFamily="18" charset="0"/>
              <a:cs typeface="Times New Roman" pitchFamily="18" charset="0"/>
            </a:endParaRPr>
          </a:p>
        </p:txBody>
      </p:sp>
      <p:pic>
        <p:nvPicPr>
          <p:cNvPr id="243716" name="Picture 4"/>
          <p:cNvPicPr>
            <a:picLocks noChangeAspect="1" noChangeArrowheads="1"/>
          </p:cNvPicPr>
          <p:nvPr/>
        </p:nvPicPr>
        <p:blipFill>
          <a:blip r:embed="rId4" cstate="print"/>
          <a:srcRect/>
          <a:stretch>
            <a:fillRect/>
          </a:stretch>
        </p:blipFill>
        <p:spPr bwMode="auto">
          <a:xfrm>
            <a:off x="3581400" y="4191000"/>
            <a:ext cx="4041245" cy="1371600"/>
          </a:xfrm>
          <a:prstGeom prst="rect">
            <a:avLst/>
          </a:prstGeom>
          <a:noFill/>
          <a:ln w="9525">
            <a:noFill/>
            <a:miter lim="800000"/>
            <a:headEnd/>
            <a:tailEnd/>
          </a:ln>
        </p:spPr>
      </p:pic>
      <p:sp>
        <p:nvSpPr>
          <p:cNvPr id="17" name="Right Arrow 16"/>
          <p:cNvSpPr/>
          <p:nvPr/>
        </p:nvSpPr>
        <p:spPr>
          <a:xfrm>
            <a:off x="5181600" y="3581400"/>
            <a:ext cx="381000" cy="457200"/>
          </a:xfrm>
          <a:prstGeom prst="rightArrow">
            <a:avLst/>
          </a:prstGeom>
          <a:solidFill>
            <a:srgbClr val="FFFF00"/>
          </a:solidFill>
          <a:ln>
            <a:solidFill>
              <a:schemeClr val="tx1"/>
            </a:solid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477000" y="3657600"/>
            <a:ext cx="2895600" cy="461665"/>
          </a:xfrm>
          <a:prstGeom prst="rect">
            <a:avLst/>
          </a:prstGeom>
          <a:noFill/>
        </p:spPr>
        <p:txBody>
          <a:bodyPr wrap="square" rtlCol="0">
            <a:spAutoFit/>
          </a:bodyPr>
          <a:lstStyle/>
          <a:p>
            <a:pPr algn="ctr"/>
            <a:r>
              <a:rPr lang="en-US" sz="2400" dirty="0" smtClean="0">
                <a:solidFill>
                  <a:srgbClr val="3333FF"/>
                </a:solidFill>
                <a:latin typeface="Times New Roman" pitchFamily="18" charset="0"/>
                <a:cs typeface="Times New Roman" pitchFamily="18" charset="0"/>
              </a:rPr>
              <a:t>junction tree</a:t>
            </a:r>
            <a:endParaRPr lang="en-US" sz="2400" dirty="0">
              <a:solidFill>
                <a:srgbClr val="3333FF"/>
              </a:solidFill>
              <a:latin typeface="Times New Roman" pitchFamily="18" charset="0"/>
              <a:cs typeface="Times New Roman" pitchFamily="18" charset="0"/>
            </a:endParaRPr>
          </a:p>
        </p:txBody>
      </p:sp>
      <p:pic>
        <p:nvPicPr>
          <p:cNvPr id="243717" name="Picture 5"/>
          <p:cNvPicPr>
            <a:picLocks noChangeAspect="1" noChangeArrowheads="1"/>
          </p:cNvPicPr>
          <p:nvPr/>
        </p:nvPicPr>
        <p:blipFill>
          <a:blip r:embed="rId5" cstate="print"/>
          <a:srcRect/>
          <a:stretch>
            <a:fillRect/>
          </a:stretch>
        </p:blipFill>
        <p:spPr bwMode="auto">
          <a:xfrm>
            <a:off x="381000" y="4038600"/>
            <a:ext cx="2514600" cy="1584087"/>
          </a:xfrm>
          <a:prstGeom prst="rect">
            <a:avLst/>
          </a:prstGeom>
          <a:noFill/>
          <a:ln w="9525">
            <a:noFill/>
            <a:miter lim="800000"/>
            <a:headEnd/>
            <a:tailEnd/>
          </a:ln>
        </p:spPr>
      </p:pic>
      <p:sp>
        <p:nvSpPr>
          <p:cNvPr id="20" name="Right Arrow 19"/>
          <p:cNvSpPr/>
          <p:nvPr/>
        </p:nvSpPr>
        <p:spPr>
          <a:xfrm>
            <a:off x="3124200" y="4572000"/>
            <a:ext cx="381000" cy="457200"/>
          </a:xfrm>
          <a:prstGeom prst="rightArrow">
            <a:avLst/>
          </a:prstGeom>
          <a:solidFill>
            <a:srgbClr val="FFFF00"/>
          </a:solidFill>
          <a:ln>
            <a:solidFill>
              <a:schemeClr val="tx1"/>
            </a:solid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81000" y="5715000"/>
            <a:ext cx="2895600" cy="461665"/>
          </a:xfrm>
          <a:prstGeom prst="rect">
            <a:avLst/>
          </a:prstGeom>
          <a:no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INDSEP index</a:t>
            </a:r>
            <a:endParaRPr lang="en-US" sz="2400" dirty="0">
              <a:solidFill>
                <a:srgbClr val="FF00FF"/>
              </a:solidFill>
              <a:latin typeface="Times New Roman" pitchFamily="18" charset="0"/>
              <a:cs typeface="Times New Roman" pitchFamily="18" charset="0"/>
            </a:endParaRPr>
          </a:p>
        </p:txBody>
      </p:sp>
      <p:sp>
        <p:nvSpPr>
          <p:cNvPr id="22" name="Slide Number Placeholder 2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12</a:t>
            </a:fld>
            <a:endParaRPr lang="en-US" altLang="zh-CN">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37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37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37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7" grpId="0" animBg="1"/>
      <p:bldP spid="18" grpId="0"/>
      <p:bldP spid="20" grpId="0" animBg="1"/>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ea typeface="Tahoma" pitchFamily="34" charset="0"/>
                <a:cs typeface="Times New Roman" pitchFamily="18" charset="0"/>
              </a:rPr>
              <a:t>Indexing Correlated Uncertain Data (cont'd)</a:t>
            </a:r>
            <a:endParaRPr lang="en-US" dirty="0">
              <a:latin typeface="Times New Roman" pitchFamily="18" charset="0"/>
              <a:ea typeface="Tahoma" pitchFamily="34" charset="0"/>
              <a:cs typeface="Times New Roman" pitchFamily="18" charset="0"/>
            </a:endParaRPr>
          </a:p>
        </p:txBody>
      </p:sp>
      <p:sp>
        <p:nvSpPr>
          <p:cNvPr id="16" name="Content Placeholder 15"/>
          <p:cNvSpPr>
            <a:spLocks noGrp="1"/>
          </p:cNvSpPr>
          <p:nvPr>
            <p:ph idx="1"/>
          </p:nvPr>
        </p:nvSpPr>
        <p:spPr/>
        <p:txBody>
          <a:bodyPr/>
          <a:lstStyle/>
          <a:p>
            <a:r>
              <a:rPr lang="en-US" dirty="0" smtClean="0">
                <a:latin typeface="Times New Roman" pitchFamily="18" charset="0"/>
                <a:cs typeface="Times New Roman" pitchFamily="18" charset="0"/>
              </a:rPr>
              <a:t>Partition the junction tree into groups</a:t>
            </a:r>
          </a:p>
          <a:p>
            <a:pPr lvl="1"/>
            <a:r>
              <a:rPr lang="en-US" dirty="0" smtClean="0">
                <a:latin typeface="Times New Roman" pitchFamily="18" charset="0"/>
                <a:cs typeface="Times New Roman" pitchFamily="18" charset="0"/>
              </a:rPr>
              <a:t>Each group corresponds to one leaf node</a:t>
            </a:r>
          </a:p>
          <a:p>
            <a:pPr lvl="1"/>
            <a:r>
              <a:rPr lang="en-US" dirty="0" smtClean="0">
                <a:latin typeface="Times New Roman" pitchFamily="18" charset="0"/>
                <a:cs typeface="Times New Roman" pitchFamily="18" charset="0"/>
              </a:rPr>
              <a:t>Pre-compute  joint probabilities within nodes, and shortcut potentials among nodes</a:t>
            </a:r>
          </a:p>
          <a:p>
            <a:pPr lvl="1"/>
            <a:r>
              <a:rPr lang="en-US" dirty="0" smtClean="0">
                <a:latin typeface="Times New Roman" pitchFamily="18" charset="0"/>
                <a:cs typeface="Times New Roman" pitchFamily="18" charset="0"/>
              </a:rPr>
              <a:t>Recursively group tree nodes, and build a tree structure</a:t>
            </a:r>
          </a:p>
          <a:p>
            <a:endParaRPr lang="en-US" dirty="0">
              <a:latin typeface="Times New Roman" pitchFamily="18" charset="0"/>
              <a:cs typeface="Times New Roman" pitchFamily="18" charset="0"/>
            </a:endParaRPr>
          </a:p>
        </p:txBody>
      </p:sp>
      <p:sp>
        <p:nvSpPr>
          <p:cNvPr id="5" name="Rectangle 4"/>
          <p:cNvSpPr/>
          <p:nvPr/>
        </p:nvSpPr>
        <p:spPr>
          <a:xfrm>
            <a:off x="457200" y="6172200"/>
            <a:ext cx="8001000" cy="646331"/>
          </a:xfrm>
          <a:prstGeom prst="rect">
            <a:avLst/>
          </a:prstGeom>
          <a:ln>
            <a:solidFill>
              <a:schemeClr val="tx1"/>
            </a:solidFill>
          </a:ln>
        </p:spPr>
        <p:txBody>
          <a:bodyPr wrap="square">
            <a:spAutoFit/>
          </a:bodyPr>
          <a:lstStyle/>
          <a:p>
            <a:pPr algn="just"/>
            <a:r>
              <a:rPr lang="en-US" altLang="zh-CN" dirty="0" smtClean="0">
                <a:effectLst>
                  <a:outerShdw blurRad="38100" dist="38100" dir="2700000" algn="tl">
                    <a:srgbClr val="000000">
                      <a:alpha val="43137"/>
                    </a:srgbClr>
                  </a:outerShdw>
                </a:effectLst>
                <a:latin typeface="Times New Roman" pitchFamily="18" charset="0"/>
                <a:ea typeface="宋体" pitchFamily="2" charset="-122"/>
              </a:rPr>
              <a:t>B. </a:t>
            </a:r>
            <a:r>
              <a:rPr lang="en-US" altLang="zh-CN" dirty="0" err="1" smtClean="0">
                <a:effectLst>
                  <a:outerShdw blurRad="38100" dist="38100" dir="2700000" algn="tl">
                    <a:srgbClr val="000000">
                      <a:alpha val="43137"/>
                    </a:srgbClr>
                  </a:outerShdw>
                </a:effectLst>
                <a:latin typeface="Times New Roman" pitchFamily="18" charset="0"/>
                <a:ea typeface="宋体" pitchFamily="2" charset="-122"/>
              </a:rPr>
              <a:t>Kanagal</a:t>
            </a:r>
            <a:r>
              <a:rPr lang="en-US" altLang="zh-CN" dirty="0" smtClean="0">
                <a:effectLst>
                  <a:outerShdw blurRad="38100" dist="38100" dir="2700000" algn="tl">
                    <a:srgbClr val="000000">
                      <a:alpha val="43137"/>
                    </a:srgbClr>
                  </a:outerShdw>
                </a:effectLst>
                <a:latin typeface="Times New Roman" pitchFamily="18" charset="0"/>
                <a:ea typeface="宋体" pitchFamily="2" charset="-122"/>
              </a:rPr>
              <a:t> and A. </a:t>
            </a:r>
            <a:r>
              <a:rPr lang="en-US" altLang="zh-CN" dirty="0" err="1" smtClean="0">
                <a:effectLst>
                  <a:outerShdw blurRad="38100" dist="38100" dir="2700000" algn="tl">
                    <a:srgbClr val="000000">
                      <a:alpha val="43137"/>
                    </a:srgbClr>
                  </a:outerShdw>
                </a:effectLst>
                <a:latin typeface="Times New Roman" pitchFamily="18" charset="0"/>
                <a:ea typeface="宋体" pitchFamily="2" charset="-122"/>
              </a:rPr>
              <a:t>Deshpande</a:t>
            </a:r>
            <a:r>
              <a:rPr lang="en-US" dirty="0" smtClean="0">
                <a:effectLst>
                  <a:outerShdw blurRad="38100" dist="38100" dir="2700000" algn="tl" rotWithShape="0">
                    <a:srgbClr val="000000">
                      <a:alpha val="43137"/>
                    </a:srgbClr>
                  </a:outerShdw>
                </a:effectLst>
                <a:latin typeface="Times New Roman" pitchFamily="18" charset="0"/>
                <a:ea typeface="Tahoma" pitchFamily="34" charset="0"/>
                <a:cs typeface="Times New Roman" pitchFamily="18" charset="0"/>
              </a:rPr>
              <a:t>. </a:t>
            </a:r>
            <a:r>
              <a:rPr lang="en-US" dirty="0" smtClean="0">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rPr>
              <a:t>Indexing Correlated Probabilistic Databases. In SIGMOD, 2009.</a:t>
            </a:r>
            <a:endParaRPr lang="en-US" dirty="0">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endParaRPr>
          </a:p>
        </p:txBody>
      </p:sp>
      <p:sp>
        <p:nvSpPr>
          <p:cNvPr id="19" name="Slide Number Placeholder 18"/>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13</a:t>
            </a:fld>
            <a:endParaRPr lang="en-US" altLang="zh-CN">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755650" y="1341438"/>
            <a:ext cx="7931150" cy="2447925"/>
          </a:xfrm>
        </p:spPr>
        <p:txBody>
          <a:bodyPr>
            <a:noAutofit/>
          </a:bodyPr>
          <a:lstStyle/>
          <a:p>
            <a:pPr eaLnBrk="1" hangingPunct="1">
              <a:defRPr/>
            </a:pPr>
            <a:r>
              <a:rPr lang="en-US" altLang="zh-CN" sz="4400" dirty="0" smtClean="0">
                <a:effectLst>
                  <a:outerShdw blurRad="38100" dist="38100" dir="2700000" algn="tl">
                    <a:srgbClr val="C0C0C0"/>
                  </a:outerShdw>
                </a:effectLst>
                <a:latin typeface="Times New Roman" pitchFamily="18" charset="0"/>
                <a:ea typeface="宋体" pitchFamily="2" charset="-122"/>
              </a:rPr>
              <a:t>Efficient Query Evaluation over Temporally Correlated Probabilistic Streams</a:t>
            </a:r>
            <a:endParaRPr lang="en-US" altLang="zh-CN" sz="4400" dirty="0">
              <a:effectLst>
                <a:outerShdw blurRad="38100" dist="38100" dir="2700000" algn="tl">
                  <a:srgbClr val="C0C0C0"/>
                </a:outerShdw>
              </a:effectLst>
              <a:latin typeface="Times New Roman" pitchFamily="18" charset="0"/>
              <a:ea typeface="宋体" pitchFamily="2" charset="-122"/>
            </a:endParaRPr>
          </a:p>
        </p:txBody>
      </p:sp>
      <p:sp>
        <p:nvSpPr>
          <p:cNvPr id="36867" name="Rectangle 3"/>
          <p:cNvSpPr>
            <a:spLocks noGrp="1" noChangeArrowheads="1"/>
          </p:cNvSpPr>
          <p:nvPr>
            <p:ph type="subTitle" idx="1"/>
          </p:nvPr>
        </p:nvSpPr>
        <p:spPr>
          <a:xfrm>
            <a:off x="1981200" y="4038600"/>
            <a:ext cx="6553200" cy="1752600"/>
          </a:xfrm>
        </p:spPr>
        <p:txBody>
          <a:bodyPr/>
          <a:lstStyle/>
          <a:p>
            <a:pPr eaLnBrk="1" hangingPunct="1">
              <a:lnSpc>
                <a:spcPct val="80000"/>
              </a:lnSpc>
            </a:pPr>
            <a:r>
              <a:rPr lang="de-DE" altLang="zh-CN" sz="2200" dirty="0" smtClean="0">
                <a:latin typeface="Times New Roman" pitchFamily="18" charset="0"/>
                <a:ea typeface="宋体" pitchFamily="2" charset="-122"/>
              </a:rPr>
              <a:t>B. Kanagal and A. Deshpande,</a:t>
            </a:r>
            <a:r>
              <a:rPr lang="de-DE" altLang="zh-CN" sz="2200" i="1" dirty="0" smtClean="0">
                <a:latin typeface="Times New Roman" pitchFamily="18" charset="0"/>
                <a:ea typeface="宋体" pitchFamily="2" charset="-122"/>
              </a:rPr>
              <a:t> </a:t>
            </a:r>
            <a:r>
              <a:rPr lang="en-US" altLang="zh-CN" sz="2200" i="1" dirty="0" smtClean="0">
                <a:latin typeface="Times New Roman" pitchFamily="18" charset="0"/>
                <a:ea typeface="宋体" pitchFamily="2" charset="-122"/>
              </a:rPr>
              <a:t>International Conference on Data Engineering </a:t>
            </a:r>
            <a:r>
              <a:rPr lang="en-US" altLang="zh-CN" sz="2200" dirty="0" smtClean="0">
                <a:latin typeface="Times New Roman" pitchFamily="18" charset="0"/>
                <a:ea typeface="宋体" pitchFamily="2" charset="-122"/>
              </a:rPr>
              <a:t>(ICDE), 2009</a:t>
            </a:r>
          </a:p>
        </p:txBody>
      </p:sp>
      <p:sp>
        <p:nvSpPr>
          <p:cNvPr id="36868" name="Rectangle 3"/>
          <p:cNvSpPr>
            <a:spLocks noChangeArrowheads="1"/>
          </p:cNvSpPr>
          <p:nvPr/>
        </p:nvSpPr>
        <p:spPr bwMode="auto">
          <a:xfrm>
            <a:off x="0" y="1057275"/>
            <a:ext cx="9144000" cy="0"/>
          </a:xfrm>
          <a:prstGeom prst="rect">
            <a:avLst/>
          </a:prstGeom>
          <a:noFill/>
          <a:ln w="9525">
            <a:noFill/>
            <a:miter lim="800000"/>
            <a:headEnd/>
            <a:tailEnd/>
          </a:ln>
        </p:spPr>
        <p:txBody>
          <a:bodyPr wrap="none" anchor="ctr">
            <a:spAutoFit/>
          </a:bodyPr>
          <a:lstStyle/>
          <a:p>
            <a:endParaRPr lang="en-US"/>
          </a:p>
        </p:txBody>
      </p:sp>
      <p:sp>
        <p:nvSpPr>
          <p:cNvPr id="36869" name="Rectangle 5"/>
          <p:cNvSpPr>
            <a:spLocks noChangeArrowheads="1"/>
          </p:cNvSpPr>
          <p:nvPr/>
        </p:nvSpPr>
        <p:spPr bwMode="auto">
          <a:xfrm>
            <a:off x="0" y="1057275"/>
            <a:ext cx="9144000" cy="0"/>
          </a:xfrm>
          <a:prstGeom prst="rect">
            <a:avLst/>
          </a:prstGeom>
          <a:noFill/>
          <a:ln w="9525">
            <a:noFill/>
            <a:miter lim="800000"/>
            <a:headEnd/>
            <a:tailEnd/>
          </a:ln>
        </p:spPr>
        <p:txBody>
          <a:bodyPr wrap="none" anchor="ctr">
            <a:spAutoFit/>
          </a:bodyPr>
          <a:lstStyle/>
          <a:p>
            <a:endParaRPr lang="en-US"/>
          </a:p>
        </p:txBody>
      </p:sp>
      <p:sp>
        <p:nvSpPr>
          <p:cNvPr id="6" name="Slide Number Placeholder 5"/>
          <p:cNvSpPr>
            <a:spLocks noGrp="1"/>
          </p:cNvSpPr>
          <p:nvPr>
            <p:ph type="sldNum" sz="quarter" idx="12"/>
          </p:nvPr>
        </p:nvSpPr>
        <p:spPr/>
        <p:txBody>
          <a:bodyPr/>
          <a:lstStyle/>
          <a:p>
            <a:pPr>
              <a:defRPr/>
            </a:pPr>
            <a:fld id="{1C58099E-2FB3-4AE7-8B19-9FB9B614AB27}" type="slidenum">
              <a:rPr lang="en-US" altLang="zh-CN" smtClean="0">
                <a:solidFill>
                  <a:srgbClr val="000000"/>
                </a:solidFill>
              </a:rPr>
              <a:pPr>
                <a:defRPr/>
              </a:pPr>
              <a:t>14</a:t>
            </a:fld>
            <a:endParaRPr lang="en-US" altLang="zh-CN">
              <a:solidFill>
                <a:srgbClr val="000000"/>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ea typeface="Tahoma" pitchFamily="34" charset="0"/>
                <a:cs typeface="Times New Roman" pitchFamily="18" charset="0"/>
              </a:rPr>
              <a:t>Temporally Correlated Probabilistic Data</a:t>
            </a:r>
            <a:endParaRPr lang="en-US" dirty="0">
              <a:latin typeface="Times New Roman" pitchFamily="18" charset="0"/>
              <a:ea typeface="Tahoma" pitchFamily="34" charset="0"/>
              <a:cs typeface="Times New Roman" pitchFamily="18" charset="0"/>
            </a:endParaRPr>
          </a:p>
        </p:txBody>
      </p:sp>
      <p:sp>
        <p:nvSpPr>
          <p:cNvPr id="16" name="Content Placeholder 15"/>
          <p:cNvSpPr>
            <a:spLocks noGrp="1"/>
          </p:cNvSpPr>
          <p:nvPr>
            <p:ph idx="1"/>
          </p:nvPr>
        </p:nvSpPr>
        <p:spPr/>
        <p:txBody>
          <a:bodyPr/>
          <a:lstStyle/>
          <a:p>
            <a:pPr algn="just" eaLnBrk="1" hangingPunct="1"/>
            <a:r>
              <a:rPr lang="en-US" altLang="zh-CN" sz="2600" dirty="0" smtClean="0">
                <a:latin typeface="Times New Roman" pitchFamily="18" charset="0"/>
              </a:rPr>
              <a:t>Probabilistic data in a streaming fashion have many real applications</a:t>
            </a:r>
          </a:p>
          <a:p>
            <a:pPr lvl="1" algn="just" eaLnBrk="1" hangingPunct="1"/>
            <a:r>
              <a:rPr lang="en-US" altLang="zh-CN" sz="2200" dirty="0" smtClean="0">
                <a:latin typeface="Times New Roman" pitchFamily="18" charset="0"/>
              </a:rPr>
              <a:t>Sensor network</a:t>
            </a:r>
          </a:p>
          <a:p>
            <a:pPr lvl="1" algn="just" eaLnBrk="1" hangingPunct="1"/>
            <a:r>
              <a:rPr lang="en-US" altLang="zh-CN" sz="2200" dirty="0" smtClean="0">
                <a:latin typeface="Times New Roman" pitchFamily="18" charset="0"/>
              </a:rPr>
              <a:t>RFID</a:t>
            </a:r>
          </a:p>
          <a:p>
            <a:pPr algn="just" eaLnBrk="1" hangingPunct="1"/>
            <a:r>
              <a:rPr lang="en-US" altLang="zh-CN" sz="2600" dirty="0" smtClean="0">
                <a:latin typeface="Times New Roman" pitchFamily="18" charset="0"/>
              </a:rPr>
              <a:t>Probabilistic data streams often exhibit temporal correlations</a:t>
            </a:r>
          </a:p>
          <a:p>
            <a:endParaRPr lang="en-US" dirty="0">
              <a:latin typeface="Times New Roman" pitchFamily="18" charset="0"/>
              <a:cs typeface="Times New Roman" pitchFamily="18" charset="0"/>
            </a:endParaRPr>
          </a:p>
        </p:txBody>
      </p:sp>
      <p:sp>
        <p:nvSpPr>
          <p:cNvPr id="5" name="Rectangle 4"/>
          <p:cNvSpPr/>
          <p:nvPr/>
        </p:nvSpPr>
        <p:spPr>
          <a:xfrm>
            <a:off x="457200" y="6172200"/>
            <a:ext cx="8001000" cy="646331"/>
          </a:xfrm>
          <a:prstGeom prst="rect">
            <a:avLst/>
          </a:prstGeom>
          <a:ln>
            <a:solidFill>
              <a:schemeClr val="tx1"/>
            </a:solidFill>
          </a:ln>
        </p:spPr>
        <p:txBody>
          <a:bodyPr wrap="square">
            <a:spAutoFit/>
          </a:bodyPr>
          <a:lstStyle/>
          <a:p>
            <a:pPr algn="just"/>
            <a:r>
              <a:rPr lang="en-US" altLang="zh-CN" dirty="0" smtClean="0">
                <a:effectLst>
                  <a:outerShdw blurRad="38100" dist="38100" dir="2700000" algn="tl">
                    <a:srgbClr val="000000">
                      <a:alpha val="43137"/>
                    </a:srgbClr>
                  </a:outerShdw>
                </a:effectLst>
                <a:latin typeface="Times New Roman" pitchFamily="18" charset="0"/>
                <a:ea typeface="宋体" pitchFamily="2" charset="-122"/>
              </a:rPr>
              <a:t>B. </a:t>
            </a:r>
            <a:r>
              <a:rPr lang="en-US" altLang="zh-CN" dirty="0" err="1" smtClean="0">
                <a:effectLst>
                  <a:outerShdw blurRad="38100" dist="38100" dir="2700000" algn="tl">
                    <a:srgbClr val="000000">
                      <a:alpha val="43137"/>
                    </a:srgbClr>
                  </a:outerShdw>
                </a:effectLst>
                <a:latin typeface="Times New Roman" pitchFamily="18" charset="0"/>
                <a:ea typeface="宋体" pitchFamily="2" charset="-122"/>
              </a:rPr>
              <a:t>Kanagal</a:t>
            </a:r>
            <a:r>
              <a:rPr lang="en-US" altLang="zh-CN" dirty="0" smtClean="0">
                <a:effectLst>
                  <a:outerShdw blurRad="38100" dist="38100" dir="2700000" algn="tl">
                    <a:srgbClr val="000000">
                      <a:alpha val="43137"/>
                    </a:srgbClr>
                  </a:outerShdw>
                </a:effectLst>
                <a:latin typeface="Times New Roman" pitchFamily="18" charset="0"/>
                <a:ea typeface="宋体" pitchFamily="2" charset="-122"/>
              </a:rPr>
              <a:t> and A. </a:t>
            </a:r>
            <a:r>
              <a:rPr lang="en-US" altLang="zh-CN" dirty="0" err="1" smtClean="0">
                <a:effectLst>
                  <a:outerShdw blurRad="38100" dist="38100" dir="2700000" algn="tl">
                    <a:srgbClr val="000000">
                      <a:alpha val="43137"/>
                    </a:srgbClr>
                  </a:outerShdw>
                </a:effectLst>
                <a:latin typeface="Times New Roman" pitchFamily="18" charset="0"/>
                <a:ea typeface="宋体" pitchFamily="2" charset="-122"/>
              </a:rPr>
              <a:t>Deshpande</a:t>
            </a:r>
            <a:r>
              <a:rPr lang="en-US" altLang="zh-CN" dirty="0" smtClean="0">
                <a:effectLst>
                  <a:outerShdw blurRad="38100" dist="38100" dir="2700000" algn="tl">
                    <a:srgbClr val="000000">
                      <a:alpha val="43137"/>
                    </a:srgbClr>
                  </a:outerShdw>
                </a:effectLst>
                <a:latin typeface="Times New Roman" pitchFamily="18" charset="0"/>
                <a:ea typeface="宋体" pitchFamily="2" charset="-122"/>
              </a:rPr>
              <a:t>. Efficient Query Evaluation over Temporally Correlated Probabilistic Streams. In ICDE, 2009.</a:t>
            </a:r>
            <a:endParaRPr lang="en-US" dirty="0">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endParaRPr>
          </a:p>
        </p:txBody>
      </p:sp>
      <p:sp>
        <p:nvSpPr>
          <p:cNvPr id="19" name="Slide Number Placeholder 18"/>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15</a:t>
            </a:fld>
            <a:endParaRPr lang="en-US" altLang="zh-CN">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DB29A4EE-5E77-4E61-93DB-D9B864940FEA}" type="slidenum">
              <a:rPr lang="en-US" altLang="zh-CN"/>
              <a:pPr>
                <a:defRPr/>
              </a:pPr>
              <a:t>16</a:t>
            </a:fld>
            <a:endParaRPr lang="en-US" altLang="zh-CN"/>
          </a:p>
        </p:txBody>
      </p:sp>
      <p:sp>
        <p:nvSpPr>
          <p:cNvPr id="6147" name="Rectangle 2"/>
          <p:cNvSpPr>
            <a:spLocks noGrp="1" noChangeArrowheads="1"/>
          </p:cNvSpPr>
          <p:nvPr>
            <p:ph type="title"/>
          </p:nvPr>
        </p:nvSpPr>
        <p:spPr/>
        <p:txBody>
          <a:bodyPr/>
          <a:lstStyle/>
          <a:p>
            <a:pPr eaLnBrk="1" hangingPunct="1"/>
            <a:r>
              <a:rPr lang="en-US" smtClean="0">
                <a:latin typeface="Times New Roman" pitchFamily="18" charset="0"/>
              </a:rPr>
              <a:t>Markovian Stream Model</a:t>
            </a:r>
          </a:p>
        </p:txBody>
      </p:sp>
      <p:sp>
        <p:nvSpPr>
          <p:cNvPr id="6148" name="Rectangle 3"/>
          <p:cNvSpPr>
            <a:spLocks noGrp="1" noChangeArrowheads="1"/>
          </p:cNvSpPr>
          <p:nvPr>
            <p:ph type="body" idx="1"/>
          </p:nvPr>
        </p:nvSpPr>
        <p:spPr/>
        <p:txBody>
          <a:bodyPr/>
          <a:lstStyle/>
          <a:p>
            <a:pPr algn="just" eaLnBrk="1" hangingPunct="1"/>
            <a:r>
              <a:rPr lang="en-US" altLang="zh-CN" sz="2600" smtClean="0">
                <a:latin typeface="Times New Roman" pitchFamily="18" charset="0"/>
              </a:rPr>
              <a:t>A Markovian Stream</a:t>
            </a:r>
          </a:p>
          <a:p>
            <a:pPr lvl="1" algn="just" eaLnBrk="1" hangingPunct="1"/>
            <a:r>
              <a:rPr lang="en-US" altLang="zh-CN" sz="2200" smtClean="0">
                <a:latin typeface="Times New Roman" pitchFamily="18" charset="0"/>
              </a:rPr>
              <a:t>Data at each timestamp correspond to a random variable</a:t>
            </a:r>
          </a:p>
          <a:p>
            <a:pPr lvl="1" algn="just" eaLnBrk="1" hangingPunct="1"/>
            <a:r>
              <a:rPr lang="en-US" altLang="zh-CN" sz="2200" smtClean="0">
                <a:latin typeface="Times New Roman" pitchFamily="18" charset="0"/>
              </a:rPr>
              <a:t>Data at two consecutive timestamps are correlated</a:t>
            </a:r>
          </a:p>
          <a:p>
            <a:pPr lvl="1" algn="just" eaLnBrk="1" hangingPunct="1"/>
            <a:r>
              <a:rPr lang="en-US" altLang="zh-CN" sz="2200" smtClean="0">
                <a:latin typeface="Times New Roman" pitchFamily="18" charset="0"/>
              </a:rPr>
              <a:t>Data that are not at two consecutive timestamps are conditionally independent</a:t>
            </a:r>
          </a:p>
          <a:p>
            <a:pPr lvl="1" algn="just" eaLnBrk="1" hangingPunct="1"/>
            <a:r>
              <a:rPr lang="en-US" altLang="zh-CN" sz="2200" smtClean="0">
                <a:latin typeface="Times New Roman" pitchFamily="18" charset="0"/>
              </a:rPr>
              <a:t>No deletion</a:t>
            </a:r>
          </a:p>
          <a:p>
            <a:pPr algn="just" eaLnBrk="1" hangingPunct="1"/>
            <a:endParaRPr lang="en-US" sz="2600" smtClean="0">
              <a:latin typeface="Times New Roman" pitchFamily="18" charset="0"/>
            </a:endParaRPr>
          </a:p>
        </p:txBody>
      </p:sp>
      <p:grpSp>
        <p:nvGrpSpPr>
          <p:cNvPr id="2" name="Group 8"/>
          <p:cNvGrpSpPr>
            <a:grpSpLocks/>
          </p:cNvGrpSpPr>
          <p:nvPr/>
        </p:nvGrpSpPr>
        <p:grpSpPr bwMode="auto">
          <a:xfrm>
            <a:off x="2286000" y="4814888"/>
            <a:ext cx="4237038" cy="538162"/>
            <a:chOff x="1440" y="2685"/>
            <a:chExt cx="2669" cy="339"/>
          </a:xfrm>
        </p:grpSpPr>
        <p:pic>
          <p:nvPicPr>
            <p:cNvPr id="6157" name="Picture 5"/>
            <p:cNvPicPr>
              <a:picLocks noChangeAspect="1" noChangeArrowheads="1"/>
            </p:cNvPicPr>
            <p:nvPr/>
          </p:nvPicPr>
          <p:blipFill>
            <a:blip r:embed="rId3" cstate="print"/>
            <a:srcRect/>
            <a:stretch>
              <a:fillRect/>
            </a:stretch>
          </p:blipFill>
          <p:spPr bwMode="auto">
            <a:xfrm>
              <a:off x="1440" y="2688"/>
              <a:ext cx="2192" cy="336"/>
            </a:xfrm>
            <a:prstGeom prst="rect">
              <a:avLst/>
            </a:prstGeom>
            <a:noFill/>
            <a:ln w="9525">
              <a:noFill/>
              <a:miter lim="800000"/>
              <a:headEnd/>
              <a:tailEnd/>
            </a:ln>
            <a:effectLst/>
          </p:spPr>
        </p:pic>
        <p:sp>
          <p:nvSpPr>
            <p:cNvPr id="6158" name="Line 6"/>
            <p:cNvSpPr>
              <a:spLocks noChangeShapeType="1"/>
            </p:cNvSpPr>
            <p:nvPr/>
          </p:nvSpPr>
          <p:spPr bwMode="auto">
            <a:xfrm>
              <a:off x="3587" y="2857"/>
              <a:ext cx="262" cy="0"/>
            </a:xfrm>
            <a:prstGeom prst="line">
              <a:avLst/>
            </a:prstGeom>
            <a:noFill/>
            <a:ln w="9525">
              <a:solidFill>
                <a:schemeClr val="tx1"/>
              </a:solidFill>
              <a:round/>
              <a:headEnd/>
              <a:tailEnd type="triangle" w="med" len="lg"/>
            </a:ln>
            <a:effectLst/>
          </p:spPr>
          <p:txBody>
            <a:bodyPr/>
            <a:lstStyle/>
            <a:p>
              <a:endParaRPr lang="en-US"/>
            </a:p>
          </p:txBody>
        </p:sp>
        <p:sp>
          <p:nvSpPr>
            <p:cNvPr id="6159" name="Text Box 7"/>
            <p:cNvSpPr txBox="1">
              <a:spLocks noChangeArrowheads="1"/>
            </p:cNvSpPr>
            <p:nvPr/>
          </p:nvSpPr>
          <p:spPr bwMode="auto">
            <a:xfrm>
              <a:off x="3849" y="2685"/>
              <a:ext cx="260" cy="231"/>
            </a:xfrm>
            <a:prstGeom prst="rect">
              <a:avLst/>
            </a:prstGeom>
            <a:noFill/>
            <a:ln w="9525">
              <a:noFill/>
              <a:miter lim="800000"/>
              <a:headEnd/>
              <a:tailEnd/>
            </a:ln>
            <a:effectLst/>
          </p:spPr>
          <p:txBody>
            <a:bodyPr wrap="none">
              <a:spAutoFit/>
            </a:bodyPr>
            <a:lstStyle/>
            <a:p>
              <a:r>
                <a:rPr lang="en-US"/>
                <a:t>…</a:t>
              </a:r>
            </a:p>
          </p:txBody>
        </p:sp>
      </p:grpSp>
      <p:sp>
        <p:nvSpPr>
          <p:cNvPr id="6150" name="Text Box 9"/>
          <p:cNvSpPr txBox="1">
            <a:spLocks noChangeArrowheads="1"/>
          </p:cNvSpPr>
          <p:nvPr/>
        </p:nvSpPr>
        <p:spPr bwMode="auto">
          <a:xfrm>
            <a:off x="3200400" y="5576888"/>
            <a:ext cx="2063750" cy="366712"/>
          </a:xfrm>
          <a:prstGeom prst="rect">
            <a:avLst/>
          </a:prstGeom>
          <a:noFill/>
          <a:ln w="9525">
            <a:noFill/>
            <a:miter lim="800000"/>
            <a:headEnd/>
            <a:tailEnd/>
          </a:ln>
          <a:effectLst/>
        </p:spPr>
        <p:txBody>
          <a:bodyPr wrap="none">
            <a:spAutoFit/>
          </a:bodyPr>
          <a:lstStyle/>
          <a:p>
            <a:r>
              <a:rPr lang="en-US" b="1" i="1">
                <a:latin typeface="Times New Roman" pitchFamily="18" charset="0"/>
              </a:rPr>
              <a:t>a markovian stream</a:t>
            </a:r>
          </a:p>
        </p:txBody>
      </p:sp>
      <p:sp>
        <p:nvSpPr>
          <p:cNvPr id="16394" name="Oval 10"/>
          <p:cNvSpPr>
            <a:spLocks noChangeArrowheads="1"/>
          </p:cNvSpPr>
          <p:nvPr/>
        </p:nvSpPr>
        <p:spPr bwMode="auto">
          <a:xfrm>
            <a:off x="2286000" y="4738688"/>
            <a:ext cx="685800" cy="685800"/>
          </a:xfrm>
          <a:prstGeom prst="ellipse">
            <a:avLst/>
          </a:prstGeom>
          <a:solidFill>
            <a:srgbClr val="0000FF">
              <a:alpha val="18039"/>
            </a:srgbClr>
          </a:solidFill>
          <a:ln w="9525">
            <a:noFill/>
            <a:round/>
            <a:headEnd/>
            <a:tailEnd/>
          </a:ln>
          <a:effectLst/>
        </p:spPr>
        <p:txBody>
          <a:bodyPr wrap="none" anchor="ctr"/>
          <a:lstStyle/>
          <a:p>
            <a:endParaRPr lang="en-US"/>
          </a:p>
        </p:txBody>
      </p:sp>
      <p:sp>
        <p:nvSpPr>
          <p:cNvPr id="16395" name="Line 11"/>
          <p:cNvSpPr>
            <a:spLocks noChangeShapeType="1"/>
          </p:cNvSpPr>
          <p:nvPr/>
        </p:nvSpPr>
        <p:spPr bwMode="auto">
          <a:xfrm>
            <a:off x="1981200" y="4510088"/>
            <a:ext cx="381000" cy="304800"/>
          </a:xfrm>
          <a:prstGeom prst="line">
            <a:avLst/>
          </a:prstGeom>
          <a:noFill/>
          <a:ln w="12700">
            <a:solidFill>
              <a:srgbClr val="0000FF"/>
            </a:solidFill>
            <a:round/>
            <a:headEnd/>
            <a:tailEnd type="stealth" w="lg" len="lg"/>
          </a:ln>
          <a:effectLst/>
        </p:spPr>
        <p:txBody>
          <a:bodyPr/>
          <a:lstStyle/>
          <a:p>
            <a:endParaRPr lang="en-US"/>
          </a:p>
        </p:txBody>
      </p:sp>
      <p:sp>
        <p:nvSpPr>
          <p:cNvPr id="16396" name="Text Box 12"/>
          <p:cNvSpPr txBox="1">
            <a:spLocks noChangeArrowheads="1"/>
          </p:cNvSpPr>
          <p:nvPr/>
        </p:nvSpPr>
        <p:spPr bwMode="auto">
          <a:xfrm>
            <a:off x="685800" y="4114800"/>
            <a:ext cx="2743200" cy="366713"/>
          </a:xfrm>
          <a:prstGeom prst="rect">
            <a:avLst/>
          </a:prstGeom>
          <a:noFill/>
          <a:ln w="9525">
            <a:noFill/>
            <a:miter lim="800000"/>
            <a:headEnd/>
            <a:tailEnd/>
          </a:ln>
          <a:effectLst/>
        </p:spPr>
        <p:txBody>
          <a:bodyPr wrap="none">
            <a:spAutoFit/>
          </a:bodyPr>
          <a:lstStyle/>
          <a:p>
            <a:r>
              <a:rPr lang="en-US" i="1">
                <a:solidFill>
                  <a:srgbClr val="0000FF"/>
                </a:solidFill>
                <a:latin typeface="Times New Roman" pitchFamily="18" charset="0"/>
              </a:rPr>
              <a:t>p</a:t>
            </a:r>
            <a:r>
              <a:rPr lang="en-US">
                <a:solidFill>
                  <a:srgbClr val="0000FF"/>
                </a:solidFill>
                <a:latin typeface="Times New Roman" pitchFamily="18" charset="0"/>
              </a:rPr>
              <a:t>(</a:t>
            </a:r>
            <a:r>
              <a:rPr lang="en-US" i="1">
                <a:solidFill>
                  <a:srgbClr val="0000FF"/>
                </a:solidFill>
                <a:latin typeface="Times New Roman" pitchFamily="18" charset="0"/>
              </a:rPr>
              <a:t>X</a:t>
            </a:r>
            <a:r>
              <a:rPr lang="en-US" baseline="-25000">
                <a:solidFill>
                  <a:srgbClr val="0000FF"/>
                </a:solidFill>
                <a:latin typeface="Times New Roman" pitchFamily="18" charset="0"/>
              </a:rPr>
              <a:t>1</a:t>
            </a:r>
            <a:r>
              <a:rPr lang="en-US">
                <a:solidFill>
                  <a:srgbClr val="0000FF"/>
                </a:solidFill>
                <a:latin typeface="Times New Roman" pitchFamily="18" charset="0"/>
              </a:rPr>
              <a:t>), </a:t>
            </a:r>
            <a:r>
              <a:rPr lang="en-US" i="1">
                <a:solidFill>
                  <a:srgbClr val="0000FF"/>
                </a:solidFill>
                <a:latin typeface="Times New Roman" pitchFamily="18" charset="0"/>
              </a:rPr>
              <a:t>marginal distribution</a:t>
            </a:r>
          </a:p>
        </p:txBody>
      </p:sp>
      <p:sp>
        <p:nvSpPr>
          <p:cNvPr id="16397" name="Oval 13"/>
          <p:cNvSpPr>
            <a:spLocks noChangeArrowheads="1"/>
          </p:cNvSpPr>
          <p:nvPr/>
        </p:nvSpPr>
        <p:spPr bwMode="auto">
          <a:xfrm>
            <a:off x="3810000" y="4967288"/>
            <a:ext cx="422275" cy="273050"/>
          </a:xfrm>
          <a:prstGeom prst="ellipse">
            <a:avLst/>
          </a:prstGeom>
          <a:solidFill>
            <a:srgbClr val="FF0000">
              <a:alpha val="18039"/>
            </a:srgbClr>
          </a:solidFill>
          <a:ln w="9525">
            <a:noFill/>
            <a:round/>
            <a:headEnd/>
            <a:tailEnd/>
          </a:ln>
          <a:effectLst/>
        </p:spPr>
        <p:txBody>
          <a:bodyPr wrap="none" anchor="ctr"/>
          <a:lstStyle/>
          <a:p>
            <a:endParaRPr lang="en-US"/>
          </a:p>
        </p:txBody>
      </p:sp>
      <p:sp>
        <p:nvSpPr>
          <p:cNvPr id="16398" name="Line 14"/>
          <p:cNvSpPr>
            <a:spLocks noChangeShapeType="1"/>
          </p:cNvSpPr>
          <p:nvPr/>
        </p:nvSpPr>
        <p:spPr bwMode="auto">
          <a:xfrm flipH="1">
            <a:off x="4114800" y="4510088"/>
            <a:ext cx="381000" cy="457200"/>
          </a:xfrm>
          <a:prstGeom prst="line">
            <a:avLst/>
          </a:prstGeom>
          <a:noFill/>
          <a:ln w="12700">
            <a:solidFill>
              <a:srgbClr val="FF0000"/>
            </a:solidFill>
            <a:round/>
            <a:headEnd/>
            <a:tailEnd type="stealth" w="lg" len="lg"/>
          </a:ln>
          <a:effectLst/>
        </p:spPr>
        <p:txBody>
          <a:bodyPr/>
          <a:lstStyle/>
          <a:p>
            <a:endParaRPr lang="en-US"/>
          </a:p>
        </p:txBody>
      </p:sp>
      <p:sp>
        <p:nvSpPr>
          <p:cNvPr id="16399" name="Text Box 15"/>
          <p:cNvSpPr txBox="1">
            <a:spLocks noChangeArrowheads="1"/>
          </p:cNvSpPr>
          <p:nvPr/>
        </p:nvSpPr>
        <p:spPr bwMode="auto">
          <a:xfrm>
            <a:off x="3505200" y="4114800"/>
            <a:ext cx="3810000" cy="366713"/>
          </a:xfrm>
          <a:prstGeom prst="rect">
            <a:avLst/>
          </a:prstGeom>
          <a:noFill/>
          <a:ln w="9525">
            <a:noFill/>
            <a:miter lim="800000"/>
            <a:headEnd/>
            <a:tailEnd/>
          </a:ln>
          <a:effectLst/>
        </p:spPr>
        <p:txBody>
          <a:bodyPr>
            <a:spAutoFit/>
          </a:bodyPr>
          <a:lstStyle/>
          <a:p>
            <a:r>
              <a:rPr lang="en-US" i="1">
                <a:solidFill>
                  <a:srgbClr val="FF0000"/>
                </a:solidFill>
                <a:latin typeface="Times New Roman" pitchFamily="18" charset="0"/>
              </a:rPr>
              <a:t>p</a:t>
            </a:r>
            <a:r>
              <a:rPr lang="en-US">
                <a:solidFill>
                  <a:srgbClr val="FF0000"/>
                </a:solidFill>
                <a:latin typeface="Times New Roman" pitchFamily="18" charset="0"/>
              </a:rPr>
              <a:t>(</a:t>
            </a:r>
            <a:r>
              <a:rPr lang="en-US" i="1">
                <a:solidFill>
                  <a:srgbClr val="FF0000"/>
                </a:solidFill>
                <a:latin typeface="Times New Roman" pitchFamily="18" charset="0"/>
              </a:rPr>
              <a:t>X</a:t>
            </a:r>
            <a:r>
              <a:rPr lang="en-US" baseline="-25000">
                <a:solidFill>
                  <a:srgbClr val="FF0000"/>
                </a:solidFill>
                <a:latin typeface="Times New Roman" pitchFamily="18" charset="0"/>
              </a:rPr>
              <a:t>3 </a:t>
            </a:r>
            <a:r>
              <a:rPr lang="en-US">
                <a:solidFill>
                  <a:srgbClr val="FF0000"/>
                </a:solidFill>
                <a:latin typeface="Times New Roman" pitchFamily="18" charset="0"/>
              </a:rPr>
              <a:t>| </a:t>
            </a:r>
            <a:r>
              <a:rPr lang="en-US" i="1">
                <a:solidFill>
                  <a:srgbClr val="FF0000"/>
                </a:solidFill>
                <a:latin typeface="Times New Roman" pitchFamily="18" charset="0"/>
              </a:rPr>
              <a:t>X</a:t>
            </a:r>
            <a:r>
              <a:rPr lang="en-US" baseline="-25000">
                <a:solidFill>
                  <a:srgbClr val="FF0000"/>
                </a:solidFill>
                <a:latin typeface="Times New Roman" pitchFamily="18" charset="0"/>
              </a:rPr>
              <a:t>2</a:t>
            </a:r>
            <a:r>
              <a:rPr lang="en-US">
                <a:solidFill>
                  <a:srgbClr val="FF0000"/>
                </a:solidFill>
                <a:latin typeface="Times New Roman" pitchFamily="18" charset="0"/>
              </a:rPr>
              <a:t>),</a:t>
            </a:r>
            <a:r>
              <a:rPr lang="en-US" i="1">
                <a:solidFill>
                  <a:srgbClr val="FF0000"/>
                </a:solidFill>
                <a:latin typeface="Times New Roman" pitchFamily="18" charset="0"/>
              </a:rPr>
              <a:t> conditional probability table</a:t>
            </a:r>
          </a:p>
        </p:txBody>
      </p:sp>
      <p:sp>
        <p:nvSpPr>
          <p:cNvPr id="16" name="Rectangle 15"/>
          <p:cNvSpPr/>
          <p:nvPr/>
        </p:nvSpPr>
        <p:spPr>
          <a:xfrm>
            <a:off x="457200" y="6172200"/>
            <a:ext cx="8001000" cy="646331"/>
          </a:xfrm>
          <a:prstGeom prst="rect">
            <a:avLst/>
          </a:prstGeom>
          <a:ln>
            <a:solidFill>
              <a:schemeClr val="tx1"/>
            </a:solidFill>
          </a:ln>
        </p:spPr>
        <p:txBody>
          <a:bodyPr wrap="square">
            <a:spAutoFit/>
          </a:bodyPr>
          <a:lstStyle/>
          <a:p>
            <a:pPr algn="just"/>
            <a:r>
              <a:rPr lang="en-US" altLang="zh-CN" dirty="0" smtClean="0">
                <a:effectLst>
                  <a:outerShdw blurRad="38100" dist="38100" dir="2700000" algn="tl">
                    <a:srgbClr val="000000">
                      <a:alpha val="43137"/>
                    </a:srgbClr>
                  </a:outerShdw>
                </a:effectLst>
                <a:latin typeface="Times New Roman" pitchFamily="18" charset="0"/>
                <a:ea typeface="宋体" pitchFamily="2" charset="-122"/>
              </a:rPr>
              <a:t>B. </a:t>
            </a:r>
            <a:r>
              <a:rPr lang="en-US" altLang="zh-CN" dirty="0" err="1" smtClean="0">
                <a:effectLst>
                  <a:outerShdw blurRad="38100" dist="38100" dir="2700000" algn="tl">
                    <a:srgbClr val="000000">
                      <a:alpha val="43137"/>
                    </a:srgbClr>
                  </a:outerShdw>
                </a:effectLst>
                <a:latin typeface="Times New Roman" pitchFamily="18" charset="0"/>
                <a:ea typeface="宋体" pitchFamily="2" charset="-122"/>
              </a:rPr>
              <a:t>Kanagal</a:t>
            </a:r>
            <a:r>
              <a:rPr lang="en-US" altLang="zh-CN" dirty="0" smtClean="0">
                <a:effectLst>
                  <a:outerShdw blurRad="38100" dist="38100" dir="2700000" algn="tl">
                    <a:srgbClr val="000000">
                      <a:alpha val="43137"/>
                    </a:srgbClr>
                  </a:outerShdw>
                </a:effectLst>
                <a:latin typeface="Times New Roman" pitchFamily="18" charset="0"/>
                <a:ea typeface="宋体" pitchFamily="2" charset="-122"/>
              </a:rPr>
              <a:t> and A. </a:t>
            </a:r>
            <a:r>
              <a:rPr lang="en-US" altLang="zh-CN" dirty="0" err="1" smtClean="0">
                <a:effectLst>
                  <a:outerShdw blurRad="38100" dist="38100" dir="2700000" algn="tl">
                    <a:srgbClr val="000000">
                      <a:alpha val="43137"/>
                    </a:srgbClr>
                  </a:outerShdw>
                </a:effectLst>
                <a:latin typeface="Times New Roman" pitchFamily="18" charset="0"/>
                <a:ea typeface="宋体" pitchFamily="2" charset="-122"/>
              </a:rPr>
              <a:t>Deshpande</a:t>
            </a:r>
            <a:r>
              <a:rPr lang="en-US" altLang="zh-CN" dirty="0" smtClean="0">
                <a:effectLst>
                  <a:outerShdw blurRad="38100" dist="38100" dir="2700000" algn="tl">
                    <a:srgbClr val="000000">
                      <a:alpha val="43137"/>
                    </a:srgbClr>
                  </a:outerShdw>
                </a:effectLst>
                <a:latin typeface="Times New Roman" pitchFamily="18" charset="0"/>
                <a:ea typeface="宋体" pitchFamily="2" charset="-122"/>
              </a:rPr>
              <a:t>. Efficient Query Evaluation over Temporally Correlated Probabilistic Streams. In ICDE, 2009.</a:t>
            </a:r>
            <a:endParaRPr lang="en-US" dirty="0">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9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9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9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39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3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4" grpId="0" animBg="1"/>
      <p:bldP spid="16395" grpId="0" animBg="1"/>
      <p:bldP spid="16396" grpId="0"/>
      <p:bldP spid="16397" grpId="0" animBg="1"/>
      <p:bldP spid="16398" grpId="0" animBg="1"/>
      <p:bldP spid="1639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0B362FA6-E3A4-46E2-90E9-5A351F488BBA}" type="slidenum">
              <a:rPr lang="en-US" altLang="zh-CN"/>
              <a:pPr>
                <a:defRPr/>
              </a:pPr>
              <a:t>17</a:t>
            </a:fld>
            <a:endParaRPr lang="en-US" altLang="zh-CN"/>
          </a:p>
        </p:txBody>
      </p:sp>
      <p:sp>
        <p:nvSpPr>
          <p:cNvPr id="7171" name="Rectangle 2"/>
          <p:cNvSpPr>
            <a:spLocks noGrp="1" noChangeArrowheads="1"/>
          </p:cNvSpPr>
          <p:nvPr>
            <p:ph type="title"/>
          </p:nvPr>
        </p:nvSpPr>
        <p:spPr/>
        <p:txBody>
          <a:bodyPr/>
          <a:lstStyle/>
          <a:p>
            <a:pPr eaLnBrk="1" hangingPunct="1"/>
            <a:r>
              <a:rPr lang="en-US" smtClean="0">
                <a:latin typeface="Times New Roman" pitchFamily="18" charset="0"/>
              </a:rPr>
              <a:t>Markovian Stream Model (cont'd)</a:t>
            </a:r>
          </a:p>
        </p:txBody>
      </p:sp>
      <p:sp>
        <p:nvSpPr>
          <p:cNvPr id="7172" name="Rectangle 3"/>
          <p:cNvSpPr>
            <a:spLocks noGrp="1" noChangeArrowheads="1"/>
          </p:cNvSpPr>
          <p:nvPr>
            <p:ph type="body" idx="1"/>
          </p:nvPr>
        </p:nvSpPr>
        <p:spPr/>
        <p:txBody>
          <a:bodyPr/>
          <a:lstStyle/>
          <a:p>
            <a:pPr algn="just" eaLnBrk="1" hangingPunct="1"/>
            <a:r>
              <a:rPr lang="en-US" sz="2600" smtClean="0">
                <a:latin typeface="Times New Roman" pitchFamily="18" charset="0"/>
              </a:rPr>
              <a:t>Two Markovian Streams</a:t>
            </a:r>
          </a:p>
        </p:txBody>
      </p:sp>
      <p:grpSp>
        <p:nvGrpSpPr>
          <p:cNvPr id="2" name="Group 11"/>
          <p:cNvGrpSpPr>
            <a:grpSpLocks/>
          </p:cNvGrpSpPr>
          <p:nvPr/>
        </p:nvGrpSpPr>
        <p:grpSpPr bwMode="auto">
          <a:xfrm>
            <a:off x="2362200" y="2438400"/>
            <a:ext cx="4603750" cy="1590675"/>
            <a:chOff x="1152" y="1536"/>
            <a:chExt cx="2900" cy="1002"/>
          </a:xfrm>
        </p:grpSpPr>
        <p:pic>
          <p:nvPicPr>
            <p:cNvPr id="7176" name="Picture 4"/>
            <p:cNvPicPr>
              <a:picLocks noChangeAspect="1" noChangeArrowheads="1"/>
            </p:cNvPicPr>
            <p:nvPr/>
          </p:nvPicPr>
          <p:blipFill>
            <a:blip r:embed="rId3" cstate="print"/>
            <a:srcRect/>
            <a:stretch>
              <a:fillRect/>
            </a:stretch>
          </p:blipFill>
          <p:spPr bwMode="auto">
            <a:xfrm>
              <a:off x="1152" y="1536"/>
              <a:ext cx="2400" cy="1002"/>
            </a:xfrm>
            <a:prstGeom prst="rect">
              <a:avLst/>
            </a:prstGeom>
            <a:noFill/>
            <a:ln w="9525">
              <a:noFill/>
              <a:miter lim="800000"/>
              <a:headEnd/>
              <a:tailEnd/>
            </a:ln>
            <a:effectLst/>
          </p:spPr>
        </p:pic>
        <p:sp>
          <p:nvSpPr>
            <p:cNvPr id="7177" name="Line 7"/>
            <p:cNvSpPr>
              <a:spLocks noChangeShapeType="1"/>
            </p:cNvSpPr>
            <p:nvPr/>
          </p:nvSpPr>
          <p:spPr bwMode="auto">
            <a:xfrm>
              <a:off x="3504" y="1728"/>
              <a:ext cx="262" cy="0"/>
            </a:xfrm>
            <a:prstGeom prst="line">
              <a:avLst/>
            </a:prstGeom>
            <a:noFill/>
            <a:ln w="9525">
              <a:solidFill>
                <a:schemeClr val="tx1"/>
              </a:solidFill>
              <a:round/>
              <a:headEnd/>
              <a:tailEnd type="triangle" w="med" len="lg"/>
            </a:ln>
            <a:effectLst/>
          </p:spPr>
          <p:txBody>
            <a:bodyPr/>
            <a:lstStyle/>
            <a:p>
              <a:endParaRPr lang="en-US"/>
            </a:p>
          </p:txBody>
        </p:sp>
        <p:sp>
          <p:nvSpPr>
            <p:cNvPr id="7178" name="Text Box 8"/>
            <p:cNvSpPr txBox="1">
              <a:spLocks noChangeArrowheads="1"/>
            </p:cNvSpPr>
            <p:nvPr/>
          </p:nvSpPr>
          <p:spPr bwMode="auto">
            <a:xfrm>
              <a:off x="3792" y="1584"/>
              <a:ext cx="260" cy="231"/>
            </a:xfrm>
            <a:prstGeom prst="rect">
              <a:avLst/>
            </a:prstGeom>
            <a:noFill/>
            <a:ln w="9525">
              <a:noFill/>
              <a:miter lim="800000"/>
              <a:headEnd/>
              <a:tailEnd/>
            </a:ln>
            <a:effectLst/>
          </p:spPr>
          <p:txBody>
            <a:bodyPr wrap="none">
              <a:spAutoFit/>
            </a:bodyPr>
            <a:lstStyle/>
            <a:p>
              <a:r>
                <a:rPr lang="en-US"/>
                <a:t>…</a:t>
              </a:r>
            </a:p>
          </p:txBody>
        </p:sp>
        <p:sp>
          <p:nvSpPr>
            <p:cNvPr id="7179" name="Line 9"/>
            <p:cNvSpPr>
              <a:spLocks noChangeShapeType="1"/>
            </p:cNvSpPr>
            <p:nvPr/>
          </p:nvSpPr>
          <p:spPr bwMode="auto">
            <a:xfrm>
              <a:off x="3504" y="2304"/>
              <a:ext cx="262" cy="0"/>
            </a:xfrm>
            <a:prstGeom prst="line">
              <a:avLst/>
            </a:prstGeom>
            <a:noFill/>
            <a:ln w="9525">
              <a:solidFill>
                <a:schemeClr val="tx1"/>
              </a:solidFill>
              <a:round/>
              <a:headEnd/>
              <a:tailEnd type="triangle" w="med" len="lg"/>
            </a:ln>
            <a:effectLst/>
          </p:spPr>
          <p:txBody>
            <a:bodyPr/>
            <a:lstStyle/>
            <a:p>
              <a:endParaRPr lang="en-US"/>
            </a:p>
          </p:txBody>
        </p:sp>
        <p:sp>
          <p:nvSpPr>
            <p:cNvPr id="7180" name="Text Box 10"/>
            <p:cNvSpPr txBox="1">
              <a:spLocks noChangeArrowheads="1"/>
            </p:cNvSpPr>
            <p:nvPr/>
          </p:nvSpPr>
          <p:spPr bwMode="auto">
            <a:xfrm>
              <a:off x="3792" y="2160"/>
              <a:ext cx="260" cy="231"/>
            </a:xfrm>
            <a:prstGeom prst="rect">
              <a:avLst/>
            </a:prstGeom>
            <a:noFill/>
            <a:ln w="9525">
              <a:noFill/>
              <a:miter lim="800000"/>
              <a:headEnd/>
              <a:tailEnd/>
            </a:ln>
            <a:effectLst/>
          </p:spPr>
          <p:txBody>
            <a:bodyPr wrap="none">
              <a:spAutoFit/>
            </a:bodyPr>
            <a:lstStyle/>
            <a:p>
              <a:r>
                <a:rPr lang="en-US"/>
                <a:t>…</a:t>
              </a:r>
            </a:p>
          </p:txBody>
        </p:sp>
      </p:grpSp>
      <p:sp>
        <p:nvSpPr>
          <p:cNvPr id="7174" name="Text Box 12"/>
          <p:cNvSpPr txBox="1">
            <a:spLocks noChangeArrowheads="1"/>
          </p:cNvSpPr>
          <p:nvPr/>
        </p:nvSpPr>
        <p:spPr bwMode="auto">
          <a:xfrm>
            <a:off x="1066800" y="2590800"/>
            <a:ext cx="990600" cy="366713"/>
          </a:xfrm>
          <a:prstGeom prst="rect">
            <a:avLst/>
          </a:prstGeom>
          <a:noFill/>
          <a:ln w="9525">
            <a:noFill/>
            <a:miter lim="800000"/>
            <a:headEnd/>
            <a:tailEnd/>
          </a:ln>
          <a:effectLst/>
        </p:spPr>
        <p:txBody>
          <a:bodyPr wrap="none">
            <a:spAutoFit/>
          </a:bodyPr>
          <a:lstStyle/>
          <a:p>
            <a:r>
              <a:rPr lang="en-US" b="1" i="1">
                <a:latin typeface="Times New Roman" pitchFamily="18" charset="0"/>
              </a:rPr>
              <a:t>stream </a:t>
            </a:r>
            <a:r>
              <a:rPr lang="en-US" b="1">
                <a:latin typeface="Times New Roman" pitchFamily="18" charset="0"/>
              </a:rPr>
              <a:t>1</a:t>
            </a:r>
            <a:endParaRPr lang="en-US" b="1" i="1">
              <a:latin typeface="Times New Roman" pitchFamily="18" charset="0"/>
            </a:endParaRPr>
          </a:p>
        </p:txBody>
      </p:sp>
      <p:sp>
        <p:nvSpPr>
          <p:cNvPr id="7175" name="Text Box 13"/>
          <p:cNvSpPr txBox="1">
            <a:spLocks noChangeArrowheads="1"/>
          </p:cNvSpPr>
          <p:nvPr/>
        </p:nvSpPr>
        <p:spPr bwMode="auto">
          <a:xfrm>
            <a:off x="1066800" y="3429000"/>
            <a:ext cx="990600" cy="366713"/>
          </a:xfrm>
          <a:prstGeom prst="rect">
            <a:avLst/>
          </a:prstGeom>
          <a:noFill/>
          <a:ln w="9525">
            <a:noFill/>
            <a:miter lim="800000"/>
            <a:headEnd/>
            <a:tailEnd/>
          </a:ln>
          <a:effectLst/>
        </p:spPr>
        <p:txBody>
          <a:bodyPr wrap="none">
            <a:spAutoFit/>
          </a:bodyPr>
          <a:lstStyle/>
          <a:p>
            <a:r>
              <a:rPr lang="en-US" b="1" i="1">
                <a:latin typeface="Times New Roman" pitchFamily="18" charset="0"/>
              </a:rPr>
              <a:t>stream </a:t>
            </a:r>
            <a:r>
              <a:rPr lang="en-US" b="1">
                <a:latin typeface="Times New Roman" pitchFamily="18" charset="0"/>
              </a:rPr>
              <a:t>2</a:t>
            </a:r>
            <a:endParaRPr lang="en-US" b="1" i="1">
              <a:latin typeface="Times New Roman" pitchFamily="18" charset="0"/>
            </a:endParaRPr>
          </a:p>
        </p:txBody>
      </p:sp>
      <p:sp>
        <p:nvSpPr>
          <p:cNvPr id="13" name="Rectangle 12"/>
          <p:cNvSpPr/>
          <p:nvPr/>
        </p:nvSpPr>
        <p:spPr>
          <a:xfrm>
            <a:off x="457200" y="6172200"/>
            <a:ext cx="8001000" cy="646331"/>
          </a:xfrm>
          <a:prstGeom prst="rect">
            <a:avLst/>
          </a:prstGeom>
          <a:ln>
            <a:solidFill>
              <a:schemeClr val="tx1"/>
            </a:solidFill>
          </a:ln>
        </p:spPr>
        <p:txBody>
          <a:bodyPr wrap="square">
            <a:spAutoFit/>
          </a:bodyPr>
          <a:lstStyle/>
          <a:p>
            <a:pPr algn="just"/>
            <a:r>
              <a:rPr lang="en-US" altLang="zh-CN" dirty="0" smtClean="0">
                <a:effectLst>
                  <a:outerShdw blurRad="38100" dist="38100" dir="2700000" algn="tl">
                    <a:srgbClr val="000000">
                      <a:alpha val="43137"/>
                    </a:srgbClr>
                  </a:outerShdw>
                </a:effectLst>
                <a:latin typeface="Times New Roman" pitchFamily="18" charset="0"/>
                <a:ea typeface="宋体" pitchFamily="2" charset="-122"/>
              </a:rPr>
              <a:t>B. </a:t>
            </a:r>
            <a:r>
              <a:rPr lang="en-US" altLang="zh-CN" dirty="0" err="1" smtClean="0">
                <a:effectLst>
                  <a:outerShdw blurRad="38100" dist="38100" dir="2700000" algn="tl">
                    <a:srgbClr val="000000">
                      <a:alpha val="43137"/>
                    </a:srgbClr>
                  </a:outerShdw>
                </a:effectLst>
                <a:latin typeface="Times New Roman" pitchFamily="18" charset="0"/>
                <a:ea typeface="宋体" pitchFamily="2" charset="-122"/>
              </a:rPr>
              <a:t>Kanagal</a:t>
            </a:r>
            <a:r>
              <a:rPr lang="en-US" altLang="zh-CN" dirty="0" smtClean="0">
                <a:effectLst>
                  <a:outerShdw blurRad="38100" dist="38100" dir="2700000" algn="tl">
                    <a:srgbClr val="000000">
                      <a:alpha val="43137"/>
                    </a:srgbClr>
                  </a:outerShdw>
                </a:effectLst>
                <a:latin typeface="Times New Roman" pitchFamily="18" charset="0"/>
                <a:ea typeface="宋体" pitchFamily="2" charset="-122"/>
              </a:rPr>
              <a:t> and A. </a:t>
            </a:r>
            <a:r>
              <a:rPr lang="en-US" altLang="zh-CN" dirty="0" err="1" smtClean="0">
                <a:effectLst>
                  <a:outerShdw blurRad="38100" dist="38100" dir="2700000" algn="tl">
                    <a:srgbClr val="000000">
                      <a:alpha val="43137"/>
                    </a:srgbClr>
                  </a:outerShdw>
                </a:effectLst>
                <a:latin typeface="Times New Roman" pitchFamily="18" charset="0"/>
                <a:ea typeface="宋体" pitchFamily="2" charset="-122"/>
              </a:rPr>
              <a:t>Deshpande</a:t>
            </a:r>
            <a:r>
              <a:rPr lang="en-US" altLang="zh-CN" dirty="0" smtClean="0">
                <a:effectLst>
                  <a:outerShdw blurRad="38100" dist="38100" dir="2700000" algn="tl">
                    <a:srgbClr val="000000">
                      <a:alpha val="43137"/>
                    </a:srgbClr>
                  </a:outerShdw>
                </a:effectLst>
                <a:latin typeface="Times New Roman" pitchFamily="18" charset="0"/>
                <a:ea typeface="宋体" pitchFamily="2" charset="-122"/>
              </a:rPr>
              <a:t>. Efficient Query Evaluation over Temporally Correlated Probabilistic Streams. In ICDE, 2009.</a:t>
            </a:r>
            <a:endParaRPr lang="en-US" dirty="0">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EA5D7549-5F48-4AB6-9EDF-DEEF2D6A13BA}" type="slidenum">
              <a:rPr lang="en-US" altLang="zh-CN"/>
              <a:pPr>
                <a:defRPr/>
              </a:pPr>
              <a:t>18</a:t>
            </a:fld>
            <a:endParaRPr lang="en-US" altLang="zh-CN"/>
          </a:p>
        </p:txBody>
      </p:sp>
      <p:sp>
        <p:nvSpPr>
          <p:cNvPr id="18435" name="Rectangle 2"/>
          <p:cNvSpPr>
            <a:spLocks noGrp="1" noChangeArrowheads="1"/>
          </p:cNvSpPr>
          <p:nvPr>
            <p:ph type="title"/>
          </p:nvPr>
        </p:nvSpPr>
        <p:spPr/>
        <p:txBody>
          <a:bodyPr/>
          <a:lstStyle/>
          <a:p>
            <a:pPr eaLnBrk="1" hangingPunct="1"/>
            <a:r>
              <a:rPr lang="en-US" smtClean="0">
                <a:latin typeface="Times New Roman" pitchFamily="18" charset="0"/>
              </a:rPr>
              <a:t>Markov Sequences</a:t>
            </a:r>
          </a:p>
        </p:txBody>
      </p:sp>
      <p:sp>
        <p:nvSpPr>
          <p:cNvPr id="18436" name="Rectangle 3"/>
          <p:cNvSpPr>
            <a:spLocks noGrp="1" noChangeArrowheads="1"/>
          </p:cNvSpPr>
          <p:nvPr>
            <p:ph type="body" idx="1"/>
          </p:nvPr>
        </p:nvSpPr>
        <p:spPr/>
        <p:txBody>
          <a:bodyPr/>
          <a:lstStyle/>
          <a:p>
            <a:pPr algn="just" eaLnBrk="1" hangingPunct="1"/>
            <a:r>
              <a:rPr lang="en-US" sz="2600" smtClean="0">
                <a:latin typeface="Times New Roman" pitchFamily="18" charset="0"/>
              </a:rPr>
              <a:t>Schema graph </a:t>
            </a:r>
          </a:p>
          <a:p>
            <a:pPr lvl="1" algn="just" eaLnBrk="1" hangingPunct="1"/>
            <a:r>
              <a:rPr lang="en-US" sz="2200" smtClean="0">
                <a:latin typeface="Times New Roman" pitchFamily="18" charset="0"/>
              </a:rPr>
              <a:t>Graphical representation of the two step joint distribution that repeats continuously</a:t>
            </a:r>
          </a:p>
          <a:p>
            <a:pPr algn="just" eaLnBrk="1" hangingPunct="1"/>
            <a:r>
              <a:rPr lang="en-US" sz="2600" smtClean="0">
                <a:latin typeface="Times New Roman" pitchFamily="18" charset="0"/>
              </a:rPr>
              <a:t>Clique list</a:t>
            </a:r>
          </a:p>
          <a:p>
            <a:pPr lvl="1" algn="just" eaLnBrk="1" hangingPunct="1"/>
            <a:r>
              <a:rPr lang="en-US" sz="2200" smtClean="0">
                <a:latin typeface="Times New Roman" pitchFamily="18" charset="0"/>
              </a:rPr>
              <a:t>The set of </a:t>
            </a:r>
            <a:r>
              <a:rPr lang="en-US" sz="2200" i="1" smtClean="0">
                <a:latin typeface="Times New Roman" pitchFamily="18" charset="0"/>
              </a:rPr>
              <a:t>direct dependencies</a:t>
            </a:r>
            <a:r>
              <a:rPr lang="en-US" sz="2200" smtClean="0">
                <a:latin typeface="Times New Roman" pitchFamily="18" charset="0"/>
              </a:rPr>
              <a:t> present between successive sets of random variables</a:t>
            </a:r>
          </a:p>
        </p:txBody>
      </p:sp>
      <p:grpSp>
        <p:nvGrpSpPr>
          <p:cNvPr id="2" name="Group 4"/>
          <p:cNvGrpSpPr>
            <a:grpSpLocks/>
          </p:cNvGrpSpPr>
          <p:nvPr/>
        </p:nvGrpSpPr>
        <p:grpSpPr bwMode="auto">
          <a:xfrm>
            <a:off x="152400" y="3962400"/>
            <a:ext cx="3881438" cy="1219200"/>
            <a:chOff x="1152" y="1536"/>
            <a:chExt cx="2954" cy="1002"/>
          </a:xfrm>
        </p:grpSpPr>
        <p:pic>
          <p:nvPicPr>
            <p:cNvPr id="18443" name="Picture 5"/>
            <p:cNvPicPr>
              <a:picLocks noChangeAspect="1" noChangeArrowheads="1"/>
            </p:cNvPicPr>
            <p:nvPr/>
          </p:nvPicPr>
          <p:blipFill>
            <a:blip r:embed="rId3" cstate="print"/>
            <a:srcRect/>
            <a:stretch>
              <a:fillRect/>
            </a:stretch>
          </p:blipFill>
          <p:spPr bwMode="auto">
            <a:xfrm>
              <a:off x="1152" y="1536"/>
              <a:ext cx="2400" cy="1002"/>
            </a:xfrm>
            <a:prstGeom prst="rect">
              <a:avLst/>
            </a:prstGeom>
            <a:noFill/>
            <a:ln w="9525">
              <a:noFill/>
              <a:miter lim="800000"/>
              <a:headEnd/>
              <a:tailEnd/>
            </a:ln>
            <a:effectLst/>
          </p:spPr>
        </p:pic>
        <p:sp>
          <p:nvSpPr>
            <p:cNvPr id="18444" name="Line 6"/>
            <p:cNvSpPr>
              <a:spLocks noChangeShapeType="1"/>
            </p:cNvSpPr>
            <p:nvPr/>
          </p:nvSpPr>
          <p:spPr bwMode="auto">
            <a:xfrm>
              <a:off x="3504" y="1728"/>
              <a:ext cx="262" cy="0"/>
            </a:xfrm>
            <a:prstGeom prst="line">
              <a:avLst/>
            </a:prstGeom>
            <a:noFill/>
            <a:ln w="9525">
              <a:solidFill>
                <a:schemeClr val="tx1"/>
              </a:solidFill>
              <a:round/>
              <a:headEnd/>
              <a:tailEnd type="triangle" w="med" len="lg"/>
            </a:ln>
            <a:effectLst/>
          </p:spPr>
          <p:txBody>
            <a:bodyPr/>
            <a:lstStyle/>
            <a:p>
              <a:endParaRPr lang="en-US"/>
            </a:p>
          </p:txBody>
        </p:sp>
        <p:sp>
          <p:nvSpPr>
            <p:cNvPr id="18445" name="Text Box 7"/>
            <p:cNvSpPr txBox="1">
              <a:spLocks noChangeArrowheads="1"/>
            </p:cNvSpPr>
            <p:nvPr/>
          </p:nvSpPr>
          <p:spPr bwMode="auto">
            <a:xfrm>
              <a:off x="3792" y="1584"/>
              <a:ext cx="314" cy="302"/>
            </a:xfrm>
            <a:prstGeom prst="rect">
              <a:avLst/>
            </a:prstGeom>
            <a:noFill/>
            <a:ln w="9525">
              <a:noFill/>
              <a:miter lim="800000"/>
              <a:headEnd/>
              <a:tailEnd/>
            </a:ln>
            <a:effectLst/>
          </p:spPr>
          <p:txBody>
            <a:bodyPr wrap="none">
              <a:spAutoFit/>
            </a:bodyPr>
            <a:lstStyle/>
            <a:p>
              <a:r>
                <a:rPr lang="en-US"/>
                <a:t>…</a:t>
              </a:r>
            </a:p>
          </p:txBody>
        </p:sp>
        <p:sp>
          <p:nvSpPr>
            <p:cNvPr id="18446" name="Line 8"/>
            <p:cNvSpPr>
              <a:spLocks noChangeShapeType="1"/>
            </p:cNvSpPr>
            <p:nvPr/>
          </p:nvSpPr>
          <p:spPr bwMode="auto">
            <a:xfrm>
              <a:off x="3504" y="2304"/>
              <a:ext cx="262" cy="0"/>
            </a:xfrm>
            <a:prstGeom prst="line">
              <a:avLst/>
            </a:prstGeom>
            <a:noFill/>
            <a:ln w="9525">
              <a:solidFill>
                <a:schemeClr val="tx1"/>
              </a:solidFill>
              <a:round/>
              <a:headEnd/>
              <a:tailEnd type="triangle" w="med" len="lg"/>
            </a:ln>
            <a:effectLst/>
          </p:spPr>
          <p:txBody>
            <a:bodyPr/>
            <a:lstStyle/>
            <a:p>
              <a:endParaRPr lang="en-US"/>
            </a:p>
          </p:txBody>
        </p:sp>
        <p:sp>
          <p:nvSpPr>
            <p:cNvPr id="18447" name="Text Box 9"/>
            <p:cNvSpPr txBox="1">
              <a:spLocks noChangeArrowheads="1"/>
            </p:cNvSpPr>
            <p:nvPr/>
          </p:nvSpPr>
          <p:spPr bwMode="auto">
            <a:xfrm>
              <a:off x="3792" y="2160"/>
              <a:ext cx="314" cy="301"/>
            </a:xfrm>
            <a:prstGeom prst="rect">
              <a:avLst/>
            </a:prstGeom>
            <a:noFill/>
            <a:ln w="9525">
              <a:noFill/>
              <a:miter lim="800000"/>
              <a:headEnd/>
              <a:tailEnd/>
            </a:ln>
            <a:effectLst/>
          </p:spPr>
          <p:txBody>
            <a:bodyPr wrap="none">
              <a:spAutoFit/>
            </a:bodyPr>
            <a:lstStyle/>
            <a:p>
              <a:r>
                <a:rPr lang="en-US"/>
                <a:t>…</a:t>
              </a:r>
            </a:p>
          </p:txBody>
        </p:sp>
      </p:grpSp>
      <p:pic>
        <p:nvPicPr>
          <p:cNvPr id="18438" name="Picture 10"/>
          <p:cNvPicPr>
            <a:picLocks noChangeAspect="1" noChangeArrowheads="1"/>
          </p:cNvPicPr>
          <p:nvPr/>
        </p:nvPicPr>
        <p:blipFill>
          <a:blip r:embed="rId4" cstate="print"/>
          <a:srcRect/>
          <a:stretch>
            <a:fillRect/>
          </a:stretch>
        </p:blipFill>
        <p:spPr bwMode="auto">
          <a:xfrm>
            <a:off x="4495800" y="4038600"/>
            <a:ext cx="1600200" cy="1082675"/>
          </a:xfrm>
          <a:prstGeom prst="rect">
            <a:avLst/>
          </a:prstGeom>
          <a:noFill/>
          <a:ln w="9525">
            <a:noFill/>
            <a:miter lim="800000"/>
            <a:headEnd/>
            <a:tailEnd/>
          </a:ln>
          <a:effectLst/>
        </p:spPr>
      </p:pic>
      <p:sp>
        <p:nvSpPr>
          <p:cNvPr id="18439" name="Text Box 11"/>
          <p:cNvSpPr txBox="1">
            <a:spLocks noChangeArrowheads="1"/>
          </p:cNvSpPr>
          <p:nvPr/>
        </p:nvSpPr>
        <p:spPr bwMode="auto">
          <a:xfrm>
            <a:off x="4572000" y="5029200"/>
            <a:ext cx="1511300" cy="366713"/>
          </a:xfrm>
          <a:prstGeom prst="rect">
            <a:avLst/>
          </a:prstGeom>
          <a:noFill/>
          <a:ln w="9525">
            <a:noFill/>
            <a:miter lim="800000"/>
            <a:headEnd/>
            <a:tailEnd/>
          </a:ln>
          <a:effectLst/>
        </p:spPr>
        <p:txBody>
          <a:bodyPr wrap="none">
            <a:spAutoFit/>
          </a:bodyPr>
          <a:lstStyle/>
          <a:p>
            <a:r>
              <a:rPr lang="en-US" b="1" i="1">
                <a:latin typeface="Times New Roman" pitchFamily="18" charset="0"/>
              </a:rPr>
              <a:t>schema graph</a:t>
            </a:r>
          </a:p>
        </p:txBody>
      </p:sp>
      <p:pic>
        <p:nvPicPr>
          <p:cNvPr id="18440" name="Picture 12"/>
          <p:cNvPicPr>
            <a:picLocks noChangeAspect="1" noChangeArrowheads="1"/>
          </p:cNvPicPr>
          <p:nvPr/>
        </p:nvPicPr>
        <p:blipFill>
          <a:blip r:embed="rId5" cstate="print"/>
          <a:srcRect/>
          <a:stretch>
            <a:fillRect/>
          </a:stretch>
        </p:blipFill>
        <p:spPr bwMode="auto">
          <a:xfrm>
            <a:off x="6477000" y="4038600"/>
            <a:ext cx="2028825" cy="941388"/>
          </a:xfrm>
          <a:prstGeom prst="rect">
            <a:avLst/>
          </a:prstGeom>
          <a:noFill/>
          <a:ln w="9525">
            <a:noFill/>
            <a:miter lim="800000"/>
            <a:headEnd/>
            <a:tailEnd/>
          </a:ln>
          <a:effectLst/>
        </p:spPr>
      </p:pic>
      <p:sp>
        <p:nvSpPr>
          <p:cNvPr id="18441" name="Text Box 13"/>
          <p:cNvSpPr txBox="1">
            <a:spLocks noChangeArrowheads="1"/>
          </p:cNvSpPr>
          <p:nvPr/>
        </p:nvSpPr>
        <p:spPr bwMode="auto">
          <a:xfrm>
            <a:off x="6832600" y="5029200"/>
            <a:ext cx="1092200" cy="366713"/>
          </a:xfrm>
          <a:prstGeom prst="rect">
            <a:avLst/>
          </a:prstGeom>
          <a:noFill/>
          <a:ln w="9525">
            <a:noFill/>
            <a:miter lim="800000"/>
            <a:headEnd/>
            <a:tailEnd/>
          </a:ln>
          <a:effectLst/>
        </p:spPr>
        <p:txBody>
          <a:bodyPr wrap="none">
            <a:spAutoFit/>
          </a:bodyPr>
          <a:lstStyle/>
          <a:p>
            <a:r>
              <a:rPr lang="en-US" b="1" i="1">
                <a:latin typeface="Times New Roman" pitchFamily="18" charset="0"/>
              </a:rPr>
              <a:t>clique list</a:t>
            </a:r>
          </a:p>
        </p:txBody>
      </p:sp>
      <p:pic>
        <p:nvPicPr>
          <p:cNvPr id="18442" name="Picture 14"/>
          <p:cNvPicPr>
            <a:picLocks noChangeAspect="1" noChangeArrowheads="1"/>
          </p:cNvPicPr>
          <p:nvPr/>
        </p:nvPicPr>
        <p:blipFill>
          <a:blip r:embed="rId6" cstate="print"/>
          <a:srcRect/>
          <a:stretch>
            <a:fillRect/>
          </a:stretch>
        </p:blipFill>
        <p:spPr bwMode="auto">
          <a:xfrm>
            <a:off x="2590800" y="5486400"/>
            <a:ext cx="3902075" cy="1146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755650" y="1341438"/>
            <a:ext cx="7931150" cy="2447925"/>
          </a:xfrm>
        </p:spPr>
        <p:txBody>
          <a:bodyPr>
            <a:noAutofit/>
          </a:bodyPr>
          <a:lstStyle/>
          <a:p>
            <a:pPr eaLnBrk="1" hangingPunct="1">
              <a:defRPr/>
            </a:pPr>
            <a:r>
              <a:rPr lang="en-US" altLang="zh-CN" sz="4400" dirty="0" smtClean="0">
                <a:effectLst>
                  <a:outerShdw blurRad="38100" dist="38100" dir="2700000" algn="tl">
                    <a:srgbClr val="C0C0C0"/>
                  </a:outerShdw>
                </a:effectLst>
                <a:latin typeface="Times New Roman" pitchFamily="18" charset="0"/>
                <a:ea typeface="宋体" pitchFamily="2" charset="-122"/>
              </a:rPr>
              <a:t>A Generic Framework for Handling Uncertain Data with Local Correlations</a:t>
            </a:r>
            <a:endParaRPr lang="en-US" altLang="zh-CN" sz="4400" dirty="0">
              <a:effectLst>
                <a:outerShdw blurRad="38100" dist="38100" dir="2700000" algn="tl">
                  <a:srgbClr val="C0C0C0"/>
                </a:outerShdw>
              </a:effectLst>
              <a:latin typeface="Times New Roman" pitchFamily="18" charset="0"/>
              <a:ea typeface="宋体" pitchFamily="2" charset="-122"/>
            </a:endParaRPr>
          </a:p>
        </p:txBody>
      </p:sp>
      <p:sp>
        <p:nvSpPr>
          <p:cNvPr id="36867" name="Rectangle 3"/>
          <p:cNvSpPr>
            <a:spLocks noGrp="1" noChangeArrowheads="1"/>
          </p:cNvSpPr>
          <p:nvPr>
            <p:ph type="subTitle" idx="1"/>
          </p:nvPr>
        </p:nvSpPr>
        <p:spPr>
          <a:xfrm>
            <a:off x="1981200" y="4038600"/>
            <a:ext cx="6553200" cy="1752600"/>
          </a:xfrm>
        </p:spPr>
        <p:txBody>
          <a:bodyPr/>
          <a:lstStyle/>
          <a:p>
            <a:pPr eaLnBrk="1" hangingPunct="1">
              <a:lnSpc>
                <a:spcPct val="80000"/>
              </a:lnSpc>
            </a:pPr>
            <a:r>
              <a:rPr lang="en-US" altLang="zh-CN" sz="2200" i="1" dirty="0" smtClean="0">
                <a:latin typeface="Times New Roman" pitchFamily="18" charset="0"/>
                <a:ea typeface="宋体" pitchFamily="2" charset="-122"/>
              </a:rPr>
              <a:t>Very Large Data Bases </a:t>
            </a:r>
            <a:r>
              <a:rPr lang="en-US" altLang="zh-CN" sz="2200" dirty="0" smtClean="0">
                <a:latin typeface="Times New Roman" pitchFamily="18" charset="0"/>
                <a:ea typeface="宋体" pitchFamily="2" charset="-122"/>
              </a:rPr>
              <a:t>(VLDB), 2011</a:t>
            </a:r>
          </a:p>
        </p:txBody>
      </p:sp>
      <p:sp>
        <p:nvSpPr>
          <p:cNvPr id="36868" name="Rectangle 3"/>
          <p:cNvSpPr>
            <a:spLocks noChangeArrowheads="1"/>
          </p:cNvSpPr>
          <p:nvPr/>
        </p:nvSpPr>
        <p:spPr bwMode="auto">
          <a:xfrm>
            <a:off x="0" y="1057275"/>
            <a:ext cx="9144000" cy="0"/>
          </a:xfrm>
          <a:prstGeom prst="rect">
            <a:avLst/>
          </a:prstGeom>
          <a:noFill/>
          <a:ln w="9525">
            <a:noFill/>
            <a:miter lim="800000"/>
            <a:headEnd/>
            <a:tailEnd/>
          </a:ln>
        </p:spPr>
        <p:txBody>
          <a:bodyPr wrap="none" anchor="ctr">
            <a:spAutoFit/>
          </a:bodyPr>
          <a:lstStyle/>
          <a:p>
            <a:endParaRPr lang="en-US"/>
          </a:p>
        </p:txBody>
      </p:sp>
      <p:sp>
        <p:nvSpPr>
          <p:cNvPr id="36869" name="Rectangle 5"/>
          <p:cNvSpPr>
            <a:spLocks noChangeArrowheads="1"/>
          </p:cNvSpPr>
          <p:nvPr/>
        </p:nvSpPr>
        <p:spPr bwMode="auto">
          <a:xfrm>
            <a:off x="0" y="1057275"/>
            <a:ext cx="9144000" cy="0"/>
          </a:xfrm>
          <a:prstGeom prst="rect">
            <a:avLst/>
          </a:prstGeom>
          <a:noFill/>
          <a:ln w="9525">
            <a:noFill/>
            <a:miter lim="800000"/>
            <a:headEnd/>
            <a:tailEnd/>
          </a:ln>
        </p:spPr>
        <p:txBody>
          <a:bodyPr wrap="none" anchor="ctr">
            <a:spAutoFit/>
          </a:bodyPr>
          <a:lstStyle/>
          <a:p>
            <a:endParaRPr lang="en-US"/>
          </a:p>
        </p:txBody>
      </p:sp>
      <p:sp>
        <p:nvSpPr>
          <p:cNvPr id="6" name="Slide Number Placeholder 5"/>
          <p:cNvSpPr>
            <a:spLocks noGrp="1"/>
          </p:cNvSpPr>
          <p:nvPr>
            <p:ph type="sldNum" sz="quarter" idx="12"/>
          </p:nvPr>
        </p:nvSpPr>
        <p:spPr/>
        <p:txBody>
          <a:bodyPr/>
          <a:lstStyle/>
          <a:p>
            <a:pPr>
              <a:defRPr/>
            </a:pPr>
            <a:fld id="{1C58099E-2FB3-4AE7-8B19-9FB9B614AB27}" type="slidenum">
              <a:rPr lang="en-US" altLang="zh-CN" smtClean="0">
                <a:solidFill>
                  <a:srgbClr val="000000"/>
                </a:solidFill>
              </a:rPr>
              <a:pPr>
                <a:defRPr/>
              </a:pPr>
              <a:t>19</a:t>
            </a:fld>
            <a:endParaRPr lang="en-US" altLang="zh-CN">
              <a:solidFill>
                <a:srgbClr val="000000"/>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altLang="zh-CN" dirty="0" smtClean="0">
                <a:latin typeface="Times New Roman" pitchFamily="18" charset="0"/>
              </a:rPr>
              <a:t>Objectives</a:t>
            </a:r>
          </a:p>
        </p:txBody>
      </p:sp>
      <p:sp>
        <p:nvSpPr>
          <p:cNvPr id="4100" name="Rectangle 3"/>
          <p:cNvSpPr>
            <a:spLocks noGrp="1" noChangeArrowheads="1"/>
          </p:cNvSpPr>
          <p:nvPr>
            <p:ph type="body" idx="1"/>
          </p:nvPr>
        </p:nvSpPr>
        <p:spPr/>
        <p:txBody>
          <a:bodyPr>
            <a:normAutofit/>
          </a:bodyPr>
          <a:lstStyle/>
          <a:p>
            <a:pPr algn="just" eaLnBrk="1" hangingPunct="1"/>
            <a:r>
              <a:rPr lang="en-US" altLang="zh-CN" sz="3200" dirty="0" smtClean="0">
                <a:latin typeface="Times New Roman" pitchFamily="18" charset="0"/>
              </a:rPr>
              <a:t>In this chapter, you will:</a:t>
            </a:r>
          </a:p>
          <a:p>
            <a:pPr lvl="1" algn="just" eaLnBrk="1" hangingPunct="1"/>
            <a:r>
              <a:rPr lang="en-US" altLang="zh-CN" sz="2800" dirty="0" smtClean="0">
                <a:latin typeface="Times New Roman" pitchFamily="18" charset="0"/>
              </a:rPr>
              <a:t>Explore the definitions of more probabilistic query types</a:t>
            </a:r>
          </a:p>
          <a:p>
            <a:pPr lvl="2" algn="just" eaLnBrk="1" hangingPunct="1"/>
            <a:endParaRPr lang="en-US" altLang="zh-CN" sz="2400" dirty="0" smtClean="0">
              <a:latin typeface="Times New Roman" pitchFamily="18" charset="0"/>
            </a:endParaRPr>
          </a:p>
          <a:p>
            <a:pPr lvl="2" algn="just" eaLnBrk="1" hangingPunct="1"/>
            <a:r>
              <a:rPr lang="en-US" altLang="zh-CN" sz="2400" dirty="0" smtClean="0">
                <a:latin typeface="Times New Roman" pitchFamily="18" charset="0"/>
              </a:rPr>
              <a:t>PNN on locally correlated data</a:t>
            </a:r>
          </a:p>
          <a:p>
            <a:pPr lvl="2" algn="just" eaLnBrk="1" hangingPunct="1"/>
            <a:endParaRPr lang="en-US" altLang="zh-CN" sz="2400" dirty="0" smtClean="0">
              <a:latin typeface="Times New Roman" pitchFamily="18" charset="0"/>
            </a:endParaRPr>
          </a:p>
          <a:p>
            <a:pPr lvl="1" algn="just" eaLnBrk="1" hangingPunct="1"/>
            <a:endParaRPr lang="en-US" altLang="zh-CN" sz="2800" dirty="0" smtClean="0">
              <a:latin typeface="Times New Roman" pitchFamily="18" charset="0"/>
            </a:endParaRPr>
          </a:p>
        </p:txBody>
      </p:sp>
      <p:sp>
        <p:nvSpPr>
          <p:cNvPr id="5" name="Slide Number Placeholder 4"/>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a:t>
            </a:fld>
            <a:endParaRPr lang="en-US" altLang="zh-CN">
              <a:solidFill>
                <a:srgbClr val="000000"/>
              </a:solidFill>
            </a:endParaRPr>
          </a:p>
        </p:txBody>
      </p:sp>
    </p:spTree>
    <p:extLst>
      <p:ext uri="{BB962C8B-B14F-4D97-AF65-F5344CB8AC3E}">
        <p14:creationId xmlns:p14="http://schemas.microsoft.com/office/powerpoint/2010/main" val="36260240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zh-CN" smtClean="0">
                <a:latin typeface="Times New Roman" pitchFamily="18" charset="0"/>
                <a:ea typeface="宋体" pitchFamily="2" charset="-122"/>
                <a:cs typeface="Times New Roman" pitchFamily="18" charset="0"/>
              </a:rPr>
              <a:t>Motivation Example</a:t>
            </a:r>
          </a:p>
        </p:txBody>
      </p:sp>
      <p:sp>
        <p:nvSpPr>
          <p:cNvPr id="5123" name="Content Placeholder 8"/>
          <p:cNvSpPr>
            <a:spLocks noGrp="1"/>
          </p:cNvSpPr>
          <p:nvPr>
            <p:ph idx="1"/>
          </p:nvPr>
        </p:nvSpPr>
        <p:spPr/>
        <p:txBody>
          <a:bodyPr/>
          <a:lstStyle/>
          <a:p>
            <a:pPr algn="just"/>
            <a:r>
              <a:rPr lang="en-US" sz="2600" smtClean="0">
                <a:latin typeface="Times New Roman" pitchFamily="18" charset="0"/>
                <a:cs typeface="Times New Roman" pitchFamily="18" charset="0"/>
              </a:rPr>
              <a:t>Forest monitoring application</a:t>
            </a:r>
          </a:p>
        </p:txBody>
      </p:sp>
      <p:sp>
        <p:nvSpPr>
          <p:cNvPr id="5126" name="Rectangle 41"/>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13" name="Object 12"/>
          <p:cNvGraphicFramePr>
            <a:graphicFrameLocks noChangeAspect="1"/>
          </p:cNvGraphicFramePr>
          <p:nvPr/>
        </p:nvGraphicFramePr>
        <p:xfrm>
          <a:off x="1798638" y="2133600"/>
          <a:ext cx="6011862" cy="4052888"/>
        </p:xfrm>
        <a:graphic>
          <a:graphicData uri="http://schemas.openxmlformats.org/presentationml/2006/ole">
            <mc:AlternateContent xmlns:mc="http://schemas.openxmlformats.org/markup-compatibility/2006">
              <mc:Choice xmlns:v="urn:schemas-microsoft-com:vml" Requires="v">
                <p:oleObj spid="_x0000_s178180" name="Microsoft Drawing 1.01" r:id="rId4" imgW="5780160" imgH="3900600" progId="MSDraw.1.01">
                  <p:embed/>
                </p:oleObj>
              </mc:Choice>
              <mc:Fallback>
                <p:oleObj name="Microsoft Drawing 1.01" r:id="rId4" imgW="5780160" imgH="3900600" progId="MSDraw.1.01">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8638" y="2133600"/>
                        <a:ext cx="6011862" cy="4052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nvGraphicFramePr>
        <p:xfrm>
          <a:off x="5715000" y="2743200"/>
          <a:ext cx="1192213" cy="1173163"/>
        </p:xfrm>
        <a:graphic>
          <a:graphicData uri="http://schemas.openxmlformats.org/presentationml/2006/ole">
            <mc:AlternateContent xmlns:mc="http://schemas.openxmlformats.org/markup-compatibility/2006">
              <mc:Choice xmlns:v="urn:schemas-microsoft-com:vml" Requires="v">
                <p:oleObj spid="_x0000_s178181" name="Microsoft Drawing 1.01" r:id="rId6" imgW="1192320" imgH="1173240" progId="MSDraw.1.01">
                  <p:embed/>
                </p:oleObj>
              </mc:Choice>
              <mc:Fallback>
                <p:oleObj name="Microsoft Drawing 1.01" r:id="rId6" imgW="1192320" imgH="1173240" progId="MSDraw.1.01">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2743200"/>
                        <a:ext cx="1192213" cy="1173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ree"/>
          <p:cNvSpPr>
            <a:spLocks noEditPoints="1" noChangeArrowheads="1"/>
          </p:cNvSpPr>
          <p:nvPr/>
        </p:nvSpPr>
        <p:spPr bwMode="auto">
          <a:xfrm>
            <a:off x="3143250" y="2312988"/>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49" name="Tree"/>
          <p:cNvSpPr>
            <a:spLocks noEditPoints="1" noChangeArrowheads="1"/>
          </p:cNvSpPr>
          <p:nvPr/>
        </p:nvSpPr>
        <p:spPr bwMode="auto">
          <a:xfrm>
            <a:off x="2057400" y="3625850"/>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50" name="Tree"/>
          <p:cNvSpPr>
            <a:spLocks noEditPoints="1" noChangeArrowheads="1"/>
          </p:cNvSpPr>
          <p:nvPr/>
        </p:nvSpPr>
        <p:spPr bwMode="auto">
          <a:xfrm>
            <a:off x="3929063" y="2428875"/>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51" name="Tree"/>
          <p:cNvSpPr>
            <a:spLocks noEditPoints="1" noChangeArrowheads="1"/>
          </p:cNvSpPr>
          <p:nvPr/>
        </p:nvSpPr>
        <p:spPr bwMode="auto">
          <a:xfrm>
            <a:off x="2452688" y="2787650"/>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52" name="Tree"/>
          <p:cNvSpPr>
            <a:spLocks noEditPoints="1" noChangeArrowheads="1"/>
          </p:cNvSpPr>
          <p:nvPr/>
        </p:nvSpPr>
        <p:spPr bwMode="auto">
          <a:xfrm>
            <a:off x="5853113" y="3849688"/>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53" name="Tree"/>
          <p:cNvSpPr>
            <a:spLocks noEditPoints="1" noChangeArrowheads="1"/>
          </p:cNvSpPr>
          <p:nvPr/>
        </p:nvSpPr>
        <p:spPr bwMode="auto">
          <a:xfrm>
            <a:off x="3282950" y="2927350"/>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54" name="Tree"/>
          <p:cNvSpPr>
            <a:spLocks noEditPoints="1" noChangeArrowheads="1"/>
          </p:cNvSpPr>
          <p:nvPr/>
        </p:nvSpPr>
        <p:spPr bwMode="auto">
          <a:xfrm>
            <a:off x="4452938" y="3738563"/>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55" name="Tree"/>
          <p:cNvSpPr>
            <a:spLocks noEditPoints="1" noChangeArrowheads="1"/>
          </p:cNvSpPr>
          <p:nvPr/>
        </p:nvSpPr>
        <p:spPr bwMode="auto">
          <a:xfrm>
            <a:off x="6115050" y="4953000"/>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56" name="Tree"/>
          <p:cNvSpPr>
            <a:spLocks noEditPoints="1" noChangeArrowheads="1"/>
          </p:cNvSpPr>
          <p:nvPr/>
        </p:nvSpPr>
        <p:spPr bwMode="auto">
          <a:xfrm>
            <a:off x="6781800" y="5491163"/>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57" name="Tree"/>
          <p:cNvSpPr>
            <a:spLocks noEditPoints="1" noChangeArrowheads="1"/>
          </p:cNvSpPr>
          <p:nvPr/>
        </p:nvSpPr>
        <p:spPr bwMode="auto">
          <a:xfrm>
            <a:off x="6713538" y="4729163"/>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58" name="Tree"/>
          <p:cNvSpPr>
            <a:spLocks noEditPoints="1" noChangeArrowheads="1"/>
          </p:cNvSpPr>
          <p:nvPr/>
        </p:nvSpPr>
        <p:spPr bwMode="auto">
          <a:xfrm>
            <a:off x="4976813" y="4186238"/>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60" name="Tree"/>
          <p:cNvSpPr>
            <a:spLocks noEditPoints="1" noChangeArrowheads="1"/>
          </p:cNvSpPr>
          <p:nvPr/>
        </p:nvSpPr>
        <p:spPr bwMode="auto">
          <a:xfrm>
            <a:off x="2767013" y="3714750"/>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5141" name="TextBox 17"/>
          <p:cNvSpPr txBox="1">
            <a:spLocks noChangeArrowheads="1"/>
          </p:cNvSpPr>
          <p:nvPr/>
        </p:nvSpPr>
        <p:spPr bwMode="auto">
          <a:xfrm>
            <a:off x="6494463" y="2144713"/>
            <a:ext cx="1003300" cy="522287"/>
          </a:xfrm>
          <a:prstGeom prst="rect">
            <a:avLst/>
          </a:prstGeom>
          <a:noFill/>
          <a:ln w="9525">
            <a:noFill/>
            <a:miter lim="800000"/>
            <a:headEnd/>
            <a:tailEnd/>
          </a:ln>
        </p:spPr>
        <p:txBody>
          <a:bodyPr wrap="none">
            <a:spAutoFit/>
          </a:bodyPr>
          <a:lstStyle/>
          <a:p>
            <a:r>
              <a:rPr lang="en-US" sz="2800">
                <a:solidFill>
                  <a:srgbClr val="008000"/>
                </a:solidFill>
                <a:latin typeface="Times New Roman" pitchFamily="18" charset="0"/>
                <a:cs typeface="Times New Roman" pitchFamily="18" charset="0"/>
              </a:rPr>
              <a:t>forest</a:t>
            </a:r>
          </a:p>
        </p:txBody>
      </p:sp>
      <p:sp>
        <p:nvSpPr>
          <p:cNvPr id="5142" name="Rectangle 4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5143" name="Rectangle 4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25" name="Cloud Callout 24"/>
          <p:cNvSpPr/>
          <p:nvPr/>
        </p:nvSpPr>
        <p:spPr>
          <a:xfrm>
            <a:off x="4976813" y="228600"/>
            <a:ext cx="4167188" cy="1447800"/>
          </a:xfrm>
          <a:prstGeom prst="cloudCallout">
            <a:avLst>
              <a:gd name="adj1" fmla="val -21431"/>
              <a:gd name="adj2" fmla="val 108992"/>
            </a:avLst>
          </a:prstGeom>
          <a:gradFill flip="none" rotWithShape="1">
            <a:gsLst>
              <a:gs pos="0">
                <a:srgbClr val="FFB9FF"/>
              </a:gs>
              <a:gs pos="47100">
                <a:srgbClr val="FFD1FF"/>
              </a:gs>
              <a:gs pos="100000">
                <a:srgbClr val="FFEBFF"/>
              </a:gs>
            </a:gsLst>
            <a:path path="circle">
              <a:fillToRect l="50000" t="50000" r="50000" b="50000"/>
            </a:path>
            <a:tileRect/>
          </a:gradFill>
          <a:ln>
            <a:gradFill flip="none" rotWithShape="1">
              <a:gsLst>
                <a:gs pos="0">
                  <a:srgbClr val="FF00FF"/>
                </a:gs>
                <a:gs pos="50000">
                  <a:schemeClr val="accent1">
                    <a:tint val="44500"/>
                    <a:satMod val="160000"/>
                  </a:schemeClr>
                </a:gs>
                <a:gs pos="100000">
                  <a:srgbClr val="FFCDFF"/>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anchor="ctr"/>
          <a:lstStyle/>
          <a:p>
            <a:pPr algn="ctr">
              <a:defRPr/>
            </a:pPr>
            <a:r>
              <a:rPr lang="en-US" sz="2400" dirty="0">
                <a:solidFill>
                  <a:srgbClr val="FF00FF"/>
                </a:solidFill>
                <a:latin typeface="Times New Roman" pitchFamily="18" charset="0"/>
                <a:cs typeface="Times New Roman" pitchFamily="18" charset="0"/>
              </a:rPr>
              <a:t>Sensory data: &lt;</a:t>
            </a:r>
            <a:r>
              <a:rPr lang="en-US" sz="2400" i="1" dirty="0">
                <a:solidFill>
                  <a:srgbClr val="FF00FF"/>
                </a:solidFill>
                <a:latin typeface="Times New Roman" pitchFamily="18" charset="0"/>
                <a:cs typeface="Times New Roman" pitchFamily="18" charset="0"/>
              </a:rPr>
              <a:t>temperature</a:t>
            </a:r>
            <a:r>
              <a:rPr lang="en-US" sz="2400" dirty="0">
                <a:solidFill>
                  <a:srgbClr val="FF00FF"/>
                </a:solidFill>
                <a:latin typeface="Times New Roman" pitchFamily="18" charset="0"/>
                <a:cs typeface="Times New Roman" pitchFamily="18" charset="0"/>
              </a:rPr>
              <a:t>, </a:t>
            </a:r>
            <a:r>
              <a:rPr lang="en-US" sz="2400" i="1" dirty="0">
                <a:solidFill>
                  <a:srgbClr val="FF00FF"/>
                </a:solidFill>
                <a:latin typeface="Times New Roman" pitchFamily="18" charset="0"/>
                <a:cs typeface="Times New Roman" pitchFamily="18" charset="0"/>
              </a:rPr>
              <a:t>light</a:t>
            </a:r>
            <a:r>
              <a:rPr lang="en-US" sz="2400" dirty="0">
                <a:solidFill>
                  <a:srgbClr val="FF00FF"/>
                </a:solidFill>
                <a:latin typeface="Times New Roman" pitchFamily="18" charset="0"/>
                <a:cs typeface="Times New Roman" pitchFamily="18" charset="0"/>
              </a:rPr>
              <a:t>&gt;</a:t>
            </a:r>
          </a:p>
        </p:txBody>
      </p:sp>
      <p:sp>
        <p:nvSpPr>
          <p:cNvPr id="26" name="Slide Number Placeholder 25"/>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20</a:t>
            </a:fld>
            <a:endParaRPr lang="en-US" altLang="zh-CN">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dissolve">
                                      <p:cBhvr>
                                        <p:cTn id="10" dur="500"/>
                                        <p:tgtEl>
                                          <p:spTgt spid="6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dissolve">
                                      <p:cBhvr>
                                        <p:cTn id="13" dur="500"/>
                                        <p:tgtEl>
                                          <p:spTgt spid="5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dissolve">
                                      <p:cBhvr>
                                        <p:cTn id="16" dur="500"/>
                                        <p:tgtEl>
                                          <p:spTgt spid="53"/>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dissolve">
                                      <p:cBhvr>
                                        <p:cTn id="22" dur="500"/>
                                        <p:tgtEl>
                                          <p:spTgt spid="5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dissolve">
                                      <p:cBhvr>
                                        <p:cTn id="25" dur="500"/>
                                        <p:tgtEl>
                                          <p:spTgt spid="5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dissolve">
                                      <p:cBhvr>
                                        <p:cTn id="31" dur="500"/>
                                        <p:tgtEl>
                                          <p:spTgt spid="52"/>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dissolve">
                                      <p:cBhvr>
                                        <p:cTn id="34" dur="500"/>
                                        <p:tgtEl>
                                          <p:spTgt spid="55"/>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dissolve">
                                      <p:cBhvr>
                                        <p:cTn id="37" dur="500"/>
                                        <p:tgtEl>
                                          <p:spTgt spid="57"/>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dissolve">
                                      <p:cBhvr>
                                        <p:cTn id="40" dur="500"/>
                                        <p:tgtEl>
                                          <p:spTgt spid="5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par>
                          <p:cTn id="46" fill="hold">
                            <p:stCondLst>
                              <p:cond delay="500"/>
                            </p:stCondLst>
                            <p:childTnLst>
                              <p:par>
                                <p:cTn id="47" presetID="22" presetClass="entr" presetSubtype="4"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zh-CN" smtClean="0">
                <a:latin typeface="Times New Roman" pitchFamily="18" charset="0"/>
                <a:ea typeface="宋体" pitchFamily="2" charset="-122"/>
                <a:cs typeface="Times New Roman" pitchFamily="18" charset="0"/>
              </a:rPr>
              <a:t>Motivation Example (cont'd)</a:t>
            </a:r>
          </a:p>
        </p:txBody>
      </p:sp>
      <p:sp>
        <p:nvSpPr>
          <p:cNvPr id="6147" name="Content Placeholder 8"/>
          <p:cNvSpPr>
            <a:spLocks noGrp="1"/>
          </p:cNvSpPr>
          <p:nvPr>
            <p:ph idx="1"/>
          </p:nvPr>
        </p:nvSpPr>
        <p:spPr/>
        <p:txBody>
          <a:bodyPr/>
          <a:lstStyle/>
          <a:p>
            <a:pPr algn="just"/>
            <a:r>
              <a:rPr lang="en-US" sz="2600" smtClean="0">
                <a:latin typeface="Times New Roman" pitchFamily="18" charset="0"/>
                <a:cs typeface="Times New Roman" pitchFamily="18" charset="0"/>
              </a:rPr>
              <a:t>Samples </a:t>
            </a:r>
            <a:r>
              <a:rPr lang="en-US" sz="2600" i="1" smtClean="0">
                <a:latin typeface="Times New Roman" pitchFamily="18" charset="0"/>
                <a:cs typeface="Times New Roman" pitchFamily="18" charset="0"/>
              </a:rPr>
              <a:t>s</a:t>
            </a:r>
            <a:r>
              <a:rPr lang="en-US" sz="2600" i="1" baseline="-25000" smtClean="0">
                <a:latin typeface="Times New Roman" pitchFamily="18" charset="0"/>
                <a:cs typeface="Times New Roman" pitchFamily="18" charset="0"/>
              </a:rPr>
              <a:t>i</a:t>
            </a:r>
            <a:r>
              <a:rPr lang="en-US" sz="2600" smtClean="0">
                <a:latin typeface="Times New Roman" pitchFamily="18" charset="0"/>
                <a:cs typeface="Times New Roman" pitchFamily="18" charset="0"/>
              </a:rPr>
              <a:t> collected from sensor node </a:t>
            </a:r>
            <a:r>
              <a:rPr lang="en-US" sz="2600" i="1" smtClean="0">
                <a:latin typeface="Times New Roman" pitchFamily="18" charset="0"/>
                <a:cs typeface="Times New Roman" pitchFamily="18" charset="0"/>
              </a:rPr>
              <a:t>n</a:t>
            </a:r>
            <a:r>
              <a:rPr lang="en-US" sz="2600" i="1" baseline="-25000" smtClean="0">
                <a:latin typeface="Times New Roman" pitchFamily="18" charset="0"/>
                <a:cs typeface="Times New Roman" pitchFamily="18" charset="0"/>
              </a:rPr>
              <a:t>i</a:t>
            </a:r>
            <a:endParaRPr lang="en-US" sz="2600" smtClean="0">
              <a:latin typeface="Times New Roman" pitchFamily="18" charset="0"/>
              <a:cs typeface="Times New Roman" pitchFamily="18" charset="0"/>
            </a:endParaRPr>
          </a:p>
        </p:txBody>
      </p:sp>
      <p:sp>
        <p:nvSpPr>
          <p:cNvPr id="6150" name="Rectangle 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6151" name="Object 2"/>
          <p:cNvGraphicFramePr>
            <a:graphicFrameLocks noChangeAspect="1"/>
          </p:cNvGraphicFramePr>
          <p:nvPr/>
        </p:nvGraphicFramePr>
        <p:xfrm>
          <a:off x="1584325" y="2209800"/>
          <a:ext cx="5518150" cy="4010025"/>
        </p:xfrm>
        <a:graphic>
          <a:graphicData uri="http://schemas.openxmlformats.org/presentationml/2006/ole">
            <mc:AlternateContent xmlns:mc="http://schemas.openxmlformats.org/markup-compatibility/2006">
              <mc:Choice xmlns:v="urn:schemas-microsoft-com:vml" Requires="v">
                <p:oleObj spid="_x0000_s179203" name="Microsoft Drawing 1.01" r:id="rId4" imgW="5230800" imgH="3800520" progId="MSDraw.1.01">
                  <p:embed/>
                </p:oleObj>
              </mc:Choice>
              <mc:Fallback>
                <p:oleObj name="Microsoft Drawing 1.01" r:id="rId4" imgW="5230800" imgH="3800520" progId="MSDraw.1.0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4325" y="2209800"/>
                        <a:ext cx="5518150" cy="401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lide Number Placeholder 7"/>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21</a:t>
            </a:fld>
            <a:endParaRPr lang="en-US" altLang="zh-CN">
              <a:solidFill>
                <a:srgbClr val="0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zh-CN" smtClean="0">
                <a:latin typeface="Times New Roman" pitchFamily="18" charset="0"/>
                <a:ea typeface="宋体" pitchFamily="2" charset="-122"/>
                <a:cs typeface="Times New Roman" pitchFamily="18" charset="0"/>
              </a:rPr>
              <a:t>Motivation Example (cont'd)</a:t>
            </a:r>
          </a:p>
        </p:txBody>
      </p:sp>
      <p:sp>
        <p:nvSpPr>
          <p:cNvPr id="7171" name="Content Placeholder 8"/>
          <p:cNvSpPr>
            <a:spLocks noGrp="1"/>
          </p:cNvSpPr>
          <p:nvPr>
            <p:ph idx="1"/>
          </p:nvPr>
        </p:nvSpPr>
        <p:spPr/>
        <p:txBody>
          <a:bodyPr/>
          <a:lstStyle/>
          <a:p>
            <a:pPr algn="just"/>
            <a:r>
              <a:rPr lang="en-US" sz="2600" smtClean="0">
                <a:latin typeface="Times New Roman" pitchFamily="18" charset="0"/>
                <a:cs typeface="Times New Roman" pitchFamily="18" charset="0"/>
              </a:rPr>
              <a:t>Sensory data are uncertain and imprecise</a:t>
            </a:r>
          </a:p>
        </p:txBody>
      </p:sp>
      <p:sp>
        <p:nvSpPr>
          <p:cNvPr id="7174" name="Rectangle 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7175" name="Object 2"/>
          <p:cNvGraphicFramePr>
            <a:graphicFrameLocks noChangeAspect="1"/>
          </p:cNvGraphicFramePr>
          <p:nvPr/>
        </p:nvGraphicFramePr>
        <p:xfrm>
          <a:off x="1584325" y="2238375"/>
          <a:ext cx="5518150" cy="4010025"/>
        </p:xfrm>
        <a:graphic>
          <a:graphicData uri="http://schemas.openxmlformats.org/presentationml/2006/ole">
            <mc:AlternateContent xmlns:mc="http://schemas.openxmlformats.org/markup-compatibility/2006">
              <mc:Choice xmlns:v="urn:schemas-microsoft-com:vml" Requires="v">
                <p:oleObj spid="_x0000_s180227" name="Microsoft Drawing 1.01" r:id="rId4" imgW="5230800" imgH="3800520" progId="MSDraw.1.01">
                  <p:embed/>
                </p:oleObj>
              </mc:Choice>
              <mc:Fallback>
                <p:oleObj name="Microsoft Drawing 1.01" r:id="rId4" imgW="5230800" imgH="3800520" progId="MSDraw.1.0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4325" y="2238375"/>
                        <a:ext cx="5518150" cy="401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 name="Straight Connector 4"/>
          <p:cNvCxnSpPr/>
          <p:nvPr/>
        </p:nvCxnSpPr>
        <p:spPr>
          <a:xfrm flipV="1">
            <a:off x="4572000" y="3200400"/>
            <a:ext cx="406400" cy="53340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4559300" y="3200400"/>
            <a:ext cx="622300" cy="123190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sp>
        <p:nvSpPr>
          <p:cNvPr id="7178" name="Rectangle 7"/>
          <p:cNvSpPr>
            <a:spLocks noChangeArrowheads="1"/>
          </p:cNvSpPr>
          <p:nvPr/>
        </p:nvSpPr>
        <p:spPr bwMode="auto">
          <a:xfrm>
            <a:off x="4122738" y="2692400"/>
            <a:ext cx="2549525" cy="461963"/>
          </a:xfrm>
          <a:prstGeom prst="rect">
            <a:avLst/>
          </a:prstGeom>
          <a:noFill/>
          <a:ln w="9525">
            <a:noFill/>
            <a:miter lim="800000"/>
            <a:headEnd/>
            <a:tailEnd/>
          </a:ln>
        </p:spPr>
        <p:txBody>
          <a:bodyPr wrap="none">
            <a:spAutoFit/>
          </a:bodyPr>
          <a:lstStyle/>
          <a:p>
            <a:r>
              <a:rPr lang="en-US" sz="2400">
                <a:solidFill>
                  <a:srgbClr val="FF00FF"/>
                </a:solidFill>
                <a:latin typeface="Times New Roman" pitchFamily="18" charset="0"/>
                <a:cs typeface="Times New Roman" pitchFamily="18" charset="0"/>
              </a:rPr>
              <a:t>uncertainty regions</a:t>
            </a:r>
          </a:p>
        </p:txBody>
      </p:sp>
      <p:cxnSp>
        <p:nvCxnSpPr>
          <p:cNvPr id="16" name="Straight Connector 15"/>
          <p:cNvCxnSpPr/>
          <p:nvPr/>
        </p:nvCxnSpPr>
        <p:spPr>
          <a:xfrm flipH="1" flipV="1">
            <a:off x="5715000" y="3200400"/>
            <a:ext cx="685800" cy="152400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22</a:t>
            </a:fld>
            <a:endParaRPr lang="en-US" altLang="zh-CN">
              <a:solidFill>
                <a:srgbClr val="0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zh-CN" smtClean="0">
                <a:latin typeface="Times New Roman" pitchFamily="18" charset="0"/>
                <a:ea typeface="宋体" pitchFamily="2" charset="-122"/>
                <a:cs typeface="Times New Roman" pitchFamily="18" charset="0"/>
              </a:rPr>
              <a:t>Motivation Example (cont'd)</a:t>
            </a:r>
          </a:p>
        </p:txBody>
      </p:sp>
      <p:sp>
        <p:nvSpPr>
          <p:cNvPr id="8195" name="Content Placeholder 8"/>
          <p:cNvSpPr>
            <a:spLocks noGrp="1"/>
          </p:cNvSpPr>
          <p:nvPr>
            <p:ph idx="1"/>
          </p:nvPr>
        </p:nvSpPr>
        <p:spPr/>
        <p:txBody>
          <a:bodyPr/>
          <a:lstStyle/>
          <a:p>
            <a:pPr algn="just"/>
            <a:r>
              <a:rPr lang="en-US" sz="2600" smtClean="0">
                <a:latin typeface="Times New Roman" pitchFamily="18" charset="0"/>
                <a:cs typeface="Times New Roman" pitchFamily="18" charset="0"/>
              </a:rPr>
              <a:t>3 monitoring areas</a:t>
            </a:r>
          </a:p>
          <a:p>
            <a:pPr algn="just"/>
            <a:endParaRPr lang="en-US" sz="2600" smtClean="0">
              <a:latin typeface="Times New Roman" pitchFamily="18" charset="0"/>
              <a:cs typeface="Times New Roman" pitchFamily="18" charset="0"/>
            </a:endParaRPr>
          </a:p>
        </p:txBody>
      </p:sp>
      <p:graphicFrame>
        <p:nvGraphicFramePr>
          <p:cNvPr id="8198" name="Object 1"/>
          <p:cNvGraphicFramePr>
            <a:graphicFrameLocks noChangeAspect="1"/>
          </p:cNvGraphicFramePr>
          <p:nvPr/>
        </p:nvGraphicFramePr>
        <p:xfrm>
          <a:off x="1793875" y="2133600"/>
          <a:ext cx="6165850" cy="4052888"/>
        </p:xfrm>
        <a:graphic>
          <a:graphicData uri="http://schemas.openxmlformats.org/presentationml/2006/ole">
            <mc:AlternateContent xmlns:mc="http://schemas.openxmlformats.org/markup-compatibility/2006">
              <mc:Choice xmlns:v="urn:schemas-microsoft-com:vml" Requires="v">
                <p:oleObj spid="_x0000_s181252" name="Microsoft Drawing 1.01" r:id="rId4" imgW="5935680" imgH="3900600" progId="MSDraw.1.01">
                  <p:embed/>
                </p:oleObj>
              </mc:Choice>
              <mc:Fallback>
                <p:oleObj name="Microsoft Drawing 1.01" r:id="rId4" imgW="5935680" imgH="3900600" progId="MSDraw.1.0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75" y="2133600"/>
                        <a:ext cx="6165850" cy="4052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9" name="Object 7"/>
          <p:cNvGraphicFramePr>
            <a:graphicFrameLocks noChangeAspect="1"/>
          </p:cNvGraphicFramePr>
          <p:nvPr/>
        </p:nvGraphicFramePr>
        <p:xfrm>
          <a:off x="5715000" y="2743200"/>
          <a:ext cx="1192213" cy="1173163"/>
        </p:xfrm>
        <a:graphic>
          <a:graphicData uri="http://schemas.openxmlformats.org/presentationml/2006/ole">
            <mc:AlternateContent xmlns:mc="http://schemas.openxmlformats.org/markup-compatibility/2006">
              <mc:Choice xmlns:v="urn:schemas-microsoft-com:vml" Requires="v">
                <p:oleObj spid="_x0000_s181253" name="Microsoft Drawing 1.01" r:id="rId6" imgW="1192320" imgH="1173240" progId="MSDraw.1.01">
                  <p:embed/>
                </p:oleObj>
              </mc:Choice>
              <mc:Fallback>
                <p:oleObj name="Microsoft Drawing 1.01" r:id="rId6" imgW="1192320" imgH="1173240" progId="MSDraw.1.01">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2743200"/>
                        <a:ext cx="1192213" cy="1173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0" name="Tree"/>
          <p:cNvSpPr>
            <a:spLocks noEditPoints="1" noChangeArrowheads="1"/>
          </p:cNvSpPr>
          <p:nvPr/>
        </p:nvSpPr>
        <p:spPr bwMode="auto">
          <a:xfrm>
            <a:off x="3143250" y="2312988"/>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8201" name="Tree"/>
          <p:cNvSpPr>
            <a:spLocks noEditPoints="1" noChangeArrowheads="1"/>
          </p:cNvSpPr>
          <p:nvPr/>
        </p:nvSpPr>
        <p:spPr bwMode="auto">
          <a:xfrm>
            <a:off x="2057400" y="3625850"/>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8202" name="Tree"/>
          <p:cNvSpPr>
            <a:spLocks noEditPoints="1" noChangeArrowheads="1"/>
          </p:cNvSpPr>
          <p:nvPr/>
        </p:nvSpPr>
        <p:spPr bwMode="auto">
          <a:xfrm>
            <a:off x="3929063" y="2428875"/>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8203" name="Tree"/>
          <p:cNvSpPr>
            <a:spLocks noEditPoints="1" noChangeArrowheads="1"/>
          </p:cNvSpPr>
          <p:nvPr/>
        </p:nvSpPr>
        <p:spPr bwMode="auto">
          <a:xfrm>
            <a:off x="2452688" y="2787650"/>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8204" name="Tree"/>
          <p:cNvSpPr>
            <a:spLocks noEditPoints="1" noChangeArrowheads="1"/>
          </p:cNvSpPr>
          <p:nvPr/>
        </p:nvSpPr>
        <p:spPr bwMode="auto">
          <a:xfrm>
            <a:off x="5853113" y="3849688"/>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8205" name="Tree"/>
          <p:cNvSpPr>
            <a:spLocks noEditPoints="1" noChangeArrowheads="1"/>
          </p:cNvSpPr>
          <p:nvPr/>
        </p:nvSpPr>
        <p:spPr bwMode="auto">
          <a:xfrm>
            <a:off x="3282950" y="2927350"/>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8206" name="Tree"/>
          <p:cNvSpPr>
            <a:spLocks noEditPoints="1" noChangeArrowheads="1"/>
          </p:cNvSpPr>
          <p:nvPr/>
        </p:nvSpPr>
        <p:spPr bwMode="auto">
          <a:xfrm>
            <a:off x="4452938" y="3738563"/>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8207" name="Tree"/>
          <p:cNvSpPr>
            <a:spLocks noEditPoints="1" noChangeArrowheads="1"/>
          </p:cNvSpPr>
          <p:nvPr/>
        </p:nvSpPr>
        <p:spPr bwMode="auto">
          <a:xfrm>
            <a:off x="6115050" y="4953000"/>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8208" name="Tree"/>
          <p:cNvSpPr>
            <a:spLocks noEditPoints="1" noChangeArrowheads="1"/>
          </p:cNvSpPr>
          <p:nvPr/>
        </p:nvSpPr>
        <p:spPr bwMode="auto">
          <a:xfrm>
            <a:off x="6781800" y="5491163"/>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8209" name="Tree"/>
          <p:cNvSpPr>
            <a:spLocks noEditPoints="1" noChangeArrowheads="1"/>
          </p:cNvSpPr>
          <p:nvPr/>
        </p:nvSpPr>
        <p:spPr bwMode="auto">
          <a:xfrm>
            <a:off x="6713538" y="4729163"/>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8210" name="Tree"/>
          <p:cNvSpPr>
            <a:spLocks noEditPoints="1" noChangeArrowheads="1"/>
          </p:cNvSpPr>
          <p:nvPr/>
        </p:nvSpPr>
        <p:spPr bwMode="auto">
          <a:xfrm>
            <a:off x="4976813" y="4186238"/>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8211" name="Tree"/>
          <p:cNvSpPr>
            <a:spLocks noEditPoints="1" noChangeArrowheads="1"/>
          </p:cNvSpPr>
          <p:nvPr/>
        </p:nvSpPr>
        <p:spPr bwMode="auto">
          <a:xfrm>
            <a:off x="2767013" y="3714750"/>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8212" name="TextBox 21"/>
          <p:cNvSpPr txBox="1">
            <a:spLocks noChangeArrowheads="1"/>
          </p:cNvSpPr>
          <p:nvPr/>
        </p:nvSpPr>
        <p:spPr bwMode="auto">
          <a:xfrm>
            <a:off x="6494463" y="2144713"/>
            <a:ext cx="1003300" cy="522287"/>
          </a:xfrm>
          <a:prstGeom prst="rect">
            <a:avLst/>
          </a:prstGeom>
          <a:noFill/>
          <a:ln w="9525">
            <a:noFill/>
            <a:miter lim="800000"/>
            <a:headEnd/>
            <a:tailEnd/>
          </a:ln>
        </p:spPr>
        <p:txBody>
          <a:bodyPr wrap="none">
            <a:spAutoFit/>
          </a:bodyPr>
          <a:lstStyle/>
          <a:p>
            <a:r>
              <a:rPr lang="en-US" sz="2800">
                <a:solidFill>
                  <a:srgbClr val="008000"/>
                </a:solidFill>
                <a:latin typeface="Times New Roman" pitchFamily="18" charset="0"/>
                <a:cs typeface="Times New Roman" pitchFamily="18" charset="0"/>
              </a:rPr>
              <a:t>forest</a:t>
            </a:r>
          </a:p>
        </p:txBody>
      </p:sp>
      <p:sp>
        <p:nvSpPr>
          <p:cNvPr id="21" name="Slide Number Placeholder 20"/>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23</a:t>
            </a:fld>
            <a:endParaRPr lang="en-US" altLang="zh-CN">
              <a:solidFill>
                <a:srgbClr val="0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zh-CN" smtClean="0">
                <a:latin typeface="Times New Roman" pitchFamily="18" charset="0"/>
                <a:ea typeface="宋体" pitchFamily="2" charset="-122"/>
                <a:cs typeface="Times New Roman" pitchFamily="18" charset="0"/>
              </a:rPr>
              <a:t>Motivation Example (cont'd)</a:t>
            </a:r>
          </a:p>
        </p:txBody>
      </p:sp>
      <p:sp>
        <p:nvSpPr>
          <p:cNvPr id="9219" name="Content Placeholder 8"/>
          <p:cNvSpPr>
            <a:spLocks noGrp="1"/>
          </p:cNvSpPr>
          <p:nvPr>
            <p:ph idx="1"/>
          </p:nvPr>
        </p:nvSpPr>
        <p:spPr/>
        <p:txBody>
          <a:bodyPr/>
          <a:lstStyle/>
          <a:p>
            <a:pPr algn="just"/>
            <a:r>
              <a:rPr lang="en-US" sz="2600" smtClean="0">
                <a:latin typeface="Times New Roman" pitchFamily="18" charset="0"/>
                <a:cs typeface="Times New Roman" pitchFamily="18" charset="0"/>
              </a:rPr>
              <a:t>3 monitoring areas</a:t>
            </a:r>
          </a:p>
          <a:p>
            <a:pPr algn="just"/>
            <a:endParaRPr lang="en-US" sz="2600" smtClean="0">
              <a:latin typeface="Times New Roman" pitchFamily="18" charset="0"/>
              <a:cs typeface="Times New Roman" pitchFamily="18" charset="0"/>
            </a:endParaRPr>
          </a:p>
        </p:txBody>
      </p:sp>
      <p:graphicFrame>
        <p:nvGraphicFramePr>
          <p:cNvPr id="9222" name="Object 5"/>
          <p:cNvGraphicFramePr>
            <a:graphicFrameLocks noChangeAspect="1"/>
          </p:cNvGraphicFramePr>
          <p:nvPr/>
        </p:nvGraphicFramePr>
        <p:xfrm>
          <a:off x="1793875" y="2133600"/>
          <a:ext cx="6165850" cy="4052888"/>
        </p:xfrm>
        <a:graphic>
          <a:graphicData uri="http://schemas.openxmlformats.org/presentationml/2006/ole">
            <mc:AlternateContent xmlns:mc="http://schemas.openxmlformats.org/markup-compatibility/2006">
              <mc:Choice xmlns:v="urn:schemas-microsoft-com:vml" Requires="v">
                <p:oleObj spid="_x0000_s182276" name="Microsoft Drawing 1.01" r:id="rId4" imgW="5935680" imgH="3900600" progId="MSDraw.1.01">
                  <p:embed/>
                </p:oleObj>
              </mc:Choice>
              <mc:Fallback>
                <p:oleObj name="Microsoft Drawing 1.01" r:id="rId4" imgW="5935680" imgH="3900600" progId="MSDraw.1.01">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75" y="2133600"/>
                        <a:ext cx="6165850" cy="4052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3" name="Object 6"/>
          <p:cNvGraphicFramePr>
            <a:graphicFrameLocks noChangeAspect="1"/>
          </p:cNvGraphicFramePr>
          <p:nvPr/>
        </p:nvGraphicFramePr>
        <p:xfrm>
          <a:off x="5715000" y="2743200"/>
          <a:ext cx="1192213" cy="1173163"/>
        </p:xfrm>
        <a:graphic>
          <a:graphicData uri="http://schemas.openxmlformats.org/presentationml/2006/ole">
            <mc:AlternateContent xmlns:mc="http://schemas.openxmlformats.org/markup-compatibility/2006">
              <mc:Choice xmlns:v="urn:schemas-microsoft-com:vml" Requires="v">
                <p:oleObj spid="_x0000_s182277" name="Microsoft Drawing 1.01" r:id="rId6" imgW="1192320" imgH="1173240" progId="MSDraw.1.01">
                  <p:embed/>
                </p:oleObj>
              </mc:Choice>
              <mc:Fallback>
                <p:oleObj name="Microsoft Drawing 1.01" r:id="rId6" imgW="1192320" imgH="1173240" progId="MSDraw.1.01">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2743200"/>
                        <a:ext cx="1192213" cy="1173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4" name="Tree"/>
          <p:cNvSpPr>
            <a:spLocks noEditPoints="1" noChangeArrowheads="1"/>
          </p:cNvSpPr>
          <p:nvPr/>
        </p:nvSpPr>
        <p:spPr bwMode="auto">
          <a:xfrm>
            <a:off x="3143250" y="2312988"/>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9225" name="Tree"/>
          <p:cNvSpPr>
            <a:spLocks noEditPoints="1" noChangeArrowheads="1"/>
          </p:cNvSpPr>
          <p:nvPr/>
        </p:nvSpPr>
        <p:spPr bwMode="auto">
          <a:xfrm>
            <a:off x="2057400" y="3625850"/>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9226" name="Tree"/>
          <p:cNvSpPr>
            <a:spLocks noEditPoints="1" noChangeArrowheads="1"/>
          </p:cNvSpPr>
          <p:nvPr/>
        </p:nvSpPr>
        <p:spPr bwMode="auto">
          <a:xfrm>
            <a:off x="3929063" y="2428875"/>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9227" name="Tree"/>
          <p:cNvSpPr>
            <a:spLocks noEditPoints="1" noChangeArrowheads="1"/>
          </p:cNvSpPr>
          <p:nvPr/>
        </p:nvSpPr>
        <p:spPr bwMode="auto">
          <a:xfrm>
            <a:off x="2452688" y="2787650"/>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9228" name="Tree"/>
          <p:cNvSpPr>
            <a:spLocks noEditPoints="1" noChangeArrowheads="1"/>
          </p:cNvSpPr>
          <p:nvPr/>
        </p:nvSpPr>
        <p:spPr bwMode="auto">
          <a:xfrm>
            <a:off x="5853113" y="3849688"/>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9229" name="Tree"/>
          <p:cNvSpPr>
            <a:spLocks noEditPoints="1" noChangeArrowheads="1"/>
          </p:cNvSpPr>
          <p:nvPr/>
        </p:nvSpPr>
        <p:spPr bwMode="auto">
          <a:xfrm>
            <a:off x="3282950" y="2927350"/>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9230" name="Tree"/>
          <p:cNvSpPr>
            <a:spLocks noEditPoints="1" noChangeArrowheads="1"/>
          </p:cNvSpPr>
          <p:nvPr/>
        </p:nvSpPr>
        <p:spPr bwMode="auto">
          <a:xfrm>
            <a:off x="4452938" y="3738563"/>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A8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9231" name="Tree"/>
          <p:cNvSpPr>
            <a:spLocks noEditPoints="1" noChangeArrowheads="1"/>
          </p:cNvSpPr>
          <p:nvPr/>
        </p:nvSpPr>
        <p:spPr bwMode="auto">
          <a:xfrm>
            <a:off x="6115050" y="4953000"/>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9232" name="Tree"/>
          <p:cNvSpPr>
            <a:spLocks noEditPoints="1" noChangeArrowheads="1"/>
          </p:cNvSpPr>
          <p:nvPr/>
        </p:nvSpPr>
        <p:spPr bwMode="auto">
          <a:xfrm>
            <a:off x="6781800" y="5491163"/>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9233" name="Tree"/>
          <p:cNvSpPr>
            <a:spLocks noEditPoints="1" noChangeArrowheads="1"/>
          </p:cNvSpPr>
          <p:nvPr/>
        </p:nvSpPr>
        <p:spPr bwMode="auto">
          <a:xfrm>
            <a:off x="6713538" y="4729163"/>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9234" name="Tree"/>
          <p:cNvSpPr>
            <a:spLocks noEditPoints="1" noChangeArrowheads="1"/>
          </p:cNvSpPr>
          <p:nvPr/>
        </p:nvSpPr>
        <p:spPr bwMode="auto">
          <a:xfrm>
            <a:off x="4976813" y="4186238"/>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9235" name="Tree"/>
          <p:cNvSpPr>
            <a:spLocks noEditPoints="1" noChangeArrowheads="1"/>
          </p:cNvSpPr>
          <p:nvPr/>
        </p:nvSpPr>
        <p:spPr bwMode="auto">
          <a:xfrm>
            <a:off x="2767013" y="3714750"/>
            <a:ext cx="523875" cy="447675"/>
          </a:xfrm>
          <a:custGeom>
            <a:avLst/>
            <a:gdLst>
              <a:gd name="T0" fmla="*/ 261938 w 21600"/>
              <a:gd name="T1" fmla="*/ 0 h 21600"/>
              <a:gd name="T2" fmla="*/ 149668 w 21600"/>
              <a:gd name="T3" fmla="*/ 130572 h 21600"/>
              <a:gd name="T4" fmla="*/ 74846 w 21600"/>
              <a:gd name="T5" fmla="*/ 261144 h 21600"/>
              <a:gd name="T6" fmla="*/ 0 w 21600"/>
              <a:gd name="T7" fmla="*/ 391716 h 21600"/>
              <a:gd name="T8" fmla="*/ 374207 w 21600"/>
              <a:gd name="T9" fmla="*/ 130572 h 21600"/>
              <a:gd name="T10" fmla="*/ 449029 w 21600"/>
              <a:gd name="T11" fmla="*/ 261144 h 21600"/>
              <a:gd name="T12" fmla="*/ 523875 w 21600"/>
              <a:gd name="T13" fmla="*/ 3917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9236" name="TextBox 20"/>
          <p:cNvSpPr txBox="1">
            <a:spLocks noChangeArrowheads="1"/>
          </p:cNvSpPr>
          <p:nvPr/>
        </p:nvSpPr>
        <p:spPr bwMode="auto">
          <a:xfrm>
            <a:off x="6494463" y="2144713"/>
            <a:ext cx="1003300" cy="522287"/>
          </a:xfrm>
          <a:prstGeom prst="rect">
            <a:avLst/>
          </a:prstGeom>
          <a:noFill/>
          <a:ln w="9525">
            <a:noFill/>
            <a:miter lim="800000"/>
            <a:headEnd/>
            <a:tailEnd/>
          </a:ln>
        </p:spPr>
        <p:txBody>
          <a:bodyPr wrap="none">
            <a:spAutoFit/>
          </a:bodyPr>
          <a:lstStyle/>
          <a:p>
            <a:r>
              <a:rPr lang="en-US" sz="2800">
                <a:solidFill>
                  <a:srgbClr val="008000"/>
                </a:solidFill>
                <a:latin typeface="Times New Roman" pitchFamily="18" charset="0"/>
                <a:cs typeface="Times New Roman" pitchFamily="18" charset="0"/>
              </a:rPr>
              <a:t>forest</a:t>
            </a:r>
          </a:p>
        </p:txBody>
      </p:sp>
      <p:cxnSp>
        <p:nvCxnSpPr>
          <p:cNvPr id="3" name="Straight Arrow Connector 2"/>
          <p:cNvCxnSpPr/>
          <p:nvPr/>
        </p:nvCxnSpPr>
        <p:spPr>
          <a:xfrm>
            <a:off x="4584700" y="3781425"/>
            <a:ext cx="482600" cy="295275"/>
          </a:xfrm>
          <a:prstGeom prst="straightConnector1">
            <a:avLst/>
          </a:prstGeom>
          <a:ln w="28575">
            <a:solidFill>
              <a:srgbClr val="FF00FF"/>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871788" y="3462338"/>
            <a:ext cx="1581150" cy="252412"/>
          </a:xfrm>
          <a:prstGeom prst="straightConnector1">
            <a:avLst/>
          </a:prstGeom>
          <a:ln w="28575">
            <a:solidFill>
              <a:srgbClr val="3333FF"/>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9230" idx="2"/>
            <a:endCxn id="30" idx="0"/>
          </p:cNvCxnSpPr>
          <p:nvPr/>
        </p:nvCxnSpPr>
        <p:spPr>
          <a:xfrm flipH="1">
            <a:off x="4506913" y="3998913"/>
            <a:ext cx="20637" cy="1030287"/>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sp>
        <p:nvSpPr>
          <p:cNvPr id="30" name="TextBox 29"/>
          <p:cNvSpPr txBox="1">
            <a:spLocks noChangeArrowheads="1"/>
          </p:cNvSpPr>
          <p:nvPr/>
        </p:nvSpPr>
        <p:spPr bwMode="auto">
          <a:xfrm>
            <a:off x="3048000" y="5029200"/>
            <a:ext cx="2917825" cy="461963"/>
          </a:xfrm>
          <a:prstGeom prst="rect">
            <a:avLst/>
          </a:prstGeom>
          <a:noFill/>
          <a:ln w="9525">
            <a:noFill/>
            <a:miter lim="800000"/>
            <a:headEnd/>
            <a:tailEnd/>
          </a:ln>
        </p:spPr>
        <p:txBody>
          <a:bodyPr wrap="none">
            <a:spAutoFit/>
          </a:bodyPr>
          <a:lstStyle/>
          <a:p>
            <a:r>
              <a:rPr lang="en-US" sz="2400">
                <a:solidFill>
                  <a:srgbClr val="FF00FF"/>
                </a:solidFill>
                <a:latin typeface="Times New Roman" pitchFamily="18" charset="0"/>
                <a:cs typeface="Times New Roman" pitchFamily="18" charset="0"/>
              </a:rPr>
              <a:t>spatially close sensors</a:t>
            </a:r>
          </a:p>
        </p:txBody>
      </p:sp>
      <p:cxnSp>
        <p:nvCxnSpPr>
          <p:cNvPr id="32" name="Straight Connector 31"/>
          <p:cNvCxnSpPr/>
          <p:nvPr/>
        </p:nvCxnSpPr>
        <p:spPr>
          <a:xfrm>
            <a:off x="2871788" y="3587750"/>
            <a:ext cx="330200" cy="969963"/>
          </a:xfrm>
          <a:prstGeom prst="line">
            <a:avLst/>
          </a:prstGeom>
          <a:ln>
            <a:solidFill>
              <a:srgbClr val="3333FF"/>
            </a:solidFill>
          </a:ln>
        </p:spPr>
        <p:style>
          <a:lnRef idx="1">
            <a:schemeClr val="accent1"/>
          </a:lnRef>
          <a:fillRef idx="0">
            <a:schemeClr val="accent1"/>
          </a:fillRef>
          <a:effectRef idx="0">
            <a:schemeClr val="accent1"/>
          </a:effectRef>
          <a:fontRef idx="minor">
            <a:schemeClr val="tx1"/>
          </a:fontRef>
        </p:style>
      </p:cxnSp>
      <p:sp>
        <p:nvSpPr>
          <p:cNvPr id="33" name="TextBox 32"/>
          <p:cNvSpPr txBox="1">
            <a:spLocks noChangeArrowheads="1"/>
          </p:cNvSpPr>
          <p:nvPr/>
        </p:nvSpPr>
        <p:spPr bwMode="auto">
          <a:xfrm>
            <a:off x="2084388" y="4478338"/>
            <a:ext cx="2235200" cy="461962"/>
          </a:xfrm>
          <a:prstGeom prst="rect">
            <a:avLst/>
          </a:prstGeom>
          <a:noFill/>
          <a:ln w="9525">
            <a:noFill/>
            <a:miter lim="800000"/>
            <a:headEnd/>
            <a:tailEnd/>
          </a:ln>
        </p:spPr>
        <p:txBody>
          <a:bodyPr wrap="none">
            <a:spAutoFit/>
          </a:bodyPr>
          <a:lstStyle/>
          <a:p>
            <a:r>
              <a:rPr lang="en-US" sz="2400">
                <a:solidFill>
                  <a:srgbClr val="3333FF"/>
                </a:solidFill>
                <a:latin typeface="Times New Roman" pitchFamily="18" charset="0"/>
                <a:cs typeface="Times New Roman" pitchFamily="18" charset="0"/>
              </a:rPr>
              <a:t>sensors far away</a:t>
            </a:r>
          </a:p>
        </p:txBody>
      </p:sp>
      <p:cxnSp>
        <p:nvCxnSpPr>
          <p:cNvPr id="45" name="Straight Connector 44"/>
          <p:cNvCxnSpPr/>
          <p:nvPr/>
        </p:nvCxnSpPr>
        <p:spPr>
          <a:xfrm flipH="1">
            <a:off x="4714875" y="4297363"/>
            <a:ext cx="352425" cy="731837"/>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3544888" y="3849688"/>
            <a:ext cx="774700" cy="708025"/>
          </a:xfrm>
          <a:prstGeom prst="line">
            <a:avLst/>
          </a:prstGeom>
          <a:ln>
            <a:solidFill>
              <a:srgbClr val="3333FF"/>
            </a:solidFill>
          </a:ln>
        </p:spPr>
        <p:style>
          <a:lnRef idx="1">
            <a:schemeClr val="accent1"/>
          </a:lnRef>
          <a:fillRef idx="0">
            <a:schemeClr val="accent1"/>
          </a:fillRef>
          <a:effectRef idx="0">
            <a:schemeClr val="accent1"/>
          </a:effectRef>
          <a:fontRef idx="minor">
            <a:schemeClr val="tx1"/>
          </a:fontRef>
        </p:style>
      </p:cxnSp>
      <p:sp>
        <p:nvSpPr>
          <p:cNvPr id="29" name="Slide Number Placeholder 28"/>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24</a:t>
            </a:fld>
            <a:endParaRPr lang="en-US" altLang="zh-CN">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up)">
                                      <p:cBhvr>
                                        <p:cTn id="10" dur="250"/>
                                        <p:tgtEl>
                                          <p:spTgt spid="25"/>
                                        </p:tgtEl>
                                      </p:cBhvr>
                                    </p:animEffect>
                                  </p:childTnLst>
                                </p:cTn>
                              </p:par>
                              <p:par>
                                <p:cTn id="11" presetID="22" presetClass="entr" presetSubtype="1"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ipe(up)">
                                      <p:cBhvr>
                                        <p:cTn id="13" dur="250"/>
                                        <p:tgtEl>
                                          <p:spTgt spid="4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up)">
                                      <p:cBhvr>
                                        <p:cTn id="16" dur="250"/>
                                        <p:tgtEl>
                                          <p:spTgt spid="30"/>
                                        </p:tgtEl>
                                      </p:cBhvr>
                                    </p:animEffect>
                                  </p:childTnLst>
                                </p:cTn>
                              </p:par>
                            </p:childTnLst>
                          </p:cTn>
                        </p:par>
                        <p:par>
                          <p:cTn id="17" fill="hold">
                            <p:stCondLst>
                              <p:cond delay="250"/>
                            </p:stCondLst>
                            <p:childTnLst>
                              <p:par>
                                <p:cTn id="18" presetID="35" presetClass="emph" presetSubtype="0" repeatCount="3000" fill="hold" nodeType="afterEffect">
                                  <p:stCondLst>
                                    <p:cond delay="0"/>
                                  </p:stCondLst>
                                  <p:childTnLst>
                                    <p:anim calcmode="discrete" valueType="str">
                                      <p:cBhvr>
                                        <p:cTn id="19" dur="1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childTnLst>
                          </p:cTn>
                        </p:par>
                        <p:par>
                          <p:cTn id="24" fill="hold">
                            <p:stCondLst>
                              <p:cond delay="0"/>
                            </p:stCondLst>
                            <p:childTnLst>
                              <p:par>
                                <p:cTn id="25" presetID="22" presetClass="entr" presetSubtype="1"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up)">
                                      <p:cBhvr>
                                        <p:cTn id="27" dur="250"/>
                                        <p:tgtEl>
                                          <p:spTgt spid="32"/>
                                        </p:tgtEl>
                                      </p:cBhvr>
                                    </p:animEffect>
                                  </p:childTnLst>
                                </p:cTn>
                              </p:par>
                              <p:par>
                                <p:cTn id="28" presetID="22" presetClass="entr" presetSubtype="1" fill="hold" nodeType="with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wipe(up)">
                                      <p:cBhvr>
                                        <p:cTn id="30" dur="250"/>
                                        <p:tgtEl>
                                          <p:spTgt spid="50"/>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250"/>
                                        <p:tgtEl>
                                          <p:spTgt spid="33"/>
                                        </p:tgtEl>
                                      </p:cBhvr>
                                    </p:animEffect>
                                  </p:childTnLst>
                                </p:cTn>
                              </p:par>
                            </p:childTnLst>
                          </p:cTn>
                        </p:par>
                        <p:par>
                          <p:cTn id="34" fill="hold">
                            <p:stCondLst>
                              <p:cond delay="250"/>
                            </p:stCondLst>
                            <p:childTnLst>
                              <p:par>
                                <p:cTn id="35" presetID="35" presetClass="emph" presetSubtype="0" repeatCount="3000" fill="hold" nodeType="afterEffect">
                                  <p:stCondLst>
                                    <p:cond delay="0"/>
                                  </p:stCondLst>
                                  <p:childTnLst>
                                    <p:anim calcmode="discrete" valueType="str">
                                      <p:cBhvr>
                                        <p:cTn id="36" dur="1000" fill="hold"/>
                                        <p:tgtEl>
                                          <p:spTgt spid="2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latin typeface="Times New Roman" pitchFamily="18" charset="0"/>
                <a:cs typeface="Times New Roman" pitchFamily="18" charset="0"/>
              </a:rPr>
              <a:t>Locally Correlated Sensory Data</a:t>
            </a:r>
          </a:p>
        </p:txBody>
      </p:sp>
      <p:sp>
        <p:nvSpPr>
          <p:cNvPr id="10244" name="Rectangle 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10245" name="Object 5"/>
          <p:cNvGraphicFramePr>
            <a:graphicFrameLocks noChangeAspect="1"/>
          </p:cNvGraphicFramePr>
          <p:nvPr/>
        </p:nvGraphicFramePr>
        <p:xfrm>
          <a:off x="1314450" y="1638300"/>
          <a:ext cx="6227763" cy="4527550"/>
        </p:xfrm>
        <a:graphic>
          <a:graphicData uri="http://schemas.openxmlformats.org/presentationml/2006/ole">
            <mc:AlternateContent xmlns:mc="http://schemas.openxmlformats.org/markup-compatibility/2006">
              <mc:Choice xmlns:v="urn:schemas-microsoft-com:vml" Requires="v">
                <p:oleObj spid="_x0000_s183299" name="Microsoft Drawing 1.01" r:id="rId4" imgW="5230800" imgH="3800520" progId="MSDraw.1.01">
                  <p:embed/>
                </p:oleObj>
              </mc:Choice>
              <mc:Fallback>
                <p:oleObj name="Microsoft Drawing 1.01" r:id="rId4" imgW="5230800" imgH="3800520" progId="MSDraw.1.01">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4450" y="1638300"/>
                        <a:ext cx="6227763" cy="452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109"/>
          <p:cNvSpPr>
            <a:spLocks noChangeArrowheads="1"/>
          </p:cNvSpPr>
          <p:nvPr/>
        </p:nvSpPr>
        <p:spPr bwMode="auto">
          <a:xfrm rot="21540000">
            <a:off x="107950" y="3811588"/>
            <a:ext cx="8861425" cy="685800"/>
          </a:xfrm>
          <a:prstGeom prst="rect">
            <a:avLst/>
          </a:prstGeom>
          <a:solidFill>
            <a:schemeClr val="bg1"/>
          </a:solidFill>
          <a:ln w="57150">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600" i="1" dirty="0">
                <a:solidFill>
                  <a:srgbClr val="FF00FF"/>
                </a:solidFill>
                <a:effectLst>
                  <a:outerShdw blurRad="38100" dist="38100" dir="2700000" algn="tl">
                    <a:srgbClr val="000000">
                      <a:alpha val="43137"/>
                    </a:srgbClr>
                  </a:outerShdw>
                </a:effectLst>
                <a:latin typeface="Times New Roman" pitchFamily="18" charset="0"/>
                <a:cs typeface="Times New Roman" pitchFamily="18" charset="0"/>
              </a:rPr>
              <a:t>Efficient Query Answering on Locally Correlated Uncertain Data</a:t>
            </a:r>
          </a:p>
        </p:txBody>
      </p:sp>
      <p:sp>
        <p:nvSpPr>
          <p:cNvPr id="10247" name="TextBox 7"/>
          <p:cNvSpPr txBox="1">
            <a:spLocks noChangeArrowheads="1"/>
          </p:cNvSpPr>
          <p:nvPr/>
        </p:nvSpPr>
        <p:spPr bwMode="auto">
          <a:xfrm>
            <a:off x="244475" y="5013325"/>
            <a:ext cx="1031875" cy="461963"/>
          </a:xfrm>
          <a:prstGeom prst="rect">
            <a:avLst/>
          </a:prstGeom>
          <a:noFill/>
          <a:ln w="9525">
            <a:noFill/>
            <a:miter lim="800000"/>
            <a:headEnd/>
            <a:tailEnd/>
          </a:ln>
        </p:spPr>
        <p:txBody>
          <a:bodyPr wrap="none">
            <a:spAutoFit/>
          </a:bodyPr>
          <a:lstStyle/>
          <a:p>
            <a:r>
              <a:rPr lang="en-US" sz="2400" b="1" i="1">
                <a:solidFill>
                  <a:srgbClr val="CC00CC"/>
                </a:solidFill>
                <a:latin typeface="Times New Roman" pitchFamily="18" charset="0"/>
                <a:ea typeface="Tahoma" pitchFamily="34" charset="0"/>
                <a:cs typeface="Times New Roman" pitchFamily="18" charset="0"/>
              </a:rPr>
              <a:t>Area</a:t>
            </a:r>
            <a:r>
              <a:rPr lang="en-US" sz="2400" b="1">
                <a:solidFill>
                  <a:srgbClr val="CC00CC"/>
                </a:solidFill>
                <a:latin typeface="Times New Roman" pitchFamily="18" charset="0"/>
                <a:ea typeface="Tahoma" pitchFamily="34" charset="0"/>
                <a:cs typeface="Times New Roman" pitchFamily="18" charset="0"/>
              </a:rPr>
              <a:t> 1</a:t>
            </a:r>
          </a:p>
        </p:txBody>
      </p:sp>
      <p:cxnSp>
        <p:nvCxnSpPr>
          <p:cNvPr id="9" name="Straight Connector 8"/>
          <p:cNvCxnSpPr>
            <a:stCxn id="10247" idx="3"/>
          </p:cNvCxnSpPr>
          <p:nvPr/>
        </p:nvCxnSpPr>
        <p:spPr>
          <a:xfrm flipV="1">
            <a:off x="1276350" y="5157788"/>
            <a:ext cx="847725" cy="85725"/>
          </a:xfrm>
          <a:prstGeom prst="line">
            <a:avLst/>
          </a:prstGeom>
          <a:ln>
            <a:solidFill>
              <a:srgbClr val="CC00CC"/>
            </a:solidFill>
          </a:ln>
        </p:spPr>
        <p:style>
          <a:lnRef idx="1">
            <a:schemeClr val="accent1"/>
          </a:lnRef>
          <a:fillRef idx="0">
            <a:schemeClr val="accent1"/>
          </a:fillRef>
          <a:effectRef idx="0">
            <a:schemeClr val="accent1"/>
          </a:effectRef>
          <a:fontRef idx="minor">
            <a:schemeClr val="tx1"/>
          </a:fontRef>
        </p:style>
      </p:cxnSp>
      <p:sp>
        <p:nvSpPr>
          <p:cNvPr id="10249" name="TextBox 11"/>
          <p:cNvSpPr txBox="1">
            <a:spLocks noChangeArrowheads="1"/>
          </p:cNvSpPr>
          <p:nvPr/>
        </p:nvSpPr>
        <p:spPr bwMode="auto">
          <a:xfrm>
            <a:off x="1835150" y="2781300"/>
            <a:ext cx="1031875" cy="461963"/>
          </a:xfrm>
          <a:prstGeom prst="rect">
            <a:avLst/>
          </a:prstGeom>
          <a:noFill/>
          <a:ln w="9525">
            <a:noFill/>
            <a:miter lim="800000"/>
            <a:headEnd/>
            <a:tailEnd/>
          </a:ln>
        </p:spPr>
        <p:txBody>
          <a:bodyPr wrap="none">
            <a:spAutoFit/>
          </a:bodyPr>
          <a:lstStyle/>
          <a:p>
            <a:r>
              <a:rPr lang="en-US" sz="2400" b="1" i="1">
                <a:solidFill>
                  <a:srgbClr val="CC00CC"/>
                </a:solidFill>
                <a:latin typeface="Times New Roman" pitchFamily="18" charset="0"/>
                <a:ea typeface="Tahoma" pitchFamily="34" charset="0"/>
                <a:cs typeface="Times New Roman" pitchFamily="18" charset="0"/>
              </a:rPr>
              <a:t>Area</a:t>
            </a:r>
            <a:r>
              <a:rPr lang="en-US" sz="2400" b="1">
                <a:solidFill>
                  <a:srgbClr val="CC00CC"/>
                </a:solidFill>
                <a:latin typeface="Times New Roman" pitchFamily="18" charset="0"/>
                <a:ea typeface="Tahoma" pitchFamily="34" charset="0"/>
                <a:cs typeface="Times New Roman" pitchFamily="18" charset="0"/>
              </a:rPr>
              <a:t> 2</a:t>
            </a:r>
          </a:p>
        </p:txBody>
      </p:sp>
      <p:cxnSp>
        <p:nvCxnSpPr>
          <p:cNvPr id="13" name="Straight Connector 12"/>
          <p:cNvCxnSpPr/>
          <p:nvPr/>
        </p:nvCxnSpPr>
        <p:spPr>
          <a:xfrm>
            <a:off x="2614613" y="3248025"/>
            <a:ext cx="588962" cy="325438"/>
          </a:xfrm>
          <a:prstGeom prst="line">
            <a:avLst/>
          </a:prstGeom>
          <a:ln>
            <a:solidFill>
              <a:srgbClr val="CC00CC"/>
            </a:solidFill>
          </a:ln>
        </p:spPr>
        <p:style>
          <a:lnRef idx="1">
            <a:schemeClr val="accent1"/>
          </a:lnRef>
          <a:fillRef idx="0">
            <a:schemeClr val="accent1"/>
          </a:fillRef>
          <a:effectRef idx="0">
            <a:schemeClr val="accent1"/>
          </a:effectRef>
          <a:fontRef idx="minor">
            <a:schemeClr val="tx1"/>
          </a:fontRef>
        </p:style>
      </p:cxnSp>
      <p:sp>
        <p:nvSpPr>
          <p:cNvPr id="10251" name="TextBox 14"/>
          <p:cNvSpPr txBox="1">
            <a:spLocks noChangeArrowheads="1"/>
          </p:cNvSpPr>
          <p:nvPr/>
        </p:nvSpPr>
        <p:spPr bwMode="auto">
          <a:xfrm>
            <a:off x="7775575" y="4926013"/>
            <a:ext cx="1031875" cy="461962"/>
          </a:xfrm>
          <a:prstGeom prst="rect">
            <a:avLst/>
          </a:prstGeom>
          <a:noFill/>
          <a:ln w="9525">
            <a:noFill/>
            <a:miter lim="800000"/>
            <a:headEnd/>
            <a:tailEnd/>
          </a:ln>
        </p:spPr>
        <p:txBody>
          <a:bodyPr wrap="none">
            <a:spAutoFit/>
          </a:bodyPr>
          <a:lstStyle/>
          <a:p>
            <a:r>
              <a:rPr lang="en-US" sz="2400" b="1" i="1">
                <a:solidFill>
                  <a:srgbClr val="CC00CC"/>
                </a:solidFill>
                <a:latin typeface="Times New Roman" pitchFamily="18" charset="0"/>
                <a:ea typeface="Tahoma" pitchFamily="34" charset="0"/>
                <a:cs typeface="Times New Roman" pitchFamily="18" charset="0"/>
              </a:rPr>
              <a:t>Area</a:t>
            </a:r>
            <a:r>
              <a:rPr lang="en-US" sz="2400" b="1">
                <a:solidFill>
                  <a:srgbClr val="CC00CC"/>
                </a:solidFill>
                <a:latin typeface="Times New Roman" pitchFamily="18" charset="0"/>
                <a:ea typeface="Tahoma" pitchFamily="34" charset="0"/>
                <a:cs typeface="Times New Roman" pitchFamily="18" charset="0"/>
              </a:rPr>
              <a:t> 3</a:t>
            </a:r>
          </a:p>
        </p:txBody>
      </p:sp>
      <p:cxnSp>
        <p:nvCxnSpPr>
          <p:cNvPr id="16" name="Straight Connector 15"/>
          <p:cNvCxnSpPr>
            <a:endCxn id="10251" idx="1"/>
          </p:cNvCxnSpPr>
          <p:nvPr/>
        </p:nvCxnSpPr>
        <p:spPr>
          <a:xfrm>
            <a:off x="7235825" y="5092700"/>
            <a:ext cx="539750" cy="65088"/>
          </a:xfrm>
          <a:prstGeom prst="line">
            <a:avLst/>
          </a:prstGeom>
          <a:ln>
            <a:solidFill>
              <a:srgbClr val="CC00CC"/>
            </a:solidFill>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25</a:t>
            </a:fld>
            <a:endParaRPr lang="en-US" altLang="zh-CN">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solidFill>
                  <a:srgbClr val="006633"/>
                </a:solidFill>
                <a:latin typeface="Times New Roman" pitchFamily="18" charset="0"/>
                <a:cs typeface="Times New Roman" pitchFamily="18" charset="0"/>
              </a:rPr>
              <a:t>Nearest Neighbor Queries on Locally Correlated Uncertain Data</a:t>
            </a:r>
            <a:endParaRPr lang="en-US" smtClean="0">
              <a:latin typeface="Times New Roman" pitchFamily="18" charset="0"/>
              <a:cs typeface="Times New Roman" pitchFamily="18" charset="0"/>
            </a:endParaRPr>
          </a:p>
        </p:txBody>
      </p:sp>
      <p:sp>
        <p:nvSpPr>
          <p:cNvPr id="11268" name="Rectangle 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11269" name="Object 8"/>
          <p:cNvGraphicFramePr>
            <a:graphicFrameLocks noChangeAspect="1"/>
          </p:cNvGraphicFramePr>
          <p:nvPr/>
        </p:nvGraphicFramePr>
        <p:xfrm>
          <a:off x="1314450" y="1638300"/>
          <a:ext cx="6227763" cy="4527550"/>
        </p:xfrm>
        <a:graphic>
          <a:graphicData uri="http://schemas.openxmlformats.org/presentationml/2006/ole">
            <mc:AlternateContent xmlns:mc="http://schemas.openxmlformats.org/markup-compatibility/2006">
              <mc:Choice xmlns:v="urn:schemas-microsoft-com:vml" Requires="v">
                <p:oleObj spid="_x0000_s184324" name="Microsoft Drawing 1.01" r:id="rId4" imgW="5230800" imgH="3800520" progId="MSDraw.1.01">
                  <p:embed/>
                </p:oleObj>
              </mc:Choice>
              <mc:Fallback>
                <p:oleObj name="Microsoft Drawing 1.01" r:id="rId4" imgW="5230800" imgH="3800520" progId="MSDraw.1.01">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4450" y="1638300"/>
                        <a:ext cx="6227763" cy="452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4368800" y="2311400"/>
          <a:ext cx="2266950" cy="1058863"/>
        </p:xfrm>
        <a:graphic>
          <a:graphicData uri="http://schemas.openxmlformats.org/presentationml/2006/ole">
            <mc:AlternateContent xmlns:mc="http://schemas.openxmlformats.org/markup-compatibility/2006">
              <mc:Choice xmlns:v="urn:schemas-microsoft-com:vml" Requires="v">
                <p:oleObj spid="_x0000_s184325" name="Microsoft Drawing 1.01" r:id="rId6" imgW="1944720" imgH="907920" progId="MSDraw.1.01">
                  <p:embed/>
                </p:oleObj>
              </mc:Choice>
              <mc:Fallback>
                <p:oleObj name="Microsoft Drawing 1.01" r:id="rId6" imgW="1944720" imgH="907920" progId="MSDraw.1.01">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8800" y="2311400"/>
                        <a:ext cx="2266950" cy="1058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Oval 7"/>
          <p:cNvSpPr/>
          <p:nvPr/>
        </p:nvSpPr>
        <p:spPr>
          <a:xfrm>
            <a:off x="3937000" y="2032000"/>
            <a:ext cx="2362200" cy="2362200"/>
          </a:xfrm>
          <a:prstGeom prst="ellipse">
            <a:avLst/>
          </a:prstGeom>
          <a:noFill/>
          <a:ln w="28575">
            <a:solidFill>
              <a:srgbClr val="FF4B4B"/>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Slide Number Placeholder 8"/>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26</a:t>
            </a:fld>
            <a:endParaRPr lang="en-US" altLang="zh-CN">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zh-CN" smtClean="0">
                <a:latin typeface="Times New Roman" pitchFamily="18" charset="0"/>
                <a:ea typeface="宋体" pitchFamily="2" charset="-122"/>
                <a:cs typeface="Times New Roman" pitchFamily="18" charset="0"/>
              </a:rPr>
              <a:t>Outline</a:t>
            </a:r>
          </a:p>
        </p:txBody>
      </p:sp>
      <p:sp>
        <p:nvSpPr>
          <p:cNvPr id="12291" name="Content Placeholder 8"/>
          <p:cNvSpPr>
            <a:spLocks noGrp="1"/>
          </p:cNvSpPr>
          <p:nvPr>
            <p:ph idx="1"/>
          </p:nvPr>
        </p:nvSpPr>
        <p:spPr/>
        <p:txBody>
          <a:bodyPr/>
          <a:lstStyle/>
          <a:p>
            <a:pPr algn="just"/>
            <a:r>
              <a:rPr lang="en-US" sz="2600" smtClean="0">
                <a:latin typeface="Times New Roman" pitchFamily="18" charset="0"/>
                <a:cs typeface="Times New Roman" pitchFamily="18" charset="0"/>
              </a:rPr>
              <a:t>Introduction</a:t>
            </a:r>
          </a:p>
          <a:p>
            <a:pPr algn="just"/>
            <a:r>
              <a:rPr lang="en-US" sz="2600" smtClean="0">
                <a:latin typeface="Times New Roman" pitchFamily="18" charset="0"/>
                <a:cs typeface="Times New Roman" pitchFamily="18" charset="0"/>
              </a:rPr>
              <a:t>Model for Locally Correlated Uncertain Data</a:t>
            </a:r>
          </a:p>
          <a:p>
            <a:pPr algn="just"/>
            <a:r>
              <a:rPr lang="en-US" sz="2600" smtClean="0">
                <a:latin typeface="Times New Roman" pitchFamily="18" charset="0"/>
                <a:cs typeface="Times New Roman" pitchFamily="18" charset="0"/>
              </a:rPr>
              <a:t>Problem Definition</a:t>
            </a:r>
          </a:p>
          <a:p>
            <a:pPr algn="just"/>
            <a:r>
              <a:rPr lang="en-US" sz="2600" smtClean="0">
                <a:latin typeface="Times New Roman" pitchFamily="18" charset="0"/>
                <a:cs typeface="Times New Roman" pitchFamily="18" charset="0"/>
              </a:rPr>
              <a:t>Query Answering on Uncertain Data With Local Correlations</a:t>
            </a:r>
          </a:p>
          <a:p>
            <a:pPr algn="just"/>
            <a:r>
              <a:rPr lang="en-US" sz="2600" smtClean="0">
                <a:latin typeface="Times New Roman" pitchFamily="18" charset="0"/>
                <a:cs typeface="Times New Roman" pitchFamily="18" charset="0"/>
              </a:rPr>
              <a:t>Experimental Evaluation</a:t>
            </a:r>
          </a:p>
          <a:p>
            <a:pPr algn="just"/>
            <a:r>
              <a:rPr lang="en-US" sz="2600" smtClean="0">
                <a:latin typeface="Times New Roman" pitchFamily="18" charset="0"/>
                <a:cs typeface="Times New Roman" pitchFamily="18" charset="0"/>
              </a:rPr>
              <a:t>Conclusions</a:t>
            </a:r>
          </a:p>
        </p:txBody>
      </p:sp>
      <p:sp>
        <p:nvSpPr>
          <p:cNvPr id="12294" name="Rectangle 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7" name="Slide Number Placeholder 6"/>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27</a:t>
            </a:fld>
            <a:endParaRPr lang="en-US" altLang="zh-CN">
              <a:solidFill>
                <a:srgbClr val="0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zh-CN" smtClean="0">
                <a:latin typeface="Times New Roman" pitchFamily="18" charset="0"/>
                <a:ea typeface="宋体" pitchFamily="2" charset="-122"/>
                <a:cs typeface="Times New Roman" pitchFamily="18" charset="0"/>
              </a:rPr>
              <a:t>Introduction</a:t>
            </a:r>
          </a:p>
        </p:txBody>
      </p:sp>
      <p:sp>
        <p:nvSpPr>
          <p:cNvPr id="9" name="Content Placeholder 8"/>
          <p:cNvSpPr>
            <a:spLocks noGrp="1"/>
          </p:cNvSpPr>
          <p:nvPr>
            <p:ph idx="1"/>
          </p:nvPr>
        </p:nvSpPr>
        <p:spPr/>
        <p:txBody>
          <a:bodyPr/>
          <a:lstStyle/>
          <a:p>
            <a:pPr algn="just"/>
            <a:r>
              <a:rPr lang="en-US" sz="2600" smtClean="0">
                <a:latin typeface="Times New Roman" pitchFamily="18" charset="0"/>
                <a:cs typeface="Times New Roman" pitchFamily="18" charset="0"/>
              </a:rPr>
              <a:t>Uncertain data are pervasive in real applications</a:t>
            </a:r>
          </a:p>
          <a:p>
            <a:pPr lvl="1" algn="just"/>
            <a:r>
              <a:rPr lang="en-US" sz="2200" smtClean="0">
                <a:latin typeface="Times New Roman" pitchFamily="18" charset="0"/>
                <a:cs typeface="Times New Roman" pitchFamily="18" charset="0"/>
              </a:rPr>
              <a:t>Sensor networks</a:t>
            </a:r>
          </a:p>
          <a:p>
            <a:pPr lvl="1" algn="just"/>
            <a:r>
              <a:rPr lang="en-US" sz="2200" smtClean="0">
                <a:latin typeface="Times New Roman" pitchFamily="18" charset="0"/>
                <a:cs typeface="Times New Roman" pitchFamily="18" charset="0"/>
              </a:rPr>
              <a:t>RFID networks</a:t>
            </a:r>
          </a:p>
          <a:p>
            <a:pPr lvl="1" algn="just"/>
            <a:r>
              <a:rPr lang="en-US" sz="2200" smtClean="0">
                <a:latin typeface="Times New Roman" pitchFamily="18" charset="0"/>
                <a:cs typeface="Times New Roman" pitchFamily="18" charset="0"/>
              </a:rPr>
              <a:t>Location-based services</a:t>
            </a:r>
          </a:p>
          <a:p>
            <a:pPr lvl="1" algn="just"/>
            <a:r>
              <a:rPr lang="en-US" sz="2200" smtClean="0">
                <a:latin typeface="Times New Roman" pitchFamily="18" charset="0"/>
                <a:cs typeface="Times New Roman" pitchFamily="18" charset="0"/>
              </a:rPr>
              <a:t>Data integration</a:t>
            </a:r>
          </a:p>
          <a:p>
            <a:pPr algn="just"/>
            <a:r>
              <a:rPr lang="en-US" sz="2600" smtClean="0">
                <a:latin typeface="Times New Roman" pitchFamily="18" charset="0"/>
                <a:cs typeface="Times New Roman" pitchFamily="18" charset="0"/>
              </a:rPr>
              <a:t>While existing works often assume the independence among uncertain objects,</a:t>
            </a:r>
          </a:p>
          <a:p>
            <a:pPr lvl="1" algn="just"/>
            <a:r>
              <a:rPr lang="en-US" sz="2200" smtClean="0">
                <a:latin typeface="Times New Roman" pitchFamily="18" charset="0"/>
                <a:cs typeface="Times New Roman" pitchFamily="18" charset="0"/>
              </a:rPr>
              <a:t>Uncertain objects exhibit correlations</a:t>
            </a:r>
          </a:p>
          <a:p>
            <a:pPr lvl="1" algn="just"/>
            <a:endParaRPr lang="en-US" sz="2200" smtClean="0">
              <a:latin typeface="Times New Roman" pitchFamily="18" charset="0"/>
              <a:cs typeface="Times New Roman" pitchFamily="18" charset="0"/>
            </a:endParaRPr>
          </a:p>
          <a:p>
            <a:pPr lvl="1" algn="just"/>
            <a:endParaRPr lang="en-US" sz="2200" smtClean="0">
              <a:latin typeface="Times New Roman" pitchFamily="18" charset="0"/>
              <a:cs typeface="Times New Roman" pitchFamily="18" charset="0"/>
            </a:endParaRPr>
          </a:p>
        </p:txBody>
      </p:sp>
      <p:sp>
        <p:nvSpPr>
          <p:cNvPr id="2" name="Rectangle 1"/>
          <p:cNvSpPr/>
          <p:nvPr/>
        </p:nvSpPr>
        <p:spPr>
          <a:xfrm>
            <a:off x="4038600" y="4572000"/>
            <a:ext cx="2819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rgbClr val="FF4B4B"/>
                </a:solidFill>
                <a:latin typeface="Times New Roman" pitchFamily="18" charset="0"/>
                <a:cs typeface="Times New Roman" pitchFamily="18" charset="0"/>
              </a:rPr>
              <a:t>local correlations!</a:t>
            </a:r>
          </a:p>
        </p:txBody>
      </p:sp>
      <p:sp>
        <p:nvSpPr>
          <p:cNvPr id="7" name="Slide Number Placeholder 6"/>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28</a:t>
            </a:fld>
            <a:endParaRPr lang="en-US" altLang="zh-CN">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animEffect transition="in" filter="fade">
                                      <p:cBhvr>
                                        <p:cTn id="7" dur="500"/>
                                        <p:tgtEl>
                                          <p:spTgt spid="9">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6" end="6"/>
                                            </p:txEl>
                                          </p:spTgt>
                                        </p:tgtEl>
                                        <p:attrNameLst>
                                          <p:attrName>style.visibility</p:attrName>
                                        </p:attrNameLst>
                                      </p:cBhvr>
                                      <p:to>
                                        <p:strVal val="visible"/>
                                      </p:to>
                                    </p:set>
                                    <p:animEffect transition="in" filter="fade">
                                      <p:cBhvr>
                                        <p:cTn id="12" dur="500"/>
                                        <p:tgtEl>
                                          <p:spTgt spid="9">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latin typeface="Times New Roman" pitchFamily="18" charset="0"/>
                <a:cs typeface="Times New Roman" pitchFamily="18" charset="0"/>
              </a:rPr>
              <a:t>Data Model for Local Correlations</a:t>
            </a:r>
          </a:p>
        </p:txBody>
      </p:sp>
      <p:sp>
        <p:nvSpPr>
          <p:cNvPr id="14339" name="Content Placeholder 2"/>
          <p:cNvSpPr>
            <a:spLocks noGrp="1"/>
          </p:cNvSpPr>
          <p:nvPr>
            <p:ph idx="1"/>
          </p:nvPr>
        </p:nvSpPr>
        <p:spPr/>
        <p:txBody>
          <a:bodyPr/>
          <a:lstStyle/>
          <a:p>
            <a:pPr algn="just"/>
            <a:r>
              <a:rPr lang="en-US" sz="2600" smtClean="0">
                <a:latin typeface="Times New Roman" pitchFamily="18" charset="0"/>
                <a:cs typeface="Times New Roman" pitchFamily="18" charset="0"/>
              </a:rPr>
              <a:t>Data Model</a:t>
            </a:r>
          </a:p>
          <a:p>
            <a:pPr lvl="1" algn="just"/>
            <a:r>
              <a:rPr lang="en-US" sz="2200" smtClean="0">
                <a:latin typeface="Times New Roman" pitchFamily="18" charset="0"/>
                <a:cs typeface="Times New Roman" pitchFamily="18" charset="0"/>
              </a:rPr>
              <a:t>Each uncertain object contains several </a:t>
            </a:r>
            <a:r>
              <a:rPr lang="en-US" sz="2200" i="1" smtClean="0">
                <a:latin typeface="Times New Roman" pitchFamily="18" charset="0"/>
                <a:cs typeface="Times New Roman" pitchFamily="18" charset="0"/>
              </a:rPr>
              <a:t>locally correlated partitions</a:t>
            </a:r>
            <a:r>
              <a:rPr lang="en-US" sz="2200" smtClean="0">
                <a:latin typeface="Times New Roman" pitchFamily="18" charset="0"/>
                <a:cs typeface="Times New Roman" pitchFamily="18" charset="0"/>
              </a:rPr>
              <a:t> (LCPs)</a:t>
            </a:r>
          </a:p>
          <a:p>
            <a:pPr lvl="2" algn="just"/>
            <a:r>
              <a:rPr lang="en-US" sz="1800" smtClean="0">
                <a:latin typeface="Times New Roman" pitchFamily="18" charset="0"/>
                <a:cs typeface="Times New Roman" pitchFamily="18" charset="0"/>
              </a:rPr>
              <a:t>Uncertain objects within each LCP are correlated with each other</a:t>
            </a:r>
          </a:p>
          <a:p>
            <a:pPr lvl="2" algn="just"/>
            <a:r>
              <a:rPr lang="en-US" sz="1800" smtClean="0">
                <a:latin typeface="Times New Roman" pitchFamily="18" charset="0"/>
                <a:cs typeface="Times New Roman" pitchFamily="18" charset="0"/>
              </a:rPr>
              <a:t>Uncertain objects from distinct LCPs are independent of each other</a:t>
            </a:r>
          </a:p>
        </p:txBody>
      </p:sp>
      <p:sp>
        <p:nvSpPr>
          <p:cNvPr id="14341" name="Rectangle 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14342"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14343" name="Object 16"/>
          <p:cNvGraphicFramePr>
            <a:graphicFrameLocks noChangeAspect="1"/>
          </p:cNvGraphicFramePr>
          <p:nvPr/>
        </p:nvGraphicFramePr>
        <p:xfrm>
          <a:off x="2519363" y="3573463"/>
          <a:ext cx="3636962" cy="2643187"/>
        </p:xfrm>
        <a:graphic>
          <a:graphicData uri="http://schemas.openxmlformats.org/presentationml/2006/ole">
            <mc:AlternateContent xmlns:mc="http://schemas.openxmlformats.org/markup-compatibility/2006">
              <mc:Choice xmlns:v="urn:schemas-microsoft-com:vml" Requires="v">
                <p:oleObj spid="_x0000_s185347" name="Microsoft Drawing 1.01" r:id="rId4" imgW="5230813" imgH="3800475" progId="MSDraw.1.01">
                  <p:embed/>
                </p:oleObj>
              </mc:Choice>
              <mc:Fallback>
                <p:oleObj name="Microsoft Drawing 1.01" r:id="rId4" imgW="5230813" imgH="3800475" progId="MSDraw.1.01">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9363" y="3573463"/>
                        <a:ext cx="3636962" cy="2643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8"/>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29</a:t>
            </a:fld>
            <a:endParaRPr lang="en-US" altLang="zh-CN">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zh-CN" sz="3600" smtClean="0">
                <a:latin typeface="Times New Roman" pitchFamily="18" charset="0"/>
                <a:ea typeface="宋体" pitchFamily="2" charset="-122"/>
              </a:rPr>
              <a:t>Introduction</a:t>
            </a:r>
          </a:p>
        </p:txBody>
      </p:sp>
      <p:sp>
        <p:nvSpPr>
          <p:cNvPr id="5124" name="Rectangle 3"/>
          <p:cNvSpPr>
            <a:spLocks noGrp="1" noChangeArrowheads="1"/>
          </p:cNvSpPr>
          <p:nvPr>
            <p:ph type="body" idx="1"/>
          </p:nvPr>
        </p:nvSpPr>
        <p:spPr/>
        <p:txBody>
          <a:bodyPr/>
          <a:lstStyle/>
          <a:p>
            <a:pPr algn="just" eaLnBrk="1" hangingPunct="1"/>
            <a:r>
              <a:rPr lang="en-US" altLang="zh-CN" sz="2600" dirty="0" smtClean="0">
                <a:latin typeface="Times New Roman" pitchFamily="18" charset="0"/>
                <a:ea typeface="宋体" pitchFamily="2" charset="-122"/>
              </a:rPr>
              <a:t>In real-world applications, data are often uncertain and imprecise</a:t>
            </a:r>
          </a:p>
          <a:p>
            <a:pPr algn="just" eaLnBrk="1" hangingPunct="1"/>
            <a:r>
              <a:rPr lang="en-US" altLang="zh-CN" sz="2600" dirty="0" smtClean="0">
                <a:latin typeface="Times New Roman" pitchFamily="18" charset="0"/>
                <a:ea typeface="宋体" pitchFamily="2" charset="-122"/>
              </a:rPr>
              <a:t>Correlations are often contained in these data</a:t>
            </a:r>
          </a:p>
          <a:p>
            <a:pPr lvl="1" algn="just" eaLnBrk="1" hangingPunct="1"/>
            <a:r>
              <a:rPr lang="en-US" altLang="zh-CN" sz="2200" dirty="0" smtClean="0">
                <a:latin typeface="Times New Roman" pitchFamily="18" charset="0"/>
                <a:ea typeface="宋体" pitchFamily="2" charset="-122"/>
              </a:rPr>
              <a:t>Sensor networks</a:t>
            </a:r>
          </a:p>
          <a:p>
            <a:pPr lvl="2" algn="just" eaLnBrk="1" hangingPunct="1"/>
            <a:r>
              <a:rPr lang="en-US" altLang="zh-CN" sz="2000" dirty="0" smtClean="0">
                <a:latin typeface="Times New Roman" pitchFamily="18" charset="0"/>
                <a:ea typeface="宋体" pitchFamily="2" charset="-122"/>
              </a:rPr>
              <a:t>Spatially close sensors often report correlated data within the same period of time</a:t>
            </a:r>
          </a:p>
          <a:p>
            <a:pPr lvl="1" algn="just" eaLnBrk="1" hangingPunct="1"/>
            <a:r>
              <a:rPr lang="en-US" altLang="zh-CN" sz="2200" dirty="0" smtClean="0">
                <a:latin typeface="Times New Roman" pitchFamily="18" charset="0"/>
                <a:ea typeface="宋体" pitchFamily="2" charset="-122"/>
              </a:rPr>
              <a:t>Relational/probabilistic databases</a:t>
            </a:r>
          </a:p>
          <a:p>
            <a:pPr lvl="2" algn="just" eaLnBrk="1" hangingPunct="1"/>
            <a:r>
              <a:rPr lang="en-US" altLang="zh-CN" sz="2000" dirty="0" smtClean="0">
                <a:latin typeface="Times New Roman" pitchFamily="18" charset="0"/>
                <a:ea typeface="宋体" pitchFamily="2" charset="-122"/>
              </a:rPr>
              <a:t>Functional dependencies, A</a:t>
            </a:r>
            <a:r>
              <a:rPr lang="en-US" altLang="zh-CN" sz="2000" dirty="0" smtClean="0">
                <a:latin typeface="Times New Roman" pitchFamily="18" charset="0"/>
                <a:ea typeface="宋体" pitchFamily="2" charset="-122"/>
                <a:sym typeface="Wingdings" pitchFamily="2" charset="2"/>
              </a:rPr>
              <a:t>B</a:t>
            </a:r>
          </a:p>
          <a:p>
            <a:pPr lvl="1" algn="just" eaLnBrk="1" hangingPunct="1"/>
            <a:r>
              <a:rPr lang="en-US" altLang="zh-CN" sz="2200" dirty="0" smtClean="0">
                <a:latin typeface="Times New Roman" pitchFamily="18" charset="0"/>
                <a:ea typeface="宋体" pitchFamily="2" charset="-122"/>
                <a:sym typeface="Wingdings" pitchFamily="2" charset="2"/>
              </a:rPr>
              <a:t>Data integration</a:t>
            </a:r>
          </a:p>
          <a:p>
            <a:pPr lvl="2" algn="just" eaLnBrk="1" hangingPunct="1"/>
            <a:r>
              <a:rPr lang="en-US" altLang="zh-CN" sz="2000" dirty="0" smtClean="0">
                <a:latin typeface="Times New Roman" pitchFamily="18" charset="0"/>
                <a:ea typeface="宋体" pitchFamily="2" charset="-122"/>
                <a:sym typeface="Wingdings" pitchFamily="2" charset="2"/>
              </a:rPr>
              <a:t>Intermediate join results: (</a:t>
            </a:r>
            <a:r>
              <a:rPr lang="en-US" altLang="zh-CN" sz="2000" i="1" dirty="0" smtClean="0">
                <a:solidFill>
                  <a:srgbClr val="3333FF"/>
                </a:solidFill>
                <a:latin typeface="Times New Roman" pitchFamily="18" charset="0"/>
                <a:ea typeface="宋体" pitchFamily="2" charset="-122"/>
                <a:sym typeface="Wingdings" pitchFamily="2" charset="2"/>
              </a:rPr>
              <a:t>R</a:t>
            </a:r>
            <a:r>
              <a:rPr lang="en-US" altLang="zh-CN" sz="2000" dirty="0" smtClean="0">
                <a:latin typeface="Times New Roman" pitchFamily="18" charset="0"/>
                <a:ea typeface="宋体" pitchFamily="2" charset="-122"/>
                <a:sym typeface="Wingdings" pitchFamily="2" charset="2"/>
              </a:rPr>
              <a:t> JOIN</a:t>
            </a:r>
            <a:r>
              <a:rPr lang="en-US" altLang="zh-CN" sz="2000" i="1" baseline="-25000" dirty="0" smtClean="0">
                <a:latin typeface="Times New Roman" pitchFamily="18" charset="0"/>
                <a:ea typeface="宋体" pitchFamily="2" charset="-122"/>
                <a:sym typeface="Wingdings" pitchFamily="2" charset="2"/>
              </a:rPr>
              <a:t>p</a:t>
            </a:r>
            <a:r>
              <a:rPr lang="en-US" altLang="zh-CN" sz="2000" baseline="-25000" dirty="0" smtClean="0">
                <a:latin typeface="Times New Roman" pitchFamily="18" charset="0"/>
                <a:ea typeface="宋体" pitchFamily="2" charset="-122"/>
                <a:sym typeface="Wingdings" pitchFamily="2" charset="2"/>
              </a:rPr>
              <a:t>1</a:t>
            </a:r>
            <a:r>
              <a:rPr lang="en-US" altLang="zh-CN" sz="2000" dirty="0" smtClean="0">
                <a:latin typeface="Times New Roman" pitchFamily="18" charset="0"/>
                <a:ea typeface="宋体" pitchFamily="2" charset="-122"/>
                <a:sym typeface="Wingdings" pitchFamily="2" charset="2"/>
              </a:rPr>
              <a:t> </a:t>
            </a:r>
            <a:r>
              <a:rPr lang="en-US" altLang="zh-CN" sz="2000" i="1" dirty="0" smtClean="0">
                <a:latin typeface="Times New Roman" pitchFamily="18" charset="0"/>
                <a:ea typeface="宋体" pitchFamily="2" charset="-122"/>
                <a:sym typeface="Wingdings" pitchFamily="2" charset="2"/>
              </a:rPr>
              <a:t>S</a:t>
            </a:r>
            <a:r>
              <a:rPr lang="en-US" altLang="zh-CN" sz="2000" dirty="0" smtClean="0">
                <a:latin typeface="Times New Roman" pitchFamily="18" charset="0"/>
                <a:ea typeface="宋体" pitchFamily="2" charset="-122"/>
                <a:sym typeface="Wingdings" pitchFamily="2" charset="2"/>
              </a:rPr>
              <a:t>) JOIN</a:t>
            </a:r>
            <a:r>
              <a:rPr lang="en-US" altLang="zh-CN" sz="2000" i="1" baseline="-25000" dirty="0" smtClean="0">
                <a:latin typeface="Times New Roman" pitchFamily="18" charset="0"/>
                <a:ea typeface="宋体" pitchFamily="2" charset="-122"/>
                <a:sym typeface="Wingdings" pitchFamily="2" charset="2"/>
              </a:rPr>
              <a:t>p</a:t>
            </a:r>
            <a:r>
              <a:rPr lang="en-US" altLang="zh-CN" sz="2000" baseline="-25000" dirty="0" smtClean="0">
                <a:latin typeface="Times New Roman" pitchFamily="18" charset="0"/>
                <a:ea typeface="宋体" pitchFamily="2" charset="-122"/>
                <a:sym typeface="Wingdings" pitchFamily="2" charset="2"/>
              </a:rPr>
              <a:t>2</a:t>
            </a:r>
            <a:r>
              <a:rPr lang="en-US" altLang="zh-CN" sz="2000" dirty="0" smtClean="0">
                <a:latin typeface="Times New Roman" pitchFamily="18" charset="0"/>
                <a:ea typeface="宋体" pitchFamily="2" charset="-122"/>
                <a:sym typeface="Wingdings" pitchFamily="2" charset="2"/>
              </a:rPr>
              <a:t> (</a:t>
            </a:r>
            <a:r>
              <a:rPr lang="en-US" altLang="zh-CN" sz="2000" i="1" dirty="0" smtClean="0">
                <a:solidFill>
                  <a:srgbClr val="3333FF"/>
                </a:solidFill>
                <a:latin typeface="Times New Roman" pitchFamily="18" charset="0"/>
                <a:ea typeface="宋体" pitchFamily="2" charset="-122"/>
                <a:sym typeface="Wingdings" pitchFamily="2" charset="2"/>
              </a:rPr>
              <a:t>R</a:t>
            </a:r>
            <a:r>
              <a:rPr lang="en-US" altLang="zh-CN" sz="2000" dirty="0" smtClean="0">
                <a:latin typeface="Times New Roman" pitchFamily="18" charset="0"/>
                <a:ea typeface="宋体" pitchFamily="2" charset="-122"/>
                <a:sym typeface="Wingdings" pitchFamily="2" charset="2"/>
              </a:rPr>
              <a:t> JOIN</a:t>
            </a:r>
            <a:r>
              <a:rPr lang="en-US" altLang="zh-CN" sz="2000" i="1" baseline="-25000" dirty="0" smtClean="0">
                <a:latin typeface="Times New Roman" pitchFamily="18" charset="0"/>
                <a:ea typeface="宋体" pitchFamily="2" charset="-122"/>
                <a:sym typeface="Wingdings" pitchFamily="2" charset="2"/>
              </a:rPr>
              <a:t>p</a:t>
            </a:r>
            <a:r>
              <a:rPr lang="en-US" altLang="zh-CN" sz="2000" baseline="-25000" dirty="0" smtClean="0">
                <a:latin typeface="Times New Roman" pitchFamily="18" charset="0"/>
                <a:ea typeface="宋体" pitchFamily="2" charset="-122"/>
                <a:sym typeface="Wingdings" pitchFamily="2" charset="2"/>
              </a:rPr>
              <a:t>3</a:t>
            </a:r>
            <a:r>
              <a:rPr lang="en-US" altLang="zh-CN" sz="2000" dirty="0" smtClean="0">
                <a:latin typeface="Times New Roman" pitchFamily="18" charset="0"/>
                <a:ea typeface="宋体" pitchFamily="2" charset="-122"/>
                <a:sym typeface="Wingdings" pitchFamily="2" charset="2"/>
              </a:rPr>
              <a:t> </a:t>
            </a:r>
            <a:r>
              <a:rPr lang="en-US" altLang="zh-CN" sz="2000" i="1" dirty="0" smtClean="0">
                <a:latin typeface="Times New Roman" pitchFamily="18" charset="0"/>
                <a:ea typeface="宋体" pitchFamily="2" charset="-122"/>
                <a:sym typeface="Wingdings" pitchFamily="2" charset="2"/>
              </a:rPr>
              <a:t>T</a:t>
            </a:r>
            <a:r>
              <a:rPr lang="en-US" altLang="zh-CN" sz="2000" dirty="0" smtClean="0">
                <a:latin typeface="Times New Roman" pitchFamily="18" charset="0"/>
                <a:ea typeface="宋体" pitchFamily="2" charset="-122"/>
                <a:sym typeface="Wingdings" pitchFamily="2" charset="2"/>
              </a:rPr>
              <a:t>)</a:t>
            </a:r>
          </a:p>
          <a:p>
            <a:pPr lvl="1" algn="just" eaLnBrk="1" hangingPunct="1"/>
            <a:endParaRPr lang="zh-CN" altLang="en-US" sz="2400" dirty="0" smtClean="0">
              <a:latin typeface="Times New Roman" pitchFamily="18" charset="0"/>
              <a:ea typeface="宋体" pitchFamily="2" charset="-122"/>
            </a:endParaRPr>
          </a:p>
        </p:txBody>
      </p:sp>
      <p:sp>
        <p:nvSpPr>
          <p:cNvPr id="5" name="Slide Number Placeholder 4"/>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3</a:t>
            </a:fld>
            <a:endParaRPr lang="en-US" altLang="zh-CN">
              <a:solidFill>
                <a:srgbClr val="0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latin typeface="Times New Roman" pitchFamily="18" charset="0"/>
                <a:cs typeface="Times New Roman" pitchFamily="18" charset="0"/>
              </a:rPr>
              <a:t>Data Model for Local Correlations (cont'd)</a:t>
            </a:r>
          </a:p>
        </p:txBody>
      </p:sp>
      <p:sp>
        <p:nvSpPr>
          <p:cNvPr id="15363" name="Content Placeholder 2"/>
          <p:cNvSpPr>
            <a:spLocks noGrp="1"/>
          </p:cNvSpPr>
          <p:nvPr>
            <p:ph idx="1"/>
          </p:nvPr>
        </p:nvSpPr>
        <p:spPr/>
        <p:txBody>
          <a:bodyPr/>
          <a:lstStyle/>
          <a:p>
            <a:pPr algn="just"/>
            <a:r>
              <a:rPr lang="en-US" sz="2600" smtClean="0">
                <a:latin typeface="Times New Roman" pitchFamily="18" charset="0"/>
                <a:cs typeface="Times New Roman" pitchFamily="18" charset="0"/>
              </a:rPr>
              <a:t>Bayesian network</a:t>
            </a:r>
          </a:p>
          <a:p>
            <a:pPr lvl="1" algn="just"/>
            <a:r>
              <a:rPr lang="en-US" sz="2200" smtClean="0">
                <a:latin typeface="Times New Roman" pitchFamily="18" charset="0"/>
                <a:cs typeface="Times New Roman" pitchFamily="18" charset="0"/>
              </a:rPr>
              <a:t>Each vertex corresponds to a random variable</a:t>
            </a:r>
          </a:p>
          <a:p>
            <a:pPr lvl="1" algn="just"/>
            <a:r>
              <a:rPr lang="en-US" sz="2200" smtClean="0">
                <a:latin typeface="Times New Roman" pitchFamily="18" charset="0"/>
                <a:cs typeface="Times New Roman" pitchFamily="18" charset="0"/>
              </a:rPr>
              <a:t>Each vertex is associated with a </a:t>
            </a:r>
            <a:r>
              <a:rPr lang="en-US" sz="2200" i="1" smtClean="0">
                <a:latin typeface="Times New Roman" pitchFamily="18" charset="0"/>
                <a:cs typeface="Times New Roman" pitchFamily="18" charset="0"/>
              </a:rPr>
              <a:t>conditional probability table </a:t>
            </a:r>
            <a:r>
              <a:rPr lang="en-US" sz="2200" smtClean="0">
                <a:latin typeface="Times New Roman" pitchFamily="18" charset="0"/>
                <a:cs typeface="Times New Roman" pitchFamily="18" charset="0"/>
              </a:rPr>
              <a:t>(CPT)</a:t>
            </a:r>
          </a:p>
        </p:txBody>
      </p:sp>
      <p:sp>
        <p:nvSpPr>
          <p:cNvPr id="15365" name="Rectangle 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15366" name="Object 5"/>
          <p:cNvGraphicFramePr>
            <a:graphicFrameLocks noChangeAspect="1"/>
          </p:cNvGraphicFramePr>
          <p:nvPr/>
        </p:nvGraphicFramePr>
        <p:xfrm>
          <a:off x="611188" y="3357563"/>
          <a:ext cx="3843337" cy="2808287"/>
        </p:xfrm>
        <a:graphic>
          <a:graphicData uri="http://schemas.openxmlformats.org/presentationml/2006/ole">
            <mc:AlternateContent xmlns:mc="http://schemas.openxmlformats.org/markup-compatibility/2006">
              <mc:Choice xmlns:v="urn:schemas-microsoft-com:vml" Requires="v">
                <p:oleObj spid="_x0000_s186372" name="Microsoft Drawing 1.01" r:id="rId4" imgW="5200650" imgH="3800475" progId="MSDraw.1.01">
                  <p:embed/>
                </p:oleObj>
              </mc:Choice>
              <mc:Fallback>
                <p:oleObj name="Microsoft Drawing 1.01" r:id="rId4" imgW="5200650" imgH="3800475" progId="MSDraw.1.01">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3357563"/>
                        <a:ext cx="3843337" cy="2808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7"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15368" name="Object 7"/>
          <p:cNvGraphicFramePr>
            <a:graphicFrameLocks noChangeAspect="1"/>
          </p:cNvGraphicFramePr>
          <p:nvPr/>
        </p:nvGraphicFramePr>
        <p:xfrm>
          <a:off x="5076825" y="3357563"/>
          <a:ext cx="3503613" cy="2713037"/>
        </p:xfrm>
        <a:graphic>
          <a:graphicData uri="http://schemas.openxmlformats.org/presentationml/2006/ole">
            <mc:AlternateContent xmlns:mc="http://schemas.openxmlformats.org/markup-compatibility/2006">
              <mc:Choice xmlns:v="urn:schemas-microsoft-com:vml" Requires="v">
                <p:oleObj spid="_x0000_s186373" name="Microsoft Drawing 1.01" r:id="rId6" imgW="4960800" imgH="3840120" progId="MSDraw.1.01">
                  <p:embed/>
                </p:oleObj>
              </mc:Choice>
              <mc:Fallback>
                <p:oleObj name="Microsoft Drawing 1.01" r:id="rId6" imgW="4960800" imgH="3840120" progId="MSDraw.1.01">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6825" y="3357563"/>
                        <a:ext cx="3503613" cy="2713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0" name="Straight Connector 9"/>
          <p:cNvCxnSpPr/>
          <p:nvPr/>
        </p:nvCxnSpPr>
        <p:spPr>
          <a:xfrm>
            <a:off x="4643438" y="3213100"/>
            <a:ext cx="0" cy="2952750"/>
          </a:xfrm>
          <a:prstGeom prst="line">
            <a:avLst/>
          </a:prstGeom>
          <a:ln w="15875">
            <a:solidFill>
              <a:srgbClr val="FF9900"/>
            </a:solidFill>
            <a:prstDash val="dash"/>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30</a:t>
            </a:fld>
            <a:endParaRPr lang="en-US" altLang="zh-CN">
              <a:solidFill>
                <a:srgbClr val="0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latin typeface="Times New Roman" pitchFamily="18" charset="0"/>
                <a:cs typeface="Times New Roman" pitchFamily="18" charset="0"/>
              </a:rPr>
              <a:t>Data Model for Local Correlations (cont'd)</a:t>
            </a:r>
          </a:p>
        </p:txBody>
      </p:sp>
      <p:sp>
        <p:nvSpPr>
          <p:cNvPr id="16387" name="Content Placeholder 2"/>
          <p:cNvSpPr>
            <a:spLocks noGrp="1"/>
          </p:cNvSpPr>
          <p:nvPr>
            <p:ph idx="1"/>
          </p:nvPr>
        </p:nvSpPr>
        <p:spPr/>
        <p:txBody>
          <a:bodyPr/>
          <a:lstStyle/>
          <a:p>
            <a:pPr algn="just"/>
            <a:r>
              <a:rPr lang="en-US" sz="2600" smtClean="0">
                <a:latin typeface="Times New Roman" pitchFamily="18" charset="0"/>
                <a:cs typeface="Times New Roman" pitchFamily="18" charset="0"/>
              </a:rPr>
              <a:t>The joint probability of variables </a:t>
            </a:r>
          </a:p>
          <a:p>
            <a:pPr lvl="1" algn="just"/>
            <a:r>
              <a:rPr lang="en-US" sz="2200" smtClean="0">
                <a:latin typeface="Times New Roman" pitchFamily="18" charset="0"/>
                <a:cs typeface="Times New Roman" pitchFamily="18" charset="0"/>
              </a:rPr>
              <a:t>Join tuples in CPTs and multiply conditional probabilities</a:t>
            </a:r>
          </a:p>
          <a:p>
            <a:pPr lvl="1" algn="just"/>
            <a:r>
              <a:rPr lang="en-US" sz="2200" smtClean="0">
                <a:latin typeface="Times New Roman" pitchFamily="18" charset="0"/>
                <a:cs typeface="Times New Roman" pitchFamily="18" charset="0"/>
              </a:rPr>
              <a:t>Variable elimination</a:t>
            </a:r>
          </a:p>
        </p:txBody>
      </p:sp>
      <p:graphicFrame>
        <p:nvGraphicFramePr>
          <p:cNvPr id="16389" name="Object 4"/>
          <p:cNvGraphicFramePr>
            <a:graphicFrameLocks noChangeAspect="1"/>
          </p:cNvGraphicFramePr>
          <p:nvPr/>
        </p:nvGraphicFramePr>
        <p:xfrm>
          <a:off x="250825" y="3260725"/>
          <a:ext cx="3503613" cy="2713038"/>
        </p:xfrm>
        <a:graphic>
          <a:graphicData uri="http://schemas.openxmlformats.org/presentationml/2006/ole">
            <mc:AlternateContent xmlns:mc="http://schemas.openxmlformats.org/markup-compatibility/2006">
              <mc:Choice xmlns:v="urn:schemas-microsoft-com:vml" Requires="v">
                <p:oleObj spid="_x0000_s187396" name="Microsoft Drawing 1.01" r:id="rId4" imgW="4960800" imgH="3840120" progId="MSDraw.1.01">
                  <p:embed/>
                </p:oleObj>
              </mc:Choice>
              <mc:Fallback>
                <p:oleObj name="Microsoft Drawing 1.01" r:id="rId4" imgW="4960800" imgH="3840120" progId="MSDraw.1.0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3260725"/>
                        <a:ext cx="3503613" cy="2713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Straight Connector 5"/>
          <p:cNvCxnSpPr/>
          <p:nvPr/>
        </p:nvCxnSpPr>
        <p:spPr>
          <a:xfrm>
            <a:off x="3563938" y="3141663"/>
            <a:ext cx="0" cy="2951162"/>
          </a:xfrm>
          <a:prstGeom prst="line">
            <a:avLst/>
          </a:prstGeom>
          <a:ln w="15875">
            <a:solidFill>
              <a:srgbClr val="FF9900"/>
            </a:solidFill>
            <a:prstDash val="dash"/>
          </a:ln>
        </p:spPr>
        <p:style>
          <a:lnRef idx="1">
            <a:schemeClr val="accent1"/>
          </a:lnRef>
          <a:fillRef idx="0">
            <a:schemeClr val="accent1"/>
          </a:fillRef>
          <a:effectRef idx="0">
            <a:schemeClr val="accent1"/>
          </a:effectRef>
          <a:fontRef idx="minor">
            <a:schemeClr val="tx1"/>
          </a:fontRef>
        </p:style>
      </p:cxnSp>
      <p:sp>
        <p:nvSpPr>
          <p:cNvPr id="16391"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16392"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16393" name="Object 9"/>
          <p:cNvGraphicFramePr>
            <a:graphicFrameLocks noChangeAspect="1"/>
          </p:cNvGraphicFramePr>
          <p:nvPr/>
        </p:nvGraphicFramePr>
        <p:xfrm>
          <a:off x="3779838" y="3046413"/>
          <a:ext cx="5256212" cy="3033712"/>
        </p:xfrm>
        <a:graphic>
          <a:graphicData uri="http://schemas.openxmlformats.org/presentationml/2006/ole">
            <mc:AlternateContent xmlns:mc="http://schemas.openxmlformats.org/markup-compatibility/2006">
              <mc:Choice xmlns:v="urn:schemas-microsoft-com:vml" Requires="v">
                <p:oleObj spid="_x0000_s187397" name="Microsoft Drawing 1.01" r:id="rId6" imgW="8540640" imgH="4673520" progId="MSDraw.1.01">
                  <p:embed/>
                </p:oleObj>
              </mc:Choice>
              <mc:Fallback>
                <p:oleObj name="Microsoft Drawing 1.01" r:id="rId6" imgW="8540640" imgH="4673520" progId="MSDraw.1.01">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9838" y="3046413"/>
                        <a:ext cx="5256212" cy="3033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Slide Number Placeholder 10"/>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31</a:t>
            </a:fld>
            <a:endParaRPr lang="en-US" altLang="zh-CN">
              <a:solidFill>
                <a:srgbClr val="0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latin typeface="Times New Roman" pitchFamily="18" charset="0"/>
                <a:cs typeface="Times New Roman" pitchFamily="18" charset="0"/>
              </a:rPr>
              <a:t>Definition of LC-PNN Query</a:t>
            </a:r>
          </a:p>
        </p:txBody>
      </p:sp>
      <p:sp>
        <p:nvSpPr>
          <p:cNvPr id="17411" name="Content Placeholder 2"/>
          <p:cNvSpPr>
            <a:spLocks noGrp="1"/>
          </p:cNvSpPr>
          <p:nvPr>
            <p:ph idx="1"/>
          </p:nvPr>
        </p:nvSpPr>
        <p:spPr/>
        <p:txBody>
          <a:bodyPr/>
          <a:lstStyle/>
          <a:p>
            <a:pPr algn="just"/>
            <a:r>
              <a:rPr lang="en-US" sz="2600" smtClean="0">
                <a:latin typeface="Times New Roman" pitchFamily="18" charset="0"/>
                <a:cs typeface="Times New Roman" pitchFamily="18" charset="0"/>
              </a:rPr>
              <a:t>Probabilistic Nearest Neighbor Query on Uncertain and Locally Correlated Data, LC-PNN</a:t>
            </a:r>
          </a:p>
        </p:txBody>
      </p:sp>
      <p:grpSp>
        <p:nvGrpSpPr>
          <p:cNvPr id="2" name="Group 6"/>
          <p:cNvGrpSpPr>
            <a:grpSpLocks/>
          </p:cNvGrpSpPr>
          <p:nvPr/>
        </p:nvGrpSpPr>
        <p:grpSpPr bwMode="auto">
          <a:xfrm>
            <a:off x="468313" y="4941888"/>
            <a:ext cx="8280400" cy="1343025"/>
            <a:chOff x="526396" y="4083084"/>
            <a:chExt cx="8004082" cy="1200960"/>
          </a:xfrm>
        </p:grpSpPr>
        <p:sp>
          <p:nvSpPr>
            <p:cNvPr id="6" name="Rectangle 5"/>
            <p:cNvSpPr/>
            <p:nvPr/>
          </p:nvSpPr>
          <p:spPr>
            <a:xfrm>
              <a:off x="526396" y="4083084"/>
              <a:ext cx="8004082" cy="12009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9"/>
            <p:cNvGrpSpPr>
              <a:grpSpLocks/>
            </p:cNvGrpSpPr>
            <p:nvPr/>
          </p:nvGrpSpPr>
          <p:grpSpPr bwMode="auto">
            <a:xfrm>
              <a:off x="526397" y="4083084"/>
              <a:ext cx="8004081" cy="1056780"/>
              <a:chOff x="539552" y="3573015"/>
              <a:chExt cx="8004081" cy="1056780"/>
            </a:xfrm>
          </p:grpSpPr>
          <p:pic>
            <p:nvPicPr>
              <p:cNvPr id="17421" name="Picture 2"/>
              <p:cNvPicPr>
                <a:picLocks noChangeAspect="1" noChangeArrowheads="1"/>
              </p:cNvPicPr>
              <p:nvPr/>
            </p:nvPicPr>
            <p:blipFill>
              <a:blip r:embed="rId4" cstate="print"/>
              <a:srcRect/>
              <a:stretch>
                <a:fillRect/>
              </a:stretch>
            </p:blipFill>
            <p:spPr bwMode="auto">
              <a:xfrm>
                <a:off x="539552" y="3573015"/>
                <a:ext cx="4752528" cy="804115"/>
              </a:xfrm>
              <a:prstGeom prst="rect">
                <a:avLst/>
              </a:prstGeom>
              <a:noFill/>
              <a:ln w="9525">
                <a:noFill/>
                <a:miter lim="800000"/>
                <a:headEnd/>
                <a:tailEnd/>
              </a:ln>
              <a:effectLst/>
            </p:spPr>
          </p:pic>
          <p:pic>
            <p:nvPicPr>
              <p:cNvPr id="17422" name="Picture 3"/>
              <p:cNvPicPr>
                <a:picLocks noChangeAspect="1" noChangeArrowheads="1"/>
              </p:cNvPicPr>
              <p:nvPr/>
            </p:nvPicPr>
            <p:blipFill>
              <a:blip r:embed="rId5" cstate="print"/>
              <a:srcRect/>
              <a:stretch>
                <a:fillRect/>
              </a:stretch>
            </p:blipFill>
            <p:spPr bwMode="auto">
              <a:xfrm>
                <a:off x="5297559" y="3789039"/>
                <a:ext cx="3246074" cy="588091"/>
              </a:xfrm>
              <a:prstGeom prst="rect">
                <a:avLst/>
              </a:prstGeom>
              <a:noFill/>
              <a:ln w="9525">
                <a:noFill/>
                <a:miter lim="800000"/>
                <a:headEnd/>
                <a:tailEnd/>
              </a:ln>
              <a:effectLst/>
            </p:spPr>
          </p:pic>
          <p:pic>
            <p:nvPicPr>
              <p:cNvPr id="17423" name="Picture 4"/>
              <p:cNvPicPr>
                <a:picLocks noChangeAspect="1" noChangeArrowheads="1"/>
              </p:cNvPicPr>
              <p:nvPr/>
            </p:nvPicPr>
            <p:blipFill>
              <a:blip r:embed="rId6" cstate="print"/>
              <a:srcRect/>
              <a:stretch>
                <a:fillRect/>
              </a:stretch>
            </p:blipFill>
            <p:spPr bwMode="auto">
              <a:xfrm>
                <a:off x="539552" y="4278756"/>
                <a:ext cx="432048" cy="351039"/>
              </a:xfrm>
              <a:prstGeom prst="rect">
                <a:avLst/>
              </a:prstGeom>
              <a:noFill/>
              <a:ln w="9525">
                <a:noFill/>
                <a:miter lim="800000"/>
                <a:headEnd/>
                <a:tailEnd/>
              </a:ln>
              <a:effectLst/>
            </p:spPr>
          </p:pic>
        </p:grpSp>
      </p:grpSp>
      <p:sp>
        <p:nvSpPr>
          <p:cNvPr id="8" name="Rectangle 7"/>
          <p:cNvSpPr/>
          <p:nvPr/>
        </p:nvSpPr>
        <p:spPr>
          <a:xfrm>
            <a:off x="1187450" y="5183188"/>
            <a:ext cx="1512888" cy="657225"/>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2771775" y="5183188"/>
            <a:ext cx="2617788" cy="657225"/>
          </a:xfrm>
          <a:prstGeom prst="rect">
            <a:avLst/>
          </a:prstGeom>
          <a:solidFill>
            <a:schemeClr val="tx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5511800" y="5183188"/>
            <a:ext cx="2876550" cy="657225"/>
          </a:xfrm>
          <a:prstGeom prst="rect">
            <a:avLst/>
          </a:prstGeom>
          <a:solidFill>
            <a:srgbClr val="3333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17417" name="Object 4"/>
          <p:cNvGraphicFramePr>
            <a:graphicFrameLocks noChangeAspect="1"/>
          </p:cNvGraphicFramePr>
          <p:nvPr/>
        </p:nvGraphicFramePr>
        <p:xfrm>
          <a:off x="2771775" y="2470150"/>
          <a:ext cx="3397250" cy="2471738"/>
        </p:xfrm>
        <a:graphic>
          <a:graphicData uri="http://schemas.openxmlformats.org/presentationml/2006/ole">
            <mc:AlternateContent xmlns:mc="http://schemas.openxmlformats.org/markup-compatibility/2006">
              <mc:Choice xmlns:v="urn:schemas-microsoft-com:vml" Requires="v">
                <p:oleObj spid="_x0000_s188419" name="Microsoft Drawing 1.01" r:id="rId7" imgW="5230813" imgH="3800475" progId="MSDraw.1.01">
                  <p:embed/>
                </p:oleObj>
              </mc:Choice>
              <mc:Fallback>
                <p:oleObj name="Microsoft Drawing 1.01" r:id="rId7" imgW="5230813" imgH="3800475" progId="MSDraw.1.01">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1775" y="2470150"/>
                        <a:ext cx="3397250" cy="2471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Slide Number Placeholder 17"/>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32</a:t>
            </a:fld>
            <a:endParaRPr lang="en-US" altLang="zh-CN">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latin typeface="Times New Roman" pitchFamily="18" charset="0"/>
                <a:cs typeface="Times New Roman" pitchFamily="18" charset="0"/>
              </a:rPr>
              <a:t>Challenges &amp; Solutions</a:t>
            </a:r>
          </a:p>
        </p:txBody>
      </p:sp>
      <p:sp>
        <p:nvSpPr>
          <p:cNvPr id="18435" name="Content Placeholder 2"/>
          <p:cNvSpPr>
            <a:spLocks noGrp="1"/>
          </p:cNvSpPr>
          <p:nvPr>
            <p:ph idx="1"/>
          </p:nvPr>
        </p:nvSpPr>
        <p:spPr/>
        <p:txBody>
          <a:bodyPr/>
          <a:lstStyle/>
          <a:p>
            <a:pPr algn="just"/>
            <a:r>
              <a:rPr lang="en-US" sz="2600" smtClean="0">
                <a:latin typeface="Times New Roman" pitchFamily="18" charset="0"/>
                <a:cs typeface="Times New Roman" pitchFamily="18" charset="0"/>
              </a:rPr>
              <a:t>Challenges</a:t>
            </a:r>
          </a:p>
          <a:p>
            <a:pPr lvl="1" algn="just"/>
            <a:r>
              <a:rPr lang="en-US" sz="2200" smtClean="0">
                <a:latin typeface="Times New Roman" pitchFamily="18" charset="0"/>
                <a:cs typeface="Times New Roman" pitchFamily="18" charset="0"/>
              </a:rPr>
              <a:t>Straightforward method of linear scan is costly</a:t>
            </a:r>
          </a:p>
          <a:p>
            <a:pPr lvl="1" algn="just"/>
            <a:r>
              <a:rPr lang="en-US" sz="2200" smtClean="0">
                <a:latin typeface="Times New Roman" pitchFamily="18" charset="0"/>
                <a:cs typeface="Times New Roman" pitchFamily="18" charset="0"/>
              </a:rPr>
              <a:t>Computation cost of integration is expensive</a:t>
            </a:r>
          </a:p>
          <a:p>
            <a:pPr lvl="1" algn="just"/>
            <a:r>
              <a:rPr lang="en-US" sz="2200" smtClean="0">
                <a:latin typeface="Times New Roman" pitchFamily="18" charset="0"/>
                <a:cs typeface="Times New Roman" pitchFamily="18" charset="0"/>
              </a:rPr>
              <a:t>Dealing with data correlations</a:t>
            </a:r>
          </a:p>
          <a:p>
            <a:pPr algn="just"/>
            <a:r>
              <a:rPr lang="en-US" sz="2600" smtClean="0">
                <a:latin typeface="Times New Roman" pitchFamily="18" charset="0"/>
                <a:cs typeface="Times New Roman" pitchFamily="18" charset="0"/>
              </a:rPr>
              <a:t>Filtering Methods</a:t>
            </a:r>
          </a:p>
          <a:p>
            <a:pPr lvl="1" algn="just"/>
            <a:r>
              <a:rPr lang="en-US" sz="2200" smtClean="0">
                <a:latin typeface="Times New Roman" pitchFamily="18" charset="0"/>
                <a:cs typeface="Times New Roman" pitchFamily="18" charset="0"/>
              </a:rPr>
              <a:t>Index pruning</a:t>
            </a:r>
          </a:p>
          <a:p>
            <a:pPr lvl="1" algn="just"/>
            <a:r>
              <a:rPr lang="en-US" sz="2200" smtClean="0">
                <a:latin typeface="Times New Roman" pitchFamily="18" charset="0"/>
                <a:cs typeface="Times New Roman" pitchFamily="18" charset="0"/>
              </a:rPr>
              <a:t>Candidate filtering with pre-computations</a:t>
            </a:r>
          </a:p>
        </p:txBody>
      </p:sp>
      <p:sp>
        <p:nvSpPr>
          <p:cNvPr id="6" name="Slide Number Placeholder 5"/>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33</a:t>
            </a:fld>
            <a:endParaRPr lang="en-US" altLang="zh-CN">
              <a:solidFill>
                <a:srgbClr val="0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latin typeface="Times New Roman" pitchFamily="18" charset="0"/>
                <a:cs typeface="Times New Roman" pitchFamily="18" charset="0"/>
              </a:rPr>
              <a:t>Index Pruning</a:t>
            </a:r>
          </a:p>
        </p:txBody>
      </p:sp>
      <p:sp>
        <p:nvSpPr>
          <p:cNvPr id="19459" name="Content Placeholder 2"/>
          <p:cNvSpPr>
            <a:spLocks noGrp="1"/>
          </p:cNvSpPr>
          <p:nvPr>
            <p:ph idx="1"/>
          </p:nvPr>
        </p:nvSpPr>
        <p:spPr>
          <a:xfrm>
            <a:off x="457200" y="1600200"/>
            <a:ext cx="4978400" cy="4530725"/>
          </a:xfrm>
        </p:spPr>
        <p:txBody>
          <a:bodyPr/>
          <a:lstStyle/>
          <a:p>
            <a:pPr algn="just"/>
            <a:r>
              <a:rPr lang="en-US" sz="2600" smtClean="0">
                <a:latin typeface="Times New Roman" pitchFamily="18" charset="0"/>
                <a:cs typeface="Times New Roman" pitchFamily="18" charset="0"/>
              </a:rPr>
              <a:t>Basic idea</a:t>
            </a:r>
          </a:p>
          <a:p>
            <a:pPr lvl="1" algn="just"/>
            <a:r>
              <a:rPr lang="en-US" sz="2200" smtClean="0">
                <a:latin typeface="Times New Roman" pitchFamily="18" charset="0"/>
                <a:cs typeface="Times New Roman" pitchFamily="18" charset="0"/>
              </a:rPr>
              <a:t>Let </a:t>
            </a:r>
            <a:r>
              <a:rPr lang="en-US" sz="2200" i="1" smtClean="0">
                <a:latin typeface="Times New Roman" pitchFamily="18" charset="0"/>
                <a:cs typeface="Times New Roman" pitchFamily="18" charset="0"/>
              </a:rPr>
              <a:t>best_so_far</a:t>
            </a:r>
            <a:r>
              <a:rPr lang="en-US" sz="2200" smtClean="0">
                <a:latin typeface="Times New Roman" pitchFamily="18" charset="0"/>
                <a:cs typeface="Times New Roman" pitchFamily="18" charset="0"/>
              </a:rPr>
              <a:t> be the smallest maximum distance from query point </a:t>
            </a:r>
            <a:r>
              <a:rPr lang="en-US" sz="2200" i="1" smtClean="0">
                <a:latin typeface="Times New Roman" pitchFamily="18" charset="0"/>
                <a:cs typeface="Times New Roman" pitchFamily="18" charset="0"/>
              </a:rPr>
              <a:t>q</a:t>
            </a:r>
            <a:r>
              <a:rPr lang="en-US" sz="2200" smtClean="0">
                <a:latin typeface="Times New Roman" pitchFamily="18" charset="0"/>
                <a:cs typeface="Times New Roman" pitchFamily="18" charset="0"/>
              </a:rPr>
              <a:t> to any uncertain objects seen so far</a:t>
            </a:r>
          </a:p>
          <a:p>
            <a:pPr lvl="1" algn="just"/>
            <a:r>
              <a:rPr lang="en-US" sz="2200" smtClean="0">
                <a:latin typeface="Times New Roman" pitchFamily="18" charset="0"/>
                <a:cs typeface="Times New Roman" pitchFamily="18" charset="0"/>
              </a:rPr>
              <a:t>Then, any objects/nodes </a:t>
            </a:r>
            <a:r>
              <a:rPr lang="en-US" sz="2200" i="1" smtClean="0">
                <a:latin typeface="Times New Roman" pitchFamily="18" charset="0"/>
                <a:cs typeface="Times New Roman" pitchFamily="18" charset="0"/>
              </a:rPr>
              <a:t>e</a:t>
            </a:r>
            <a:r>
              <a:rPr lang="en-US" sz="2200" smtClean="0">
                <a:latin typeface="Times New Roman" pitchFamily="18" charset="0"/>
                <a:cs typeface="Times New Roman" pitchFamily="18" charset="0"/>
              </a:rPr>
              <a:t> having </a:t>
            </a:r>
            <a:r>
              <a:rPr lang="en-US" sz="2200" i="1" smtClean="0">
                <a:latin typeface="Times New Roman" pitchFamily="18" charset="0"/>
                <a:cs typeface="Times New Roman" pitchFamily="18" charset="0"/>
              </a:rPr>
              <a:t>mindist</a:t>
            </a:r>
            <a:r>
              <a:rPr lang="en-US" sz="2200" smtClean="0">
                <a:latin typeface="Times New Roman" pitchFamily="18" charset="0"/>
                <a:cs typeface="Times New Roman" pitchFamily="18" charset="0"/>
              </a:rPr>
              <a:t>(</a:t>
            </a:r>
            <a:r>
              <a:rPr lang="en-US" sz="2200" i="1" smtClean="0">
                <a:latin typeface="Times New Roman" pitchFamily="18" charset="0"/>
                <a:cs typeface="Times New Roman" pitchFamily="18" charset="0"/>
              </a:rPr>
              <a:t>q</a:t>
            </a:r>
            <a:r>
              <a:rPr lang="en-US" sz="2200" smtClean="0">
                <a:latin typeface="Times New Roman" pitchFamily="18" charset="0"/>
                <a:cs typeface="Times New Roman" pitchFamily="18" charset="0"/>
              </a:rPr>
              <a:t>, </a:t>
            </a:r>
            <a:r>
              <a:rPr lang="en-US" sz="2200" i="1" smtClean="0">
                <a:latin typeface="Times New Roman" pitchFamily="18" charset="0"/>
                <a:cs typeface="Times New Roman" pitchFamily="18" charset="0"/>
              </a:rPr>
              <a:t>e</a:t>
            </a:r>
            <a:r>
              <a:rPr lang="en-US" sz="2200" smtClean="0">
                <a:latin typeface="Times New Roman" pitchFamily="18" charset="0"/>
                <a:cs typeface="Times New Roman" pitchFamily="18" charset="0"/>
              </a:rPr>
              <a:t>) &gt; </a:t>
            </a:r>
            <a:r>
              <a:rPr lang="en-US" sz="2200" i="1" smtClean="0">
                <a:latin typeface="Times New Roman" pitchFamily="18" charset="0"/>
                <a:cs typeface="Times New Roman" pitchFamily="18" charset="0"/>
              </a:rPr>
              <a:t>best_so_far</a:t>
            </a:r>
            <a:r>
              <a:rPr lang="en-US" sz="2200" smtClean="0">
                <a:latin typeface="Times New Roman" pitchFamily="18" charset="0"/>
                <a:cs typeface="Times New Roman" pitchFamily="18" charset="0"/>
              </a:rPr>
              <a:t> can be safely pruned</a:t>
            </a:r>
            <a:endParaRPr lang="en-US" sz="2200" i="1" smtClean="0">
              <a:latin typeface="Times New Roman" pitchFamily="18" charset="0"/>
              <a:cs typeface="Times New Roman" pitchFamily="18" charset="0"/>
            </a:endParaRPr>
          </a:p>
        </p:txBody>
      </p:sp>
      <p:graphicFrame>
        <p:nvGraphicFramePr>
          <p:cNvPr id="19461" name="Object 4"/>
          <p:cNvGraphicFramePr>
            <a:graphicFrameLocks noChangeAspect="1"/>
          </p:cNvGraphicFramePr>
          <p:nvPr/>
        </p:nvGraphicFramePr>
        <p:xfrm>
          <a:off x="5424488" y="2276475"/>
          <a:ext cx="3689350" cy="2682875"/>
        </p:xfrm>
        <a:graphic>
          <a:graphicData uri="http://schemas.openxmlformats.org/presentationml/2006/ole">
            <mc:AlternateContent xmlns:mc="http://schemas.openxmlformats.org/markup-compatibility/2006">
              <mc:Choice xmlns:v="urn:schemas-microsoft-com:vml" Requires="v">
                <p:oleObj spid="_x0000_s189443" name="Microsoft Drawing 1.01" r:id="rId4" imgW="5230813" imgH="3800475" progId="MSDraw.1.01">
                  <p:embed/>
                </p:oleObj>
              </mc:Choice>
              <mc:Fallback>
                <p:oleObj name="Microsoft Drawing 1.01" r:id="rId4" imgW="5230813" imgH="3800475" progId="MSDraw.1.0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4488" y="2276475"/>
                        <a:ext cx="3689350" cy="2682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 name="Straight Connector 6"/>
          <p:cNvCxnSpPr/>
          <p:nvPr/>
        </p:nvCxnSpPr>
        <p:spPr>
          <a:xfrm>
            <a:off x="7705725" y="3286125"/>
            <a:ext cx="323850" cy="466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463" name="TextBox 11"/>
          <p:cNvSpPr txBox="1">
            <a:spLocks noChangeArrowheads="1"/>
          </p:cNvSpPr>
          <p:nvPr/>
        </p:nvSpPr>
        <p:spPr bwMode="auto">
          <a:xfrm>
            <a:off x="7740650" y="3213100"/>
            <a:ext cx="1023938" cy="307975"/>
          </a:xfrm>
          <a:prstGeom prst="rect">
            <a:avLst/>
          </a:prstGeom>
          <a:noFill/>
          <a:ln w="9525">
            <a:noFill/>
            <a:miter lim="800000"/>
            <a:headEnd/>
            <a:tailEnd/>
          </a:ln>
        </p:spPr>
        <p:txBody>
          <a:bodyPr wrap="none">
            <a:spAutoFit/>
          </a:bodyPr>
          <a:lstStyle/>
          <a:p>
            <a:r>
              <a:rPr lang="en-US" sz="1400" b="1" i="1">
                <a:latin typeface="Times New Roman" pitchFamily="18" charset="0"/>
                <a:cs typeface="Times New Roman" pitchFamily="18" charset="0"/>
              </a:rPr>
              <a:t>best_so_far</a:t>
            </a:r>
          </a:p>
        </p:txBody>
      </p:sp>
      <p:sp>
        <p:nvSpPr>
          <p:cNvPr id="9" name="Slide Number Placeholder 8"/>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34</a:t>
            </a:fld>
            <a:endParaRPr lang="en-US" altLang="zh-CN">
              <a:solidFill>
                <a:srgbClr val="0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344488"/>
            <a:ext cx="8362950" cy="1139825"/>
          </a:xfrm>
        </p:spPr>
        <p:txBody>
          <a:bodyPr/>
          <a:lstStyle/>
          <a:p>
            <a:r>
              <a:rPr lang="en-US" sz="3700" smtClean="0">
                <a:latin typeface="Times New Roman" pitchFamily="18" charset="0"/>
                <a:cs typeface="Times New Roman" pitchFamily="18" charset="0"/>
              </a:rPr>
              <a:t>Candidate Filtering with Pre-Computations</a:t>
            </a:r>
            <a:endParaRPr lang="en-US" smtClean="0">
              <a:latin typeface="Times New Roman" pitchFamily="18" charset="0"/>
              <a:cs typeface="Times New Roman" pitchFamily="18" charset="0"/>
            </a:endParaRPr>
          </a:p>
        </p:txBody>
      </p:sp>
      <p:sp>
        <p:nvSpPr>
          <p:cNvPr id="20483" name="Content Placeholder 2"/>
          <p:cNvSpPr>
            <a:spLocks noGrp="1"/>
          </p:cNvSpPr>
          <p:nvPr>
            <p:ph idx="1"/>
          </p:nvPr>
        </p:nvSpPr>
        <p:spPr/>
        <p:txBody>
          <a:bodyPr/>
          <a:lstStyle/>
          <a:p>
            <a:pPr algn="just"/>
            <a:r>
              <a:rPr lang="en-US" sz="2600" smtClean="0">
                <a:latin typeface="Times New Roman" pitchFamily="18" charset="0"/>
                <a:cs typeface="Times New Roman" pitchFamily="18" charset="0"/>
              </a:rPr>
              <a:t>Basic idea</a:t>
            </a:r>
          </a:p>
          <a:p>
            <a:pPr lvl="1" algn="just"/>
            <a:r>
              <a:rPr lang="en-US" sz="2200" smtClean="0">
                <a:latin typeface="Times New Roman" pitchFamily="18" charset="0"/>
                <a:cs typeface="Times New Roman" pitchFamily="18" charset="0"/>
              </a:rPr>
              <a:t>Obtain an upper bound, </a:t>
            </a:r>
            <a:r>
              <a:rPr lang="en-US" sz="2200" i="1" smtClean="0">
                <a:latin typeface="Times New Roman" pitchFamily="18" charset="0"/>
                <a:cs typeface="Times New Roman" pitchFamily="18" charset="0"/>
              </a:rPr>
              <a:t>UB_Pr</a:t>
            </a:r>
            <a:r>
              <a:rPr lang="en-US" sz="2200" i="1" baseline="-25000" smtClean="0">
                <a:latin typeface="Times New Roman" pitchFamily="18" charset="0"/>
                <a:cs typeface="Times New Roman" pitchFamily="18" charset="0"/>
              </a:rPr>
              <a:t>LC-PNN</a:t>
            </a:r>
            <a:r>
              <a:rPr lang="en-US" sz="2200" smtClean="0">
                <a:latin typeface="Times New Roman" pitchFamily="18" charset="0"/>
                <a:cs typeface="Times New Roman" pitchFamily="18" charset="0"/>
              </a:rPr>
              <a:t>(</a:t>
            </a:r>
            <a:r>
              <a:rPr lang="en-US" sz="2200" i="1" smtClean="0">
                <a:latin typeface="Times New Roman" pitchFamily="18" charset="0"/>
                <a:cs typeface="Times New Roman" pitchFamily="18" charset="0"/>
              </a:rPr>
              <a:t>q</a:t>
            </a:r>
            <a:r>
              <a:rPr lang="en-US" sz="2200" smtClean="0">
                <a:latin typeface="Times New Roman" pitchFamily="18" charset="0"/>
                <a:cs typeface="Times New Roman" pitchFamily="18" charset="0"/>
              </a:rPr>
              <a:t>, </a:t>
            </a:r>
            <a:r>
              <a:rPr lang="en-US" sz="2200" i="1" smtClean="0">
                <a:latin typeface="Times New Roman" pitchFamily="18" charset="0"/>
                <a:cs typeface="Times New Roman" pitchFamily="18" charset="0"/>
              </a:rPr>
              <a:t>o</a:t>
            </a:r>
            <a:r>
              <a:rPr lang="en-US" sz="2200" i="1" baseline="-25000" smtClean="0">
                <a:latin typeface="Times New Roman" pitchFamily="18" charset="0"/>
                <a:cs typeface="Times New Roman" pitchFamily="18" charset="0"/>
              </a:rPr>
              <a:t>i</a:t>
            </a:r>
            <a:r>
              <a:rPr lang="en-US" sz="2200" smtClean="0">
                <a:latin typeface="Times New Roman" pitchFamily="18" charset="0"/>
                <a:cs typeface="Times New Roman" pitchFamily="18" charset="0"/>
              </a:rPr>
              <a:t>), of the LC-PNN probability</a:t>
            </a:r>
          </a:p>
          <a:p>
            <a:pPr lvl="1" algn="just"/>
            <a:r>
              <a:rPr lang="en-US" sz="2200" smtClean="0">
                <a:latin typeface="Times New Roman" pitchFamily="18" charset="0"/>
                <a:cs typeface="Times New Roman" pitchFamily="18" charset="0"/>
              </a:rPr>
              <a:t>Object </a:t>
            </a:r>
            <a:r>
              <a:rPr lang="en-US" sz="2200" i="1" smtClean="0">
                <a:latin typeface="Times New Roman" pitchFamily="18" charset="0"/>
                <a:cs typeface="Times New Roman" pitchFamily="18" charset="0"/>
              </a:rPr>
              <a:t>o</a:t>
            </a:r>
            <a:r>
              <a:rPr lang="en-US" sz="2200" i="1" baseline="-25000" smtClean="0">
                <a:latin typeface="Times New Roman" pitchFamily="18" charset="0"/>
                <a:cs typeface="Times New Roman" pitchFamily="18" charset="0"/>
              </a:rPr>
              <a:t>i</a:t>
            </a:r>
            <a:r>
              <a:rPr lang="en-US" sz="2200" smtClean="0">
                <a:latin typeface="Times New Roman" pitchFamily="18" charset="0"/>
                <a:cs typeface="Times New Roman" pitchFamily="18" charset="0"/>
              </a:rPr>
              <a:t> can be safely pruned, if </a:t>
            </a:r>
            <a:r>
              <a:rPr lang="en-US" sz="2200" i="1" smtClean="0">
                <a:latin typeface="Times New Roman" pitchFamily="18" charset="0"/>
                <a:cs typeface="Times New Roman" pitchFamily="18" charset="0"/>
              </a:rPr>
              <a:t>UB_Pr</a:t>
            </a:r>
            <a:r>
              <a:rPr lang="en-US" sz="2200" i="1" baseline="-25000" smtClean="0">
                <a:latin typeface="Times New Roman" pitchFamily="18" charset="0"/>
                <a:cs typeface="Times New Roman" pitchFamily="18" charset="0"/>
              </a:rPr>
              <a:t>LC-PNN</a:t>
            </a:r>
            <a:r>
              <a:rPr lang="en-US" sz="2200" smtClean="0">
                <a:latin typeface="Times New Roman" pitchFamily="18" charset="0"/>
                <a:cs typeface="Times New Roman" pitchFamily="18" charset="0"/>
              </a:rPr>
              <a:t>(</a:t>
            </a:r>
            <a:r>
              <a:rPr lang="en-US" sz="2200" i="1" smtClean="0">
                <a:latin typeface="Times New Roman" pitchFamily="18" charset="0"/>
                <a:cs typeface="Times New Roman" pitchFamily="18" charset="0"/>
              </a:rPr>
              <a:t>q</a:t>
            </a:r>
            <a:r>
              <a:rPr lang="en-US" sz="2200" smtClean="0">
                <a:latin typeface="Times New Roman" pitchFamily="18" charset="0"/>
                <a:cs typeface="Times New Roman" pitchFamily="18" charset="0"/>
              </a:rPr>
              <a:t>, </a:t>
            </a:r>
            <a:r>
              <a:rPr lang="en-US" sz="2200" i="1" smtClean="0">
                <a:latin typeface="Times New Roman" pitchFamily="18" charset="0"/>
                <a:cs typeface="Times New Roman" pitchFamily="18" charset="0"/>
              </a:rPr>
              <a:t>o</a:t>
            </a:r>
            <a:r>
              <a:rPr lang="en-US" sz="2200" i="1" baseline="-25000" smtClean="0">
                <a:latin typeface="Times New Roman" pitchFamily="18" charset="0"/>
                <a:cs typeface="Times New Roman" pitchFamily="18" charset="0"/>
              </a:rPr>
              <a:t>i</a:t>
            </a:r>
            <a:r>
              <a:rPr lang="en-US" sz="2200" smtClean="0">
                <a:latin typeface="Times New Roman" pitchFamily="18" charset="0"/>
                <a:cs typeface="Times New Roman" pitchFamily="18" charset="0"/>
              </a:rPr>
              <a:t>) &lt; </a:t>
            </a:r>
            <a:r>
              <a:rPr lang="en-US" sz="2200" i="1" smtClean="0">
                <a:latin typeface="Symbol" pitchFamily="18" charset="2"/>
                <a:cs typeface="Times New Roman" pitchFamily="18" charset="0"/>
              </a:rPr>
              <a:t>a</a:t>
            </a:r>
            <a:endParaRPr lang="en-US" sz="2200" smtClean="0">
              <a:latin typeface="Symbol" pitchFamily="18" charset="2"/>
              <a:cs typeface="Times New Roman" pitchFamily="18" charset="0"/>
            </a:endParaRPr>
          </a:p>
          <a:p>
            <a:pPr algn="just"/>
            <a:endParaRPr lang="en-US" smtClean="0">
              <a:latin typeface="Times New Roman" pitchFamily="18" charset="0"/>
              <a:cs typeface="Times New Roman" pitchFamily="18" charset="0"/>
            </a:endParaRPr>
          </a:p>
        </p:txBody>
      </p:sp>
      <p:sp>
        <p:nvSpPr>
          <p:cNvPr id="8" name="AutoShape 6"/>
          <p:cNvSpPr>
            <a:spLocks noChangeArrowheads="1"/>
          </p:cNvSpPr>
          <p:nvPr/>
        </p:nvSpPr>
        <p:spPr bwMode="auto">
          <a:xfrm>
            <a:off x="1562100" y="3446463"/>
            <a:ext cx="5638800" cy="1066800"/>
          </a:xfrm>
          <a:prstGeom prst="horizontalScroll">
            <a:avLst>
              <a:gd name="adj" fmla="val 12500"/>
            </a:avLst>
          </a:prstGeom>
          <a:solidFill>
            <a:srgbClr val="FFFFCC"/>
          </a:solidFill>
          <a:ln w="9525">
            <a:solidFill>
              <a:srgbClr val="FF6600"/>
            </a:solidFill>
            <a:round/>
            <a:headEnd/>
            <a:tailEnd/>
          </a:ln>
          <a:effectLst/>
        </p:spPr>
        <p:txBody>
          <a:bodyPr anchor="ctr"/>
          <a:lstStyle/>
          <a:p>
            <a:pPr algn="ctr"/>
            <a:r>
              <a:rPr lang="en-US" altLang="zh-CN" sz="2400" b="1">
                <a:solidFill>
                  <a:srgbClr val="F67B00"/>
                </a:solidFill>
                <a:latin typeface="Times New Roman" pitchFamily="18" charset="0"/>
                <a:ea typeface="宋体" pitchFamily="2" charset="-122"/>
              </a:rPr>
              <a:t>How to obtain the probability upper bound?</a:t>
            </a:r>
            <a:endParaRPr lang="en-US" sz="2400" b="1">
              <a:solidFill>
                <a:srgbClr val="F67B00"/>
              </a:solidFill>
              <a:latin typeface="Times New Roman" pitchFamily="18" charset="0"/>
              <a:ea typeface="宋体" pitchFamily="2" charset="-122"/>
            </a:endParaRPr>
          </a:p>
        </p:txBody>
      </p:sp>
      <p:sp>
        <p:nvSpPr>
          <p:cNvPr id="9" name="AutoShape 7"/>
          <p:cNvSpPr>
            <a:spLocks noChangeArrowheads="1"/>
          </p:cNvSpPr>
          <p:nvPr/>
        </p:nvSpPr>
        <p:spPr bwMode="auto">
          <a:xfrm>
            <a:off x="1562100" y="4818063"/>
            <a:ext cx="5715000" cy="1066800"/>
          </a:xfrm>
          <a:prstGeom prst="horizontalScroll">
            <a:avLst>
              <a:gd name="adj" fmla="val 12500"/>
            </a:avLst>
          </a:prstGeom>
          <a:solidFill>
            <a:srgbClr val="E5FFE5"/>
          </a:solidFill>
          <a:ln w="9525">
            <a:solidFill>
              <a:srgbClr val="008080"/>
            </a:solidFill>
            <a:round/>
            <a:headEnd/>
            <a:tailEnd/>
          </a:ln>
          <a:effectLst/>
        </p:spPr>
        <p:txBody>
          <a:bodyPr anchor="ctr"/>
          <a:lstStyle/>
          <a:p>
            <a:pPr algn="ctr"/>
            <a:r>
              <a:rPr lang="en-US" altLang="zh-CN" sz="2400" b="1">
                <a:solidFill>
                  <a:srgbClr val="009900"/>
                </a:solidFill>
                <a:latin typeface="Times New Roman" pitchFamily="18" charset="0"/>
                <a:ea typeface="宋体" pitchFamily="2" charset="-122"/>
              </a:rPr>
              <a:t>Derived from formula of the LC-PNN probability upper bound via pivots!</a:t>
            </a:r>
          </a:p>
        </p:txBody>
      </p:sp>
      <p:sp>
        <p:nvSpPr>
          <p:cNvPr id="10" name="AutoShape 11"/>
          <p:cNvSpPr>
            <a:spLocks noChangeArrowheads="1"/>
          </p:cNvSpPr>
          <p:nvPr/>
        </p:nvSpPr>
        <p:spPr bwMode="auto">
          <a:xfrm rot="10800000">
            <a:off x="4152900" y="4437063"/>
            <a:ext cx="457200" cy="457200"/>
          </a:xfrm>
          <a:prstGeom prst="downArrow">
            <a:avLst>
              <a:gd name="adj1" fmla="val 50000"/>
              <a:gd name="adj2" fmla="val 25000"/>
            </a:avLst>
          </a:prstGeom>
          <a:gradFill rotWithShape="1">
            <a:gsLst>
              <a:gs pos="0">
                <a:srgbClr val="FFCC00"/>
              </a:gs>
              <a:gs pos="100000">
                <a:srgbClr val="009900"/>
              </a:gs>
            </a:gsLst>
            <a:lin ang="16200000"/>
          </a:gradFill>
          <a:ln w="9525">
            <a:solidFill>
              <a:srgbClr val="339966"/>
            </a:solidFill>
            <a:miter lim="800000"/>
            <a:headEnd/>
            <a:tailEnd/>
          </a:ln>
        </p:spPr>
        <p:txBody>
          <a:bodyPr vert="eaVert" wrap="none" anchor="ctr"/>
          <a:lstStyle/>
          <a:p>
            <a:endParaRPr lang="en-US"/>
          </a:p>
        </p:txBody>
      </p:sp>
      <p:sp>
        <p:nvSpPr>
          <p:cNvPr id="11" name="Slide Number Placeholder 10"/>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35</a:t>
            </a:fld>
            <a:endParaRPr lang="en-US" altLang="zh-CN">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latin typeface="Times New Roman" pitchFamily="18" charset="0"/>
                <a:cs typeface="Times New Roman" pitchFamily="18" charset="0"/>
              </a:rPr>
              <a:t>Derivation of Probability Upper Bound</a:t>
            </a:r>
          </a:p>
        </p:txBody>
      </p:sp>
      <p:sp>
        <p:nvSpPr>
          <p:cNvPr id="21507" name="Content Placeholder 2"/>
          <p:cNvSpPr>
            <a:spLocks noGrp="1"/>
          </p:cNvSpPr>
          <p:nvPr>
            <p:ph idx="1"/>
          </p:nvPr>
        </p:nvSpPr>
        <p:spPr>
          <a:xfrm>
            <a:off x="285750" y="1722438"/>
            <a:ext cx="8229600" cy="4530725"/>
          </a:xfrm>
        </p:spPr>
        <p:txBody>
          <a:bodyPr/>
          <a:lstStyle/>
          <a:p>
            <a:pPr algn="just"/>
            <a:endParaRPr lang="en-US" sz="2600" smtClean="0">
              <a:latin typeface="Times New Roman" pitchFamily="18" charset="0"/>
              <a:cs typeface="Times New Roman" pitchFamily="18" charset="0"/>
            </a:endParaRPr>
          </a:p>
        </p:txBody>
      </p:sp>
      <p:grpSp>
        <p:nvGrpSpPr>
          <p:cNvPr id="2" name="Group 5"/>
          <p:cNvGrpSpPr>
            <a:grpSpLocks/>
          </p:cNvGrpSpPr>
          <p:nvPr/>
        </p:nvGrpSpPr>
        <p:grpSpPr bwMode="auto">
          <a:xfrm>
            <a:off x="250825" y="2133600"/>
            <a:ext cx="8353425" cy="1727200"/>
            <a:chOff x="275502" y="2132856"/>
            <a:chExt cx="8352928" cy="1728193"/>
          </a:xfrm>
        </p:grpSpPr>
        <p:sp>
          <p:nvSpPr>
            <p:cNvPr id="10" name="Rectangle 9"/>
            <p:cNvSpPr/>
            <p:nvPr/>
          </p:nvSpPr>
          <p:spPr>
            <a:xfrm>
              <a:off x="275502" y="2132856"/>
              <a:ext cx="8352928" cy="1728193"/>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4"/>
            <p:cNvGrpSpPr>
              <a:grpSpLocks/>
            </p:cNvGrpSpPr>
            <p:nvPr/>
          </p:nvGrpSpPr>
          <p:grpSpPr bwMode="auto">
            <a:xfrm>
              <a:off x="323527" y="2232282"/>
              <a:ext cx="8256877" cy="1500712"/>
              <a:chOff x="323528" y="3954745"/>
              <a:chExt cx="8256877" cy="1500712"/>
            </a:xfrm>
          </p:grpSpPr>
          <p:pic>
            <p:nvPicPr>
              <p:cNvPr id="21523" name="Picture 2"/>
              <p:cNvPicPr>
                <a:picLocks noChangeAspect="1" noChangeArrowheads="1"/>
              </p:cNvPicPr>
              <p:nvPr/>
            </p:nvPicPr>
            <p:blipFill>
              <a:blip r:embed="rId3" cstate="print"/>
              <a:srcRect/>
              <a:stretch>
                <a:fillRect/>
              </a:stretch>
            </p:blipFill>
            <p:spPr bwMode="auto">
              <a:xfrm>
                <a:off x="683569" y="3954745"/>
                <a:ext cx="1872208" cy="338351"/>
              </a:xfrm>
              <a:prstGeom prst="rect">
                <a:avLst/>
              </a:prstGeom>
              <a:noFill/>
              <a:ln w="9525">
                <a:noFill/>
                <a:miter lim="800000"/>
                <a:headEnd/>
                <a:tailEnd/>
              </a:ln>
              <a:effectLst/>
            </p:spPr>
          </p:pic>
          <p:pic>
            <p:nvPicPr>
              <p:cNvPr id="21524" name="Picture 3"/>
              <p:cNvPicPr>
                <a:picLocks noChangeAspect="1" noChangeArrowheads="1"/>
              </p:cNvPicPr>
              <p:nvPr/>
            </p:nvPicPr>
            <p:blipFill>
              <a:blip r:embed="rId4" cstate="print"/>
              <a:srcRect/>
              <a:stretch>
                <a:fillRect/>
              </a:stretch>
            </p:blipFill>
            <p:spPr bwMode="auto">
              <a:xfrm>
                <a:off x="323528" y="4293096"/>
                <a:ext cx="5188446" cy="639985"/>
              </a:xfrm>
              <a:prstGeom prst="rect">
                <a:avLst/>
              </a:prstGeom>
              <a:noFill/>
              <a:ln w="9525">
                <a:noFill/>
                <a:miter lim="800000"/>
                <a:headEnd/>
                <a:tailEnd/>
              </a:ln>
              <a:effectLst/>
            </p:spPr>
          </p:pic>
          <p:pic>
            <p:nvPicPr>
              <p:cNvPr id="21525" name="Picture 4"/>
              <p:cNvPicPr>
                <a:picLocks noChangeAspect="1" noChangeArrowheads="1"/>
              </p:cNvPicPr>
              <p:nvPr/>
            </p:nvPicPr>
            <p:blipFill>
              <a:blip r:embed="rId5" cstate="print"/>
              <a:srcRect/>
              <a:stretch>
                <a:fillRect/>
              </a:stretch>
            </p:blipFill>
            <p:spPr bwMode="auto">
              <a:xfrm>
                <a:off x="334679" y="4933080"/>
                <a:ext cx="4464496" cy="522377"/>
              </a:xfrm>
              <a:prstGeom prst="rect">
                <a:avLst/>
              </a:prstGeom>
              <a:noFill/>
              <a:ln w="9525">
                <a:noFill/>
                <a:miter lim="800000"/>
                <a:headEnd/>
                <a:tailEnd/>
              </a:ln>
              <a:effectLst/>
            </p:spPr>
          </p:pic>
          <p:pic>
            <p:nvPicPr>
              <p:cNvPr id="21526" name="Picture 5"/>
              <p:cNvPicPr>
                <a:picLocks noChangeAspect="1" noChangeArrowheads="1"/>
              </p:cNvPicPr>
              <p:nvPr/>
            </p:nvPicPr>
            <p:blipFill>
              <a:blip r:embed="rId6" cstate="print"/>
              <a:srcRect/>
              <a:stretch>
                <a:fillRect/>
              </a:stretch>
            </p:blipFill>
            <p:spPr bwMode="auto">
              <a:xfrm>
                <a:off x="4799174" y="4933081"/>
                <a:ext cx="3781231" cy="522376"/>
              </a:xfrm>
              <a:prstGeom prst="rect">
                <a:avLst/>
              </a:prstGeom>
              <a:noFill/>
              <a:ln w="9525">
                <a:noFill/>
                <a:miter lim="800000"/>
                <a:headEnd/>
                <a:tailEnd/>
              </a:ln>
              <a:effectLst/>
            </p:spPr>
          </p:pic>
        </p:grpSp>
      </p:grpSp>
      <p:cxnSp>
        <p:nvCxnSpPr>
          <p:cNvPr id="8" name="Straight Arrow Connector 7"/>
          <p:cNvCxnSpPr/>
          <p:nvPr/>
        </p:nvCxnSpPr>
        <p:spPr>
          <a:xfrm flipV="1">
            <a:off x="1881188" y="3644900"/>
            <a:ext cx="365125" cy="358775"/>
          </a:xfrm>
          <a:prstGeom prst="straightConnector1">
            <a:avLst/>
          </a:prstGeom>
          <a:ln w="15875">
            <a:solidFill>
              <a:srgbClr val="3333FF"/>
            </a:solidFill>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p:cNvSpPr txBox="1">
            <a:spLocks noChangeArrowheads="1"/>
          </p:cNvSpPr>
          <p:nvPr/>
        </p:nvSpPr>
        <p:spPr bwMode="auto">
          <a:xfrm>
            <a:off x="1238250" y="3963988"/>
            <a:ext cx="1135063" cy="369887"/>
          </a:xfrm>
          <a:prstGeom prst="rect">
            <a:avLst/>
          </a:prstGeom>
          <a:noFill/>
          <a:ln w="9525">
            <a:noFill/>
            <a:miter lim="800000"/>
            <a:headEnd/>
            <a:tailEnd/>
          </a:ln>
        </p:spPr>
        <p:txBody>
          <a:bodyPr wrap="none">
            <a:spAutoFit/>
          </a:bodyPr>
          <a:lstStyle/>
          <a:p>
            <a:r>
              <a:rPr lang="en-US" b="1" i="1">
                <a:solidFill>
                  <a:srgbClr val="3333FF"/>
                </a:solidFill>
                <a:latin typeface="Times New Roman" pitchFamily="18" charset="0"/>
                <a:cs typeface="Times New Roman" pitchFamily="18" charset="0"/>
              </a:rPr>
              <a:t>pivot</a:t>
            </a:r>
            <a:r>
              <a:rPr lang="en-US" b="1">
                <a:solidFill>
                  <a:srgbClr val="3333FF"/>
                </a:solidFill>
                <a:latin typeface="Times New Roman" pitchFamily="18" charset="0"/>
                <a:cs typeface="Times New Roman" pitchFamily="18" charset="0"/>
              </a:rPr>
              <a:t> </a:t>
            </a:r>
            <a:r>
              <a:rPr lang="en-US" b="1" i="1">
                <a:solidFill>
                  <a:srgbClr val="3333FF"/>
                </a:solidFill>
                <a:latin typeface="Times New Roman" pitchFamily="18" charset="0"/>
                <a:cs typeface="Times New Roman" pitchFamily="18" charset="0"/>
              </a:rPr>
              <a:t>piv</a:t>
            </a:r>
            <a:r>
              <a:rPr lang="en-US" b="1" i="1" baseline="-25000">
                <a:solidFill>
                  <a:srgbClr val="3333FF"/>
                </a:solidFill>
                <a:latin typeface="Times New Roman" pitchFamily="18" charset="0"/>
                <a:cs typeface="Times New Roman" pitchFamily="18" charset="0"/>
              </a:rPr>
              <a:t>s</a:t>
            </a:r>
            <a:r>
              <a:rPr lang="en-US" b="1" baseline="-25000">
                <a:solidFill>
                  <a:srgbClr val="3333FF"/>
                </a:solidFill>
                <a:latin typeface="Times New Roman" pitchFamily="18" charset="0"/>
                <a:cs typeface="Times New Roman" pitchFamily="18" charset="0"/>
              </a:rPr>
              <a:t>5</a:t>
            </a:r>
          </a:p>
        </p:txBody>
      </p:sp>
      <p:sp>
        <p:nvSpPr>
          <p:cNvPr id="24" name="Rectangle 23"/>
          <p:cNvSpPr/>
          <p:nvPr/>
        </p:nvSpPr>
        <p:spPr>
          <a:xfrm>
            <a:off x="2070100" y="3316288"/>
            <a:ext cx="534988" cy="328612"/>
          </a:xfrm>
          <a:prstGeom prst="rect">
            <a:avLst/>
          </a:prstGeom>
          <a:solidFill>
            <a:srgbClr val="3333FF">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8919" name="Picture 7"/>
          <p:cNvPicPr>
            <a:picLocks noChangeAspect="1" noChangeArrowheads="1"/>
          </p:cNvPicPr>
          <p:nvPr/>
        </p:nvPicPr>
        <p:blipFill>
          <a:blip r:embed="rId7" cstate="print"/>
          <a:srcRect/>
          <a:stretch>
            <a:fillRect/>
          </a:stretch>
        </p:blipFill>
        <p:spPr bwMode="auto">
          <a:xfrm>
            <a:off x="827088" y="4724400"/>
            <a:ext cx="7100887" cy="8175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tangle 26"/>
          <p:cNvSpPr/>
          <p:nvPr/>
        </p:nvSpPr>
        <p:spPr>
          <a:xfrm>
            <a:off x="517525" y="2570163"/>
            <a:ext cx="5041900" cy="639762"/>
          </a:xfrm>
          <a:prstGeom prst="rect">
            <a:avLst/>
          </a:prstGeom>
          <a:solidFill>
            <a:srgbClr val="FF99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p:nvSpPr>
        <p:spPr>
          <a:xfrm>
            <a:off x="5045075" y="4813300"/>
            <a:ext cx="2735263" cy="639763"/>
          </a:xfrm>
          <a:prstGeom prst="rect">
            <a:avLst/>
          </a:prstGeom>
          <a:solidFill>
            <a:srgbClr val="FF00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TextBox 20"/>
          <p:cNvSpPr txBox="1">
            <a:spLocks noChangeArrowheads="1"/>
          </p:cNvSpPr>
          <p:nvPr/>
        </p:nvSpPr>
        <p:spPr bwMode="auto">
          <a:xfrm>
            <a:off x="6049963" y="5732463"/>
            <a:ext cx="352425" cy="461962"/>
          </a:xfrm>
          <a:prstGeom prst="rect">
            <a:avLst/>
          </a:prstGeom>
          <a:noFill/>
          <a:ln w="9525">
            <a:noFill/>
            <a:miter lim="800000"/>
            <a:headEnd/>
            <a:tailEnd/>
          </a:ln>
        </p:spPr>
        <p:txBody>
          <a:bodyPr wrap="none">
            <a:spAutoFit/>
          </a:bodyPr>
          <a:lstStyle/>
          <a:p>
            <a:r>
              <a:rPr lang="en-US" sz="2400" b="1" i="1">
                <a:solidFill>
                  <a:srgbClr val="FF00FF"/>
                </a:solidFill>
                <a:latin typeface="Symbol" pitchFamily="18" charset="2"/>
              </a:rPr>
              <a:t>l</a:t>
            </a:r>
          </a:p>
        </p:txBody>
      </p:sp>
      <p:cxnSp>
        <p:nvCxnSpPr>
          <p:cNvPr id="23" name="Straight Connector 22"/>
          <p:cNvCxnSpPr>
            <a:endCxn id="21" idx="0"/>
          </p:cNvCxnSpPr>
          <p:nvPr/>
        </p:nvCxnSpPr>
        <p:spPr>
          <a:xfrm>
            <a:off x="6196013" y="5327650"/>
            <a:ext cx="30162" cy="404813"/>
          </a:xfrm>
          <a:prstGeom prst="line">
            <a:avLst/>
          </a:prstGeom>
          <a:ln w="22225">
            <a:solidFill>
              <a:srgbClr val="FF00FF"/>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889000" y="3206750"/>
            <a:ext cx="7478713" cy="654050"/>
          </a:xfrm>
          <a:prstGeom prst="rect">
            <a:avLst/>
          </a:prstGeom>
          <a:solidFill>
            <a:srgbClr val="3333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Down Arrow 25"/>
          <p:cNvSpPr/>
          <p:nvPr/>
        </p:nvSpPr>
        <p:spPr>
          <a:xfrm>
            <a:off x="3946525" y="4003675"/>
            <a:ext cx="431800" cy="577850"/>
          </a:xfrm>
          <a:prstGeom prst="downArrow">
            <a:avLst/>
          </a:prstGeom>
          <a:gradFill>
            <a:gsLst>
              <a:gs pos="0">
                <a:schemeClr val="bg1">
                  <a:lumMod val="95000"/>
                </a:schemeClr>
              </a:gs>
              <a:gs pos="100000">
                <a:srgbClr val="3333FF"/>
              </a:gs>
            </a:gsLst>
            <a:lin ang="16200000" scaled="0"/>
          </a:gra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Slide Number Placeholder 24"/>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36</a:t>
            </a:fld>
            <a:endParaRPr lang="en-US" altLang="zh-CN">
              <a:solidFill>
                <a:srgbClr val="0000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0" presetClass="entr" presetSubtype="0" fill="hold" grpId="1"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35" presetClass="emph" presetSubtype="0" repeatCount="2000" fill="hold" grpId="0" nodeType="afterEffect">
                                  <p:stCondLst>
                                    <p:cond delay="0"/>
                                  </p:stCondLst>
                                  <p:childTnLst>
                                    <p:anim calcmode="discrete" valueType="str">
                                      <p:cBhvr>
                                        <p:cTn id="19" dur="1000" fill="hold"/>
                                        <p:tgtEl>
                                          <p:spTgt spid="16"/>
                                        </p:tgtEl>
                                        <p:attrNameLst>
                                          <p:attrName>style.visibility</p:attrName>
                                        </p:attrNameLst>
                                      </p:cBhvr>
                                      <p:tavLst>
                                        <p:tav tm="0">
                                          <p:val>
                                            <p:strVal val="hidden"/>
                                          </p:val>
                                        </p:tav>
                                        <p:tav tm="50000">
                                          <p:val>
                                            <p:strVal val="visible"/>
                                          </p:val>
                                        </p:tav>
                                      </p:tavLst>
                                    </p:anim>
                                  </p:childTnLst>
                                </p:cTn>
                              </p:par>
                              <p:par>
                                <p:cTn id="20" presetID="35" presetClass="emph" presetSubtype="0" repeatCount="2000" fill="hold" nodeType="withEffect">
                                  <p:stCondLst>
                                    <p:cond delay="0"/>
                                  </p:stCondLst>
                                  <p:childTnLst>
                                    <p:anim calcmode="discrete" valueType="str">
                                      <p:cBhvr>
                                        <p:cTn id="21" dur="1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childTnLst>
                                </p:cTn>
                              </p:par>
                            </p:childTnLst>
                          </p:cTn>
                        </p:par>
                        <p:par>
                          <p:cTn id="26" fill="hold">
                            <p:stCondLst>
                              <p:cond delay="0"/>
                            </p:stCondLst>
                            <p:childTnLst>
                              <p:par>
                                <p:cTn id="27" presetID="22" presetClass="entr" presetSubtype="1"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38919"/>
                                        </p:tgtEl>
                                        <p:attrNameLst>
                                          <p:attrName>style.visibility</p:attrName>
                                        </p:attrNameLst>
                                      </p:cBhvr>
                                      <p:to>
                                        <p:strVal val="visible"/>
                                      </p:to>
                                    </p:set>
                                    <p:animEffect transition="in" filter="fade">
                                      <p:cBhvr>
                                        <p:cTn id="33" dur="500"/>
                                        <p:tgtEl>
                                          <p:spTgt spid="38919"/>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childTnLst>
                                </p:cTn>
                              </p:par>
                              <p:par>
                                <p:cTn id="38" presetID="10" presetClass="entr" presetSubtype="0"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24" grpId="0" animBg="1"/>
      <p:bldP spid="27" grpId="0" animBg="1"/>
      <p:bldP spid="29" grpId="0" animBg="1"/>
      <p:bldP spid="21" grpId="0"/>
      <p:bldP spid="34" grpId="0" animBg="1"/>
      <p:bldP spid="2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latin typeface="Times New Roman" pitchFamily="18" charset="0"/>
                <a:cs typeface="Times New Roman" pitchFamily="18" charset="0"/>
              </a:rPr>
              <a:t>Candidate Positions of Pivots</a:t>
            </a:r>
          </a:p>
        </p:txBody>
      </p:sp>
      <p:sp>
        <p:nvSpPr>
          <p:cNvPr id="22532" name="Rectangle 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22533" name="Object 5"/>
          <p:cNvGraphicFramePr>
            <a:graphicFrameLocks noChangeAspect="1"/>
          </p:cNvGraphicFramePr>
          <p:nvPr/>
        </p:nvGraphicFramePr>
        <p:xfrm>
          <a:off x="533400" y="1377950"/>
          <a:ext cx="7102475" cy="4694238"/>
        </p:xfrm>
        <a:graphic>
          <a:graphicData uri="http://schemas.openxmlformats.org/presentationml/2006/ole">
            <mc:AlternateContent xmlns:mc="http://schemas.openxmlformats.org/markup-compatibility/2006">
              <mc:Choice xmlns:v="urn:schemas-microsoft-com:vml" Requires="v">
                <p:oleObj spid="_x0000_s190469" name="Microsoft Drawing 1.01" r:id="rId4" imgW="8096400" imgH="5334120" progId="MSDraw.1.01">
                  <p:embed/>
                </p:oleObj>
              </mc:Choice>
              <mc:Fallback>
                <p:oleObj name="Microsoft Drawing 1.01" r:id="rId4" imgW="8096400" imgH="5334120" progId="MSDraw.1.01">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377950"/>
                        <a:ext cx="7102475" cy="4694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4775200" y="1517650"/>
          <a:ext cx="3581400" cy="4484688"/>
        </p:xfrm>
        <a:graphic>
          <a:graphicData uri="http://schemas.openxmlformats.org/presentationml/2006/ole">
            <mc:AlternateContent xmlns:mc="http://schemas.openxmlformats.org/markup-compatibility/2006">
              <mc:Choice xmlns:v="urn:schemas-microsoft-com:vml" Requires="v">
                <p:oleObj spid="_x0000_s190470" name="Microsoft Drawing 1.01" r:id="rId6" imgW="3581280" imgH="4484520" progId="MSDraw.1.01">
                  <p:embed/>
                </p:oleObj>
              </mc:Choice>
              <mc:Fallback>
                <p:oleObj name="Microsoft Drawing 1.01" r:id="rId6" imgW="3581280" imgH="4484520" progId="MSDraw.1.01">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5200" y="1517650"/>
                        <a:ext cx="3581400" cy="4484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7"/>
          <p:cNvPicPr>
            <a:picLocks noChangeAspect="1" noChangeArrowheads="1"/>
          </p:cNvPicPr>
          <p:nvPr/>
        </p:nvPicPr>
        <p:blipFill>
          <a:blip r:embed="rId8" cstate="print"/>
          <a:srcRect/>
          <a:stretch>
            <a:fillRect/>
          </a:stretch>
        </p:blipFill>
        <p:spPr bwMode="auto">
          <a:xfrm>
            <a:off x="1371600" y="6027738"/>
            <a:ext cx="5257800" cy="60483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4483100" y="6040438"/>
            <a:ext cx="2070100" cy="592137"/>
          </a:xfrm>
          <a:prstGeom prst="rect">
            <a:avLst/>
          </a:prstGeom>
          <a:solidFill>
            <a:srgbClr val="FF00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7327900" y="3086100"/>
            <a:ext cx="152400" cy="152400"/>
          </a:xfrm>
          <a:prstGeom prst="ellipse">
            <a:avLst/>
          </a:prstGeom>
          <a:solidFill>
            <a:srgbClr val="3333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6743700" y="3670300"/>
            <a:ext cx="228600" cy="228600"/>
          </a:xfrm>
          <a:prstGeom prst="ellipse">
            <a:avLst/>
          </a:prstGeom>
          <a:solidFill>
            <a:srgbClr val="FF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3" name="Object 2"/>
          <p:cNvGraphicFramePr>
            <a:graphicFrameLocks noChangeAspect="1"/>
          </p:cNvGraphicFramePr>
          <p:nvPr/>
        </p:nvGraphicFramePr>
        <p:xfrm>
          <a:off x="2717800" y="3505200"/>
          <a:ext cx="2768600" cy="265113"/>
        </p:xfrm>
        <a:graphic>
          <a:graphicData uri="http://schemas.openxmlformats.org/presentationml/2006/ole">
            <mc:AlternateContent xmlns:mc="http://schemas.openxmlformats.org/markup-compatibility/2006">
              <mc:Choice xmlns:v="urn:schemas-microsoft-com:vml" Requires="v">
                <p:oleObj spid="_x0000_s190471" name="Microsoft Drawing 1.01" r:id="rId9" imgW="2692440" imgH="257040" progId="MSDraw.1.01">
                  <p:embed/>
                </p:oleObj>
              </mc:Choice>
              <mc:Fallback>
                <p:oleObj name="Microsoft Drawing 1.01" r:id="rId9" imgW="2692440" imgH="257040" progId="MSDraw.1.01">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17800" y="3505200"/>
                        <a:ext cx="2768600" cy="26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3" name="Straight Connector 12"/>
          <p:cNvCxnSpPr/>
          <p:nvPr/>
        </p:nvCxnSpPr>
        <p:spPr>
          <a:xfrm flipH="1" flipV="1">
            <a:off x="6680200" y="1828800"/>
            <a:ext cx="635000" cy="1219200"/>
          </a:xfrm>
          <a:prstGeom prst="line">
            <a:avLst/>
          </a:prstGeom>
          <a:ln>
            <a:solidFill>
              <a:srgbClr val="3333FF"/>
            </a:solidFill>
          </a:ln>
        </p:spPr>
        <p:style>
          <a:lnRef idx="1">
            <a:schemeClr val="accent1"/>
          </a:lnRef>
          <a:fillRef idx="0">
            <a:schemeClr val="accent1"/>
          </a:fillRef>
          <a:effectRef idx="0">
            <a:schemeClr val="accent1"/>
          </a:effectRef>
          <a:fontRef idx="minor">
            <a:schemeClr val="tx1"/>
          </a:fontRef>
        </p:style>
      </p:cxnSp>
      <p:sp>
        <p:nvSpPr>
          <p:cNvPr id="15" name="TextBox 14"/>
          <p:cNvSpPr txBox="1">
            <a:spLocks noChangeArrowheads="1"/>
          </p:cNvSpPr>
          <p:nvPr/>
        </p:nvSpPr>
        <p:spPr bwMode="auto">
          <a:xfrm>
            <a:off x="5849938" y="1289050"/>
            <a:ext cx="1406525" cy="461963"/>
          </a:xfrm>
          <a:prstGeom prst="rect">
            <a:avLst/>
          </a:prstGeom>
          <a:noFill/>
          <a:ln w="9525">
            <a:noFill/>
            <a:miter lim="800000"/>
            <a:headEnd/>
            <a:tailEnd/>
          </a:ln>
        </p:spPr>
        <p:txBody>
          <a:bodyPr wrap="none">
            <a:spAutoFit/>
          </a:bodyPr>
          <a:lstStyle/>
          <a:p>
            <a:r>
              <a:rPr lang="en-US" sz="2400" b="1" i="1">
                <a:solidFill>
                  <a:srgbClr val="3333FF"/>
                </a:solidFill>
                <a:latin typeface="Times New Roman" pitchFamily="18" charset="0"/>
                <a:cs typeface="Times New Roman" pitchFamily="18" charset="0"/>
              </a:rPr>
              <a:t>sample</a:t>
            </a:r>
            <a:r>
              <a:rPr lang="en-US" sz="2400" b="1">
                <a:solidFill>
                  <a:srgbClr val="3333FF"/>
                </a:solidFill>
                <a:latin typeface="Times New Roman" pitchFamily="18" charset="0"/>
                <a:cs typeface="Times New Roman" pitchFamily="18" charset="0"/>
              </a:rPr>
              <a:t> </a:t>
            </a:r>
            <a:r>
              <a:rPr lang="en-US" sz="2400" b="1" i="1">
                <a:solidFill>
                  <a:srgbClr val="3333FF"/>
                </a:solidFill>
                <a:latin typeface="Times New Roman" pitchFamily="18" charset="0"/>
                <a:cs typeface="Times New Roman" pitchFamily="18" charset="0"/>
              </a:rPr>
              <a:t>s</a:t>
            </a:r>
            <a:r>
              <a:rPr lang="en-US" sz="2400" b="1" baseline="-25000">
                <a:solidFill>
                  <a:srgbClr val="3333FF"/>
                </a:solidFill>
                <a:latin typeface="Times New Roman" pitchFamily="18" charset="0"/>
                <a:cs typeface="Times New Roman" pitchFamily="18" charset="0"/>
              </a:rPr>
              <a:t>5</a:t>
            </a:r>
          </a:p>
        </p:txBody>
      </p:sp>
      <p:cxnSp>
        <p:nvCxnSpPr>
          <p:cNvPr id="16" name="Straight Connector 15"/>
          <p:cNvCxnSpPr/>
          <p:nvPr/>
        </p:nvCxnSpPr>
        <p:spPr>
          <a:xfrm flipH="1">
            <a:off x="6045200" y="3898900"/>
            <a:ext cx="635000" cy="44450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p:nvSpPr>
        <p:spPr bwMode="auto">
          <a:xfrm>
            <a:off x="4956175" y="4354513"/>
            <a:ext cx="1416050" cy="461962"/>
          </a:xfrm>
          <a:prstGeom prst="rect">
            <a:avLst/>
          </a:prstGeom>
          <a:noFill/>
          <a:ln w="9525">
            <a:noFill/>
            <a:miter lim="800000"/>
            <a:headEnd/>
            <a:tailEnd/>
          </a:ln>
        </p:spPr>
        <p:txBody>
          <a:bodyPr wrap="none">
            <a:spAutoFit/>
          </a:bodyPr>
          <a:lstStyle/>
          <a:p>
            <a:r>
              <a:rPr lang="en-US" sz="2400" b="1" i="1">
                <a:solidFill>
                  <a:srgbClr val="FF00FF"/>
                </a:solidFill>
                <a:latin typeface="Times New Roman" pitchFamily="18" charset="0"/>
                <a:cs typeface="Times New Roman" pitchFamily="18" charset="0"/>
              </a:rPr>
              <a:t>pivot piv</a:t>
            </a:r>
            <a:r>
              <a:rPr lang="en-US" sz="2400" b="1" i="1" baseline="-25000">
                <a:solidFill>
                  <a:srgbClr val="FF00FF"/>
                </a:solidFill>
                <a:latin typeface="Times New Roman" pitchFamily="18" charset="0"/>
                <a:cs typeface="Times New Roman" pitchFamily="18" charset="0"/>
              </a:rPr>
              <a:t>s</a:t>
            </a:r>
            <a:r>
              <a:rPr lang="en-US" sz="2000" b="1" baseline="-25000">
                <a:solidFill>
                  <a:srgbClr val="FF00FF"/>
                </a:solidFill>
                <a:latin typeface="Times New Roman" pitchFamily="18" charset="0"/>
                <a:cs typeface="Times New Roman" pitchFamily="18" charset="0"/>
              </a:rPr>
              <a:t>5</a:t>
            </a:r>
          </a:p>
        </p:txBody>
      </p:sp>
      <p:sp>
        <p:nvSpPr>
          <p:cNvPr id="17" name="Slide Number Placeholder 16"/>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37</a:t>
            </a:fld>
            <a:endParaRPr lang="en-US" altLang="zh-CN">
              <a:solidFill>
                <a:srgbClr val="0000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p:stCondLst>
                              <p:cond delay="0"/>
                            </p:stCondLst>
                            <p:childTnLst>
                              <p:par>
                                <p:cTn id="28" presetID="10"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zh-CN" smtClean="0">
                <a:latin typeface="Times New Roman" pitchFamily="18" charset="0"/>
                <a:ea typeface="宋体" pitchFamily="2" charset="-122"/>
                <a:cs typeface="Times New Roman" pitchFamily="18" charset="0"/>
              </a:rPr>
              <a:t>Selection of </a:t>
            </a:r>
            <a:r>
              <a:rPr lang="en-US" smtClean="0">
                <a:latin typeface="Times New Roman" pitchFamily="18" charset="0"/>
                <a:cs typeface="Times New Roman" pitchFamily="18" charset="0"/>
              </a:rPr>
              <a:t>Pivot Positions</a:t>
            </a:r>
            <a:endParaRPr lang="en-US" altLang="zh-CN" smtClean="0">
              <a:latin typeface="Times New Roman" pitchFamily="18" charset="0"/>
              <a:ea typeface="宋体" pitchFamily="2" charset="-122"/>
              <a:cs typeface="Times New Roman" pitchFamily="18" charset="0"/>
            </a:endParaRPr>
          </a:p>
        </p:txBody>
      </p:sp>
      <p:sp>
        <p:nvSpPr>
          <p:cNvPr id="23555" name="Content Placeholder 8"/>
          <p:cNvSpPr>
            <a:spLocks noGrp="1"/>
          </p:cNvSpPr>
          <p:nvPr>
            <p:ph idx="1"/>
          </p:nvPr>
        </p:nvSpPr>
        <p:spPr/>
        <p:txBody>
          <a:bodyPr/>
          <a:lstStyle/>
          <a:p>
            <a:pPr algn="just"/>
            <a:r>
              <a:rPr lang="en-US" sz="2600" smtClean="0">
                <a:latin typeface="Times New Roman" pitchFamily="18" charset="0"/>
                <a:cs typeface="Times New Roman" pitchFamily="18" charset="0"/>
              </a:rPr>
              <a:t>We provide a cost model to formalize the filtering and refinement costs, and obtain a good value of parameter </a:t>
            </a:r>
            <a:r>
              <a:rPr lang="en-US" sz="2600" i="1" smtClean="0">
                <a:latin typeface="Symbol" pitchFamily="18" charset="2"/>
                <a:cs typeface="Times New Roman" pitchFamily="18" charset="0"/>
              </a:rPr>
              <a:t>d </a:t>
            </a:r>
            <a:r>
              <a:rPr lang="en-US" sz="2600" i="1" smtClean="0">
                <a:latin typeface="Times New Roman" pitchFamily="18" charset="0"/>
                <a:cs typeface="Times New Roman" pitchFamily="18" charset="0"/>
              </a:rPr>
              <a:t> </a:t>
            </a:r>
            <a:r>
              <a:rPr lang="en-US" sz="2600" smtClean="0">
                <a:latin typeface="Times New Roman" pitchFamily="18" charset="0"/>
                <a:cs typeface="Times New Roman" pitchFamily="18" charset="0"/>
              </a:rPr>
              <a:t>to achieve low query cost</a:t>
            </a:r>
            <a:endParaRPr lang="en-US" sz="2600" i="1" smtClean="0">
              <a:latin typeface="Symbol" pitchFamily="18" charset="2"/>
              <a:cs typeface="Times New Roman" pitchFamily="18" charset="0"/>
            </a:endParaRPr>
          </a:p>
        </p:txBody>
      </p:sp>
      <p:graphicFrame>
        <p:nvGraphicFramePr>
          <p:cNvPr id="2" name="Object 1"/>
          <p:cNvGraphicFramePr>
            <a:graphicFrameLocks noChangeAspect="1"/>
          </p:cNvGraphicFramePr>
          <p:nvPr/>
        </p:nvGraphicFramePr>
        <p:xfrm>
          <a:off x="2878138" y="2921000"/>
          <a:ext cx="2684462" cy="3251200"/>
        </p:xfrm>
        <a:graphic>
          <a:graphicData uri="http://schemas.openxmlformats.org/presentationml/2006/ole">
            <mc:AlternateContent xmlns:mc="http://schemas.openxmlformats.org/markup-compatibility/2006">
              <mc:Choice xmlns:v="urn:schemas-microsoft-com:vml" Requires="v">
                <p:oleObj spid="_x0000_s191491" name="Microsoft Drawing 1.01" r:id="rId4" imgW="3440113" imgH="4165600" progId="MSDraw.1.01">
                  <p:embed/>
                </p:oleObj>
              </mc:Choice>
              <mc:Fallback>
                <p:oleObj name="Microsoft Drawing 1.01" r:id="rId4" imgW="3440113" imgH="4165600" progId="MSDraw.1.0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8138" y="2921000"/>
                        <a:ext cx="2684462" cy="325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38</a:t>
            </a:fld>
            <a:endParaRPr lang="en-US" altLang="zh-CN">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zh-CN" smtClean="0">
                <a:latin typeface="Times New Roman" pitchFamily="18" charset="0"/>
                <a:ea typeface="宋体" pitchFamily="2" charset="-122"/>
                <a:cs typeface="Times New Roman" pitchFamily="18" charset="0"/>
              </a:rPr>
              <a:t>LC-PNN Query Procedure</a:t>
            </a:r>
          </a:p>
        </p:txBody>
      </p:sp>
      <p:sp>
        <p:nvSpPr>
          <p:cNvPr id="24579" name="Content Placeholder 8"/>
          <p:cNvSpPr>
            <a:spLocks noGrp="1"/>
          </p:cNvSpPr>
          <p:nvPr>
            <p:ph idx="1"/>
          </p:nvPr>
        </p:nvSpPr>
        <p:spPr/>
        <p:txBody>
          <a:bodyPr/>
          <a:lstStyle/>
          <a:p>
            <a:pPr algn="just"/>
            <a:r>
              <a:rPr lang="en-US" sz="2600" smtClean="0">
                <a:latin typeface="Times New Roman" pitchFamily="18" charset="0"/>
                <a:cs typeface="Times New Roman" pitchFamily="18" charset="0"/>
              </a:rPr>
              <a:t>Index uncertain objects containing LCPs in an R-tree based index</a:t>
            </a:r>
          </a:p>
          <a:p>
            <a:pPr algn="just"/>
            <a:r>
              <a:rPr lang="en-US" sz="2600" smtClean="0">
                <a:latin typeface="Times New Roman" pitchFamily="18" charset="0"/>
                <a:cs typeface="Times New Roman" pitchFamily="18" charset="0"/>
              </a:rPr>
              <a:t>For an LC-PNN query</a:t>
            </a:r>
          </a:p>
          <a:p>
            <a:pPr lvl="1" algn="just"/>
            <a:r>
              <a:rPr lang="en-US" sz="2200" smtClean="0">
                <a:latin typeface="Times New Roman" pitchFamily="18" charset="0"/>
                <a:cs typeface="Times New Roman" pitchFamily="18" charset="0"/>
              </a:rPr>
              <a:t>When traversing the index, apply index pruning method and candidate filtering to remove false alarms</a:t>
            </a:r>
          </a:p>
          <a:p>
            <a:pPr algn="just"/>
            <a:r>
              <a:rPr lang="en-US" sz="2600" smtClean="0">
                <a:latin typeface="Times New Roman" pitchFamily="18" charset="0"/>
                <a:cs typeface="Times New Roman" pitchFamily="18" charset="0"/>
              </a:rPr>
              <a:t>Refine candidates and return true query answers</a:t>
            </a:r>
          </a:p>
        </p:txBody>
      </p:sp>
      <p:sp>
        <p:nvSpPr>
          <p:cNvPr id="6" name="Slide Number Placeholder 5"/>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39</a:t>
            </a:fld>
            <a:endParaRPr lang="en-US" altLang="zh-CN">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755650" y="1341438"/>
            <a:ext cx="7931150" cy="2447925"/>
          </a:xfrm>
        </p:spPr>
        <p:txBody>
          <a:bodyPr>
            <a:noAutofit/>
          </a:bodyPr>
          <a:lstStyle/>
          <a:p>
            <a:pPr eaLnBrk="1" hangingPunct="1">
              <a:defRPr/>
            </a:pPr>
            <a:r>
              <a:rPr lang="en-US" altLang="zh-CN" sz="4400" dirty="0" smtClean="0">
                <a:effectLst>
                  <a:outerShdw blurRad="38100" dist="38100" dir="2700000" algn="tl">
                    <a:srgbClr val="C0C0C0"/>
                  </a:outerShdw>
                </a:effectLst>
                <a:latin typeface="Times New Roman" pitchFamily="18" charset="0"/>
                <a:ea typeface="宋体" pitchFamily="2" charset="-122"/>
              </a:rPr>
              <a:t>Representing and Querying Correlated </a:t>
            </a:r>
            <a:r>
              <a:rPr lang="en-US" altLang="zh-CN" sz="4400" dirty="0" err="1" smtClean="0">
                <a:effectLst>
                  <a:outerShdw blurRad="38100" dist="38100" dir="2700000" algn="tl">
                    <a:srgbClr val="C0C0C0"/>
                  </a:outerShdw>
                </a:effectLst>
                <a:latin typeface="Times New Roman" pitchFamily="18" charset="0"/>
                <a:ea typeface="宋体" pitchFamily="2" charset="-122"/>
              </a:rPr>
              <a:t>Tuples</a:t>
            </a:r>
            <a:r>
              <a:rPr lang="en-US" altLang="zh-CN" sz="4400" dirty="0" smtClean="0">
                <a:effectLst>
                  <a:outerShdw blurRad="38100" dist="38100" dir="2700000" algn="tl">
                    <a:srgbClr val="C0C0C0"/>
                  </a:outerShdw>
                </a:effectLst>
                <a:latin typeface="Times New Roman" pitchFamily="18" charset="0"/>
                <a:ea typeface="宋体" pitchFamily="2" charset="-122"/>
              </a:rPr>
              <a:t> in Probabilistic Databases</a:t>
            </a:r>
            <a:endParaRPr lang="en-US" altLang="zh-CN" sz="4400" dirty="0">
              <a:effectLst>
                <a:outerShdw blurRad="38100" dist="38100" dir="2700000" algn="tl">
                  <a:srgbClr val="C0C0C0"/>
                </a:outerShdw>
              </a:effectLst>
              <a:latin typeface="Times New Roman" pitchFamily="18" charset="0"/>
              <a:ea typeface="宋体" pitchFamily="2" charset="-122"/>
            </a:endParaRPr>
          </a:p>
        </p:txBody>
      </p:sp>
      <p:sp>
        <p:nvSpPr>
          <p:cNvPr id="36867" name="Rectangle 3"/>
          <p:cNvSpPr>
            <a:spLocks noGrp="1" noChangeArrowheads="1"/>
          </p:cNvSpPr>
          <p:nvPr>
            <p:ph type="subTitle" idx="1"/>
          </p:nvPr>
        </p:nvSpPr>
        <p:spPr>
          <a:xfrm>
            <a:off x="1981200" y="4038600"/>
            <a:ext cx="6553200" cy="1752600"/>
          </a:xfrm>
        </p:spPr>
        <p:txBody>
          <a:bodyPr/>
          <a:lstStyle/>
          <a:p>
            <a:pPr eaLnBrk="1" hangingPunct="1">
              <a:lnSpc>
                <a:spcPct val="80000"/>
              </a:lnSpc>
            </a:pPr>
            <a:r>
              <a:rPr lang="sv-SE" altLang="zh-CN" sz="2200" dirty="0" smtClean="0">
                <a:latin typeface="Times New Roman" pitchFamily="18" charset="0"/>
                <a:ea typeface="宋体" pitchFamily="2" charset="-122"/>
              </a:rPr>
              <a:t>P. Sen and A. Deshpande, </a:t>
            </a:r>
            <a:r>
              <a:rPr lang="en-US" altLang="zh-CN" sz="2200" i="1" dirty="0" smtClean="0">
                <a:latin typeface="Times New Roman" pitchFamily="18" charset="0"/>
                <a:ea typeface="宋体" pitchFamily="2" charset="-122"/>
              </a:rPr>
              <a:t>International Conference on Data Engineering </a:t>
            </a:r>
            <a:r>
              <a:rPr lang="en-US" altLang="zh-CN" sz="2200" dirty="0" smtClean="0">
                <a:latin typeface="Times New Roman" pitchFamily="18" charset="0"/>
                <a:ea typeface="宋体" pitchFamily="2" charset="-122"/>
              </a:rPr>
              <a:t>(ICDE), 2007</a:t>
            </a:r>
          </a:p>
        </p:txBody>
      </p:sp>
      <p:sp>
        <p:nvSpPr>
          <p:cNvPr id="36868" name="Rectangle 3"/>
          <p:cNvSpPr>
            <a:spLocks noChangeArrowheads="1"/>
          </p:cNvSpPr>
          <p:nvPr/>
        </p:nvSpPr>
        <p:spPr bwMode="auto">
          <a:xfrm>
            <a:off x="0" y="1057275"/>
            <a:ext cx="9144000" cy="0"/>
          </a:xfrm>
          <a:prstGeom prst="rect">
            <a:avLst/>
          </a:prstGeom>
          <a:noFill/>
          <a:ln w="9525">
            <a:noFill/>
            <a:miter lim="800000"/>
            <a:headEnd/>
            <a:tailEnd/>
          </a:ln>
        </p:spPr>
        <p:txBody>
          <a:bodyPr wrap="none" anchor="ctr">
            <a:spAutoFit/>
          </a:bodyPr>
          <a:lstStyle/>
          <a:p>
            <a:endParaRPr lang="en-US"/>
          </a:p>
        </p:txBody>
      </p:sp>
      <p:sp>
        <p:nvSpPr>
          <p:cNvPr id="36869" name="Rectangle 5"/>
          <p:cNvSpPr>
            <a:spLocks noChangeArrowheads="1"/>
          </p:cNvSpPr>
          <p:nvPr/>
        </p:nvSpPr>
        <p:spPr bwMode="auto">
          <a:xfrm>
            <a:off x="0" y="1057275"/>
            <a:ext cx="9144000" cy="0"/>
          </a:xfrm>
          <a:prstGeom prst="rect">
            <a:avLst/>
          </a:prstGeom>
          <a:noFill/>
          <a:ln w="9525">
            <a:noFill/>
            <a:miter lim="800000"/>
            <a:headEnd/>
            <a:tailEnd/>
          </a:ln>
        </p:spPr>
        <p:txBody>
          <a:bodyPr wrap="none" anchor="ctr">
            <a:spAutoFit/>
          </a:bodyPr>
          <a:lstStyle/>
          <a:p>
            <a:endParaRPr lang="en-US"/>
          </a:p>
        </p:txBody>
      </p:sp>
      <p:sp>
        <p:nvSpPr>
          <p:cNvPr id="6" name="Slide Number Placeholder 5"/>
          <p:cNvSpPr>
            <a:spLocks noGrp="1"/>
          </p:cNvSpPr>
          <p:nvPr>
            <p:ph type="sldNum" sz="quarter" idx="12"/>
          </p:nvPr>
        </p:nvSpPr>
        <p:spPr/>
        <p:txBody>
          <a:bodyPr/>
          <a:lstStyle/>
          <a:p>
            <a:pPr>
              <a:defRPr/>
            </a:pPr>
            <a:fld id="{1C58099E-2FB3-4AE7-8B19-9FB9B614AB27}" type="slidenum">
              <a:rPr lang="en-US" altLang="zh-CN" smtClean="0">
                <a:solidFill>
                  <a:srgbClr val="000000"/>
                </a:solidFill>
              </a:rPr>
              <a:pPr>
                <a:defRPr/>
              </a:pPr>
              <a:t>4</a:t>
            </a:fld>
            <a:endParaRPr lang="en-US" altLang="zh-CN">
              <a:solidFill>
                <a:srgbClr val="000000"/>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latin typeface="Times New Roman" pitchFamily="18" charset="0"/>
                <a:cs typeface="Times New Roman" pitchFamily="18" charset="0"/>
              </a:rPr>
              <a:t>Experimental Evaluation</a:t>
            </a:r>
          </a:p>
        </p:txBody>
      </p:sp>
      <p:sp>
        <p:nvSpPr>
          <p:cNvPr id="3" name="Content Placeholder 2"/>
          <p:cNvSpPr>
            <a:spLocks noGrp="1"/>
          </p:cNvSpPr>
          <p:nvPr>
            <p:ph idx="1"/>
          </p:nvPr>
        </p:nvSpPr>
        <p:spPr/>
        <p:txBody>
          <a:bodyPr>
            <a:normAutofit fontScale="92500" lnSpcReduction="10000"/>
          </a:bodyPr>
          <a:lstStyle/>
          <a:p>
            <a:pPr algn="just">
              <a:defRPr/>
            </a:pPr>
            <a:r>
              <a:rPr lang="en-US" sz="2600" dirty="0" smtClean="0">
                <a:latin typeface="Times New Roman" pitchFamily="18" charset="0"/>
                <a:cs typeface="Times New Roman" pitchFamily="18" charset="0"/>
              </a:rPr>
              <a:t>Data Sets</a:t>
            </a:r>
          </a:p>
          <a:p>
            <a:pPr lvl="1" algn="just">
              <a:defRPr/>
            </a:pPr>
            <a:r>
              <a:rPr lang="en-US" sz="2200" dirty="0" smtClean="0">
                <a:latin typeface="Times New Roman" pitchFamily="18" charset="0"/>
                <a:cs typeface="Times New Roman" pitchFamily="18" charset="0"/>
              </a:rPr>
              <a:t>Real data: California </a:t>
            </a:r>
            <a:r>
              <a:rPr lang="en-US" sz="2200" dirty="0">
                <a:latin typeface="Times New Roman" pitchFamily="18" charset="0"/>
                <a:cs typeface="Times New Roman" pitchFamily="18" charset="0"/>
              </a:rPr>
              <a:t>r</a:t>
            </a:r>
            <a:r>
              <a:rPr lang="en-US" sz="2200" dirty="0" smtClean="0">
                <a:latin typeface="Times New Roman" pitchFamily="18" charset="0"/>
                <a:cs typeface="Times New Roman" pitchFamily="18" charset="0"/>
              </a:rPr>
              <a:t>oad network</a:t>
            </a:r>
          </a:p>
          <a:p>
            <a:pPr lvl="1" algn="just">
              <a:defRPr/>
            </a:pPr>
            <a:r>
              <a:rPr lang="en-US" sz="2200" dirty="0" smtClean="0">
                <a:latin typeface="Times New Roman" pitchFamily="18" charset="0"/>
                <a:cs typeface="Times New Roman" pitchFamily="18" charset="0"/>
              </a:rPr>
              <a:t>Synthetic data: </a:t>
            </a:r>
            <a:r>
              <a:rPr lang="en-US" sz="2200" i="1" dirty="0" err="1" smtClean="0">
                <a:latin typeface="Times New Roman" pitchFamily="18" charset="0"/>
                <a:cs typeface="Times New Roman" pitchFamily="18" charset="0"/>
              </a:rPr>
              <a:t>lUeU</a:t>
            </a:r>
            <a:r>
              <a:rPr lang="en-US" sz="2200"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lUeG</a:t>
            </a:r>
            <a:r>
              <a:rPr lang="en-US" sz="2200"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lSeU</a:t>
            </a:r>
            <a:r>
              <a:rPr lang="en-US" sz="2200" dirty="0" smtClean="0">
                <a:latin typeface="Times New Roman" pitchFamily="18" charset="0"/>
                <a:cs typeface="Times New Roman" pitchFamily="18" charset="0"/>
              </a:rPr>
              <a:t>, and </a:t>
            </a:r>
            <a:r>
              <a:rPr lang="en-US" sz="2200" i="1" dirty="0" err="1" smtClean="0">
                <a:latin typeface="Times New Roman" pitchFamily="18" charset="0"/>
                <a:cs typeface="Times New Roman" pitchFamily="18" charset="0"/>
              </a:rPr>
              <a:t>lSeG</a:t>
            </a:r>
            <a:endParaRPr lang="en-US" sz="2200" dirty="0" smtClean="0">
              <a:latin typeface="Times New Roman" pitchFamily="18" charset="0"/>
              <a:cs typeface="Times New Roman" pitchFamily="18" charset="0"/>
            </a:endParaRPr>
          </a:p>
          <a:p>
            <a:pPr lvl="2" algn="just">
              <a:defRPr/>
            </a:pPr>
            <a:r>
              <a:rPr lang="en-US" sz="1800" dirty="0" smtClean="0">
                <a:latin typeface="Times New Roman" pitchFamily="18" charset="0"/>
                <a:cs typeface="Times New Roman" pitchFamily="18" charset="0"/>
              </a:rPr>
              <a:t>Generate center locations of LCPs with Uniform or Skew distribution</a:t>
            </a:r>
          </a:p>
          <a:p>
            <a:pPr lvl="2" algn="just">
              <a:defRPr/>
            </a:pPr>
            <a:r>
              <a:rPr lang="en-US" sz="1800" dirty="0" smtClean="0">
                <a:latin typeface="Times New Roman" pitchFamily="18" charset="0"/>
                <a:cs typeface="Times New Roman" pitchFamily="18" charset="0"/>
              </a:rPr>
              <a:t>Produce extent lengths of LCPs with Uniform or Gaussian distribution</a:t>
            </a:r>
          </a:p>
          <a:p>
            <a:pPr lvl="2" algn="just">
              <a:defRPr/>
            </a:pPr>
            <a:r>
              <a:rPr lang="en-US" sz="1800" dirty="0" smtClean="0">
                <a:latin typeface="Times New Roman" pitchFamily="18" charset="0"/>
                <a:cs typeface="Times New Roman" pitchFamily="18" charset="0"/>
              </a:rPr>
              <a:t>Within LCPs, randomly generate locally correlated uncertain objects with Bayesian networks</a:t>
            </a:r>
          </a:p>
          <a:p>
            <a:pPr algn="just">
              <a:defRPr/>
            </a:pPr>
            <a:r>
              <a:rPr lang="en-US" sz="2600" dirty="0" smtClean="0">
                <a:latin typeface="Times New Roman" pitchFamily="18" charset="0"/>
                <a:cs typeface="Times New Roman" pitchFamily="18" charset="0"/>
              </a:rPr>
              <a:t>Competitor</a:t>
            </a:r>
          </a:p>
          <a:p>
            <a:pPr lvl="1" algn="just">
              <a:defRPr/>
            </a:pPr>
            <a:r>
              <a:rPr lang="en-US" sz="2200" i="1" dirty="0" smtClean="0">
                <a:latin typeface="Times New Roman" pitchFamily="18" charset="0"/>
                <a:cs typeface="Times New Roman" pitchFamily="18" charset="0"/>
              </a:rPr>
              <a:t>Basic </a:t>
            </a:r>
            <a:r>
              <a:rPr lang="en-US" sz="2200" dirty="0" smtClean="0">
                <a:latin typeface="Times New Roman" pitchFamily="18" charset="0"/>
                <a:cs typeface="Times New Roman" pitchFamily="18" charset="0"/>
              </a:rPr>
              <a:t>method [Cheng et al., SIGMOD 2003] </a:t>
            </a:r>
          </a:p>
          <a:p>
            <a:pPr lvl="2" algn="just">
              <a:defRPr/>
            </a:pPr>
            <a:r>
              <a:rPr lang="en-US" sz="1800" dirty="0" smtClean="0">
                <a:latin typeface="Times New Roman" pitchFamily="18" charset="0"/>
                <a:cs typeface="Times New Roman" pitchFamily="18" charset="0"/>
              </a:rPr>
              <a:t>Assuming uncertain objects are independent </a:t>
            </a:r>
          </a:p>
          <a:p>
            <a:pPr algn="just">
              <a:defRPr/>
            </a:pPr>
            <a:r>
              <a:rPr lang="en-US" sz="2600" dirty="0" smtClean="0">
                <a:latin typeface="Times New Roman" pitchFamily="18" charset="0"/>
                <a:cs typeface="Times New Roman" pitchFamily="18" charset="0"/>
              </a:rPr>
              <a:t>Measures</a:t>
            </a:r>
          </a:p>
          <a:p>
            <a:pPr lvl="1" algn="just">
              <a:defRPr/>
            </a:pPr>
            <a:r>
              <a:rPr lang="en-US" sz="2200" dirty="0" smtClean="0">
                <a:latin typeface="Times New Roman" pitchFamily="18" charset="0"/>
                <a:cs typeface="Times New Roman" pitchFamily="18" charset="0"/>
              </a:rPr>
              <a:t>Wall clock time</a:t>
            </a:r>
          </a:p>
          <a:p>
            <a:pPr lvl="1" algn="just">
              <a:defRPr/>
            </a:pPr>
            <a:r>
              <a:rPr lang="en-US" sz="2200" dirty="0" smtClean="0">
                <a:latin typeface="Times New Roman" pitchFamily="18" charset="0"/>
                <a:cs typeface="Times New Roman" pitchFamily="18" charset="0"/>
              </a:rPr>
              <a:t>Speed-up ratio</a:t>
            </a:r>
            <a:endParaRPr lang="en-US" sz="2200" dirty="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40</a:t>
            </a:fld>
            <a:endParaRPr lang="en-US" altLang="zh-CN">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fade">
                                      <p:cBhvr>
                                        <p:cTn id="18" dur="500"/>
                                        <p:tgtEl>
                                          <p:spTgt spid="3">
                                            <p:txEl>
                                              <p:pRg st="9" end="9"/>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Effect transition="in" filter="fade">
                                      <p:cBhvr>
                                        <p:cTn id="21" dur="500"/>
                                        <p:tgtEl>
                                          <p:spTgt spid="3">
                                            <p:txEl>
                                              <p:pRg st="10" end="1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11" end="11"/>
                                            </p:txEl>
                                          </p:spTgt>
                                        </p:tgtEl>
                                        <p:attrNameLst>
                                          <p:attrName>style.visibility</p:attrName>
                                        </p:attrNameLst>
                                      </p:cBhvr>
                                      <p:to>
                                        <p:strVal val="visible"/>
                                      </p:to>
                                    </p:set>
                                    <p:animEffect transition="in" filter="fade">
                                      <p:cBhvr>
                                        <p:cTn id="2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latin typeface="Times New Roman" pitchFamily="18" charset="0"/>
                <a:cs typeface="Times New Roman" pitchFamily="18" charset="0"/>
              </a:rPr>
              <a:t>LC-PNN Performance vs. </a:t>
            </a:r>
            <a:r>
              <a:rPr lang="en-US" i="1" smtClean="0">
                <a:latin typeface="Symbol" pitchFamily="18" charset="2"/>
                <a:cs typeface="Times New Roman" pitchFamily="18" charset="0"/>
              </a:rPr>
              <a:t>a</a:t>
            </a:r>
          </a:p>
        </p:txBody>
      </p:sp>
      <p:sp>
        <p:nvSpPr>
          <p:cNvPr id="26628" name="Rectangle 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26629" name="Object 5"/>
          <p:cNvGraphicFramePr>
            <a:graphicFrameLocks noChangeAspect="1"/>
          </p:cNvGraphicFramePr>
          <p:nvPr/>
        </p:nvGraphicFramePr>
        <p:xfrm>
          <a:off x="971550" y="1844675"/>
          <a:ext cx="7089775" cy="227013"/>
        </p:xfrm>
        <a:graphic>
          <a:graphicData uri="http://schemas.openxmlformats.org/presentationml/2006/ole">
            <mc:AlternateContent xmlns:mc="http://schemas.openxmlformats.org/markup-compatibility/2006">
              <mc:Choice xmlns:v="urn:schemas-microsoft-com:vml" Requires="v">
                <p:oleObj spid="_x0000_s192517" name="Microsoft Drawing 1.01" r:id="rId4" imgW="10067760" imgH="320760" progId="MSDraw.1.01">
                  <p:embed/>
                </p:oleObj>
              </mc:Choice>
              <mc:Fallback>
                <p:oleObj name="Microsoft Drawing 1.01" r:id="rId4" imgW="10067760" imgH="320760" progId="MSDraw.1.01">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1844675"/>
                        <a:ext cx="7089775" cy="227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0"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26631" name="Object 7"/>
          <p:cNvGraphicFramePr>
            <a:graphicFrameLocks noChangeAspect="1"/>
          </p:cNvGraphicFramePr>
          <p:nvPr/>
        </p:nvGraphicFramePr>
        <p:xfrm>
          <a:off x="179388" y="2205038"/>
          <a:ext cx="4246562" cy="3168650"/>
        </p:xfrm>
        <a:graphic>
          <a:graphicData uri="http://schemas.openxmlformats.org/presentationml/2006/ole">
            <mc:AlternateContent xmlns:mc="http://schemas.openxmlformats.org/markup-compatibility/2006">
              <mc:Choice xmlns:v="urn:schemas-microsoft-com:vml" Requires="v">
                <p:oleObj spid="_x0000_s192518" name="Microsoft Drawing 1.01" r:id="rId6" imgW="5349960" imgH="3995640" progId="MSDraw.1.01">
                  <p:embed/>
                </p:oleObj>
              </mc:Choice>
              <mc:Fallback>
                <p:oleObj name="Microsoft Drawing 1.01" r:id="rId6" imgW="5349960" imgH="3995640" progId="MSDraw.1.01">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2205038"/>
                        <a:ext cx="4246562" cy="316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2"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26633" name="Object 9"/>
          <p:cNvGraphicFramePr>
            <a:graphicFrameLocks noChangeAspect="1"/>
          </p:cNvGraphicFramePr>
          <p:nvPr/>
        </p:nvGraphicFramePr>
        <p:xfrm>
          <a:off x="4572000" y="2205038"/>
          <a:ext cx="4070350" cy="3168650"/>
        </p:xfrm>
        <a:graphic>
          <a:graphicData uri="http://schemas.openxmlformats.org/presentationml/2006/ole">
            <mc:AlternateContent xmlns:mc="http://schemas.openxmlformats.org/markup-compatibility/2006">
              <mc:Choice xmlns:v="urn:schemas-microsoft-com:vml" Requires="v">
                <p:oleObj spid="_x0000_s192519" name="Microsoft Drawing 1.01" r:id="rId8" imgW="5081760" imgH="3957480" progId="MSDraw.1.01">
                  <p:embed/>
                </p:oleObj>
              </mc:Choice>
              <mc:Fallback>
                <p:oleObj name="Microsoft Drawing 1.01" r:id="rId8" imgW="5081760" imgH="3957480" progId="MSDraw.1.01">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2205038"/>
                        <a:ext cx="4070350" cy="316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4" name="TextBox 10"/>
          <p:cNvSpPr txBox="1">
            <a:spLocks noChangeArrowheads="1"/>
          </p:cNvSpPr>
          <p:nvPr/>
        </p:nvSpPr>
        <p:spPr bwMode="auto">
          <a:xfrm>
            <a:off x="468313" y="5589588"/>
            <a:ext cx="8207375" cy="615950"/>
          </a:xfrm>
          <a:prstGeom prst="rect">
            <a:avLst/>
          </a:prstGeom>
          <a:noFill/>
          <a:ln w="9525">
            <a:noFill/>
            <a:miter lim="800000"/>
            <a:headEnd/>
            <a:tailEnd/>
          </a:ln>
        </p:spPr>
        <p:txBody>
          <a:bodyPr>
            <a:spAutoFit/>
          </a:bodyPr>
          <a:lstStyle/>
          <a:p>
            <a:pPr algn="just"/>
            <a:r>
              <a:rPr lang="en-US" sz="1700">
                <a:latin typeface="Times New Roman" pitchFamily="18" charset="0"/>
                <a:cs typeface="Times New Roman" pitchFamily="18" charset="0"/>
              </a:rPr>
              <a:t>Extent length of LCP = [1, 3], data size </a:t>
            </a:r>
            <a:r>
              <a:rPr lang="en-US" sz="1700" i="1">
                <a:latin typeface="Times New Roman" pitchFamily="18" charset="0"/>
                <a:cs typeface="Times New Roman" pitchFamily="18" charset="0"/>
              </a:rPr>
              <a:t>N </a:t>
            </a:r>
            <a:r>
              <a:rPr lang="en-US" sz="1700">
                <a:latin typeface="Times New Roman" pitchFamily="18" charset="0"/>
                <a:cs typeface="Times New Roman" pitchFamily="18" charset="0"/>
              </a:rPr>
              <a:t>= 150</a:t>
            </a:r>
            <a:r>
              <a:rPr lang="en-US" sz="1700" i="1">
                <a:latin typeface="Times New Roman" pitchFamily="18" charset="0"/>
                <a:cs typeface="Times New Roman" pitchFamily="18" charset="0"/>
              </a:rPr>
              <a:t>K</a:t>
            </a:r>
            <a:r>
              <a:rPr lang="en-US" sz="1700">
                <a:latin typeface="Times New Roman" pitchFamily="18" charset="0"/>
                <a:cs typeface="Times New Roman" pitchFamily="18" charset="0"/>
              </a:rPr>
              <a:t>,  average No. of uncertain objects in an LCP = 5</a:t>
            </a:r>
            <a:endParaRPr lang="en-US" sz="1700" i="1">
              <a:latin typeface="Times New Roman" pitchFamily="18" charset="0"/>
              <a:cs typeface="Times New Roman" pitchFamily="18" charset="0"/>
            </a:endParaRPr>
          </a:p>
        </p:txBody>
      </p:sp>
      <p:sp>
        <p:nvSpPr>
          <p:cNvPr id="12" name="Slide Number Placeholder 1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41</a:t>
            </a:fld>
            <a:endParaRPr lang="en-US" altLang="zh-CN">
              <a:solidFill>
                <a:srgbClr val="00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zh-CN" smtClean="0">
                <a:latin typeface="Times New Roman" pitchFamily="18" charset="0"/>
                <a:ea typeface="宋体" pitchFamily="2" charset="-122"/>
                <a:cs typeface="Times New Roman" pitchFamily="18" charset="0"/>
              </a:rPr>
              <a:t>Summary</a:t>
            </a:r>
            <a:endParaRPr lang="en-US" altLang="zh-CN" dirty="0" smtClean="0">
              <a:latin typeface="Times New Roman" pitchFamily="18" charset="0"/>
              <a:ea typeface="宋体" pitchFamily="2" charset="-122"/>
              <a:cs typeface="Times New Roman" pitchFamily="18" charset="0"/>
            </a:endParaRPr>
          </a:p>
        </p:txBody>
      </p:sp>
      <p:sp>
        <p:nvSpPr>
          <p:cNvPr id="9" name="Content Placeholder 8"/>
          <p:cNvSpPr>
            <a:spLocks noGrp="1"/>
          </p:cNvSpPr>
          <p:nvPr>
            <p:ph idx="1"/>
          </p:nvPr>
        </p:nvSpPr>
        <p:spPr/>
        <p:txBody>
          <a:bodyPr>
            <a:normAutofit lnSpcReduction="10000"/>
          </a:bodyPr>
          <a:lstStyle/>
          <a:p>
            <a:pPr algn="just">
              <a:defRPr/>
            </a:pPr>
            <a:r>
              <a:rPr lang="en-US" sz="2600" dirty="0" smtClean="0">
                <a:latin typeface="Times New Roman" pitchFamily="18" charset="0"/>
                <a:cs typeface="Times New Roman" pitchFamily="18" charset="0"/>
              </a:rPr>
              <a:t>We proposed the problem of queries over locally correlated uncertain data, in particular, the LC-PNN query, which is important in real applications</a:t>
            </a:r>
          </a:p>
          <a:p>
            <a:pPr algn="just">
              <a:defRPr/>
            </a:pPr>
            <a:r>
              <a:rPr lang="en-US" sz="2600" dirty="0" smtClean="0">
                <a:latin typeface="Times New Roman" pitchFamily="18" charset="0"/>
                <a:cs typeface="Times New Roman" pitchFamily="18" charset="0"/>
              </a:rPr>
              <a:t>We designed the index pruning method, and based on a proposed cost model, we presented the candidate filtering method via offline pre-computations w.r.t. pivots</a:t>
            </a:r>
          </a:p>
          <a:p>
            <a:pPr algn="just">
              <a:defRPr/>
            </a:pPr>
            <a:r>
              <a:rPr lang="en-US" sz="2600" dirty="0" smtClean="0">
                <a:latin typeface="Times New Roman" pitchFamily="18" charset="0"/>
                <a:cs typeface="Times New Roman" pitchFamily="18" charset="0"/>
              </a:rPr>
              <a:t>We provided efficient query processing techniques to answer LC-PNN queries on locally correlated uncertain data</a:t>
            </a:r>
          </a:p>
          <a:p>
            <a:pPr algn="just">
              <a:defRPr/>
            </a:pPr>
            <a:r>
              <a:rPr lang="en-US" sz="2600" dirty="0" smtClean="0">
                <a:latin typeface="Times New Roman" pitchFamily="18" charset="0"/>
                <a:cs typeface="Times New Roman" pitchFamily="18" charset="0"/>
              </a:rPr>
              <a:t>We conducted extensive experiments to verify the LC-PNN query efficiency</a:t>
            </a:r>
            <a:endParaRPr lang="en-US" sz="2600" dirty="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42</a:t>
            </a:fld>
            <a:endParaRPr lang="en-US" altLang="zh-CN">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ea typeface="Tahoma" pitchFamily="34" charset="0"/>
                <a:cs typeface="Times New Roman" pitchFamily="18" charset="0"/>
              </a:rPr>
              <a:t>Example of </a:t>
            </a:r>
            <a:r>
              <a:rPr lang="en-US" dirty="0" err="1" smtClean="0">
                <a:latin typeface="Times New Roman" pitchFamily="18" charset="0"/>
                <a:ea typeface="Tahoma" pitchFamily="34" charset="0"/>
                <a:cs typeface="Times New Roman" pitchFamily="18" charset="0"/>
              </a:rPr>
              <a:t>Tuple</a:t>
            </a:r>
            <a:r>
              <a:rPr lang="en-US" dirty="0" smtClean="0">
                <a:latin typeface="Times New Roman" pitchFamily="18" charset="0"/>
                <a:ea typeface="Tahoma" pitchFamily="34" charset="0"/>
                <a:cs typeface="Times New Roman" pitchFamily="18" charset="0"/>
              </a:rPr>
              <a:t> Correlation</a:t>
            </a:r>
            <a:endParaRPr lang="en-US" dirty="0">
              <a:latin typeface="Times New Roman" pitchFamily="18" charset="0"/>
              <a:ea typeface="Tahoma" pitchFamily="34" charset="0"/>
              <a:cs typeface="Times New Roman" pitchFamily="18" charset="0"/>
            </a:endParaRPr>
          </a:p>
        </p:txBody>
      </p:sp>
      <p:sp>
        <p:nvSpPr>
          <p:cNvPr id="5" name="Rectangle 4"/>
          <p:cNvSpPr/>
          <p:nvPr/>
        </p:nvSpPr>
        <p:spPr>
          <a:xfrm>
            <a:off x="457200" y="6172200"/>
            <a:ext cx="8001000" cy="646331"/>
          </a:xfrm>
          <a:prstGeom prst="rect">
            <a:avLst/>
          </a:prstGeom>
          <a:ln>
            <a:solidFill>
              <a:schemeClr val="tx1"/>
            </a:solidFill>
          </a:ln>
        </p:spPr>
        <p:txBody>
          <a:bodyPr wrap="square">
            <a:spAutoFit/>
          </a:bodyPr>
          <a:lstStyle/>
          <a:p>
            <a:pPr algn="just"/>
            <a:r>
              <a:rPr lang="en-US" dirty="0" smtClean="0">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rPr>
              <a:t>P. </a:t>
            </a:r>
            <a:r>
              <a:rPr lang="en-US" dirty="0" err="1" smtClean="0">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rPr>
              <a:t>Sen</a:t>
            </a:r>
            <a:r>
              <a:rPr lang="en-US" dirty="0" smtClean="0">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rPr>
              <a:t> and A. </a:t>
            </a:r>
            <a:r>
              <a:rPr lang="en-US" dirty="0" err="1" smtClean="0">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rPr>
              <a:t>Deshpande</a:t>
            </a:r>
            <a:r>
              <a:rPr lang="en-US" dirty="0" smtClean="0">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rPr>
              <a:t>. Representing and Querying Correlated </a:t>
            </a:r>
            <a:r>
              <a:rPr lang="en-US" dirty="0" err="1" smtClean="0">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rPr>
              <a:t>Tuples</a:t>
            </a:r>
            <a:r>
              <a:rPr lang="en-US" dirty="0" smtClean="0">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rPr>
              <a:t> in Probabilistic Databases. In ICDE, 2007</a:t>
            </a:r>
            <a:endParaRPr lang="en-US" dirty="0">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endParaRPr>
          </a:p>
        </p:txBody>
      </p:sp>
      <p:pic>
        <p:nvPicPr>
          <p:cNvPr id="239618" name="Picture 2"/>
          <p:cNvPicPr>
            <a:picLocks noChangeAspect="1" noChangeArrowheads="1"/>
          </p:cNvPicPr>
          <p:nvPr/>
        </p:nvPicPr>
        <p:blipFill>
          <a:blip r:embed="rId2" cstate="print"/>
          <a:srcRect/>
          <a:stretch>
            <a:fillRect/>
          </a:stretch>
        </p:blipFill>
        <p:spPr bwMode="auto">
          <a:xfrm>
            <a:off x="109574" y="990600"/>
            <a:ext cx="2218882" cy="3086100"/>
          </a:xfrm>
          <a:prstGeom prst="rect">
            <a:avLst/>
          </a:prstGeom>
          <a:noFill/>
          <a:ln w="9525">
            <a:solidFill>
              <a:schemeClr val="tx1"/>
            </a:solidFill>
            <a:miter lim="800000"/>
            <a:headEnd/>
            <a:tailEnd/>
          </a:ln>
        </p:spPr>
      </p:pic>
      <p:pic>
        <p:nvPicPr>
          <p:cNvPr id="239619" name="Picture 3"/>
          <p:cNvPicPr>
            <a:picLocks noChangeAspect="1" noChangeArrowheads="1"/>
          </p:cNvPicPr>
          <p:nvPr/>
        </p:nvPicPr>
        <p:blipFill>
          <a:blip r:embed="rId3" cstate="print"/>
          <a:srcRect/>
          <a:stretch>
            <a:fillRect/>
          </a:stretch>
        </p:blipFill>
        <p:spPr bwMode="auto">
          <a:xfrm>
            <a:off x="2819400" y="914400"/>
            <a:ext cx="3785088" cy="3253299"/>
          </a:xfrm>
          <a:prstGeom prst="rect">
            <a:avLst/>
          </a:prstGeom>
          <a:noFill/>
          <a:ln w="9525">
            <a:noFill/>
            <a:miter lim="800000"/>
            <a:headEnd/>
            <a:tailEnd/>
          </a:ln>
        </p:spPr>
      </p:pic>
      <p:sp>
        <p:nvSpPr>
          <p:cNvPr id="8" name="Right Arrow 7"/>
          <p:cNvSpPr/>
          <p:nvPr/>
        </p:nvSpPr>
        <p:spPr>
          <a:xfrm>
            <a:off x="2438400" y="2438400"/>
            <a:ext cx="381000" cy="4572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4191000"/>
            <a:ext cx="2855269" cy="461665"/>
          </a:xfrm>
          <a:prstGeom prst="rect">
            <a:avLst/>
          </a:prstGeom>
          <a:noFill/>
        </p:spPr>
        <p:txBody>
          <a:bodyPr wrap="none" rtlCol="0">
            <a:spAutoFit/>
          </a:bodyPr>
          <a:lstStyle/>
          <a:p>
            <a:r>
              <a:rPr lang="en-US" sz="2400" dirty="0" smtClean="0">
                <a:solidFill>
                  <a:srgbClr val="3333FF"/>
                </a:solidFill>
                <a:latin typeface="Times New Roman" pitchFamily="18" charset="0"/>
                <a:cs typeface="Times New Roman" pitchFamily="18" charset="0"/>
              </a:rPr>
              <a:t>probabilistic database</a:t>
            </a:r>
            <a:endParaRPr lang="en-US" sz="2400" dirty="0">
              <a:solidFill>
                <a:srgbClr val="3333FF"/>
              </a:solidFill>
              <a:latin typeface="Times New Roman" pitchFamily="18" charset="0"/>
              <a:cs typeface="Times New Roman" pitchFamily="18" charset="0"/>
            </a:endParaRPr>
          </a:p>
        </p:txBody>
      </p:sp>
      <p:sp>
        <p:nvSpPr>
          <p:cNvPr id="10" name="TextBox 9"/>
          <p:cNvSpPr txBox="1"/>
          <p:nvPr/>
        </p:nvSpPr>
        <p:spPr>
          <a:xfrm>
            <a:off x="3657600" y="4191000"/>
            <a:ext cx="2108269" cy="461665"/>
          </a:xfrm>
          <a:prstGeom prst="rect">
            <a:avLst/>
          </a:prstGeom>
          <a:noFill/>
        </p:spPr>
        <p:txBody>
          <a:bodyPr wrap="none" rtlCol="0">
            <a:spAutoFit/>
          </a:bodyPr>
          <a:lstStyle/>
          <a:p>
            <a:r>
              <a:rPr lang="en-US" sz="2400" dirty="0" smtClean="0">
                <a:solidFill>
                  <a:srgbClr val="3333FF"/>
                </a:solidFill>
                <a:latin typeface="Times New Roman" pitchFamily="18" charset="0"/>
                <a:cs typeface="Times New Roman" pitchFamily="18" charset="0"/>
              </a:rPr>
              <a:t>possible worlds</a:t>
            </a:r>
            <a:endParaRPr lang="en-US" sz="2400" dirty="0">
              <a:solidFill>
                <a:srgbClr val="3333FF"/>
              </a:solidFill>
              <a:latin typeface="Times New Roman" pitchFamily="18" charset="0"/>
              <a:cs typeface="Times New Roman" pitchFamily="18" charset="0"/>
            </a:endParaRPr>
          </a:p>
        </p:txBody>
      </p:sp>
      <p:sp>
        <p:nvSpPr>
          <p:cNvPr id="11" name="Right Arrow 10"/>
          <p:cNvSpPr/>
          <p:nvPr/>
        </p:nvSpPr>
        <p:spPr>
          <a:xfrm>
            <a:off x="6705600" y="2438400"/>
            <a:ext cx="381000" cy="4572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902681" y="4191000"/>
            <a:ext cx="2241319" cy="461665"/>
          </a:xfrm>
          <a:prstGeom prst="rect">
            <a:avLst/>
          </a:prstGeom>
          <a:noFill/>
        </p:spPr>
        <p:txBody>
          <a:bodyPr wrap="none" rtlCol="0">
            <a:spAutoFit/>
          </a:bodyPr>
          <a:lstStyle/>
          <a:p>
            <a:r>
              <a:rPr lang="en-US" sz="2400" dirty="0" smtClean="0">
                <a:solidFill>
                  <a:srgbClr val="3333FF"/>
                </a:solidFill>
                <a:latin typeface="Times New Roman" pitchFamily="18" charset="0"/>
                <a:cs typeface="Times New Roman" pitchFamily="18" charset="0"/>
              </a:rPr>
              <a:t>query evaluation</a:t>
            </a:r>
            <a:endParaRPr lang="en-US" sz="2400" dirty="0">
              <a:solidFill>
                <a:srgbClr val="3333FF"/>
              </a:solidFill>
              <a:latin typeface="Times New Roman" pitchFamily="18" charset="0"/>
              <a:cs typeface="Times New Roman" pitchFamily="18" charset="0"/>
            </a:endParaRPr>
          </a:p>
        </p:txBody>
      </p:sp>
      <p:pic>
        <p:nvPicPr>
          <p:cNvPr id="239620" name="Picture 4"/>
          <p:cNvPicPr>
            <a:picLocks noChangeAspect="1" noChangeArrowheads="1"/>
          </p:cNvPicPr>
          <p:nvPr/>
        </p:nvPicPr>
        <p:blipFill>
          <a:blip r:embed="rId4" cstate="print"/>
          <a:srcRect/>
          <a:stretch>
            <a:fillRect/>
          </a:stretch>
        </p:blipFill>
        <p:spPr bwMode="auto">
          <a:xfrm>
            <a:off x="7239000" y="1219201"/>
            <a:ext cx="1614142" cy="2895599"/>
          </a:xfrm>
          <a:prstGeom prst="rect">
            <a:avLst/>
          </a:prstGeom>
          <a:noFill/>
          <a:ln w="9525">
            <a:noFill/>
            <a:miter lim="800000"/>
            <a:headEnd/>
            <a:tailEnd/>
          </a:ln>
        </p:spPr>
      </p:pic>
      <p:pic>
        <p:nvPicPr>
          <p:cNvPr id="239622" name="Picture 6"/>
          <p:cNvPicPr>
            <a:picLocks noChangeAspect="1" noChangeArrowheads="1"/>
          </p:cNvPicPr>
          <p:nvPr/>
        </p:nvPicPr>
        <p:blipFill>
          <a:blip r:embed="rId5" cstate="print"/>
          <a:srcRect/>
          <a:stretch>
            <a:fillRect/>
          </a:stretch>
        </p:blipFill>
        <p:spPr bwMode="auto">
          <a:xfrm>
            <a:off x="6858000" y="912951"/>
            <a:ext cx="2209800" cy="306249"/>
          </a:xfrm>
          <a:prstGeom prst="rect">
            <a:avLst/>
          </a:prstGeom>
          <a:noFill/>
          <a:ln w="9525">
            <a:solidFill>
              <a:srgbClr val="FF0000"/>
            </a:solidFill>
            <a:miter lim="800000"/>
            <a:headEnd/>
            <a:tailEnd/>
          </a:ln>
        </p:spPr>
      </p:pic>
      <p:pic>
        <p:nvPicPr>
          <p:cNvPr id="239623" name="Picture 7"/>
          <p:cNvPicPr>
            <a:picLocks noChangeAspect="1" noChangeArrowheads="1"/>
          </p:cNvPicPr>
          <p:nvPr/>
        </p:nvPicPr>
        <p:blipFill>
          <a:blip r:embed="rId6" cstate="print"/>
          <a:srcRect/>
          <a:stretch>
            <a:fillRect/>
          </a:stretch>
        </p:blipFill>
        <p:spPr bwMode="auto">
          <a:xfrm>
            <a:off x="1371600" y="4953000"/>
            <a:ext cx="6091238" cy="1107030"/>
          </a:xfrm>
          <a:prstGeom prst="rect">
            <a:avLst/>
          </a:prstGeom>
          <a:noFill/>
          <a:ln w="9525">
            <a:solidFill>
              <a:schemeClr val="tx1"/>
            </a:solidFill>
            <a:miter lim="800000"/>
            <a:headEnd/>
            <a:tailEnd/>
          </a:ln>
        </p:spPr>
      </p:pic>
      <p:sp>
        <p:nvSpPr>
          <p:cNvPr id="18" name="Bent-Up Arrow 17"/>
          <p:cNvSpPr/>
          <p:nvPr/>
        </p:nvSpPr>
        <p:spPr>
          <a:xfrm rot="16200000" flipH="1">
            <a:off x="7467600" y="4800600"/>
            <a:ext cx="914400" cy="762000"/>
          </a:xfrm>
          <a:prstGeom prst="ben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0" y="4491335"/>
            <a:ext cx="2770310" cy="461665"/>
          </a:xfrm>
          <a:prstGeom prst="rect">
            <a:avLst/>
          </a:prstGeom>
          <a:noFill/>
        </p:spPr>
        <p:txBody>
          <a:bodyPr wrap="none" rtlCol="0">
            <a:spAutoFit/>
          </a:bodyPr>
          <a:lstStyle/>
          <a:p>
            <a:r>
              <a:rPr lang="en-US" sz="2400" dirty="0" smtClean="0">
                <a:solidFill>
                  <a:srgbClr val="FF00FF"/>
                </a:solidFill>
                <a:latin typeface="Times New Roman" pitchFamily="18" charset="0"/>
                <a:cs typeface="Times New Roman" pitchFamily="18" charset="0"/>
              </a:rPr>
              <a:t>(</a:t>
            </a:r>
            <a:r>
              <a:rPr lang="en-US" sz="2400" dirty="0" err="1" smtClean="0">
                <a:solidFill>
                  <a:srgbClr val="FF00FF"/>
                </a:solidFill>
                <a:latin typeface="Times New Roman" pitchFamily="18" charset="0"/>
                <a:cs typeface="Times New Roman" pitchFamily="18" charset="0"/>
              </a:rPr>
              <a:t>tuple</a:t>
            </a:r>
            <a:r>
              <a:rPr lang="en-US" sz="2400" dirty="0" smtClean="0">
                <a:solidFill>
                  <a:srgbClr val="FF00FF"/>
                </a:solidFill>
                <a:latin typeface="Times New Roman" pitchFamily="18" charset="0"/>
                <a:cs typeface="Times New Roman" pitchFamily="18" charset="0"/>
              </a:rPr>
              <a:t> independence)</a:t>
            </a:r>
          </a:p>
        </p:txBody>
      </p:sp>
      <p:sp>
        <p:nvSpPr>
          <p:cNvPr id="20" name="Slide Number Placeholder 19"/>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5</a:t>
            </a:fld>
            <a:endParaRPr lang="en-US" altLang="zh-CN">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96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96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96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96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animBg="1"/>
      <p:bldP spid="12" grpId="0"/>
      <p:bldP spid="18"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686800" cy="1139825"/>
          </a:xfrm>
        </p:spPr>
        <p:txBody>
          <a:bodyPr/>
          <a:lstStyle/>
          <a:p>
            <a:r>
              <a:rPr lang="en-US" dirty="0" smtClean="0">
                <a:latin typeface="Times New Roman" pitchFamily="18" charset="0"/>
                <a:ea typeface="Tahoma" pitchFamily="34" charset="0"/>
                <a:cs typeface="Times New Roman" pitchFamily="18" charset="0"/>
              </a:rPr>
              <a:t>Example of </a:t>
            </a:r>
            <a:r>
              <a:rPr lang="en-US" dirty="0" err="1" smtClean="0">
                <a:latin typeface="Times New Roman" pitchFamily="18" charset="0"/>
                <a:ea typeface="Tahoma" pitchFamily="34" charset="0"/>
                <a:cs typeface="Times New Roman" pitchFamily="18" charset="0"/>
              </a:rPr>
              <a:t>Tuple</a:t>
            </a:r>
            <a:r>
              <a:rPr lang="en-US" dirty="0" smtClean="0">
                <a:latin typeface="Times New Roman" pitchFamily="18" charset="0"/>
                <a:ea typeface="Tahoma" pitchFamily="34" charset="0"/>
                <a:cs typeface="Times New Roman" pitchFamily="18" charset="0"/>
              </a:rPr>
              <a:t> Correlation (cont'd)</a:t>
            </a:r>
            <a:endParaRPr lang="en-US" dirty="0">
              <a:latin typeface="Times New Roman" pitchFamily="18" charset="0"/>
              <a:ea typeface="Tahoma" pitchFamily="34" charset="0"/>
              <a:cs typeface="Times New Roman" pitchFamily="18" charset="0"/>
            </a:endParaRPr>
          </a:p>
        </p:txBody>
      </p:sp>
      <p:sp>
        <p:nvSpPr>
          <p:cNvPr id="5" name="Rectangle 4"/>
          <p:cNvSpPr/>
          <p:nvPr/>
        </p:nvSpPr>
        <p:spPr>
          <a:xfrm>
            <a:off x="457200" y="6172200"/>
            <a:ext cx="8001000" cy="646331"/>
          </a:xfrm>
          <a:prstGeom prst="rect">
            <a:avLst/>
          </a:prstGeom>
          <a:ln>
            <a:solidFill>
              <a:schemeClr val="tx1"/>
            </a:solidFill>
          </a:ln>
        </p:spPr>
        <p:txBody>
          <a:bodyPr wrap="square">
            <a:spAutoFit/>
          </a:bodyPr>
          <a:lstStyle/>
          <a:p>
            <a:pPr algn="just"/>
            <a:r>
              <a:rPr lang="en-US" dirty="0" smtClean="0">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rPr>
              <a:t>P. </a:t>
            </a:r>
            <a:r>
              <a:rPr lang="en-US" dirty="0" err="1" smtClean="0">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rPr>
              <a:t>Sen</a:t>
            </a:r>
            <a:r>
              <a:rPr lang="en-US" dirty="0" smtClean="0">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rPr>
              <a:t> and A. </a:t>
            </a:r>
            <a:r>
              <a:rPr lang="en-US" dirty="0" err="1" smtClean="0">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rPr>
              <a:t>Deshpande</a:t>
            </a:r>
            <a:r>
              <a:rPr lang="en-US" dirty="0" smtClean="0">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rPr>
              <a:t>. Representing and Querying Correlated </a:t>
            </a:r>
            <a:r>
              <a:rPr lang="en-US" dirty="0" err="1" smtClean="0">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rPr>
              <a:t>Tuples</a:t>
            </a:r>
            <a:r>
              <a:rPr lang="en-US" dirty="0" smtClean="0">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rPr>
              <a:t> in Probabilistic Databases. In ICDE, 2007</a:t>
            </a:r>
            <a:endParaRPr lang="en-US" dirty="0">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endParaRPr>
          </a:p>
        </p:txBody>
      </p:sp>
      <p:pic>
        <p:nvPicPr>
          <p:cNvPr id="6" name="Picture 2"/>
          <p:cNvPicPr>
            <a:picLocks noChangeAspect="1" noChangeArrowheads="1"/>
          </p:cNvPicPr>
          <p:nvPr/>
        </p:nvPicPr>
        <p:blipFill>
          <a:blip r:embed="rId2" cstate="print"/>
          <a:srcRect/>
          <a:stretch>
            <a:fillRect/>
          </a:stretch>
        </p:blipFill>
        <p:spPr bwMode="auto">
          <a:xfrm>
            <a:off x="109574" y="990600"/>
            <a:ext cx="2218882" cy="3086100"/>
          </a:xfrm>
          <a:prstGeom prst="rect">
            <a:avLst/>
          </a:prstGeom>
          <a:noFill/>
          <a:ln w="9525">
            <a:solidFill>
              <a:schemeClr val="tx1"/>
            </a:solidFill>
            <a:miter lim="800000"/>
            <a:headEnd/>
            <a:tailEnd/>
          </a:ln>
        </p:spPr>
      </p:pic>
      <p:sp>
        <p:nvSpPr>
          <p:cNvPr id="7" name="TextBox 6"/>
          <p:cNvSpPr txBox="1"/>
          <p:nvPr/>
        </p:nvSpPr>
        <p:spPr>
          <a:xfrm>
            <a:off x="0" y="4191000"/>
            <a:ext cx="2855269" cy="461665"/>
          </a:xfrm>
          <a:prstGeom prst="rect">
            <a:avLst/>
          </a:prstGeom>
          <a:noFill/>
        </p:spPr>
        <p:txBody>
          <a:bodyPr wrap="none" rtlCol="0">
            <a:spAutoFit/>
          </a:bodyPr>
          <a:lstStyle/>
          <a:p>
            <a:r>
              <a:rPr lang="en-US" sz="2400" dirty="0" smtClean="0">
                <a:solidFill>
                  <a:srgbClr val="3333FF"/>
                </a:solidFill>
                <a:latin typeface="Times New Roman" pitchFamily="18" charset="0"/>
                <a:cs typeface="Times New Roman" pitchFamily="18" charset="0"/>
              </a:rPr>
              <a:t>probabilistic database</a:t>
            </a:r>
            <a:endParaRPr lang="en-US" sz="2400" dirty="0">
              <a:solidFill>
                <a:srgbClr val="3333FF"/>
              </a:solidFill>
              <a:latin typeface="Times New Roman" pitchFamily="18" charset="0"/>
              <a:cs typeface="Times New Roman" pitchFamily="18" charset="0"/>
            </a:endParaRPr>
          </a:p>
        </p:txBody>
      </p:sp>
      <p:sp>
        <p:nvSpPr>
          <p:cNvPr id="8" name="TextBox 7"/>
          <p:cNvSpPr txBox="1"/>
          <p:nvPr/>
        </p:nvSpPr>
        <p:spPr>
          <a:xfrm>
            <a:off x="0" y="4491335"/>
            <a:ext cx="2531462" cy="461665"/>
          </a:xfrm>
          <a:prstGeom prst="rect">
            <a:avLst/>
          </a:prstGeom>
          <a:noFill/>
        </p:spPr>
        <p:txBody>
          <a:bodyPr wrap="none" rtlCol="0">
            <a:spAutoFit/>
          </a:bodyPr>
          <a:lstStyle/>
          <a:p>
            <a:r>
              <a:rPr lang="en-US" sz="2400" dirty="0" smtClean="0">
                <a:solidFill>
                  <a:srgbClr val="FF00FF"/>
                </a:solidFill>
                <a:latin typeface="Times New Roman" pitchFamily="18" charset="0"/>
                <a:cs typeface="Times New Roman" pitchFamily="18" charset="0"/>
              </a:rPr>
              <a:t>(</a:t>
            </a:r>
            <a:r>
              <a:rPr lang="en-US" sz="2400" dirty="0" err="1" smtClean="0">
                <a:solidFill>
                  <a:srgbClr val="FF00FF"/>
                </a:solidFill>
                <a:latin typeface="Times New Roman" pitchFamily="18" charset="0"/>
                <a:cs typeface="Times New Roman" pitchFamily="18" charset="0"/>
              </a:rPr>
              <a:t>tuple</a:t>
            </a:r>
            <a:r>
              <a:rPr lang="en-US" sz="2400" dirty="0" smtClean="0">
                <a:solidFill>
                  <a:srgbClr val="FF00FF"/>
                </a:solidFill>
                <a:latin typeface="Times New Roman" pitchFamily="18" charset="0"/>
                <a:cs typeface="Times New Roman" pitchFamily="18" charset="0"/>
              </a:rPr>
              <a:t> correlations)</a:t>
            </a:r>
          </a:p>
        </p:txBody>
      </p:sp>
      <p:sp>
        <p:nvSpPr>
          <p:cNvPr id="19" name="Content Placeholder 2"/>
          <p:cNvSpPr>
            <a:spLocks noGrp="1"/>
          </p:cNvSpPr>
          <p:nvPr>
            <p:ph idx="1"/>
          </p:nvPr>
        </p:nvSpPr>
        <p:spPr>
          <a:xfrm>
            <a:off x="2819400" y="1371600"/>
            <a:ext cx="5867400" cy="4759325"/>
          </a:xfrm>
        </p:spPr>
        <p:txBody>
          <a:bodyPr>
            <a:normAutofit lnSpcReduction="10000"/>
          </a:bodyPr>
          <a:lstStyle/>
          <a:p>
            <a:pPr algn="just"/>
            <a:r>
              <a:rPr lang="en-US" dirty="0" err="1" smtClean="0">
                <a:latin typeface="Times New Roman" pitchFamily="18" charset="0"/>
                <a:ea typeface="Tahoma" pitchFamily="34" charset="0"/>
                <a:cs typeface="Times New Roman" pitchFamily="18" charset="0"/>
              </a:rPr>
              <a:t>Tuple</a:t>
            </a:r>
            <a:r>
              <a:rPr lang="en-US" dirty="0" smtClean="0">
                <a:latin typeface="Times New Roman" pitchFamily="18" charset="0"/>
                <a:ea typeface="Tahoma" pitchFamily="34" charset="0"/>
                <a:cs typeface="Times New Roman" pitchFamily="18" charset="0"/>
              </a:rPr>
              <a:t> Correlations</a:t>
            </a:r>
          </a:p>
          <a:p>
            <a:pPr lvl="1" algn="just"/>
            <a:r>
              <a:rPr lang="en-US" dirty="0" smtClean="0">
                <a:latin typeface="Times New Roman" pitchFamily="18" charset="0"/>
                <a:ea typeface="Tahoma" pitchFamily="34" charset="0"/>
                <a:cs typeface="Times New Roman" pitchFamily="18" charset="0"/>
              </a:rPr>
              <a:t>Independent</a:t>
            </a:r>
          </a:p>
          <a:p>
            <a:pPr lvl="2" algn="just"/>
            <a:r>
              <a:rPr lang="en-US" dirty="0" smtClean="0">
                <a:latin typeface="Times New Roman" pitchFamily="18" charset="0"/>
                <a:ea typeface="Tahoma" pitchFamily="34" charset="0"/>
                <a:cs typeface="Times New Roman" pitchFamily="18" charset="0"/>
              </a:rPr>
              <a:t>s</a:t>
            </a:r>
            <a:r>
              <a:rPr lang="en-US" baseline="-25000" dirty="0" smtClean="0">
                <a:latin typeface="Times New Roman" pitchFamily="18" charset="0"/>
                <a:ea typeface="Tahoma" pitchFamily="34" charset="0"/>
                <a:cs typeface="Times New Roman" pitchFamily="18" charset="0"/>
              </a:rPr>
              <a:t>1</a:t>
            </a:r>
            <a:r>
              <a:rPr lang="en-US" dirty="0" smtClean="0">
                <a:latin typeface="Times New Roman" pitchFamily="18" charset="0"/>
                <a:ea typeface="Tahoma" pitchFamily="34" charset="0"/>
                <a:cs typeface="Times New Roman" pitchFamily="18" charset="0"/>
              </a:rPr>
              <a:t>, s</a:t>
            </a:r>
            <a:r>
              <a:rPr lang="en-US" baseline="-25000" dirty="0" smtClean="0">
                <a:latin typeface="Times New Roman" pitchFamily="18" charset="0"/>
                <a:ea typeface="Tahoma" pitchFamily="34" charset="0"/>
                <a:cs typeface="Times New Roman" pitchFamily="18" charset="0"/>
              </a:rPr>
              <a:t>2</a:t>
            </a:r>
            <a:r>
              <a:rPr lang="en-US" dirty="0" smtClean="0">
                <a:latin typeface="Times New Roman" pitchFamily="18" charset="0"/>
                <a:ea typeface="Tahoma" pitchFamily="34" charset="0"/>
                <a:cs typeface="Times New Roman" pitchFamily="18" charset="0"/>
              </a:rPr>
              <a:t>, t</a:t>
            </a:r>
            <a:r>
              <a:rPr lang="en-US" baseline="-25000" dirty="0" smtClean="0">
                <a:latin typeface="Times New Roman" pitchFamily="18" charset="0"/>
                <a:ea typeface="Tahoma" pitchFamily="34" charset="0"/>
                <a:cs typeface="Times New Roman" pitchFamily="18" charset="0"/>
              </a:rPr>
              <a:t>1</a:t>
            </a:r>
            <a:r>
              <a:rPr lang="en-US" dirty="0" smtClean="0">
                <a:latin typeface="Times New Roman" pitchFamily="18" charset="0"/>
                <a:ea typeface="Tahoma" pitchFamily="34" charset="0"/>
                <a:cs typeface="Times New Roman" pitchFamily="18" charset="0"/>
              </a:rPr>
              <a:t> are independent of each other</a:t>
            </a:r>
          </a:p>
          <a:p>
            <a:pPr lvl="1" algn="just"/>
            <a:r>
              <a:rPr lang="en-US" dirty="0" smtClean="0">
                <a:latin typeface="Times New Roman" pitchFamily="18" charset="0"/>
                <a:ea typeface="Tahoma" pitchFamily="34" charset="0"/>
                <a:cs typeface="Times New Roman" pitchFamily="18" charset="0"/>
              </a:rPr>
              <a:t>Implies</a:t>
            </a:r>
          </a:p>
          <a:p>
            <a:pPr lvl="2" algn="just"/>
            <a:r>
              <a:rPr lang="en-US" dirty="0" smtClean="0">
                <a:latin typeface="Times New Roman" pitchFamily="18" charset="0"/>
                <a:ea typeface="Tahoma" pitchFamily="34" charset="0"/>
                <a:cs typeface="Times New Roman" pitchFamily="18" charset="0"/>
              </a:rPr>
              <a:t>Presence of t</a:t>
            </a:r>
            <a:r>
              <a:rPr lang="en-US" baseline="-25000" dirty="0" smtClean="0">
                <a:latin typeface="Times New Roman" pitchFamily="18" charset="0"/>
                <a:ea typeface="Tahoma" pitchFamily="34" charset="0"/>
                <a:cs typeface="Times New Roman" pitchFamily="18" charset="0"/>
              </a:rPr>
              <a:t>1</a:t>
            </a:r>
            <a:r>
              <a:rPr lang="en-US" dirty="0" smtClean="0">
                <a:latin typeface="Times New Roman" pitchFamily="18" charset="0"/>
                <a:ea typeface="Tahoma" pitchFamily="34" charset="0"/>
                <a:cs typeface="Times New Roman" pitchFamily="18" charset="0"/>
              </a:rPr>
              <a:t> implies absence of s</a:t>
            </a:r>
            <a:r>
              <a:rPr lang="en-US" baseline="-25000" dirty="0" smtClean="0">
                <a:latin typeface="Times New Roman" pitchFamily="18" charset="0"/>
                <a:ea typeface="Tahoma" pitchFamily="34" charset="0"/>
                <a:cs typeface="Times New Roman" pitchFamily="18" charset="0"/>
              </a:rPr>
              <a:t>1</a:t>
            </a:r>
            <a:r>
              <a:rPr lang="en-US" dirty="0" smtClean="0">
                <a:latin typeface="Times New Roman" pitchFamily="18" charset="0"/>
                <a:ea typeface="Tahoma" pitchFamily="34" charset="0"/>
                <a:cs typeface="Times New Roman" pitchFamily="18" charset="0"/>
              </a:rPr>
              <a:t> and s</a:t>
            </a:r>
            <a:r>
              <a:rPr lang="en-US" baseline="-25000" dirty="0" smtClean="0">
                <a:latin typeface="Times New Roman" pitchFamily="18" charset="0"/>
                <a:ea typeface="Tahoma" pitchFamily="34" charset="0"/>
                <a:cs typeface="Times New Roman" pitchFamily="18" charset="0"/>
              </a:rPr>
              <a:t>2</a:t>
            </a:r>
          </a:p>
          <a:p>
            <a:pPr lvl="1" algn="just"/>
            <a:r>
              <a:rPr lang="en-US" dirty="0" smtClean="0">
                <a:latin typeface="Times New Roman" pitchFamily="18" charset="0"/>
                <a:ea typeface="Tahoma" pitchFamily="34" charset="0"/>
                <a:cs typeface="Times New Roman" pitchFamily="18" charset="0"/>
              </a:rPr>
              <a:t>Mutually exclusive</a:t>
            </a:r>
          </a:p>
          <a:p>
            <a:pPr lvl="2" algn="just"/>
            <a:r>
              <a:rPr lang="en-US" dirty="0" smtClean="0">
                <a:latin typeface="Times New Roman" pitchFamily="18" charset="0"/>
                <a:ea typeface="Tahoma" pitchFamily="34" charset="0"/>
                <a:cs typeface="Times New Roman" pitchFamily="18" charset="0"/>
              </a:rPr>
              <a:t>Presence of t</a:t>
            </a:r>
            <a:r>
              <a:rPr lang="en-US" baseline="-25000" dirty="0" smtClean="0">
                <a:latin typeface="Times New Roman" pitchFamily="18" charset="0"/>
                <a:ea typeface="Tahoma" pitchFamily="34" charset="0"/>
                <a:cs typeface="Times New Roman" pitchFamily="18" charset="0"/>
              </a:rPr>
              <a:t>1</a:t>
            </a:r>
            <a:r>
              <a:rPr lang="en-US" dirty="0" smtClean="0">
                <a:latin typeface="Times New Roman" pitchFamily="18" charset="0"/>
                <a:ea typeface="Tahoma" pitchFamily="34" charset="0"/>
                <a:cs typeface="Times New Roman" pitchFamily="18" charset="0"/>
              </a:rPr>
              <a:t> implies absence of s</a:t>
            </a:r>
            <a:r>
              <a:rPr lang="en-US" baseline="-25000" dirty="0" smtClean="0">
                <a:latin typeface="Times New Roman" pitchFamily="18" charset="0"/>
                <a:ea typeface="Tahoma" pitchFamily="34" charset="0"/>
                <a:cs typeface="Times New Roman" pitchFamily="18" charset="0"/>
              </a:rPr>
              <a:t>1</a:t>
            </a:r>
          </a:p>
          <a:p>
            <a:pPr lvl="2" algn="just"/>
            <a:r>
              <a:rPr lang="en-US" dirty="0" smtClean="0">
                <a:latin typeface="Times New Roman" pitchFamily="18" charset="0"/>
                <a:ea typeface="Tahoma" pitchFamily="34" charset="0"/>
                <a:cs typeface="Times New Roman" pitchFamily="18" charset="0"/>
              </a:rPr>
              <a:t>Presence of s</a:t>
            </a:r>
            <a:r>
              <a:rPr lang="en-US" baseline="-25000" dirty="0" smtClean="0">
                <a:latin typeface="Times New Roman" pitchFamily="18" charset="0"/>
                <a:ea typeface="Tahoma" pitchFamily="34" charset="0"/>
                <a:cs typeface="Times New Roman" pitchFamily="18" charset="0"/>
              </a:rPr>
              <a:t>1</a:t>
            </a:r>
            <a:r>
              <a:rPr lang="en-US" dirty="0" smtClean="0">
                <a:latin typeface="Times New Roman" pitchFamily="18" charset="0"/>
                <a:ea typeface="Tahoma" pitchFamily="34" charset="0"/>
                <a:cs typeface="Times New Roman" pitchFamily="18" charset="0"/>
              </a:rPr>
              <a:t> implies absence of t</a:t>
            </a:r>
            <a:r>
              <a:rPr lang="en-US" baseline="-25000" dirty="0" smtClean="0">
                <a:latin typeface="Times New Roman" pitchFamily="18" charset="0"/>
                <a:ea typeface="Tahoma" pitchFamily="34" charset="0"/>
                <a:cs typeface="Times New Roman" pitchFamily="18" charset="0"/>
              </a:rPr>
              <a:t>1</a:t>
            </a:r>
          </a:p>
          <a:p>
            <a:pPr lvl="1" algn="just"/>
            <a:r>
              <a:rPr lang="en-US" dirty="0" err="1" smtClean="0">
                <a:latin typeface="Times New Roman" pitchFamily="18" charset="0"/>
                <a:ea typeface="Tahoma" pitchFamily="34" charset="0"/>
                <a:cs typeface="Times New Roman" pitchFamily="18" charset="0"/>
              </a:rPr>
              <a:t>nxor</a:t>
            </a:r>
            <a:endParaRPr lang="en-US" dirty="0" smtClean="0">
              <a:latin typeface="Times New Roman" pitchFamily="18" charset="0"/>
              <a:ea typeface="Tahoma" pitchFamily="34" charset="0"/>
              <a:cs typeface="Times New Roman" pitchFamily="18" charset="0"/>
            </a:endParaRPr>
          </a:p>
          <a:p>
            <a:pPr lvl="2" algn="just"/>
            <a:r>
              <a:rPr lang="en-US" dirty="0" smtClean="0">
                <a:latin typeface="Times New Roman" pitchFamily="18" charset="0"/>
                <a:ea typeface="Tahoma" pitchFamily="34" charset="0"/>
                <a:cs typeface="Times New Roman" pitchFamily="18" charset="0"/>
              </a:rPr>
              <a:t>Presence (absence) of t</a:t>
            </a:r>
            <a:r>
              <a:rPr lang="en-US" baseline="-25000" dirty="0" smtClean="0">
                <a:latin typeface="Times New Roman" pitchFamily="18" charset="0"/>
                <a:ea typeface="Tahoma" pitchFamily="34" charset="0"/>
                <a:cs typeface="Times New Roman" pitchFamily="18" charset="0"/>
              </a:rPr>
              <a:t>1</a:t>
            </a:r>
            <a:r>
              <a:rPr lang="en-US" dirty="0" smtClean="0">
                <a:latin typeface="Times New Roman" pitchFamily="18" charset="0"/>
                <a:ea typeface="Tahoma" pitchFamily="34" charset="0"/>
                <a:cs typeface="Times New Roman" pitchFamily="18" charset="0"/>
              </a:rPr>
              <a:t> almost certainly implies presence (absence) of s</a:t>
            </a:r>
            <a:r>
              <a:rPr lang="en-US" baseline="-25000" dirty="0" smtClean="0">
                <a:latin typeface="Times New Roman" pitchFamily="18" charset="0"/>
                <a:ea typeface="Tahoma" pitchFamily="34" charset="0"/>
                <a:cs typeface="Times New Roman" pitchFamily="18" charset="0"/>
              </a:rPr>
              <a:t>1</a:t>
            </a:r>
          </a:p>
          <a:p>
            <a:pPr lvl="2" algn="just"/>
            <a:endParaRPr lang="en-US" dirty="0">
              <a:latin typeface="Times New Roman" pitchFamily="18" charset="0"/>
              <a:ea typeface="Tahoma" pitchFamily="34" charset="0"/>
              <a:cs typeface="Times New Roman" pitchFamily="18" charset="0"/>
            </a:endParaRPr>
          </a:p>
        </p:txBody>
      </p:sp>
      <p:sp>
        <p:nvSpPr>
          <p:cNvPr id="21" name="Slide Number Placeholder 20"/>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6</a:t>
            </a:fld>
            <a:endParaRPr lang="en-US" altLang="zh-CN">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686800" cy="1139825"/>
          </a:xfrm>
        </p:spPr>
        <p:txBody>
          <a:bodyPr/>
          <a:lstStyle/>
          <a:p>
            <a:r>
              <a:rPr lang="en-US" dirty="0" smtClean="0">
                <a:latin typeface="Times New Roman" pitchFamily="18" charset="0"/>
                <a:ea typeface="Tahoma" pitchFamily="34" charset="0"/>
                <a:cs typeface="Times New Roman" pitchFamily="18" charset="0"/>
              </a:rPr>
              <a:t>Example of </a:t>
            </a:r>
            <a:r>
              <a:rPr lang="en-US" dirty="0" err="1" smtClean="0">
                <a:latin typeface="Times New Roman" pitchFamily="18" charset="0"/>
                <a:ea typeface="Tahoma" pitchFamily="34" charset="0"/>
                <a:cs typeface="Times New Roman" pitchFamily="18" charset="0"/>
              </a:rPr>
              <a:t>Tuple</a:t>
            </a:r>
            <a:r>
              <a:rPr lang="en-US" dirty="0" smtClean="0">
                <a:latin typeface="Times New Roman" pitchFamily="18" charset="0"/>
                <a:ea typeface="Tahoma" pitchFamily="34" charset="0"/>
                <a:cs typeface="Times New Roman" pitchFamily="18" charset="0"/>
              </a:rPr>
              <a:t> Correlation (cont'd)</a:t>
            </a:r>
            <a:endParaRPr lang="en-US" dirty="0">
              <a:latin typeface="Times New Roman" pitchFamily="18" charset="0"/>
              <a:ea typeface="Tahoma" pitchFamily="34" charset="0"/>
              <a:cs typeface="Times New Roman" pitchFamily="18" charset="0"/>
            </a:endParaRPr>
          </a:p>
        </p:txBody>
      </p:sp>
      <p:sp>
        <p:nvSpPr>
          <p:cNvPr id="5" name="Rectangle 4"/>
          <p:cNvSpPr/>
          <p:nvPr/>
        </p:nvSpPr>
        <p:spPr>
          <a:xfrm>
            <a:off x="457200" y="6172200"/>
            <a:ext cx="8001000" cy="646331"/>
          </a:xfrm>
          <a:prstGeom prst="rect">
            <a:avLst/>
          </a:prstGeom>
          <a:ln>
            <a:solidFill>
              <a:schemeClr val="tx1"/>
            </a:solidFill>
          </a:ln>
        </p:spPr>
        <p:txBody>
          <a:bodyPr wrap="square">
            <a:spAutoFit/>
          </a:bodyPr>
          <a:lstStyle/>
          <a:p>
            <a:pPr algn="just"/>
            <a:r>
              <a:rPr lang="en-US" dirty="0" smtClean="0">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rPr>
              <a:t>P. </a:t>
            </a:r>
            <a:r>
              <a:rPr lang="en-US" dirty="0" err="1" smtClean="0">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rPr>
              <a:t>Sen</a:t>
            </a:r>
            <a:r>
              <a:rPr lang="en-US" dirty="0" smtClean="0">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rPr>
              <a:t> and A. </a:t>
            </a:r>
            <a:r>
              <a:rPr lang="en-US" dirty="0" err="1" smtClean="0">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rPr>
              <a:t>Deshpande</a:t>
            </a:r>
            <a:r>
              <a:rPr lang="en-US" dirty="0" smtClean="0">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rPr>
              <a:t>. Representing and Querying Correlated </a:t>
            </a:r>
            <a:r>
              <a:rPr lang="en-US" dirty="0" err="1" smtClean="0">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rPr>
              <a:t>Tuples</a:t>
            </a:r>
            <a:r>
              <a:rPr lang="en-US" dirty="0" smtClean="0">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rPr>
              <a:t> in Probabilistic Databases. In ICDE, 2007</a:t>
            </a:r>
            <a:endParaRPr lang="en-US" dirty="0">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endParaRPr>
          </a:p>
        </p:txBody>
      </p:sp>
      <p:pic>
        <p:nvPicPr>
          <p:cNvPr id="6" name="Picture 2"/>
          <p:cNvPicPr>
            <a:picLocks noChangeAspect="1" noChangeArrowheads="1"/>
          </p:cNvPicPr>
          <p:nvPr/>
        </p:nvPicPr>
        <p:blipFill>
          <a:blip r:embed="rId2" cstate="print"/>
          <a:srcRect/>
          <a:stretch>
            <a:fillRect/>
          </a:stretch>
        </p:blipFill>
        <p:spPr bwMode="auto">
          <a:xfrm>
            <a:off x="109574" y="990600"/>
            <a:ext cx="2218882" cy="3086100"/>
          </a:xfrm>
          <a:prstGeom prst="rect">
            <a:avLst/>
          </a:prstGeom>
          <a:noFill/>
          <a:ln w="9525">
            <a:solidFill>
              <a:schemeClr val="tx1"/>
            </a:solidFill>
            <a:miter lim="800000"/>
            <a:headEnd/>
            <a:tailEnd/>
          </a:ln>
        </p:spPr>
      </p:pic>
      <p:sp>
        <p:nvSpPr>
          <p:cNvPr id="7" name="TextBox 6"/>
          <p:cNvSpPr txBox="1"/>
          <p:nvPr/>
        </p:nvSpPr>
        <p:spPr>
          <a:xfrm>
            <a:off x="0" y="4191000"/>
            <a:ext cx="2855269" cy="461665"/>
          </a:xfrm>
          <a:prstGeom prst="rect">
            <a:avLst/>
          </a:prstGeom>
          <a:noFill/>
        </p:spPr>
        <p:txBody>
          <a:bodyPr wrap="none" rtlCol="0">
            <a:spAutoFit/>
          </a:bodyPr>
          <a:lstStyle/>
          <a:p>
            <a:r>
              <a:rPr lang="en-US" sz="2400" dirty="0" smtClean="0">
                <a:solidFill>
                  <a:srgbClr val="3333FF"/>
                </a:solidFill>
                <a:latin typeface="Times New Roman" pitchFamily="18" charset="0"/>
                <a:cs typeface="Times New Roman" pitchFamily="18" charset="0"/>
              </a:rPr>
              <a:t>probabilistic database</a:t>
            </a:r>
            <a:endParaRPr lang="en-US" sz="2400" dirty="0">
              <a:solidFill>
                <a:srgbClr val="3333FF"/>
              </a:solidFill>
              <a:latin typeface="Times New Roman" pitchFamily="18" charset="0"/>
              <a:cs typeface="Times New Roman" pitchFamily="18" charset="0"/>
            </a:endParaRPr>
          </a:p>
        </p:txBody>
      </p:sp>
      <p:sp>
        <p:nvSpPr>
          <p:cNvPr id="8" name="TextBox 7"/>
          <p:cNvSpPr txBox="1"/>
          <p:nvPr/>
        </p:nvSpPr>
        <p:spPr>
          <a:xfrm>
            <a:off x="0" y="4491335"/>
            <a:ext cx="2531462" cy="461665"/>
          </a:xfrm>
          <a:prstGeom prst="rect">
            <a:avLst/>
          </a:prstGeom>
          <a:noFill/>
        </p:spPr>
        <p:txBody>
          <a:bodyPr wrap="none" rtlCol="0">
            <a:spAutoFit/>
          </a:bodyPr>
          <a:lstStyle/>
          <a:p>
            <a:r>
              <a:rPr lang="en-US" sz="2400" dirty="0" smtClean="0">
                <a:solidFill>
                  <a:srgbClr val="FF00FF"/>
                </a:solidFill>
                <a:latin typeface="Times New Roman" pitchFamily="18" charset="0"/>
                <a:cs typeface="Times New Roman" pitchFamily="18" charset="0"/>
              </a:rPr>
              <a:t>(</a:t>
            </a:r>
            <a:r>
              <a:rPr lang="en-US" sz="2400" dirty="0" err="1" smtClean="0">
                <a:solidFill>
                  <a:srgbClr val="FF00FF"/>
                </a:solidFill>
                <a:latin typeface="Times New Roman" pitchFamily="18" charset="0"/>
                <a:cs typeface="Times New Roman" pitchFamily="18" charset="0"/>
              </a:rPr>
              <a:t>tuple</a:t>
            </a:r>
            <a:r>
              <a:rPr lang="en-US" sz="2400" dirty="0" smtClean="0">
                <a:solidFill>
                  <a:srgbClr val="FF00FF"/>
                </a:solidFill>
                <a:latin typeface="Times New Roman" pitchFamily="18" charset="0"/>
                <a:cs typeface="Times New Roman" pitchFamily="18" charset="0"/>
              </a:rPr>
              <a:t> correlations)</a:t>
            </a:r>
          </a:p>
        </p:txBody>
      </p:sp>
      <p:pic>
        <p:nvPicPr>
          <p:cNvPr id="10" name="Picture 6"/>
          <p:cNvPicPr>
            <a:picLocks noChangeAspect="1" noChangeArrowheads="1"/>
          </p:cNvPicPr>
          <p:nvPr/>
        </p:nvPicPr>
        <p:blipFill>
          <a:blip r:embed="rId3" cstate="print"/>
          <a:srcRect/>
          <a:stretch>
            <a:fillRect/>
          </a:stretch>
        </p:blipFill>
        <p:spPr bwMode="auto">
          <a:xfrm>
            <a:off x="5486400" y="4343400"/>
            <a:ext cx="2209800" cy="306249"/>
          </a:xfrm>
          <a:prstGeom prst="rect">
            <a:avLst/>
          </a:prstGeom>
          <a:noFill/>
          <a:ln w="9525">
            <a:solidFill>
              <a:srgbClr val="FF0000"/>
            </a:solidFill>
            <a:miter lim="800000"/>
            <a:headEnd/>
            <a:tailEnd/>
          </a:ln>
        </p:spPr>
      </p:pic>
      <p:grpSp>
        <p:nvGrpSpPr>
          <p:cNvPr id="12" name="Group 11"/>
          <p:cNvGrpSpPr/>
          <p:nvPr/>
        </p:nvGrpSpPr>
        <p:grpSpPr>
          <a:xfrm>
            <a:off x="3124200" y="1219200"/>
            <a:ext cx="5625262" cy="2921582"/>
            <a:chOff x="4019058" y="914400"/>
            <a:chExt cx="5625262" cy="2921582"/>
          </a:xfrm>
        </p:grpSpPr>
        <p:pic>
          <p:nvPicPr>
            <p:cNvPr id="240642" name="Picture 2"/>
            <p:cNvPicPr>
              <a:picLocks noChangeAspect="1" noChangeArrowheads="1"/>
            </p:cNvPicPr>
            <p:nvPr/>
          </p:nvPicPr>
          <p:blipFill>
            <a:blip r:embed="rId4" cstate="print"/>
            <a:srcRect/>
            <a:stretch>
              <a:fillRect/>
            </a:stretch>
          </p:blipFill>
          <p:spPr bwMode="auto">
            <a:xfrm>
              <a:off x="4953000" y="914400"/>
              <a:ext cx="4691320" cy="2895600"/>
            </a:xfrm>
            <a:prstGeom prst="rect">
              <a:avLst/>
            </a:prstGeom>
            <a:noFill/>
            <a:ln w="9525">
              <a:noFill/>
              <a:miter lim="800000"/>
              <a:headEnd/>
              <a:tailEnd/>
            </a:ln>
          </p:spPr>
        </p:pic>
        <p:pic>
          <p:nvPicPr>
            <p:cNvPr id="240643" name="Picture 3"/>
            <p:cNvPicPr>
              <a:picLocks noChangeAspect="1" noChangeArrowheads="1"/>
            </p:cNvPicPr>
            <p:nvPr/>
          </p:nvPicPr>
          <p:blipFill>
            <a:blip r:embed="rId5" cstate="print"/>
            <a:srcRect/>
            <a:stretch>
              <a:fillRect/>
            </a:stretch>
          </p:blipFill>
          <p:spPr bwMode="auto">
            <a:xfrm>
              <a:off x="4019058" y="914400"/>
              <a:ext cx="2197482" cy="2921582"/>
            </a:xfrm>
            <a:prstGeom prst="rect">
              <a:avLst/>
            </a:prstGeom>
            <a:noFill/>
            <a:ln w="9525">
              <a:noFill/>
              <a:miter lim="800000"/>
              <a:headEnd/>
              <a:tailEnd/>
            </a:ln>
          </p:spPr>
        </p:pic>
      </p:grpSp>
      <p:sp>
        <p:nvSpPr>
          <p:cNvPr id="13" name="Right Arrow 12"/>
          <p:cNvSpPr/>
          <p:nvPr/>
        </p:nvSpPr>
        <p:spPr>
          <a:xfrm>
            <a:off x="2590800" y="2438400"/>
            <a:ext cx="381000" cy="4572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ent-Up Arrow 13"/>
          <p:cNvSpPr/>
          <p:nvPr/>
        </p:nvSpPr>
        <p:spPr>
          <a:xfrm rot="16200000" flipH="1">
            <a:off x="7124700" y="4533900"/>
            <a:ext cx="1295400" cy="762000"/>
          </a:xfrm>
          <a:prstGeom prst="ben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0644" name="Picture 4"/>
          <p:cNvPicPr>
            <a:picLocks noChangeAspect="1" noChangeArrowheads="1"/>
          </p:cNvPicPr>
          <p:nvPr/>
        </p:nvPicPr>
        <p:blipFill>
          <a:blip r:embed="rId6" cstate="print"/>
          <a:srcRect/>
          <a:stretch>
            <a:fillRect/>
          </a:stretch>
        </p:blipFill>
        <p:spPr bwMode="auto">
          <a:xfrm>
            <a:off x="2743200" y="4953000"/>
            <a:ext cx="4500561" cy="699291"/>
          </a:xfrm>
          <a:prstGeom prst="rect">
            <a:avLst/>
          </a:prstGeom>
          <a:noFill/>
          <a:ln w="9525">
            <a:solidFill>
              <a:schemeClr val="tx1"/>
            </a:solidFill>
            <a:miter lim="800000"/>
            <a:headEnd/>
            <a:tailEnd/>
          </a:ln>
        </p:spPr>
      </p:pic>
      <p:sp>
        <p:nvSpPr>
          <p:cNvPr id="16" name="Rectangle 15"/>
          <p:cNvSpPr/>
          <p:nvPr/>
        </p:nvSpPr>
        <p:spPr>
          <a:xfrm>
            <a:off x="5334000" y="1524000"/>
            <a:ext cx="3429000" cy="304800"/>
          </a:xfrm>
          <a:prstGeom prst="rect">
            <a:avLst/>
          </a:prstGeom>
          <a:solidFill>
            <a:schemeClr val="tx2">
              <a:lumMod val="60000"/>
              <a:lumOff val="40000"/>
              <a:alpha val="40000"/>
            </a:scheme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505200" y="5029200"/>
            <a:ext cx="3733800" cy="304800"/>
          </a:xfrm>
          <a:prstGeom prst="rect">
            <a:avLst/>
          </a:prstGeom>
          <a:solidFill>
            <a:schemeClr val="tx2">
              <a:lumMod val="60000"/>
              <a:lumOff val="40000"/>
              <a:alpha val="40000"/>
            </a:scheme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0645" name="Picture 5"/>
          <p:cNvPicPr>
            <a:picLocks noChangeAspect="1" noChangeArrowheads="1"/>
          </p:cNvPicPr>
          <p:nvPr/>
        </p:nvPicPr>
        <p:blipFill>
          <a:blip r:embed="rId7" cstate="print"/>
          <a:srcRect/>
          <a:stretch>
            <a:fillRect/>
          </a:stretch>
        </p:blipFill>
        <p:spPr bwMode="auto">
          <a:xfrm>
            <a:off x="228600" y="5867400"/>
            <a:ext cx="3333750" cy="273571"/>
          </a:xfrm>
          <a:prstGeom prst="rect">
            <a:avLst/>
          </a:prstGeom>
          <a:noFill/>
          <a:ln w="9525">
            <a:noFill/>
            <a:miter lim="800000"/>
            <a:headEnd/>
            <a:tailEnd/>
          </a:ln>
        </p:spPr>
      </p:pic>
      <p:cxnSp>
        <p:nvCxnSpPr>
          <p:cNvPr id="20" name="Straight Connector 19"/>
          <p:cNvCxnSpPr/>
          <p:nvPr/>
        </p:nvCxnSpPr>
        <p:spPr>
          <a:xfrm flipV="1">
            <a:off x="3657600" y="5638800"/>
            <a:ext cx="476250" cy="2891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Slide Number Placeholder 20"/>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7</a:t>
            </a:fld>
            <a:endParaRPr lang="en-US" altLang="zh-CN">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4064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406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ea typeface="Tahoma" pitchFamily="34" charset="0"/>
                <a:cs typeface="Times New Roman" pitchFamily="18" charset="0"/>
              </a:rPr>
              <a:t>Probabilistic Graphical Model</a:t>
            </a:r>
            <a:endParaRPr lang="en-US" dirty="0">
              <a:latin typeface="Times New Roman" pitchFamily="18" charset="0"/>
              <a:ea typeface="Tahoma" pitchFamily="34"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ea typeface="Tahoma" pitchFamily="34" charset="0"/>
                <a:cs typeface="Times New Roman" pitchFamily="18" charset="0"/>
              </a:rPr>
              <a:t>Factored representation</a:t>
            </a:r>
            <a:endParaRPr lang="en-US" dirty="0">
              <a:latin typeface="Times New Roman" pitchFamily="18" charset="0"/>
              <a:ea typeface="Tahoma" pitchFamily="34" charset="0"/>
              <a:cs typeface="Times New Roman" pitchFamily="18" charset="0"/>
            </a:endParaRPr>
          </a:p>
        </p:txBody>
      </p:sp>
      <p:sp>
        <p:nvSpPr>
          <p:cNvPr id="5" name="Rectangle 4"/>
          <p:cNvSpPr/>
          <p:nvPr/>
        </p:nvSpPr>
        <p:spPr>
          <a:xfrm>
            <a:off x="457200" y="6172200"/>
            <a:ext cx="8001000" cy="646331"/>
          </a:xfrm>
          <a:prstGeom prst="rect">
            <a:avLst/>
          </a:prstGeom>
          <a:ln>
            <a:solidFill>
              <a:schemeClr val="tx1"/>
            </a:solidFill>
          </a:ln>
        </p:spPr>
        <p:txBody>
          <a:bodyPr wrap="square">
            <a:spAutoFit/>
          </a:bodyPr>
          <a:lstStyle/>
          <a:p>
            <a:pPr algn="just"/>
            <a:r>
              <a:rPr lang="en-US" dirty="0" smtClean="0">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rPr>
              <a:t>P. </a:t>
            </a:r>
            <a:r>
              <a:rPr lang="en-US" dirty="0" err="1" smtClean="0">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rPr>
              <a:t>Sen</a:t>
            </a:r>
            <a:r>
              <a:rPr lang="en-US" dirty="0" smtClean="0">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rPr>
              <a:t> and A. </a:t>
            </a:r>
            <a:r>
              <a:rPr lang="en-US" dirty="0" err="1" smtClean="0">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rPr>
              <a:t>Deshpande</a:t>
            </a:r>
            <a:r>
              <a:rPr lang="en-US" dirty="0" smtClean="0">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rPr>
              <a:t>. Representing and Querying Correlated </a:t>
            </a:r>
            <a:r>
              <a:rPr lang="en-US" dirty="0" err="1" smtClean="0">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rPr>
              <a:t>Tuples</a:t>
            </a:r>
            <a:r>
              <a:rPr lang="en-US" dirty="0" smtClean="0">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rPr>
              <a:t> in Probabilistic Databases. In ICDE, 2007</a:t>
            </a:r>
            <a:endParaRPr lang="en-US" dirty="0">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endParaRPr>
          </a:p>
        </p:txBody>
      </p:sp>
      <p:pic>
        <p:nvPicPr>
          <p:cNvPr id="241666" name="Picture 2"/>
          <p:cNvPicPr>
            <a:picLocks noChangeAspect="1" noChangeArrowheads="1"/>
          </p:cNvPicPr>
          <p:nvPr/>
        </p:nvPicPr>
        <p:blipFill>
          <a:blip r:embed="rId2" cstate="print"/>
          <a:srcRect/>
          <a:stretch>
            <a:fillRect/>
          </a:stretch>
        </p:blipFill>
        <p:spPr bwMode="auto">
          <a:xfrm>
            <a:off x="533400" y="2514600"/>
            <a:ext cx="828675" cy="3057525"/>
          </a:xfrm>
          <a:prstGeom prst="rect">
            <a:avLst/>
          </a:prstGeom>
          <a:noFill/>
          <a:ln w="9525">
            <a:noFill/>
            <a:miter lim="800000"/>
            <a:headEnd/>
            <a:tailEnd/>
          </a:ln>
        </p:spPr>
      </p:pic>
      <p:pic>
        <p:nvPicPr>
          <p:cNvPr id="241667" name="Picture 3"/>
          <p:cNvPicPr>
            <a:picLocks noChangeAspect="1" noChangeArrowheads="1"/>
          </p:cNvPicPr>
          <p:nvPr/>
        </p:nvPicPr>
        <p:blipFill>
          <a:blip r:embed="rId3" cstate="print"/>
          <a:srcRect/>
          <a:stretch>
            <a:fillRect/>
          </a:stretch>
        </p:blipFill>
        <p:spPr bwMode="auto">
          <a:xfrm>
            <a:off x="2286000" y="2438400"/>
            <a:ext cx="6324600" cy="1695450"/>
          </a:xfrm>
          <a:prstGeom prst="rect">
            <a:avLst/>
          </a:prstGeom>
          <a:noFill/>
          <a:ln w="9525">
            <a:noFill/>
            <a:miter lim="800000"/>
            <a:headEnd/>
            <a:tailEnd/>
          </a:ln>
        </p:spPr>
      </p:pic>
      <p:pic>
        <p:nvPicPr>
          <p:cNvPr id="241668" name="Picture 4"/>
          <p:cNvPicPr>
            <a:picLocks noChangeAspect="1" noChangeArrowheads="1"/>
          </p:cNvPicPr>
          <p:nvPr/>
        </p:nvPicPr>
        <p:blipFill>
          <a:blip r:embed="rId4" cstate="print"/>
          <a:srcRect/>
          <a:stretch>
            <a:fillRect/>
          </a:stretch>
        </p:blipFill>
        <p:spPr bwMode="auto">
          <a:xfrm>
            <a:off x="2057401" y="4419600"/>
            <a:ext cx="6553200" cy="780343"/>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8</a:t>
            </a:fld>
            <a:endParaRPr lang="en-US" altLang="zh-CN">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ea typeface="Tahoma" pitchFamily="34" charset="0"/>
                <a:cs typeface="Times New Roman" pitchFamily="18" charset="0"/>
              </a:rPr>
              <a:t>Probabilistic Graphical Model (cont'd)</a:t>
            </a:r>
            <a:endParaRPr lang="en-US" dirty="0">
              <a:latin typeface="Times New Roman" pitchFamily="18" charset="0"/>
              <a:ea typeface="Tahoma" pitchFamily="34" charset="0"/>
              <a:cs typeface="Times New Roman" pitchFamily="18" charset="0"/>
            </a:endParaRPr>
          </a:p>
        </p:txBody>
      </p:sp>
      <p:sp>
        <p:nvSpPr>
          <p:cNvPr id="3" name="Content Placeholder 2"/>
          <p:cNvSpPr>
            <a:spLocks noGrp="1"/>
          </p:cNvSpPr>
          <p:nvPr>
            <p:ph idx="1"/>
          </p:nvPr>
        </p:nvSpPr>
        <p:spPr/>
        <p:txBody>
          <a:bodyPr/>
          <a:lstStyle/>
          <a:p>
            <a:endParaRPr lang="en-US" dirty="0">
              <a:latin typeface="Times New Roman" pitchFamily="18" charset="0"/>
              <a:ea typeface="Tahoma" pitchFamily="34" charset="0"/>
              <a:cs typeface="Times New Roman" pitchFamily="18" charset="0"/>
            </a:endParaRPr>
          </a:p>
        </p:txBody>
      </p:sp>
      <p:sp>
        <p:nvSpPr>
          <p:cNvPr id="5" name="Rectangle 4"/>
          <p:cNvSpPr/>
          <p:nvPr/>
        </p:nvSpPr>
        <p:spPr>
          <a:xfrm>
            <a:off x="457200" y="6172200"/>
            <a:ext cx="8001000" cy="646331"/>
          </a:xfrm>
          <a:prstGeom prst="rect">
            <a:avLst/>
          </a:prstGeom>
          <a:ln>
            <a:solidFill>
              <a:schemeClr val="tx1"/>
            </a:solidFill>
          </a:ln>
        </p:spPr>
        <p:txBody>
          <a:bodyPr wrap="square">
            <a:spAutoFit/>
          </a:bodyPr>
          <a:lstStyle/>
          <a:p>
            <a:pPr algn="just"/>
            <a:r>
              <a:rPr lang="en-US" dirty="0" smtClean="0">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rPr>
              <a:t>P. </a:t>
            </a:r>
            <a:r>
              <a:rPr lang="en-US" dirty="0" err="1" smtClean="0">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rPr>
              <a:t>Sen</a:t>
            </a:r>
            <a:r>
              <a:rPr lang="en-US" dirty="0" smtClean="0">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rPr>
              <a:t> and A. </a:t>
            </a:r>
            <a:r>
              <a:rPr lang="en-US" dirty="0" err="1" smtClean="0">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rPr>
              <a:t>Deshpande</a:t>
            </a:r>
            <a:r>
              <a:rPr lang="en-US" dirty="0" smtClean="0">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rPr>
              <a:t>. Representing and Querying Correlated </a:t>
            </a:r>
            <a:r>
              <a:rPr lang="en-US" dirty="0" err="1" smtClean="0">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rPr>
              <a:t>Tuples</a:t>
            </a:r>
            <a:r>
              <a:rPr lang="en-US" dirty="0" smtClean="0">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rPr>
              <a:t> in Probabilistic Databases. In ICDE, 2007</a:t>
            </a:r>
            <a:endParaRPr lang="en-US" dirty="0">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endParaRPr>
          </a:p>
        </p:txBody>
      </p:sp>
      <p:pic>
        <p:nvPicPr>
          <p:cNvPr id="6" name="Picture 2"/>
          <p:cNvPicPr>
            <a:picLocks noChangeAspect="1" noChangeArrowheads="1"/>
          </p:cNvPicPr>
          <p:nvPr/>
        </p:nvPicPr>
        <p:blipFill>
          <a:blip r:embed="rId2" cstate="print"/>
          <a:srcRect/>
          <a:stretch>
            <a:fillRect/>
          </a:stretch>
        </p:blipFill>
        <p:spPr bwMode="auto">
          <a:xfrm>
            <a:off x="109574" y="1676400"/>
            <a:ext cx="2218882" cy="3086100"/>
          </a:xfrm>
          <a:prstGeom prst="rect">
            <a:avLst/>
          </a:prstGeom>
          <a:noFill/>
          <a:ln w="9525">
            <a:solidFill>
              <a:schemeClr val="tx1"/>
            </a:solidFill>
            <a:miter lim="800000"/>
            <a:headEnd/>
            <a:tailEnd/>
          </a:ln>
        </p:spPr>
      </p:pic>
      <p:sp>
        <p:nvSpPr>
          <p:cNvPr id="7" name="TextBox 6"/>
          <p:cNvSpPr txBox="1"/>
          <p:nvPr/>
        </p:nvSpPr>
        <p:spPr>
          <a:xfrm>
            <a:off x="0" y="4876800"/>
            <a:ext cx="2855269" cy="461665"/>
          </a:xfrm>
          <a:prstGeom prst="rect">
            <a:avLst/>
          </a:prstGeom>
          <a:noFill/>
        </p:spPr>
        <p:txBody>
          <a:bodyPr wrap="none" rtlCol="0">
            <a:spAutoFit/>
          </a:bodyPr>
          <a:lstStyle/>
          <a:p>
            <a:r>
              <a:rPr lang="en-US" sz="2400" dirty="0" smtClean="0">
                <a:solidFill>
                  <a:srgbClr val="3333FF"/>
                </a:solidFill>
                <a:latin typeface="Times New Roman" pitchFamily="18" charset="0"/>
                <a:cs typeface="Times New Roman" pitchFamily="18" charset="0"/>
              </a:rPr>
              <a:t>probabilistic database</a:t>
            </a:r>
            <a:endParaRPr lang="en-US" sz="2400" dirty="0">
              <a:solidFill>
                <a:srgbClr val="3333FF"/>
              </a:solidFill>
              <a:latin typeface="Times New Roman" pitchFamily="18" charset="0"/>
              <a:cs typeface="Times New Roman" pitchFamily="18" charset="0"/>
            </a:endParaRPr>
          </a:p>
        </p:txBody>
      </p:sp>
      <p:pic>
        <p:nvPicPr>
          <p:cNvPr id="242690" name="Picture 2"/>
          <p:cNvPicPr>
            <a:picLocks noChangeAspect="1" noChangeArrowheads="1"/>
          </p:cNvPicPr>
          <p:nvPr/>
        </p:nvPicPr>
        <p:blipFill>
          <a:blip r:embed="rId3" cstate="print"/>
          <a:srcRect/>
          <a:stretch>
            <a:fillRect/>
          </a:stretch>
        </p:blipFill>
        <p:spPr bwMode="auto">
          <a:xfrm>
            <a:off x="2895600" y="1981200"/>
            <a:ext cx="5724525" cy="2790825"/>
          </a:xfrm>
          <a:prstGeom prst="rect">
            <a:avLst/>
          </a:prstGeom>
          <a:noFill/>
          <a:ln w="9525">
            <a:solidFill>
              <a:schemeClr val="tx1"/>
            </a:solidFill>
            <a:miter lim="800000"/>
            <a:headEnd/>
            <a:tailEnd/>
          </a:ln>
        </p:spPr>
      </p:pic>
      <p:sp>
        <p:nvSpPr>
          <p:cNvPr id="10" name="Right Arrow 9"/>
          <p:cNvSpPr/>
          <p:nvPr/>
        </p:nvSpPr>
        <p:spPr>
          <a:xfrm>
            <a:off x="2438400" y="3200400"/>
            <a:ext cx="381000" cy="4572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6200" y="5334000"/>
            <a:ext cx="6553200" cy="461665"/>
          </a:xfrm>
          <a:prstGeom prst="rect">
            <a:avLst/>
          </a:prstGeom>
          <a:ln>
            <a:solidFill>
              <a:srgbClr val="FF00FF"/>
            </a:solidFill>
          </a:ln>
        </p:spPr>
        <p:txBody>
          <a:bodyPr wrap="square">
            <a:spAutoFit/>
          </a:bodyPr>
          <a:lstStyle/>
          <a:p>
            <a:r>
              <a:rPr lang="en-US" sz="2400" dirty="0" smtClean="0">
                <a:solidFill>
                  <a:srgbClr val="FF00FF"/>
                </a:solidFill>
                <a:latin typeface="Times New Roman" pitchFamily="18" charset="0"/>
                <a:ea typeface="Tahoma" pitchFamily="34" charset="0"/>
                <a:cs typeface="Times New Roman" pitchFamily="18" charset="0"/>
              </a:rPr>
              <a:t>Implies: Presence of t</a:t>
            </a:r>
            <a:r>
              <a:rPr lang="en-US" sz="2400" baseline="-25000" dirty="0" smtClean="0">
                <a:solidFill>
                  <a:srgbClr val="FF00FF"/>
                </a:solidFill>
                <a:latin typeface="Times New Roman" pitchFamily="18" charset="0"/>
                <a:ea typeface="Tahoma" pitchFamily="34" charset="0"/>
                <a:cs typeface="Times New Roman" pitchFamily="18" charset="0"/>
              </a:rPr>
              <a:t>1</a:t>
            </a:r>
            <a:r>
              <a:rPr lang="en-US" sz="2400" dirty="0" smtClean="0">
                <a:solidFill>
                  <a:srgbClr val="FF00FF"/>
                </a:solidFill>
                <a:latin typeface="Times New Roman" pitchFamily="18" charset="0"/>
                <a:ea typeface="Tahoma" pitchFamily="34" charset="0"/>
                <a:cs typeface="Times New Roman" pitchFamily="18" charset="0"/>
              </a:rPr>
              <a:t> implies absence of s</a:t>
            </a:r>
            <a:r>
              <a:rPr lang="en-US" sz="2400" baseline="-25000" dirty="0" smtClean="0">
                <a:solidFill>
                  <a:srgbClr val="FF00FF"/>
                </a:solidFill>
                <a:latin typeface="Times New Roman" pitchFamily="18" charset="0"/>
                <a:ea typeface="Tahoma" pitchFamily="34" charset="0"/>
                <a:cs typeface="Times New Roman" pitchFamily="18" charset="0"/>
              </a:rPr>
              <a:t>1</a:t>
            </a:r>
            <a:r>
              <a:rPr lang="en-US" sz="2400" dirty="0" smtClean="0">
                <a:solidFill>
                  <a:srgbClr val="FF00FF"/>
                </a:solidFill>
                <a:latin typeface="Times New Roman" pitchFamily="18" charset="0"/>
                <a:ea typeface="Tahoma" pitchFamily="34" charset="0"/>
                <a:cs typeface="Times New Roman" pitchFamily="18" charset="0"/>
              </a:rPr>
              <a:t> and s</a:t>
            </a:r>
            <a:r>
              <a:rPr lang="en-US" sz="2400" baseline="-25000" dirty="0" smtClean="0">
                <a:solidFill>
                  <a:srgbClr val="FF00FF"/>
                </a:solidFill>
                <a:latin typeface="Times New Roman" pitchFamily="18" charset="0"/>
                <a:ea typeface="Tahoma" pitchFamily="34" charset="0"/>
                <a:cs typeface="Times New Roman" pitchFamily="18" charset="0"/>
              </a:rPr>
              <a:t>2</a:t>
            </a:r>
            <a:endParaRPr lang="en-US" sz="2400" dirty="0">
              <a:solidFill>
                <a:srgbClr val="FF00FF"/>
              </a:solidFill>
            </a:endParaRPr>
          </a:p>
        </p:txBody>
      </p:sp>
      <p:sp>
        <p:nvSpPr>
          <p:cNvPr id="14" name="Slide Number Placeholder 13"/>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9</a:t>
            </a:fld>
            <a:endParaRPr lang="en-US" altLang="zh-CN">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26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4235</TotalTime>
  <Words>2815</Words>
  <Application>Microsoft Office PowerPoint</Application>
  <PresentationFormat>On-screen Show (4:3)</PresentationFormat>
  <Paragraphs>375</Paragraphs>
  <Slides>42</Slides>
  <Notes>29</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4" baseType="lpstr">
      <vt:lpstr>PMingLiU</vt:lpstr>
      <vt:lpstr>宋体</vt:lpstr>
      <vt:lpstr>Arial</vt:lpstr>
      <vt:lpstr>Calibri</vt:lpstr>
      <vt:lpstr>Garamond</vt:lpstr>
      <vt:lpstr>Sakkal Majalla</vt:lpstr>
      <vt:lpstr>Symbol</vt:lpstr>
      <vt:lpstr>Tahoma</vt:lpstr>
      <vt:lpstr>Times New Roman</vt:lpstr>
      <vt:lpstr>Wingdings</vt:lpstr>
      <vt:lpstr>Edge</vt:lpstr>
      <vt:lpstr>Microsoft Drawing 1.01</vt:lpstr>
      <vt:lpstr>Probabilistic Data Management</vt:lpstr>
      <vt:lpstr>Objectives</vt:lpstr>
      <vt:lpstr>Introduction</vt:lpstr>
      <vt:lpstr>Representing and Querying Correlated Tuples in Probabilistic Databases</vt:lpstr>
      <vt:lpstr>Example of Tuple Correlation</vt:lpstr>
      <vt:lpstr>Example of Tuple Correlation (cont'd)</vt:lpstr>
      <vt:lpstr>Example of Tuple Correlation (cont'd)</vt:lpstr>
      <vt:lpstr>Probabilistic Graphical Model</vt:lpstr>
      <vt:lpstr>Probabilistic Graphical Model (cont'd)</vt:lpstr>
      <vt:lpstr>Indexing Correlated Probabilistic Databases</vt:lpstr>
      <vt:lpstr>Junction Tree Algorithm (Hugin Algorithm)</vt:lpstr>
      <vt:lpstr>Indexing Correlated Uncertain Data</vt:lpstr>
      <vt:lpstr>Indexing Correlated Uncertain Data (cont'd)</vt:lpstr>
      <vt:lpstr>Efficient Query Evaluation over Temporally Correlated Probabilistic Streams</vt:lpstr>
      <vt:lpstr>Temporally Correlated Probabilistic Data</vt:lpstr>
      <vt:lpstr>Markovian Stream Model</vt:lpstr>
      <vt:lpstr>Markovian Stream Model (cont'd)</vt:lpstr>
      <vt:lpstr>Markov Sequences</vt:lpstr>
      <vt:lpstr>A Generic Framework for Handling Uncertain Data with Local Correlations</vt:lpstr>
      <vt:lpstr>Motivation Example</vt:lpstr>
      <vt:lpstr>Motivation Example (cont'd)</vt:lpstr>
      <vt:lpstr>Motivation Example (cont'd)</vt:lpstr>
      <vt:lpstr>Motivation Example (cont'd)</vt:lpstr>
      <vt:lpstr>Motivation Example (cont'd)</vt:lpstr>
      <vt:lpstr>Locally Correlated Sensory Data</vt:lpstr>
      <vt:lpstr>Nearest Neighbor Queries on Locally Correlated Uncertain Data</vt:lpstr>
      <vt:lpstr>Outline</vt:lpstr>
      <vt:lpstr>Introduction</vt:lpstr>
      <vt:lpstr>Data Model for Local Correlations</vt:lpstr>
      <vt:lpstr>Data Model for Local Correlations (cont'd)</vt:lpstr>
      <vt:lpstr>Data Model for Local Correlations (cont'd)</vt:lpstr>
      <vt:lpstr>Definition of LC-PNN Query</vt:lpstr>
      <vt:lpstr>Challenges &amp; Solutions</vt:lpstr>
      <vt:lpstr>Index Pruning</vt:lpstr>
      <vt:lpstr>Candidate Filtering with Pre-Computations</vt:lpstr>
      <vt:lpstr>Derivation of Probability Upper Bound</vt:lpstr>
      <vt:lpstr>Candidate Positions of Pivots</vt:lpstr>
      <vt:lpstr>Selection of Pivot Positions</vt:lpstr>
      <vt:lpstr>LC-PNN Query Procedure</vt:lpstr>
      <vt:lpstr>Experimental Evaluation</vt:lpstr>
      <vt:lpstr>LC-PNN Performance vs. a</vt:lpstr>
      <vt:lpstr>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Uncertain Data Management</dc:title>
  <dc:creator>xlian</dc:creator>
  <cp:lastModifiedBy>Lian, Xiang</cp:lastModifiedBy>
  <cp:revision>318</cp:revision>
  <dcterms:created xsi:type="dcterms:W3CDTF">2006-08-16T00:00:00Z</dcterms:created>
  <dcterms:modified xsi:type="dcterms:W3CDTF">2017-10-19T14:03:35Z</dcterms:modified>
</cp:coreProperties>
</file>