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7"/>
  </p:notesMasterIdLst>
  <p:sldIdLst>
    <p:sldId id="257" r:id="rId2"/>
    <p:sldId id="258" r:id="rId3"/>
    <p:sldId id="310" r:id="rId4"/>
    <p:sldId id="350" r:id="rId5"/>
    <p:sldId id="344" r:id="rId6"/>
    <p:sldId id="345" r:id="rId7"/>
    <p:sldId id="349" r:id="rId8"/>
    <p:sldId id="346" r:id="rId9"/>
    <p:sldId id="347" r:id="rId10"/>
    <p:sldId id="348" r:id="rId11"/>
    <p:sldId id="351" r:id="rId12"/>
    <p:sldId id="352" r:id="rId13"/>
    <p:sldId id="353" r:id="rId14"/>
    <p:sldId id="354" r:id="rId15"/>
    <p:sldId id="355" r:id="rId16"/>
    <p:sldId id="356" r:id="rId17"/>
    <p:sldId id="357" r:id="rId18"/>
    <p:sldId id="358" r:id="rId19"/>
    <p:sldId id="359" r:id="rId20"/>
    <p:sldId id="360" r:id="rId21"/>
    <p:sldId id="361" r:id="rId22"/>
    <p:sldId id="362" r:id="rId23"/>
    <p:sldId id="363" r:id="rId24"/>
    <p:sldId id="364" r:id="rId25"/>
    <p:sldId id="365" r:id="rId26"/>
    <p:sldId id="366" r:id="rId27"/>
    <p:sldId id="367" r:id="rId28"/>
    <p:sldId id="368" r:id="rId29"/>
    <p:sldId id="369" r:id="rId30"/>
    <p:sldId id="370" r:id="rId31"/>
    <p:sldId id="371" r:id="rId32"/>
    <p:sldId id="372" r:id="rId33"/>
    <p:sldId id="373" r:id="rId34"/>
    <p:sldId id="374" r:id="rId35"/>
    <p:sldId id="375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FFC5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532" autoAdjust="0"/>
  </p:normalViewPr>
  <p:slideViewPr>
    <p:cSldViewPr>
      <p:cViewPr varScale="1">
        <p:scale>
          <a:sx n="124" d="100"/>
          <a:sy n="124" d="100"/>
        </p:scale>
        <p:origin x="2788" y="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E76C77-275E-41B7-8B7C-640A2FD0DA34}" type="datetimeFigureOut">
              <a:rPr lang="en-US" smtClean="0"/>
              <a:pPr/>
              <a:t>10/4/2017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364DE8-1A28-4A01-A560-C351F3B915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779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30171" indent="-280835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23340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572677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22013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471349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20685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370021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19357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fld id="{B04042F6-9FDA-426C-86F9-346C8313DE21}" type="slidenum">
              <a:rPr lang="en-US" altLang="zh-CN">
                <a:solidFill>
                  <a:prstClr val="black"/>
                </a:solidFill>
              </a:rPr>
              <a:pPr eaLnBrk="1" hangingPunct="1"/>
              <a:t>2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62943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15BEF9-8232-466F-86ED-66E971C85C5F}" type="slidenum">
              <a:rPr lang="zh-CN" altLang="en-US"/>
              <a:pPr/>
              <a:t>18</a:t>
            </a:fld>
            <a:endParaRPr lang="en-US" altLang="zh-CN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404280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66FD50-52EA-48CB-B23B-C3D0301D41C5}" type="slidenum">
              <a:rPr lang="zh-CN" altLang="en-US"/>
              <a:pPr/>
              <a:t>19</a:t>
            </a:fld>
            <a:endParaRPr lang="en-US" altLang="zh-CN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60561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DAB082-5D00-42C3-853B-71EF415AC822}" type="slidenum">
              <a:rPr lang="zh-CN" altLang="en-US"/>
              <a:pPr/>
              <a:t>20</a:t>
            </a:fld>
            <a:endParaRPr lang="en-US" altLang="zh-CN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35309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2C94C-E0F9-474B-BBFB-95AA464E8C41}" type="slidenum">
              <a:rPr lang="zh-CN" altLang="en-US"/>
              <a:pPr/>
              <a:t>21</a:t>
            </a:fld>
            <a:endParaRPr lang="en-US" altLang="zh-CN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5856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8419FE-7631-4130-9D88-CBFEA788895D}" type="slidenum">
              <a:rPr lang="zh-CN" altLang="en-US"/>
              <a:pPr/>
              <a:t>22</a:t>
            </a:fld>
            <a:endParaRPr lang="en-US" altLang="zh-CN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0018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F6AB44-81E8-491A-8A9E-DD02A8AF6406}" type="slidenum">
              <a:rPr lang="zh-CN" altLang="en-US"/>
              <a:pPr/>
              <a:t>23</a:t>
            </a:fld>
            <a:endParaRPr lang="en-US" altLang="zh-CN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45578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A38CD0-2DE0-4AEF-B52E-8D2E718329B9}" type="slidenum">
              <a:rPr lang="zh-CN" altLang="en-US"/>
              <a:pPr/>
              <a:t>24</a:t>
            </a:fld>
            <a:endParaRPr lang="en-US" altLang="zh-CN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45215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44C3D4-21DD-465E-919C-A5F8556C3D4B}" type="slidenum">
              <a:rPr lang="zh-CN" altLang="en-US"/>
              <a:pPr/>
              <a:t>25</a:t>
            </a:fld>
            <a:endParaRPr lang="en-US" altLang="zh-CN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048584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A349E2-E8B1-48C8-9287-577FF23A424C}" type="slidenum">
              <a:rPr lang="zh-CN" altLang="en-US"/>
              <a:pPr/>
              <a:t>26</a:t>
            </a:fld>
            <a:endParaRPr lang="en-US" altLang="zh-CN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580944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F5F3F3-CCEB-4FA0-9807-C6049C67EB20}" type="slidenum">
              <a:rPr lang="zh-CN" altLang="en-US"/>
              <a:pPr/>
              <a:t>27</a:t>
            </a:fld>
            <a:endParaRPr lang="en-US" altLang="zh-CN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507205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defTabSz="912813"/>
            <a:fld id="{6129FD1C-7E90-4EEC-981D-C4BA4759F1D0}" type="slidenum">
              <a:rPr lang="en-US" altLang="zh-CN" sz="1200">
                <a:solidFill>
                  <a:srgbClr val="000000"/>
                </a:solidFill>
              </a:rPr>
              <a:pPr algn="r" defTabSz="912813"/>
              <a:t>3</a:t>
            </a:fld>
            <a:endParaRPr lang="en-US" altLang="zh-CN" sz="1200">
              <a:solidFill>
                <a:srgbClr val="000000"/>
              </a:solidFill>
            </a:endParaRPr>
          </a:p>
        </p:txBody>
      </p:sp>
      <p:sp>
        <p:nvSpPr>
          <p:cNvPr id="152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25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736094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3B0FFE-F732-48A7-81B6-2A488AD2C4AF}" type="slidenum">
              <a:rPr lang="zh-CN" altLang="en-US"/>
              <a:pPr/>
              <a:t>28</a:t>
            </a:fld>
            <a:endParaRPr lang="en-US" altLang="zh-CN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100" dirty="0">
                <a:latin typeface="Times New Roman" pitchFamily="18" charset="0"/>
              </a:rPr>
              <a:t>Each entry in the heap </a:t>
            </a:r>
            <a:r>
              <a:rPr lang="en-US" altLang="zh-CN" sz="1100" i="1" dirty="0">
                <a:latin typeface="Times New Roman" pitchFamily="18" charset="0"/>
              </a:rPr>
              <a:t>H</a:t>
            </a:r>
            <a:r>
              <a:rPr lang="en-US" altLang="zh-CN" sz="1100" dirty="0">
                <a:latin typeface="Times New Roman" pitchFamily="18" charset="0"/>
              </a:rPr>
              <a:t> is in the form (</a:t>
            </a:r>
            <a:r>
              <a:rPr lang="en-US" altLang="zh-CN" sz="1100" i="1" dirty="0">
                <a:latin typeface="Times New Roman" pitchFamily="18" charset="0"/>
              </a:rPr>
              <a:t>e</a:t>
            </a:r>
            <a:r>
              <a:rPr lang="en-US" altLang="zh-CN" sz="1100" dirty="0">
                <a:latin typeface="Times New Roman" pitchFamily="18" charset="0"/>
              </a:rPr>
              <a:t>, </a:t>
            </a:r>
            <a:r>
              <a:rPr lang="en-US" altLang="zh-CN" sz="1100" i="1" dirty="0">
                <a:latin typeface="Times New Roman" pitchFamily="18" charset="0"/>
              </a:rPr>
              <a:t>key</a:t>
            </a:r>
            <a:r>
              <a:rPr lang="en-US" altLang="zh-CN" sz="1100" dirty="0">
                <a:latin typeface="Times New Roman" pitchFamily="18" charset="0"/>
              </a:rPr>
              <a:t>), where </a:t>
            </a:r>
            <a:r>
              <a:rPr lang="en-US" altLang="zh-CN" sz="1100" i="1" dirty="0">
                <a:latin typeface="Times New Roman" pitchFamily="18" charset="0"/>
              </a:rPr>
              <a:t>e</a:t>
            </a:r>
            <a:r>
              <a:rPr lang="en-US" altLang="zh-CN" sz="1100" dirty="0">
                <a:latin typeface="Times New Roman" pitchFamily="18" charset="0"/>
              </a:rPr>
              <a:t> is a node and </a:t>
            </a:r>
            <a:r>
              <a:rPr lang="en-US" altLang="zh-CN" sz="1100" i="1" dirty="0">
                <a:latin typeface="Times New Roman" pitchFamily="18" charset="0"/>
              </a:rPr>
              <a:t>key</a:t>
            </a:r>
            <a:r>
              <a:rPr lang="en-US" altLang="zh-CN" sz="1100" dirty="0">
                <a:latin typeface="Times New Roman" pitchFamily="18" charset="0"/>
              </a:rPr>
              <a:t> is defined as </a:t>
            </a:r>
            <a:r>
              <a:rPr lang="en-US" altLang="zh-CN" sz="1100" i="1" dirty="0">
                <a:latin typeface="Times New Roman" pitchFamily="18" charset="0"/>
              </a:rPr>
              <a:t>min</a:t>
            </a:r>
            <a:r>
              <a:rPr lang="en-US" altLang="zh-CN" sz="1100" i="1" baseline="-25000" dirty="0">
                <a:latin typeface="Times New Roman" pitchFamily="18" charset="0"/>
              </a:rPr>
              <a:t>x </a:t>
            </a:r>
            <a:r>
              <a:rPr lang="en-US" altLang="zh-CN" sz="1100" baseline="-25000" dirty="0">
                <a:latin typeface="Times New Roman" pitchFamily="18" charset="0"/>
                <a:sym typeface="Symbol" pitchFamily="18" charset="2"/>
              </a:rPr>
              <a:t> </a:t>
            </a:r>
            <a:r>
              <a:rPr lang="en-US" altLang="zh-CN" sz="1100" i="1" baseline="-25000" dirty="0">
                <a:latin typeface="Times New Roman" pitchFamily="18" charset="0"/>
                <a:sym typeface="Symbol" pitchFamily="18" charset="2"/>
              </a:rPr>
              <a:t>e</a:t>
            </a:r>
            <a:r>
              <a:rPr lang="en-US" altLang="zh-CN" sz="1100" dirty="0">
                <a:latin typeface="Times New Roman" pitchFamily="18" charset="0"/>
                <a:sym typeface="Symbol" pitchFamily="18" charset="2"/>
              </a:rPr>
              <a:t> {</a:t>
            </a:r>
            <a:r>
              <a:rPr lang="en-US" altLang="zh-CN" sz="1100" i="1" baseline="-25000" dirty="0" err="1">
                <a:latin typeface="Times New Roman" pitchFamily="18" charset="0"/>
                <a:sym typeface="Symbol" pitchFamily="18" charset="2"/>
              </a:rPr>
              <a:t>i</a:t>
            </a:r>
            <a:r>
              <a:rPr lang="en-US" altLang="zh-CN" sz="1100" i="1" baseline="-25000" dirty="0">
                <a:latin typeface="Times New Roman" pitchFamily="18" charset="0"/>
                <a:sym typeface="Symbol" pitchFamily="18" charset="2"/>
              </a:rPr>
              <a:t>=1, d</a:t>
            </a:r>
            <a:r>
              <a:rPr lang="en-US" altLang="zh-CN" sz="1100" dirty="0">
                <a:latin typeface="Times New Roman" pitchFamily="18" charset="0"/>
                <a:sym typeface="Symbol" pitchFamily="18" charset="2"/>
              </a:rPr>
              <a:t> |</a:t>
            </a:r>
            <a:r>
              <a:rPr lang="en-US" altLang="zh-CN" sz="1100" i="1" dirty="0" err="1">
                <a:latin typeface="Times New Roman" pitchFamily="18" charset="0"/>
                <a:sym typeface="Symbol" pitchFamily="18" charset="2"/>
              </a:rPr>
              <a:t>q</a:t>
            </a:r>
            <a:r>
              <a:rPr lang="en-US" altLang="zh-CN" sz="1100" i="1" baseline="-25000" dirty="0" err="1">
                <a:latin typeface="Times New Roman" pitchFamily="18" charset="0"/>
                <a:sym typeface="Symbol" pitchFamily="18" charset="2"/>
              </a:rPr>
              <a:t>i</a:t>
            </a:r>
            <a:r>
              <a:rPr lang="en-US" altLang="zh-CN" sz="1100" dirty="0">
                <a:latin typeface="Times New Roman" pitchFamily="18" charset="0"/>
                <a:sym typeface="Symbol" pitchFamily="18" charset="2"/>
              </a:rPr>
              <a:t> – </a:t>
            </a:r>
            <a:r>
              <a:rPr lang="en-US" altLang="zh-CN" sz="1100" i="1" dirty="0">
                <a:latin typeface="Times New Roman" pitchFamily="18" charset="0"/>
                <a:sym typeface="Symbol" pitchFamily="18" charset="2"/>
              </a:rPr>
              <a:t>x</a:t>
            </a:r>
            <a:r>
              <a:rPr lang="en-US" altLang="zh-CN" sz="1100" i="1" baseline="-25000" dirty="0">
                <a:latin typeface="Times New Roman" pitchFamily="18" charset="0"/>
                <a:sym typeface="Symbol" pitchFamily="18" charset="2"/>
              </a:rPr>
              <a:t>i</a:t>
            </a:r>
            <a:r>
              <a:rPr lang="en-US" altLang="zh-CN" sz="1100" dirty="0">
                <a:latin typeface="Times New Roman" pitchFamily="18" charset="0"/>
                <a:sym typeface="Symbol" pitchFamily="18" charset="2"/>
              </a:rPr>
              <a:t>|/2}</a:t>
            </a:r>
          </a:p>
        </p:txBody>
      </p:sp>
    </p:spTree>
    <p:extLst>
      <p:ext uri="{BB962C8B-B14F-4D97-AF65-F5344CB8AC3E}">
        <p14:creationId xmlns:p14="http://schemas.microsoft.com/office/powerpoint/2010/main" val="126578476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98527E-B2AF-49EC-9446-C347A93D19C9}" type="slidenum">
              <a:rPr lang="zh-CN" altLang="en-US"/>
              <a:pPr/>
              <a:t>29</a:t>
            </a:fld>
            <a:endParaRPr lang="en-US" altLang="zh-CN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6896057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08FBFB-8F56-4528-A1CE-5698BADD667B}" type="slidenum">
              <a:rPr lang="zh-CN" altLang="en-US"/>
              <a:pPr/>
              <a:t>30</a:t>
            </a:fld>
            <a:endParaRPr lang="en-US" altLang="zh-CN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0371798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8D7CB6-5ACE-4755-B8DB-F4BF0398726A}" type="slidenum">
              <a:rPr lang="zh-CN" altLang="en-US"/>
              <a:pPr/>
              <a:t>31</a:t>
            </a:fld>
            <a:endParaRPr lang="en-US" altLang="zh-CN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630225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998185-3433-441F-A95F-A9D098A05261}" type="slidenum">
              <a:rPr lang="zh-CN" altLang="en-US"/>
              <a:pPr/>
              <a:t>32</a:t>
            </a:fld>
            <a:endParaRPr lang="en-US" altLang="zh-CN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2775794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E1F97B-C553-49A5-97F6-E7C309FCE010}" type="slidenum">
              <a:rPr lang="zh-CN" altLang="en-US"/>
              <a:pPr/>
              <a:t>33</a:t>
            </a:fld>
            <a:endParaRPr lang="en-US" altLang="zh-CN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0502593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17405A-1DFE-4298-9CD9-AACD8D3D6D59}" type="slidenum">
              <a:rPr lang="zh-CN" altLang="en-US"/>
              <a:pPr/>
              <a:t>34</a:t>
            </a:fld>
            <a:endParaRPr lang="en-US" altLang="zh-CN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619353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F8422A-9596-4B9E-8D04-95C5CAB6AB5D}" type="slidenum">
              <a:rPr lang="zh-CN" altLang="en-US"/>
              <a:pPr/>
              <a:t>35</a:t>
            </a:fld>
            <a:endParaRPr lang="en-US" altLang="zh-CN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15643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627ADE-DA66-4F9B-8788-96C74CBE676F}" type="slidenum">
              <a:rPr lang="zh-CN" altLang="en-US"/>
              <a:pPr/>
              <a:t>5</a:t>
            </a:fld>
            <a:endParaRPr lang="en-US" altLang="zh-CN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95826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30171" indent="-280835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23340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572677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22013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471349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20685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370021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19357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fld id="{B04042F6-9FDA-426C-86F9-346C8313DE21}" type="slidenum">
              <a:rPr lang="en-US" altLang="zh-CN">
                <a:solidFill>
                  <a:prstClr val="black"/>
                </a:solidFill>
              </a:rPr>
              <a:pPr eaLnBrk="1" hangingPunct="1"/>
              <a:t>6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55353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2FB558-E363-4324-A05F-05EED65F0DFA}" type="slidenum">
              <a:rPr lang="zh-CN" altLang="en-US"/>
              <a:pPr/>
              <a:t>13</a:t>
            </a:fld>
            <a:endParaRPr lang="en-US" altLang="zh-CN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20836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1A09E1-A9D2-4366-A768-E1C7BBD063E7}" type="slidenum">
              <a:rPr lang="zh-CN" altLang="en-US"/>
              <a:pPr/>
              <a:t>14</a:t>
            </a:fld>
            <a:endParaRPr lang="en-US" altLang="zh-CN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 algn="just"/>
            <a:r>
              <a:rPr lang="en-US" altLang="zh-CN" sz="1400" dirty="0">
                <a:latin typeface="Times New Roman" pitchFamily="18" charset="0"/>
              </a:rPr>
              <a:t>Given a query object </a:t>
            </a:r>
            <a:r>
              <a:rPr lang="en-US" altLang="zh-CN" sz="1400" i="1" dirty="0">
                <a:latin typeface="Times New Roman" pitchFamily="18" charset="0"/>
              </a:rPr>
              <a:t>u</a:t>
            </a:r>
            <a:r>
              <a:rPr lang="en-US" altLang="zh-CN" sz="1400" dirty="0">
                <a:latin typeface="Times New Roman" pitchFamily="18" charset="0"/>
              </a:rPr>
              <a:t>, we say object </a:t>
            </a:r>
            <a:r>
              <a:rPr lang="en-US" altLang="zh-CN" sz="1400" i="1" dirty="0">
                <a:latin typeface="Times New Roman" pitchFamily="18" charset="0"/>
              </a:rPr>
              <a:t>o dynamically dominates </a:t>
            </a:r>
            <a:r>
              <a:rPr lang="en-US" altLang="zh-CN" sz="1400" dirty="0">
                <a:latin typeface="Times New Roman" pitchFamily="18" charset="0"/>
              </a:rPr>
              <a:t>object </a:t>
            </a:r>
            <a:r>
              <a:rPr lang="en-US" altLang="zh-CN" sz="1400" i="1" dirty="0">
                <a:latin typeface="Times New Roman" pitchFamily="18" charset="0"/>
              </a:rPr>
              <a:t>p </a:t>
            </a:r>
            <a:r>
              <a:rPr lang="en-US" altLang="zh-CN" sz="1400" dirty="0">
                <a:latin typeface="Times New Roman" pitchFamily="18" charset="0"/>
              </a:rPr>
              <a:t>with respect to </a:t>
            </a:r>
            <a:r>
              <a:rPr lang="en-US" altLang="zh-CN" sz="1400" i="1" dirty="0">
                <a:latin typeface="Times New Roman" pitchFamily="18" charset="0"/>
              </a:rPr>
              <a:t>u </a:t>
            </a:r>
            <a:r>
              <a:rPr lang="en-US" altLang="zh-CN" sz="1400" dirty="0">
                <a:latin typeface="Times New Roman" pitchFamily="18" charset="0"/>
              </a:rPr>
              <a:t>(denoted as </a:t>
            </a:r>
            <a:r>
              <a:rPr lang="en-US" altLang="zh-CN" sz="1400" i="1" dirty="0">
                <a:latin typeface="Times New Roman" pitchFamily="18" charset="0"/>
              </a:rPr>
              <a:t>o &lt;</a:t>
            </a:r>
            <a:r>
              <a:rPr lang="en-US" altLang="zh-CN" sz="1400" i="1" baseline="-25000" dirty="0">
                <a:latin typeface="Times New Roman" pitchFamily="18" charset="0"/>
              </a:rPr>
              <a:t>u</a:t>
            </a:r>
            <a:r>
              <a:rPr lang="en-US" altLang="zh-CN" sz="1400" i="1" dirty="0">
                <a:latin typeface="Times New Roman" pitchFamily="18" charset="0"/>
              </a:rPr>
              <a:t> p</a:t>
            </a:r>
            <a:r>
              <a:rPr lang="en-US" altLang="zh-CN" sz="1400" dirty="0">
                <a:latin typeface="Times New Roman" pitchFamily="18" charset="0"/>
              </a:rPr>
              <a:t>), if it holds that: 1) |</a:t>
            </a:r>
            <a:r>
              <a:rPr lang="en-US" altLang="zh-CN" sz="1400" i="1" dirty="0" err="1">
                <a:latin typeface="Times New Roman" pitchFamily="18" charset="0"/>
              </a:rPr>
              <a:t>o</a:t>
            </a:r>
            <a:r>
              <a:rPr lang="en-US" altLang="zh-CN" sz="1400" i="1" baseline="-25000" dirty="0" err="1">
                <a:latin typeface="Times New Roman" pitchFamily="18" charset="0"/>
              </a:rPr>
              <a:t>i</a:t>
            </a:r>
            <a:r>
              <a:rPr lang="en-US" altLang="zh-CN" sz="1400" i="1" dirty="0">
                <a:latin typeface="Times New Roman" pitchFamily="18" charset="0"/>
              </a:rPr>
              <a:t> - </a:t>
            </a:r>
            <a:r>
              <a:rPr lang="en-US" altLang="zh-CN" sz="1400" i="1" dirty="0" err="1">
                <a:latin typeface="Times New Roman" pitchFamily="18" charset="0"/>
              </a:rPr>
              <a:t>u</a:t>
            </a:r>
            <a:r>
              <a:rPr lang="en-US" altLang="zh-CN" sz="1400" i="1" baseline="-25000" dirty="0" err="1">
                <a:latin typeface="Times New Roman" pitchFamily="18" charset="0"/>
              </a:rPr>
              <a:t>i</a:t>
            </a:r>
            <a:r>
              <a:rPr lang="en-US" altLang="zh-CN" sz="1400" dirty="0">
                <a:latin typeface="Times New Roman" pitchFamily="18" charset="0"/>
              </a:rPr>
              <a:t>| </a:t>
            </a:r>
            <a:r>
              <a:rPr lang="en-US" altLang="zh-CN" sz="1400" dirty="0">
                <a:latin typeface="Times New Roman" pitchFamily="18" charset="0"/>
                <a:sym typeface="Symbol" pitchFamily="18" charset="2"/>
              </a:rPr>
              <a:t> </a:t>
            </a:r>
            <a:r>
              <a:rPr lang="en-US" altLang="zh-CN" sz="1400" i="1" dirty="0">
                <a:latin typeface="Times New Roman" pitchFamily="18" charset="0"/>
                <a:sym typeface="Symbol" pitchFamily="18" charset="2"/>
              </a:rPr>
              <a:t>|p</a:t>
            </a:r>
            <a:r>
              <a:rPr lang="en-US" altLang="zh-CN" sz="1400" i="1" baseline="-25000" dirty="0">
                <a:latin typeface="Times New Roman" pitchFamily="18" charset="0"/>
                <a:sym typeface="Symbol" pitchFamily="18" charset="2"/>
              </a:rPr>
              <a:t>i </a:t>
            </a:r>
            <a:r>
              <a:rPr lang="en-US" altLang="zh-CN" sz="1400" dirty="0">
                <a:latin typeface="Times New Roman" pitchFamily="18" charset="0"/>
                <a:sym typeface="Symbol" pitchFamily="18" charset="2"/>
              </a:rPr>
              <a:t>- </a:t>
            </a:r>
            <a:r>
              <a:rPr lang="en-US" altLang="zh-CN" sz="1400" i="1" dirty="0" err="1">
                <a:latin typeface="Times New Roman" pitchFamily="18" charset="0"/>
                <a:sym typeface="Symbol" pitchFamily="18" charset="2"/>
              </a:rPr>
              <a:t>u</a:t>
            </a:r>
            <a:r>
              <a:rPr lang="en-US" altLang="zh-CN" sz="1400" i="1" baseline="-25000" dirty="0" err="1">
                <a:latin typeface="Times New Roman" pitchFamily="18" charset="0"/>
                <a:sym typeface="Symbol" pitchFamily="18" charset="2"/>
              </a:rPr>
              <a:t>i</a:t>
            </a:r>
            <a:r>
              <a:rPr lang="en-US" altLang="zh-CN" sz="1400" i="1" dirty="0">
                <a:latin typeface="Times New Roman" pitchFamily="18" charset="0"/>
                <a:sym typeface="Symbol" pitchFamily="18" charset="2"/>
              </a:rPr>
              <a:t>|</a:t>
            </a:r>
            <a:r>
              <a:rPr lang="en-US" altLang="zh-CN" sz="1400" i="1" dirty="0">
                <a:latin typeface="Times New Roman" pitchFamily="18" charset="0"/>
              </a:rPr>
              <a:t>,</a:t>
            </a:r>
            <a:r>
              <a:rPr lang="en-US" altLang="zh-CN" sz="1400" dirty="0">
                <a:latin typeface="Times New Roman" pitchFamily="18" charset="0"/>
              </a:rPr>
              <a:t> for all dimensions 1 </a:t>
            </a:r>
            <a:r>
              <a:rPr lang="en-US" altLang="zh-CN" sz="1400" dirty="0">
                <a:latin typeface="Times New Roman" pitchFamily="18" charset="0"/>
                <a:sym typeface="Symbol" pitchFamily="18" charset="2"/>
              </a:rPr>
              <a:t></a:t>
            </a:r>
            <a:r>
              <a:rPr lang="en-US" altLang="zh-CN" sz="1400" i="1" dirty="0">
                <a:latin typeface="Times New Roman" pitchFamily="18" charset="0"/>
              </a:rPr>
              <a:t> </a:t>
            </a:r>
            <a:r>
              <a:rPr lang="en-US" altLang="zh-CN" sz="1400" i="1" dirty="0" err="1">
                <a:latin typeface="Times New Roman" pitchFamily="18" charset="0"/>
              </a:rPr>
              <a:t>i</a:t>
            </a:r>
            <a:r>
              <a:rPr lang="en-US" altLang="zh-CN" sz="1400" i="1" dirty="0">
                <a:latin typeface="Times New Roman" pitchFamily="18" charset="0"/>
              </a:rPr>
              <a:t> </a:t>
            </a:r>
            <a:r>
              <a:rPr lang="en-US" altLang="zh-CN" sz="1400" dirty="0">
                <a:latin typeface="Times New Roman" pitchFamily="18" charset="0"/>
                <a:sym typeface="Symbol" pitchFamily="18" charset="2"/>
              </a:rPr>
              <a:t></a:t>
            </a:r>
            <a:r>
              <a:rPr lang="en-US" altLang="zh-CN" sz="1400" i="1" dirty="0">
                <a:latin typeface="Times New Roman" pitchFamily="18" charset="0"/>
              </a:rPr>
              <a:t> d</a:t>
            </a:r>
            <a:r>
              <a:rPr lang="en-US" altLang="zh-CN" sz="1400" dirty="0">
                <a:latin typeface="Times New Roman" pitchFamily="18" charset="0"/>
              </a:rPr>
              <a:t>, and 2) there exists at least one dimension </a:t>
            </a:r>
            <a:r>
              <a:rPr lang="en-US" altLang="zh-CN" sz="1400" i="1" dirty="0">
                <a:latin typeface="Times New Roman" pitchFamily="18" charset="0"/>
              </a:rPr>
              <a:t>j</a:t>
            </a:r>
            <a:r>
              <a:rPr lang="en-US" altLang="zh-CN" sz="1400" dirty="0">
                <a:latin typeface="Times New Roman" pitchFamily="18" charset="0"/>
              </a:rPr>
              <a:t>, such that |</a:t>
            </a:r>
            <a:r>
              <a:rPr lang="en-US" altLang="zh-CN" sz="1400" i="1" dirty="0" err="1">
                <a:latin typeface="Times New Roman" pitchFamily="18" charset="0"/>
              </a:rPr>
              <a:t>o</a:t>
            </a:r>
            <a:r>
              <a:rPr lang="en-US" altLang="zh-CN" sz="1400" i="1" baseline="-25000" dirty="0" err="1">
                <a:latin typeface="Times New Roman" pitchFamily="18" charset="0"/>
              </a:rPr>
              <a:t>j</a:t>
            </a:r>
            <a:r>
              <a:rPr lang="en-US" altLang="zh-CN" sz="1400" i="1" dirty="0">
                <a:latin typeface="Times New Roman" pitchFamily="18" charset="0"/>
              </a:rPr>
              <a:t> - </a:t>
            </a:r>
            <a:r>
              <a:rPr lang="en-US" altLang="zh-CN" sz="1400" i="1" dirty="0" err="1">
                <a:latin typeface="Times New Roman" pitchFamily="18" charset="0"/>
              </a:rPr>
              <a:t>u</a:t>
            </a:r>
            <a:r>
              <a:rPr lang="en-US" altLang="zh-CN" sz="1400" i="1" baseline="-25000" dirty="0" err="1">
                <a:latin typeface="Times New Roman" pitchFamily="18" charset="0"/>
              </a:rPr>
              <a:t>j</a:t>
            </a:r>
            <a:r>
              <a:rPr lang="en-US" altLang="zh-CN" sz="1400" dirty="0">
                <a:latin typeface="Times New Roman" pitchFamily="18" charset="0"/>
              </a:rPr>
              <a:t>| </a:t>
            </a:r>
            <a:r>
              <a:rPr lang="en-US" altLang="zh-CN" sz="1400" dirty="0">
                <a:latin typeface="Times New Roman" pitchFamily="18" charset="0"/>
                <a:sym typeface="Symbol" pitchFamily="18" charset="2"/>
              </a:rPr>
              <a:t>&lt; </a:t>
            </a:r>
            <a:r>
              <a:rPr lang="en-US" altLang="zh-CN" sz="1400" i="1" dirty="0">
                <a:latin typeface="Times New Roman" pitchFamily="18" charset="0"/>
                <a:sym typeface="Symbol" pitchFamily="18" charset="2"/>
              </a:rPr>
              <a:t>|</a:t>
            </a:r>
            <a:r>
              <a:rPr lang="en-US" altLang="zh-CN" sz="1400" i="1" dirty="0" err="1">
                <a:latin typeface="Times New Roman" pitchFamily="18" charset="0"/>
                <a:sym typeface="Symbol" pitchFamily="18" charset="2"/>
              </a:rPr>
              <a:t>p</a:t>
            </a:r>
            <a:r>
              <a:rPr lang="en-US" altLang="zh-CN" sz="1400" i="1" baseline="-25000" dirty="0" err="1">
                <a:latin typeface="Times New Roman" pitchFamily="18" charset="0"/>
                <a:sym typeface="Symbol" pitchFamily="18" charset="2"/>
              </a:rPr>
              <a:t>j</a:t>
            </a:r>
            <a:r>
              <a:rPr lang="en-US" altLang="zh-CN" sz="1400" i="1" baseline="-25000" dirty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altLang="zh-CN" sz="1400" dirty="0">
                <a:latin typeface="Times New Roman" pitchFamily="18" charset="0"/>
                <a:sym typeface="Symbol" pitchFamily="18" charset="2"/>
              </a:rPr>
              <a:t>- </a:t>
            </a:r>
            <a:r>
              <a:rPr lang="en-US" altLang="zh-CN" sz="1400" i="1" dirty="0" err="1">
                <a:latin typeface="Times New Roman" pitchFamily="18" charset="0"/>
                <a:sym typeface="Symbol" pitchFamily="18" charset="2"/>
              </a:rPr>
              <a:t>u</a:t>
            </a:r>
            <a:r>
              <a:rPr lang="en-US" altLang="zh-CN" sz="1400" i="1" baseline="-25000" dirty="0" err="1">
                <a:latin typeface="Times New Roman" pitchFamily="18" charset="0"/>
                <a:sym typeface="Symbol" pitchFamily="18" charset="2"/>
              </a:rPr>
              <a:t>j</a:t>
            </a:r>
            <a:r>
              <a:rPr lang="en-US" altLang="zh-CN" sz="1400" i="1" dirty="0">
                <a:latin typeface="Times New Roman" pitchFamily="18" charset="0"/>
                <a:sym typeface="Symbol" pitchFamily="18" charset="2"/>
              </a:rPr>
              <a:t>|</a:t>
            </a:r>
          </a:p>
          <a:p>
            <a:pPr lvl="2" algn="just"/>
            <a:endParaRPr lang="en-US" altLang="zh-CN" sz="1400" i="1" dirty="0">
              <a:latin typeface="Times New Roman" pitchFamily="18" charset="0"/>
              <a:sym typeface="Symbol" pitchFamily="18" charset="2"/>
            </a:endParaRPr>
          </a:p>
          <a:p>
            <a:pPr lvl="2" algn="just"/>
            <a:r>
              <a:rPr lang="en-US" altLang="zh-CN" sz="1400" dirty="0">
                <a:latin typeface="Times New Roman" pitchFamily="18" charset="0"/>
              </a:rPr>
              <a:t>Given a query object </a:t>
            </a:r>
            <a:r>
              <a:rPr lang="en-US" altLang="zh-CN" sz="1400" i="1" dirty="0">
                <a:latin typeface="Times New Roman" pitchFamily="18" charset="0"/>
              </a:rPr>
              <a:t>u</a:t>
            </a:r>
            <a:r>
              <a:rPr lang="en-US" altLang="zh-CN" sz="1400" dirty="0">
                <a:latin typeface="Times New Roman" pitchFamily="18" charset="0"/>
              </a:rPr>
              <a:t>, a </a:t>
            </a:r>
            <a:r>
              <a:rPr lang="en-US" altLang="zh-CN" sz="1400" i="1" dirty="0">
                <a:latin typeface="Times New Roman" pitchFamily="18" charset="0"/>
              </a:rPr>
              <a:t>dynamic skyline</a:t>
            </a:r>
            <a:r>
              <a:rPr lang="en-US" altLang="zh-CN" sz="1400" dirty="0">
                <a:latin typeface="Times New Roman" pitchFamily="18" charset="0"/>
              </a:rPr>
              <a:t> query obtains all the objects in the database that are not </a:t>
            </a:r>
            <a:r>
              <a:rPr lang="en-US" altLang="zh-CN" sz="1400" i="1" dirty="0">
                <a:latin typeface="Times New Roman" pitchFamily="18" charset="0"/>
              </a:rPr>
              <a:t>dynamically dominated</a:t>
            </a:r>
            <a:r>
              <a:rPr lang="en-US" altLang="zh-CN" sz="1400" dirty="0">
                <a:latin typeface="Times New Roman" pitchFamily="18" charset="0"/>
              </a:rPr>
              <a:t> by other objects with respect to </a:t>
            </a:r>
            <a:r>
              <a:rPr lang="en-US" altLang="zh-CN" sz="1400" i="1" dirty="0">
                <a:latin typeface="Times New Roman" pitchFamily="18" charset="0"/>
              </a:rPr>
              <a:t>u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438755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F92028-9DDA-4098-BB09-7892DCE5F839}" type="slidenum">
              <a:rPr lang="zh-CN" altLang="en-US"/>
              <a:pPr/>
              <a:t>15</a:t>
            </a:fld>
            <a:endParaRPr lang="en-US" altLang="zh-CN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12328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9944D5-D9FA-4EA8-96FD-35105534492E}" type="slidenum">
              <a:rPr lang="zh-CN" altLang="en-US"/>
              <a:pPr/>
              <a:t>16</a:t>
            </a:fld>
            <a:endParaRPr lang="en-US" altLang="zh-CN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53936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CF834D-3C6B-43FE-86DB-CCDF401F958C}" type="slidenum">
              <a:rPr lang="zh-CN" altLang="en-US"/>
              <a:pPr/>
              <a:t>17</a:t>
            </a:fld>
            <a:endParaRPr lang="en-US" altLang="zh-CN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8239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914400 h 1000"/>
              <a:gd name="T2" fmla="*/ 0 w 1000"/>
              <a:gd name="T3" fmla="*/ 0 h 1000"/>
              <a:gd name="T4" fmla="*/ 7924800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en-US" altLang="zh-CN" noProof="0" smtClean="0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C58099E-2FB3-4AE7-8B19-9FB9B614AB27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323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55C193-50C7-4EAC-8F23-9605DDFD994B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903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4556F6-CC10-40A0-BEBD-D1C8D9DD3250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3131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SIGMOD 2008 @ Vancouver, Canada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6A5CC7E-B7DB-4E08-A6EC-111C33FCA3E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442EF-3B18-4B98-A531-9906D68737B3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45414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D4143C-3574-47BD-8AAD-34B80097BC14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1937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72F5DA-90B2-4D51-8478-A1F31B98EE34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923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867985-D365-4D14-9DC2-77325BD78F0B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955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9242D8-F8DF-4750-9687-EDC89A7B49D5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345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4647EE-E56E-4E99-887D-FE3F26565484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6242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3CD282-BBD1-4B81-8DF8-E0A19C24518A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64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0320C7-C108-4F81-8E78-3DAD5C574276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379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+mj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+mj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+mj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C8C0897-8DF3-409E-A4A0-CAF434E18AE0}" type="slidenum">
              <a:rPr lang="en-US" altLang="zh-CN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609600 h 1000"/>
              <a:gd name="T2" fmla="*/ 0 w 1000"/>
              <a:gd name="T3" fmla="*/ 0 h 1000"/>
              <a:gd name="T4" fmla="*/ 8229600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6435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  <a:ea typeface="+mn-ea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  <a:ea typeface="+mn-ea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  <a:ea typeface="+mn-ea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3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4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5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6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7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9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0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1.bin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notesSlide" Target="../notesSlides/notesSlide21.xml"/><Relationship Id="rId7" Type="http://schemas.openxmlformats.org/officeDocument/2006/relationships/image" Target="../media/image2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22.wmf"/><Relationship Id="rId4" Type="http://schemas.openxmlformats.org/officeDocument/2006/relationships/oleObject" Target="../embeddings/oleObject12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25.wmf"/><Relationship Id="rId4" Type="http://schemas.openxmlformats.org/officeDocument/2006/relationships/oleObject" Target="../embeddings/oleObject14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7" Type="http://schemas.openxmlformats.org/officeDocument/2006/relationships/image" Target="../media/image2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26.wmf"/><Relationship Id="rId4" Type="http://schemas.openxmlformats.org/officeDocument/2006/relationships/oleObject" Target="../embeddings/oleObject15.bin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7" Type="http://schemas.openxmlformats.org/officeDocument/2006/relationships/image" Target="../media/image2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28.wmf"/><Relationship Id="rId4" Type="http://schemas.openxmlformats.org/officeDocument/2006/relationships/oleObject" Target="../embeddings/oleObject17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7" Type="http://schemas.openxmlformats.org/officeDocument/2006/relationships/image" Target="../media/image3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30.wmf"/><Relationship Id="rId4" Type="http://schemas.openxmlformats.org/officeDocument/2006/relationships/oleObject" Target="../embeddings/oleObject19.bin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Probabilistic Data </a:t>
            </a:r>
            <a:r>
              <a:rPr lang="en-US" sz="44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Management</a:t>
            </a:r>
            <a:endParaRPr lang="en-US" sz="44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Chapter 7: Probabilistic Query Answering (5)</a:t>
            </a:r>
          </a:p>
        </p:txBody>
      </p:sp>
    </p:spTree>
    <p:extLst>
      <p:ext uri="{BB962C8B-B14F-4D97-AF65-F5344CB8AC3E}">
        <p14:creationId xmlns:p14="http://schemas.microsoft.com/office/powerpoint/2010/main" val="59673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F6292-85E9-4B89-B0B8-6CCEE9ECDB3B}" type="slidenum">
              <a:rPr lang="en-US" altLang="zh-CN"/>
              <a:pPr/>
              <a:t>10</a:t>
            </a:fld>
            <a:endParaRPr lang="en-US" altLang="zh-CN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Times New Roman" pitchFamily="18" charset="0"/>
              </a:rPr>
              <a:t>Example of Calculating </a:t>
            </a:r>
            <a:r>
              <a:rPr lang="en-US" altLang="zh-CN" dirty="0" smtClean="0">
                <a:latin typeface="Times New Roman" pitchFamily="18" charset="0"/>
              </a:rPr>
              <a:t>Skyline Probability</a:t>
            </a:r>
            <a:endParaRPr lang="en-US" altLang="zh-CN" dirty="0">
              <a:latin typeface="Times New Roman" pitchFamily="18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343400"/>
            <a:ext cx="8077200" cy="1787525"/>
          </a:xfrm>
        </p:spPr>
        <p:txBody>
          <a:bodyPr/>
          <a:lstStyle/>
          <a:p>
            <a:pPr algn="just"/>
            <a:r>
              <a:rPr lang="en-US" altLang="zh-CN" sz="2400">
                <a:latin typeface="Times New Roman" pitchFamily="18" charset="0"/>
              </a:rPr>
              <a:t>The probability </a:t>
            </a:r>
            <a:r>
              <a:rPr lang="en-US" altLang="zh-CN" sz="2400" i="1">
                <a:latin typeface="Times New Roman" pitchFamily="18" charset="0"/>
              </a:rPr>
              <a:t>Pr</a:t>
            </a:r>
            <a:r>
              <a:rPr lang="en-US" altLang="zh-CN" sz="2400">
                <a:latin typeface="Times New Roman" pitchFamily="18" charset="0"/>
              </a:rPr>
              <a:t>(</a:t>
            </a:r>
            <a:r>
              <a:rPr lang="en-US" altLang="zh-CN" sz="2400" i="1">
                <a:latin typeface="Times New Roman" pitchFamily="18" charset="0"/>
              </a:rPr>
              <a:t>D</a:t>
            </a:r>
            <a:r>
              <a:rPr lang="en-US" altLang="zh-CN" sz="2400">
                <a:latin typeface="Times New Roman" pitchFamily="18" charset="0"/>
              </a:rPr>
              <a:t>) that </a:t>
            </a:r>
            <a:r>
              <a:rPr lang="en-US" altLang="zh-CN" sz="2400" i="1">
                <a:latin typeface="Times New Roman" pitchFamily="18" charset="0"/>
              </a:rPr>
              <a:t>D</a:t>
            </a:r>
            <a:r>
              <a:rPr lang="en-US" altLang="zh-CN" sz="2400">
                <a:latin typeface="Times New Roman" pitchFamily="18" charset="0"/>
              </a:rPr>
              <a:t> is not dominated by other objects is given by:</a:t>
            </a:r>
          </a:p>
        </p:txBody>
      </p:sp>
      <p:pic>
        <p:nvPicPr>
          <p:cNvPr id="15367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447800"/>
            <a:ext cx="4495800" cy="294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9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800600"/>
            <a:ext cx="4953000" cy="1335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381000" y="2362200"/>
            <a:ext cx="169227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>
                <a:latin typeface="Times New Roman" pitchFamily="18" charset="0"/>
              </a:rPr>
              <a:t>4 instances of </a:t>
            </a:r>
            <a:r>
              <a:rPr lang="en-US" altLang="zh-CN" i="1">
                <a:latin typeface="Times New Roman" pitchFamily="18" charset="0"/>
              </a:rPr>
              <a:t>A</a:t>
            </a:r>
          </a:p>
          <a:p>
            <a:pPr algn="l"/>
            <a:r>
              <a:rPr lang="en-US" altLang="zh-CN">
                <a:latin typeface="Times New Roman" pitchFamily="18" charset="0"/>
              </a:rPr>
              <a:t>3 instances of </a:t>
            </a:r>
            <a:r>
              <a:rPr lang="en-US" altLang="zh-CN" i="1">
                <a:latin typeface="Times New Roman" pitchFamily="18" charset="0"/>
              </a:rPr>
              <a:t>B</a:t>
            </a:r>
            <a:endParaRPr lang="en-US" altLang="zh-CN">
              <a:latin typeface="Times New Roman" pitchFamily="18" charset="0"/>
            </a:endParaRPr>
          </a:p>
          <a:p>
            <a:pPr algn="l"/>
            <a:r>
              <a:rPr lang="en-US" altLang="zh-CN">
                <a:latin typeface="Times New Roman" pitchFamily="18" charset="0"/>
              </a:rPr>
              <a:t>3 instances of </a:t>
            </a:r>
            <a:r>
              <a:rPr lang="en-US" altLang="zh-CN" i="1">
                <a:latin typeface="Times New Roman" pitchFamily="18" charset="0"/>
              </a:rPr>
              <a:t>C</a:t>
            </a:r>
            <a:endParaRPr lang="en-US" altLang="zh-CN">
              <a:latin typeface="Times New Roman" pitchFamily="18" charset="0"/>
            </a:endParaRPr>
          </a:p>
          <a:p>
            <a:pPr algn="l"/>
            <a:r>
              <a:rPr lang="en-US" altLang="zh-CN">
                <a:latin typeface="Times New Roman" pitchFamily="18" charset="0"/>
              </a:rPr>
              <a:t>3 instances of </a:t>
            </a:r>
            <a:r>
              <a:rPr lang="en-US" altLang="zh-CN" i="1">
                <a:latin typeface="Times New Roman" pitchFamily="18" charset="0"/>
              </a:rPr>
              <a:t>D</a:t>
            </a:r>
            <a:endParaRPr lang="en-US" altLang="zh-CN">
              <a:latin typeface="Times New Roman" pitchFamily="18" charset="0"/>
            </a:endParaRPr>
          </a:p>
        </p:txBody>
      </p:sp>
      <p:sp>
        <p:nvSpPr>
          <p:cNvPr id="15371" name="Oval 11"/>
          <p:cNvSpPr>
            <a:spLocks noChangeArrowheads="1"/>
          </p:cNvSpPr>
          <p:nvPr/>
        </p:nvSpPr>
        <p:spPr bwMode="auto">
          <a:xfrm>
            <a:off x="2667000" y="2286000"/>
            <a:ext cx="304800" cy="304800"/>
          </a:xfrm>
          <a:prstGeom prst="ellipse">
            <a:avLst/>
          </a:prstGeom>
          <a:solidFill>
            <a:srgbClr val="00FFFF">
              <a:alpha val="27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2" name="Oval 12"/>
          <p:cNvSpPr>
            <a:spLocks noChangeArrowheads="1"/>
          </p:cNvSpPr>
          <p:nvPr/>
        </p:nvSpPr>
        <p:spPr bwMode="auto">
          <a:xfrm>
            <a:off x="3352800" y="2895600"/>
            <a:ext cx="304800" cy="304800"/>
          </a:xfrm>
          <a:prstGeom prst="ellipse">
            <a:avLst/>
          </a:prstGeom>
          <a:solidFill>
            <a:srgbClr val="FF0000">
              <a:alpha val="27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3" name="Oval 13"/>
          <p:cNvSpPr>
            <a:spLocks noChangeArrowheads="1"/>
          </p:cNvSpPr>
          <p:nvPr/>
        </p:nvSpPr>
        <p:spPr bwMode="auto">
          <a:xfrm>
            <a:off x="3962400" y="3276600"/>
            <a:ext cx="457200" cy="685800"/>
          </a:xfrm>
          <a:prstGeom prst="ellipse">
            <a:avLst/>
          </a:prstGeom>
          <a:solidFill>
            <a:srgbClr val="FF0000">
              <a:alpha val="27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4" name="Oval 14"/>
          <p:cNvSpPr>
            <a:spLocks noChangeArrowheads="1"/>
          </p:cNvSpPr>
          <p:nvPr/>
        </p:nvSpPr>
        <p:spPr bwMode="auto">
          <a:xfrm>
            <a:off x="3352800" y="2895600"/>
            <a:ext cx="304800" cy="304800"/>
          </a:xfrm>
          <a:prstGeom prst="ellipse">
            <a:avLst/>
          </a:prstGeom>
          <a:solidFill>
            <a:srgbClr val="FF00FF">
              <a:alpha val="27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90270" y="6183868"/>
            <a:ext cx="7639330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</a:rPr>
              <a:t>Pei J. et al. Probabilistic </a:t>
            </a:r>
            <a:r>
              <a:rPr lang="en-US" altLang="zh-CN" dirty="0">
                <a:latin typeface="Times New Roman" pitchFamily="18" charset="0"/>
              </a:rPr>
              <a:t>Skyline on Uncertain </a:t>
            </a:r>
            <a:r>
              <a:rPr lang="en-US" altLang="zh-CN" dirty="0" smtClean="0">
                <a:latin typeface="Times New Roman" pitchFamily="18" charset="0"/>
              </a:rPr>
              <a:t>Data. In VLDB, 2007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716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1" grpId="0" animBg="1"/>
      <p:bldP spid="15372" grpId="0" animBg="1"/>
      <p:bldP spid="15372" grpId="1" animBg="1"/>
      <p:bldP spid="15373" grpId="0" animBg="1"/>
      <p:bldP spid="1537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AE9E8-6A82-4944-A93A-E038C51BC05F}" type="slidenum">
              <a:rPr lang="en-US" altLang="zh-CN"/>
              <a:pPr/>
              <a:t>11</a:t>
            </a:fld>
            <a:endParaRPr lang="en-US" altLang="zh-CN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Times New Roman" pitchFamily="18" charset="0"/>
              </a:rPr>
              <a:t>Basic Pruning Rule</a:t>
            </a:r>
            <a:endParaRPr lang="en-US" altLang="zh-CN" dirty="0">
              <a:latin typeface="Times New Roman" pitchFamily="18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US" altLang="zh-CN" dirty="0">
                <a:latin typeface="Times New Roman" pitchFamily="18" charset="0"/>
              </a:rPr>
              <a:t>Bounding skyline probability</a:t>
            </a:r>
          </a:p>
          <a:p>
            <a:pPr lvl="1" algn="just"/>
            <a:r>
              <a:rPr lang="en-US" altLang="zh-CN" i="1" dirty="0">
                <a:latin typeface="Times New Roman" pitchFamily="18" charset="0"/>
                <a:sym typeface="Symbol" pitchFamily="18" charset="2"/>
              </a:rPr>
              <a:t>Pr</a:t>
            </a:r>
            <a:r>
              <a:rPr lang="en-US" altLang="zh-CN" dirty="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altLang="zh-CN" i="1" dirty="0" err="1">
                <a:latin typeface="Times New Roman" pitchFamily="18" charset="0"/>
                <a:sym typeface="Symbol" pitchFamily="18" charset="2"/>
              </a:rPr>
              <a:t>U</a:t>
            </a:r>
            <a:r>
              <a:rPr lang="en-US" altLang="zh-CN" i="1" baseline="-25000" dirty="0" err="1">
                <a:latin typeface="Times New Roman" pitchFamily="18" charset="0"/>
                <a:sym typeface="Symbol" pitchFamily="18" charset="2"/>
              </a:rPr>
              <a:t>max</a:t>
            </a:r>
            <a:r>
              <a:rPr lang="en-US" altLang="zh-CN" dirty="0">
                <a:latin typeface="Times New Roman" pitchFamily="18" charset="0"/>
                <a:sym typeface="Symbol" pitchFamily="18" charset="2"/>
              </a:rPr>
              <a:t>)  </a:t>
            </a:r>
            <a:r>
              <a:rPr lang="en-US" altLang="zh-CN" i="1" dirty="0">
                <a:latin typeface="Times New Roman" pitchFamily="18" charset="0"/>
                <a:sym typeface="Symbol" pitchFamily="18" charset="2"/>
              </a:rPr>
              <a:t>Pr</a:t>
            </a:r>
            <a:r>
              <a:rPr lang="en-US" altLang="zh-CN" dirty="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altLang="zh-CN" i="1" dirty="0">
                <a:latin typeface="Times New Roman" pitchFamily="18" charset="0"/>
                <a:sym typeface="Symbol" pitchFamily="18" charset="2"/>
              </a:rPr>
              <a:t>U</a:t>
            </a:r>
            <a:r>
              <a:rPr lang="en-US" altLang="zh-CN" dirty="0">
                <a:latin typeface="Times New Roman" pitchFamily="18" charset="0"/>
                <a:sym typeface="Symbol" pitchFamily="18" charset="2"/>
              </a:rPr>
              <a:t>)  </a:t>
            </a:r>
            <a:r>
              <a:rPr lang="en-US" altLang="zh-CN" i="1" dirty="0">
                <a:latin typeface="Times New Roman" pitchFamily="18" charset="0"/>
                <a:sym typeface="Symbol" pitchFamily="18" charset="2"/>
              </a:rPr>
              <a:t>Pr</a:t>
            </a:r>
            <a:r>
              <a:rPr lang="en-US" altLang="zh-CN" dirty="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altLang="zh-CN" i="1" dirty="0" err="1">
                <a:latin typeface="Times New Roman" pitchFamily="18" charset="0"/>
                <a:sym typeface="Symbol" pitchFamily="18" charset="2"/>
              </a:rPr>
              <a:t>U</a:t>
            </a:r>
            <a:r>
              <a:rPr lang="en-US" altLang="zh-CN" i="1" baseline="-25000" dirty="0" err="1">
                <a:latin typeface="Times New Roman" pitchFamily="18" charset="0"/>
                <a:sym typeface="Symbol" pitchFamily="18" charset="2"/>
              </a:rPr>
              <a:t>min</a:t>
            </a:r>
            <a:r>
              <a:rPr lang="en-US" altLang="zh-CN" dirty="0">
                <a:latin typeface="Times New Roman" pitchFamily="18" charset="0"/>
                <a:sym typeface="Symbol" pitchFamily="18" charset="2"/>
              </a:rPr>
              <a:t>)</a:t>
            </a:r>
          </a:p>
          <a:p>
            <a:pPr algn="just"/>
            <a:r>
              <a:rPr lang="en-US" altLang="zh-CN" dirty="0">
                <a:latin typeface="Times New Roman" pitchFamily="18" charset="0"/>
                <a:sym typeface="Symbol" pitchFamily="18" charset="2"/>
              </a:rPr>
              <a:t>If </a:t>
            </a:r>
            <a:r>
              <a:rPr lang="en-US" altLang="zh-CN" i="1" dirty="0">
                <a:latin typeface="Times New Roman" pitchFamily="18" charset="0"/>
                <a:sym typeface="Symbol" pitchFamily="18" charset="2"/>
              </a:rPr>
              <a:t>Pr</a:t>
            </a:r>
            <a:r>
              <a:rPr lang="en-US" altLang="zh-CN" dirty="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altLang="zh-CN" i="1" dirty="0" err="1">
                <a:latin typeface="Times New Roman" pitchFamily="18" charset="0"/>
                <a:sym typeface="Symbol" pitchFamily="18" charset="2"/>
              </a:rPr>
              <a:t>U</a:t>
            </a:r>
            <a:r>
              <a:rPr lang="en-US" altLang="zh-CN" i="1" baseline="-25000" dirty="0" err="1">
                <a:latin typeface="Times New Roman" pitchFamily="18" charset="0"/>
                <a:sym typeface="Symbol" pitchFamily="18" charset="2"/>
              </a:rPr>
              <a:t>min</a:t>
            </a:r>
            <a:r>
              <a:rPr lang="en-US" altLang="zh-CN" dirty="0">
                <a:latin typeface="Times New Roman" pitchFamily="18" charset="0"/>
                <a:sym typeface="Symbol" pitchFamily="18" charset="2"/>
              </a:rPr>
              <a:t>) &lt; </a:t>
            </a:r>
            <a:r>
              <a:rPr lang="en-US" altLang="zh-CN" i="1" dirty="0">
                <a:latin typeface="Times New Roman" pitchFamily="18" charset="0"/>
                <a:sym typeface="Symbol" pitchFamily="18" charset="2"/>
              </a:rPr>
              <a:t>p</a:t>
            </a:r>
            <a:r>
              <a:rPr lang="en-US" altLang="zh-CN" dirty="0">
                <a:latin typeface="Times New Roman" pitchFamily="18" charset="0"/>
                <a:sym typeface="Symbol" pitchFamily="18" charset="2"/>
              </a:rPr>
              <a:t>, then </a:t>
            </a:r>
            <a:r>
              <a:rPr lang="en-US" altLang="zh-CN" i="1" dirty="0">
                <a:latin typeface="Times New Roman" pitchFamily="18" charset="0"/>
                <a:sym typeface="Symbol" pitchFamily="18" charset="2"/>
              </a:rPr>
              <a:t>U</a:t>
            </a:r>
            <a:r>
              <a:rPr lang="en-US" altLang="zh-CN" dirty="0">
                <a:latin typeface="Times New Roman" pitchFamily="18" charset="0"/>
                <a:sym typeface="Symbol" pitchFamily="18" charset="2"/>
              </a:rPr>
              <a:t> can be pruned; if </a:t>
            </a:r>
            <a:r>
              <a:rPr lang="en-US" altLang="zh-CN" i="1" dirty="0">
                <a:latin typeface="Times New Roman" pitchFamily="18" charset="0"/>
                <a:sym typeface="Symbol" pitchFamily="18" charset="2"/>
              </a:rPr>
              <a:t>Pr</a:t>
            </a:r>
            <a:r>
              <a:rPr lang="en-US" altLang="zh-CN" dirty="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altLang="zh-CN" i="1" dirty="0" err="1">
                <a:latin typeface="Times New Roman" pitchFamily="18" charset="0"/>
                <a:sym typeface="Symbol" pitchFamily="18" charset="2"/>
              </a:rPr>
              <a:t>U</a:t>
            </a:r>
            <a:r>
              <a:rPr lang="en-US" altLang="zh-CN" i="1" baseline="-25000" dirty="0" err="1">
                <a:latin typeface="Times New Roman" pitchFamily="18" charset="0"/>
                <a:sym typeface="Symbol" pitchFamily="18" charset="2"/>
              </a:rPr>
              <a:t>max</a:t>
            </a:r>
            <a:r>
              <a:rPr lang="en-US" altLang="zh-CN" dirty="0">
                <a:latin typeface="Times New Roman" pitchFamily="18" charset="0"/>
                <a:sym typeface="Symbol" pitchFamily="18" charset="2"/>
              </a:rPr>
              <a:t>)  </a:t>
            </a:r>
            <a:r>
              <a:rPr lang="en-US" altLang="zh-CN" i="1" dirty="0">
                <a:latin typeface="Times New Roman" pitchFamily="18" charset="0"/>
                <a:sym typeface="Symbol" pitchFamily="18" charset="2"/>
              </a:rPr>
              <a:t>p</a:t>
            </a:r>
            <a:r>
              <a:rPr lang="en-US" altLang="zh-CN" dirty="0">
                <a:latin typeface="Times New Roman" pitchFamily="18" charset="0"/>
                <a:sym typeface="Symbol" pitchFamily="18" charset="2"/>
              </a:rPr>
              <a:t>, then </a:t>
            </a:r>
            <a:r>
              <a:rPr lang="en-US" altLang="zh-CN" i="1" dirty="0">
                <a:latin typeface="Times New Roman" pitchFamily="18" charset="0"/>
                <a:sym typeface="Symbol" pitchFamily="18" charset="2"/>
              </a:rPr>
              <a:t>U</a:t>
            </a:r>
            <a:r>
              <a:rPr lang="en-US" altLang="zh-CN" dirty="0">
                <a:latin typeface="Times New Roman" pitchFamily="18" charset="0"/>
                <a:sym typeface="Symbol" pitchFamily="18" charset="2"/>
              </a:rPr>
              <a:t> is the final result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3048000" y="4343400"/>
            <a:ext cx="1905000" cy="1219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5105400" y="4038600"/>
            <a:ext cx="6429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zh-CN" sz="2000" i="1">
                <a:latin typeface="Times New Roman" pitchFamily="18" charset="0"/>
              </a:rPr>
              <a:t>U</a:t>
            </a:r>
            <a:r>
              <a:rPr lang="en-US" altLang="zh-CN" sz="2000" i="1" baseline="-25000">
                <a:latin typeface="Times New Roman" pitchFamily="18" charset="0"/>
              </a:rPr>
              <a:t>max</a:t>
            </a:r>
            <a:endParaRPr lang="en-US" altLang="zh-CN" sz="2000" i="1">
              <a:latin typeface="Times New Roman" pitchFamily="18" charset="0"/>
            </a:endParaRPr>
          </a:p>
        </p:txBody>
      </p:sp>
      <p:sp>
        <p:nvSpPr>
          <p:cNvPr id="16390" name="Oval 6"/>
          <p:cNvSpPr>
            <a:spLocks noChangeArrowheads="1"/>
          </p:cNvSpPr>
          <p:nvPr/>
        </p:nvSpPr>
        <p:spPr bwMode="auto">
          <a:xfrm>
            <a:off x="4876800" y="4267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Oval 7"/>
          <p:cNvSpPr>
            <a:spLocks noChangeArrowheads="1"/>
          </p:cNvSpPr>
          <p:nvPr/>
        </p:nvSpPr>
        <p:spPr bwMode="auto">
          <a:xfrm>
            <a:off x="2971800" y="5486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2438400" y="5562600"/>
            <a:ext cx="6159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zh-CN" sz="2000" i="1">
                <a:latin typeface="Times New Roman" pitchFamily="18" charset="0"/>
              </a:rPr>
              <a:t>U</a:t>
            </a:r>
            <a:r>
              <a:rPr lang="en-US" altLang="zh-CN" sz="2000" i="1" baseline="-25000">
                <a:latin typeface="Times New Roman" pitchFamily="18" charset="0"/>
              </a:rPr>
              <a:t>min</a:t>
            </a:r>
            <a:endParaRPr lang="en-US" altLang="zh-CN" sz="2000" i="1">
              <a:latin typeface="Times New Roman" pitchFamily="18" charset="0"/>
            </a:endParaRP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2286000" y="6096000"/>
            <a:ext cx="381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 flipV="1">
            <a:off x="2286000" y="3733800"/>
            <a:ext cx="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3733800" y="4751388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zh-CN" sz="2400" i="1">
                <a:latin typeface="Times New Roman" pitchFamily="18" charset="0"/>
              </a:rPr>
              <a:t>U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90270" y="6183868"/>
            <a:ext cx="7639330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</a:rPr>
              <a:t>Pei J. et al. Probabilistic </a:t>
            </a:r>
            <a:r>
              <a:rPr lang="en-US" altLang="zh-CN" dirty="0">
                <a:latin typeface="Times New Roman" pitchFamily="18" charset="0"/>
              </a:rPr>
              <a:t>Skyline on Uncertain </a:t>
            </a:r>
            <a:r>
              <a:rPr lang="en-US" altLang="zh-CN" dirty="0" smtClean="0">
                <a:latin typeface="Times New Roman" pitchFamily="18" charset="0"/>
              </a:rPr>
              <a:t>Data. In VLDB, 2007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1341438"/>
            <a:ext cx="7931150" cy="244792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altLang="zh-CN" sz="4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宋体" pitchFamily="2" charset="-122"/>
              </a:rPr>
              <a:t>Monochromatic and </a:t>
            </a:r>
            <a:r>
              <a:rPr lang="en-US" altLang="zh-CN" sz="4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宋体" pitchFamily="2" charset="-122"/>
              </a:rPr>
              <a:t>Bichromatic</a:t>
            </a:r>
            <a:r>
              <a:rPr lang="en-US" altLang="zh-CN" sz="4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宋体" pitchFamily="2" charset="-122"/>
              </a:rPr>
              <a:t> Reverse Skyline Search over Uncertain Databases</a:t>
            </a:r>
            <a:endParaRPr lang="en-US" altLang="zh-CN" sz="44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038600"/>
            <a:ext cx="6553200" cy="1752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CN" sz="2200" i="1" dirty="0" smtClean="0">
                <a:latin typeface="Times New Roman" pitchFamily="18" charset="0"/>
                <a:ea typeface="宋体" pitchFamily="2" charset="-122"/>
              </a:rPr>
              <a:t>ACM Conference on the Management of Data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200" dirty="0" smtClean="0">
                <a:latin typeface="Times New Roman" pitchFamily="18" charset="0"/>
                <a:ea typeface="宋体" pitchFamily="2" charset="-122"/>
              </a:rPr>
              <a:t>(SIGMOD), 2008</a:t>
            </a:r>
          </a:p>
        </p:txBody>
      </p:sp>
      <p:sp>
        <p:nvSpPr>
          <p:cNvPr id="36868" name="Rectangle 3"/>
          <p:cNvSpPr>
            <a:spLocks noChangeArrowheads="1"/>
          </p:cNvSpPr>
          <p:nvPr/>
        </p:nvSpPr>
        <p:spPr bwMode="auto">
          <a:xfrm>
            <a:off x="0" y="1057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0" y="1057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4EDFA-96F7-4D85-90AB-F5251EB24C25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800" dirty="0" smtClean="0">
                <a:latin typeface="Times New Roman" pitchFamily="18" charset="0"/>
                <a:ea typeface="宋体" pitchFamily="2" charset="-122"/>
              </a:rPr>
              <a:t>Recall: Static </a:t>
            </a:r>
            <a:r>
              <a:rPr lang="en-US" altLang="zh-CN" sz="3800" dirty="0">
                <a:latin typeface="Times New Roman" pitchFamily="18" charset="0"/>
                <a:ea typeface="宋体" pitchFamily="2" charset="-122"/>
              </a:rPr>
              <a:t>Skyline Problem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724400" cy="4530725"/>
          </a:xfrm>
        </p:spPr>
        <p:txBody>
          <a:bodyPr/>
          <a:lstStyle/>
          <a:p>
            <a:pPr algn="just"/>
            <a:r>
              <a:rPr lang="en-US" altLang="zh-CN" sz="2600">
                <a:latin typeface="Times New Roman" pitchFamily="18" charset="0"/>
                <a:ea typeface="宋体" pitchFamily="2" charset="-122"/>
              </a:rPr>
              <a:t>Point </a:t>
            </a:r>
            <a:r>
              <a:rPr lang="en-US" altLang="zh-CN" sz="2600" i="1">
                <a:latin typeface="Times New Roman" pitchFamily="18" charset="0"/>
                <a:ea typeface="宋体" pitchFamily="2" charset="-122"/>
              </a:rPr>
              <a:t>o</a:t>
            </a:r>
            <a:r>
              <a:rPr lang="en-US" altLang="zh-CN" sz="2600">
                <a:latin typeface="Times New Roman" pitchFamily="18" charset="0"/>
                <a:ea typeface="宋体" pitchFamily="2" charset="-122"/>
              </a:rPr>
              <a:t>(</a:t>
            </a:r>
            <a:r>
              <a:rPr lang="en-US" altLang="zh-CN" sz="2600" i="1">
                <a:latin typeface="Times New Roman" pitchFamily="18" charset="0"/>
                <a:ea typeface="宋体" pitchFamily="2" charset="-122"/>
              </a:rPr>
              <a:t>o</a:t>
            </a:r>
            <a:r>
              <a:rPr lang="en-US" altLang="zh-CN" sz="2600" baseline="-25000">
                <a:latin typeface="Times New Roman" pitchFamily="18" charset="0"/>
                <a:ea typeface="宋体" pitchFamily="2" charset="-122"/>
              </a:rPr>
              <a:t>1</a:t>
            </a:r>
            <a:r>
              <a:rPr lang="en-US" altLang="zh-CN" sz="2600">
                <a:latin typeface="Times New Roman" pitchFamily="18" charset="0"/>
                <a:ea typeface="宋体" pitchFamily="2" charset="-122"/>
              </a:rPr>
              <a:t>,</a:t>
            </a:r>
            <a:r>
              <a:rPr lang="en-US" altLang="zh-CN" sz="2600" i="1">
                <a:latin typeface="Times New Roman" pitchFamily="18" charset="0"/>
                <a:ea typeface="宋体" pitchFamily="2" charset="-122"/>
              </a:rPr>
              <a:t>o</a:t>
            </a:r>
            <a:r>
              <a:rPr lang="en-US" altLang="zh-CN" sz="2600" baseline="-25000">
                <a:latin typeface="Times New Roman" pitchFamily="18" charset="0"/>
                <a:ea typeface="宋体" pitchFamily="2" charset="-122"/>
              </a:rPr>
              <a:t>2</a:t>
            </a:r>
            <a:r>
              <a:rPr lang="en-US" altLang="zh-CN" sz="2600">
                <a:latin typeface="Times New Roman" pitchFamily="18" charset="0"/>
                <a:ea typeface="宋体" pitchFamily="2" charset="-122"/>
              </a:rPr>
              <a:t>, …, </a:t>
            </a:r>
            <a:r>
              <a:rPr lang="en-US" altLang="zh-CN" sz="2600" i="1">
                <a:latin typeface="Times New Roman" pitchFamily="18" charset="0"/>
                <a:ea typeface="宋体" pitchFamily="2" charset="-122"/>
              </a:rPr>
              <a:t>o</a:t>
            </a:r>
            <a:r>
              <a:rPr lang="en-US" altLang="zh-CN" sz="2600" i="1" baseline="-25000">
                <a:latin typeface="Times New Roman" pitchFamily="18" charset="0"/>
                <a:ea typeface="宋体" pitchFamily="2" charset="-122"/>
              </a:rPr>
              <a:t>d</a:t>
            </a:r>
            <a:r>
              <a:rPr lang="en-US" altLang="zh-CN" sz="2600">
                <a:latin typeface="Times New Roman" pitchFamily="18" charset="0"/>
                <a:ea typeface="宋体" pitchFamily="2" charset="-122"/>
              </a:rPr>
              <a:t>) </a:t>
            </a:r>
            <a:r>
              <a:rPr lang="en-US" altLang="zh-CN" sz="2600" i="1">
                <a:latin typeface="Times New Roman" pitchFamily="18" charset="0"/>
                <a:ea typeface="宋体" pitchFamily="2" charset="-122"/>
              </a:rPr>
              <a:t>dominates</a:t>
            </a:r>
            <a:r>
              <a:rPr lang="en-US" altLang="zh-CN" sz="2600">
                <a:latin typeface="Times New Roman" pitchFamily="18" charset="0"/>
                <a:ea typeface="宋体" pitchFamily="2" charset="-122"/>
              </a:rPr>
              <a:t> point </a:t>
            </a:r>
            <a:r>
              <a:rPr lang="en-US" altLang="zh-CN" sz="2600" i="1">
                <a:latin typeface="Times New Roman" pitchFamily="18" charset="0"/>
                <a:ea typeface="宋体" pitchFamily="2" charset="-122"/>
              </a:rPr>
              <a:t>p</a:t>
            </a:r>
            <a:r>
              <a:rPr lang="en-US" altLang="zh-CN" sz="2600">
                <a:latin typeface="Times New Roman" pitchFamily="18" charset="0"/>
                <a:ea typeface="宋体" pitchFamily="2" charset="-122"/>
              </a:rPr>
              <a:t>(</a:t>
            </a:r>
            <a:r>
              <a:rPr lang="en-US" altLang="zh-CN" sz="2600" i="1">
                <a:latin typeface="Times New Roman" pitchFamily="18" charset="0"/>
                <a:ea typeface="宋体" pitchFamily="2" charset="-122"/>
              </a:rPr>
              <a:t>p</a:t>
            </a:r>
            <a:r>
              <a:rPr lang="en-US" altLang="zh-CN" sz="2600" baseline="-25000">
                <a:latin typeface="Times New Roman" pitchFamily="18" charset="0"/>
                <a:ea typeface="宋体" pitchFamily="2" charset="-122"/>
              </a:rPr>
              <a:t>1</a:t>
            </a:r>
            <a:r>
              <a:rPr lang="en-US" altLang="zh-CN" sz="2600">
                <a:latin typeface="Times New Roman" pitchFamily="18" charset="0"/>
                <a:ea typeface="宋体" pitchFamily="2" charset="-122"/>
              </a:rPr>
              <a:t>,</a:t>
            </a:r>
            <a:r>
              <a:rPr lang="en-US" altLang="zh-CN" sz="2600" i="1">
                <a:latin typeface="Times New Roman" pitchFamily="18" charset="0"/>
                <a:ea typeface="宋体" pitchFamily="2" charset="-122"/>
              </a:rPr>
              <a:t>p</a:t>
            </a:r>
            <a:r>
              <a:rPr lang="en-US" altLang="zh-CN" sz="2600" baseline="-25000">
                <a:latin typeface="Times New Roman" pitchFamily="18" charset="0"/>
                <a:ea typeface="宋体" pitchFamily="2" charset="-122"/>
              </a:rPr>
              <a:t>2</a:t>
            </a:r>
            <a:r>
              <a:rPr lang="en-US" altLang="zh-CN" sz="2600">
                <a:latin typeface="Times New Roman" pitchFamily="18" charset="0"/>
                <a:ea typeface="宋体" pitchFamily="2" charset="-122"/>
              </a:rPr>
              <a:t>, …, </a:t>
            </a:r>
            <a:r>
              <a:rPr lang="en-US" altLang="zh-CN" sz="2600" i="1">
                <a:latin typeface="Times New Roman" pitchFamily="18" charset="0"/>
                <a:ea typeface="宋体" pitchFamily="2" charset="-122"/>
              </a:rPr>
              <a:t>p</a:t>
            </a:r>
            <a:r>
              <a:rPr lang="en-US" altLang="zh-CN" sz="2600" i="1" baseline="-25000">
                <a:latin typeface="Times New Roman" pitchFamily="18" charset="0"/>
                <a:ea typeface="宋体" pitchFamily="2" charset="-122"/>
              </a:rPr>
              <a:t>d</a:t>
            </a:r>
            <a:r>
              <a:rPr lang="en-US" altLang="zh-CN" sz="2600">
                <a:latin typeface="Times New Roman" pitchFamily="18" charset="0"/>
                <a:ea typeface="宋体" pitchFamily="2" charset="-122"/>
              </a:rPr>
              <a:t>), iff </a:t>
            </a:r>
          </a:p>
          <a:p>
            <a:pPr lvl="1" algn="just"/>
            <a:r>
              <a:rPr lang="en-US" altLang="zh-CN" sz="2400" i="1">
                <a:latin typeface="Times New Roman" pitchFamily="18" charset="0"/>
                <a:ea typeface="宋体" pitchFamily="2" charset="-122"/>
              </a:rPr>
              <a:t>o</a:t>
            </a:r>
            <a:r>
              <a:rPr lang="en-US" altLang="zh-CN" sz="2400" i="1" baseline="-25000">
                <a:latin typeface="Times New Roman" pitchFamily="18" charset="0"/>
                <a:ea typeface="宋体" pitchFamily="2" charset="-122"/>
              </a:rPr>
              <a:t>i</a:t>
            </a:r>
            <a:r>
              <a:rPr lang="en-US" altLang="zh-CN" sz="2400">
                <a:latin typeface="Times New Roman" pitchFamily="18" charset="0"/>
                <a:ea typeface="宋体" pitchFamily="2" charset="-122"/>
              </a:rPr>
              <a:t> </a:t>
            </a:r>
            <a:r>
              <a:rPr lang="en-US" altLang="zh-CN" sz="2400">
                <a:latin typeface="Times New Roman" pitchFamily="18" charset="0"/>
                <a:ea typeface="宋体" pitchFamily="2" charset="-122"/>
                <a:sym typeface="Symbol" pitchFamily="18" charset="2"/>
              </a:rPr>
              <a:t> </a:t>
            </a:r>
            <a:r>
              <a:rPr lang="en-US" altLang="zh-CN" sz="2400" i="1">
                <a:latin typeface="Times New Roman" pitchFamily="18" charset="0"/>
                <a:ea typeface="宋体" pitchFamily="2" charset="-122"/>
                <a:sym typeface="Symbol" pitchFamily="18" charset="2"/>
              </a:rPr>
              <a:t>p</a:t>
            </a:r>
            <a:r>
              <a:rPr lang="en-US" altLang="zh-CN" sz="2400" i="1" baseline="-25000">
                <a:latin typeface="Times New Roman" pitchFamily="18" charset="0"/>
                <a:ea typeface="宋体" pitchFamily="2" charset="-122"/>
                <a:sym typeface="Symbol" pitchFamily="18" charset="2"/>
              </a:rPr>
              <a:t>i</a:t>
            </a:r>
            <a:r>
              <a:rPr lang="en-US" altLang="zh-CN" sz="2400">
                <a:latin typeface="Times New Roman" pitchFamily="18" charset="0"/>
                <a:ea typeface="宋体" pitchFamily="2" charset="-122"/>
                <a:sym typeface="Symbol" pitchFamily="18" charset="2"/>
              </a:rPr>
              <a:t> for </a:t>
            </a:r>
            <a:r>
              <a:rPr lang="en-US" altLang="zh-CN" sz="2400" i="1">
                <a:latin typeface="Times New Roman" pitchFamily="18" charset="0"/>
                <a:ea typeface="宋体" pitchFamily="2" charset="-122"/>
                <a:sym typeface="Symbol" pitchFamily="18" charset="2"/>
              </a:rPr>
              <a:t>all</a:t>
            </a:r>
            <a:r>
              <a:rPr lang="en-US" altLang="zh-CN" sz="2400">
                <a:latin typeface="Times New Roman" pitchFamily="18" charset="0"/>
                <a:ea typeface="宋体" pitchFamily="2" charset="-122"/>
                <a:sym typeface="Symbol" pitchFamily="18" charset="2"/>
              </a:rPr>
              <a:t> 1 </a:t>
            </a:r>
            <a:r>
              <a:rPr lang="en-US" altLang="zh-CN" sz="2400" i="1">
                <a:latin typeface="Times New Roman" pitchFamily="18" charset="0"/>
                <a:ea typeface="宋体" pitchFamily="2" charset="-122"/>
                <a:sym typeface="Symbol" pitchFamily="18" charset="2"/>
              </a:rPr>
              <a:t>i</a:t>
            </a:r>
            <a:r>
              <a:rPr lang="en-US" altLang="zh-CN" sz="2400">
                <a:latin typeface="Times New Roman" pitchFamily="18" charset="0"/>
                <a:ea typeface="宋体" pitchFamily="2" charset="-122"/>
                <a:sym typeface="Symbol" pitchFamily="18" charset="2"/>
              </a:rPr>
              <a:t>  </a:t>
            </a:r>
            <a:r>
              <a:rPr lang="en-US" altLang="zh-CN" sz="2400" i="1">
                <a:latin typeface="Times New Roman" pitchFamily="18" charset="0"/>
                <a:ea typeface="宋体" pitchFamily="2" charset="-122"/>
                <a:sym typeface="Symbol" pitchFamily="18" charset="2"/>
              </a:rPr>
              <a:t>d</a:t>
            </a:r>
            <a:r>
              <a:rPr lang="en-US" altLang="zh-CN" sz="2400">
                <a:latin typeface="Times New Roman" pitchFamily="18" charset="0"/>
                <a:ea typeface="宋体" pitchFamily="2" charset="-122"/>
                <a:sym typeface="Symbol" pitchFamily="18" charset="2"/>
              </a:rPr>
              <a:t>; </a:t>
            </a:r>
          </a:p>
          <a:p>
            <a:pPr lvl="1" algn="just"/>
            <a:r>
              <a:rPr lang="en-US" altLang="zh-CN" sz="2400" i="1">
                <a:latin typeface="Times New Roman" pitchFamily="18" charset="0"/>
                <a:ea typeface="宋体" pitchFamily="2" charset="-122"/>
                <a:sym typeface="Symbol" pitchFamily="18" charset="2"/>
              </a:rPr>
              <a:t>o</a:t>
            </a:r>
            <a:r>
              <a:rPr lang="en-US" altLang="zh-CN" sz="2400" i="1" baseline="-25000">
                <a:latin typeface="Times New Roman" pitchFamily="18" charset="0"/>
                <a:ea typeface="宋体" pitchFamily="2" charset="-122"/>
                <a:sym typeface="Symbol" pitchFamily="18" charset="2"/>
              </a:rPr>
              <a:t>j</a:t>
            </a:r>
            <a:r>
              <a:rPr lang="en-US" altLang="zh-CN" sz="2400">
                <a:latin typeface="Times New Roman" pitchFamily="18" charset="0"/>
                <a:ea typeface="宋体" pitchFamily="2" charset="-122"/>
                <a:sym typeface="Symbol" pitchFamily="18" charset="2"/>
              </a:rPr>
              <a:t> &lt; </a:t>
            </a:r>
            <a:r>
              <a:rPr lang="en-US" altLang="zh-CN" sz="2400" i="1">
                <a:latin typeface="Times New Roman" pitchFamily="18" charset="0"/>
                <a:ea typeface="宋体" pitchFamily="2" charset="-122"/>
                <a:sym typeface="Symbol" pitchFamily="18" charset="2"/>
              </a:rPr>
              <a:t>p</a:t>
            </a:r>
            <a:r>
              <a:rPr lang="en-US" altLang="zh-CN" sz="2400" i="1" baseline="-25000">
                <a:latin typeface="Times New Roman" pitchFamily="18" charset="0"/>
                <a:ea typeface="宋体" pitchFamily="2" charset="-122"/>
                <a:sym typeface="Symbol" pitchFamily="18" charset="2"/>
              </a:rPr>
              <a:t>j</a:t>
            </a:r>
            <a:r>
              <a:rPr lang="en-US" altLang="zh-CN" sz="2400">
                <a:latin typeface="Times New Roman" pitchFamily="18" charset="0"/>
                <a:ea typeface="宋体" pitchFamily="2" charset="-122"/>
                <a:sym typeface="Symbol" pitchFamily="18" charset="2"/>
              </a:rPr>
              <a:t>, for </a:t>
            </a:r>
            <a:r>
              <a:rPr lang="en-US" altLang="zh-CN" sz="2400" i="1">
                <a:latin typeface="Times New Roman" pitchFamily="18" charset="0"/>
                <a:ea typeface="宋体" pitchFamily="2" charset="-122"/>
                <a:sym typeface="Symbol" pitchFamily="18" charset="2"/>
              </a:rPr>
              <a:t>some</a:t>
            </a:r>
            <a:r>
              <a:rPr lang="en-US" altLang="zh-CN" sz="2400">
                <a:latin typeface="Times New Roman" pitchFamily="18" charset="0"/>
                <a:ea typeface="宋体" pitchFamily="2" charset="-122"/>
                <a:sym typeface="Symbol" pitchFamily="18" charset="2"/>
              </a:rPr>
              <a:t> 1 </a:t>
            </a:r>
            <a:r>
              <a:rPr lang="en-US" altLang="zh-CN" sz="2400" i="1">
                <a:latin typeface="Times New Roman" pitchFamily="18" charset="0"/>
                <a:ea typeface="宋体" pitchFamily="2" charset="-122"/>
                <a:sym typeface="Symbol" pitchFamily="18" charset="2"/>
              </a:rPr>
              <a:t>j</a:t>
            </a:r>
            <a:r>
              <a:rPr lang="en-US" altLang="zh-CN" sz="2400">
                <a:latin typeface="Times New Roman" pitchFamily="18" charset="0"/>
                <a:ea typeface="宋体" pitchFamily="2" charset="-122"/>
                <a:sym typeface="Symbol" pitchFamily="18" charset="2"/>
              </a:rPr>
              <a:t>  </a:t>
            </a:r>
            <a:r>
              <a:rPr lang="en-US" altLang="zh-CN" sz="2400" i="1">
                <a:latin typeface="Times New Roman" pitchFamily="18" charset="0"/>
                <a:ea typeface="宋体" pitchFamily="2" charset="-122"/>
                <a:sym typeface="Symbol" pitchFamily="18" charset="2"/>
              </a:rPr>
              <a:t>d</a:t>
            </a:r>
            <a:endParaRPr lang="en-US" altLang="zh-CN" sz="2400">
              <a:latin typeface="Times New Roman" pitchFamily="18" charset="0"/>
              <a:ea typeface="宋体" pitchFamily="2" charset="-122"/>
              <a:sym typeface="Symbol" pitchFamily="18" charset="2"/>
            </a:endParaRPr>
          </a:p>
          <a:p>
            <a:pPr algn="just"/>
            <a:r>
              <a:rPr lang="en-US" altLang="zh-CN" sz="2600">
                <a:latin typeface="Times New Roman" pitchFamily="18" charset="0"/>
                <a:ea typeface="宋体" pitchFamily="2" charset="-122"/>
                <a:sym typeface="Symbol" pitchFamily="18" charset="2"/>
              </a:rPr>
              <a:t>Point </a:t>
            </a:r>
            <a:r>
              <a:rPr lang="en-US" altLang="zh-CN" sz="2600" i="1">
                <a:latin typeface="Times New Roman" pitchFamily="18" charset="0"/>
                <a:ea typeface="宋体" pitchFamily="2" charset="-122"/>
                <a:sym typeface="Symbol" pitchFamily="18" charset="2"/>
              </a:rPr>
              <a:t>o</a:t>
            </a:r>
            <a:r>
              <a:rPr lang="en-US" altLang="zh-CN" sz="2600">
                <a:latin typeface="Times New Roman" pitchFamily="18" charset="0"/>
                <a:ea typeface="宋体" pitchFamily="2" charset="-122"/>
                <a:sym typeface="Symbol" pitchFamily="18" charset="2"/>
              </a:rPr>
              <a:t> is a </a:t>
            </a:r>
            <a:r>
              <a:rPr lang="en-US" altLang="zh-CN" sz="2600" i="1">
                <a:latin typeface="Times New Roman" pitchFamily="18" charset="0"/>
                <a:ea typeface="宋体" pitchFamily="2" charset="-122"/>
                <a:sym typeface="Symbol" pitchFamily="18" charset="2"/>
              </a:rPr>
              <a:t>skyline point </a:t>
            </a:r>
            <a:r>
              <a:rPr lang="en-US" altLang="zh-CN" sz="2600">
                <a:latin typeface="Times New Roman" pitchFamily="18" charset="0"/>
                <a:ea typeface="宋体" pitchFamily="2" charset="-122"/>
                <a:sym typeface="Symbol" pitchFamily="18" charset="2"/>
              </a:rPr>
              <a:t>if </a:t>
            </a:r>
            <a:r>
              <a:rPr lang="en-US" altLang="zh-CN" sz="2600" i="1">
                <a:latin typeface="Times New Roman" pitchFamily="18" charset="0"/>
                <a:ea typeface="宋体" pitchFamily="2" charset="-122"/>
                <a:sym typeface="Symbol" pitchFamily="18" charset="2"/>
              </a:rPr>
              <a:t>o</a:t>
            </a:r>
            <a:r>
              <a:rPr lang="en-US" altLang="zh-CN" sz="2600">
                <a:latin typeface="Times New Roman" pitchFamily="18" charset="0"/>
                <a:ea typeface="宋体" pitchFamily="2" charset="-122"/>
                <a:sym typeface="Symbol" pitchFamily="18" charset="2"/>
              </a:rPr>
              <a:t> is not </a:t>
            </a:r>
            <a:r>
              <a:rPr lang="en-US" altLang="zh-CN" sz="2600" i="1">
                <a:latin typeface="Times New Roman" pitchFamily="18" charset="0"/>
                <a:ea typeface="宋体" pitchFamily="2" charset="-122"/>
                <a:sym typeface="Symbol" pitchFamily="18" charset="2"/>
              </a:rPr>
              <a:t>dominated</a:t>
            </a:r>
            <a:r>
              <a:rPr lang="en-US" altLang="zh-CN" sz="2600">
                <a:latin typeface="Times New Roman" pitchFamily="18" charset="0"/>
                <a:ea typeface="宋体" pitchFamily="2" charset="-122"/>
                <a:sym typeface="Symbol" pitchFamily="18" charset="2"/>
              </a:rPr>
              <a:t> by other points</a:t>
            </a:r>
          </a:p>
          <a:p>
            <a:pPr algn="just"/>
            <a:endParaRPr lang="zh-CN" altLang="en-US"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14353" name="Rectangle 17"/>
          <p:cNvSpPr>
            <a:spLocks noChangeArrowheads="1"/>
          </p:cNvSpPr>
          <p:nvPr/>
        </p:nvSpPr>
        <p:spPr bwMode="auto">
          <a:xfrm>
            <a:off x="0" y="1457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4352" name="Object 16"/>
          <p:cNvGraphicFramePr>
            <a:graphicFrameLocks noChangeAspect="1"/>
          </p:cNvGraphicFramePr>
          <p:nvPr/>
        </p:nvGraphicFramePr>
        <p:xfrm>
          <a:off x="5562600" y="2060575"/>
          <a:ext cx="3381375" cy="327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47" name="Microsoft Drawing 1.01" r:id="rId4" imgW="4184640" imgH="4048200" progId="MSDraw.1.01">
                  <p:embed/>
                </p:oleObj>
              </mc:Choice>
              <mc:Fallback>
                <p:oleObj name="Microsoft Drawing 1.01" r:id="rId4" imgW="4184640" imgH="4048200" progId="MSDraw.1.01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2060575"/>
                        <a:ext cx="3381375" cy="3270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54" name="Oval 18"/>
          <p:cNvSpPr>
            <a:spLocks noChangeArrowheads="1"/>
          </p:cNvSpPr>
          <p:nvPr/>
        </p:nvSpPr>
        <p:spPr bwMode="auto">
          <a:xfrm>
            <a:off x="6248400" y="3429000"/>
            <a:ext cx="381000" cy="457200"/>
          </a:xfrm>
          <a:prstGeom prst="ellipse">
            <a:avLst/>
          </a:prstGeom>
          <a:solidFill>
            <a:srgbClr val="008000">
              <a:alpha val="2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5" name="Oval 19"/>
          <p:cNvSpPr>
            <a:spLocks noChangeArrowheads="1"/>
          </p:cNvSpPr>
          <p:nvPr/>
        </p:nvSpPr>
        <p:spPr bwMode="auto">
          <a:xfrm>
            <a:off x="6858000" y="4267200"/>
            <a:ext cx="304800" cy="304800"/>
          </a:xfrm>
          <a:prstGeom prst="ellipse">
            <a:avLst/>
          </a:prstGeom>
          <a:solidFill>
            <a:srgbClr val="FF00FF">
              <a:alpha val="2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6" name="Text Box 20"/>
          <p:cNvSpPr txBox="1">
            <a:spLocks noChangeArrowheads="1"/>
          </p:cNvSpPr>
          <p:nvPr/>
        </p:nvSpPr>
        <p:spPr bwMode="auto">
          <a:xfrm>
            <a:off x="7086600" y="2743200"/>
            <a:ext cx="16129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zh-CN" sz="2000" b="1" i="1">
                <a:solidFill>
                  <a:srgbClr val="FF3300"/>
                </a:solidFill>
                <a:latin typeface="Times New Roman" pitchFamily="18" charset="0"/>
                <a:ea typeface="宋体" pitchFamily="2" charset="-122"/>
              </a:rPr>
              <a:t>static </a:t>
            </a:r>
          </a:p>
          <a:p>
            <a:pPr algn="ctr"/>
            <a:r>
              <a:rPr lang="en-US" altLang="zh-CN" sz="2000" b="1" i="1">
                <a:solidFill>
                  <a:srgbClr val="FF3300"/>
                </a:solidFill>
                <a:latin typeface="Times New Roman" pitchFamily="18" charset="0"/>
                <a:ea typeface="宋体" pitchFamily="2" charset="-122"/>
              </a:rPr>
              <a:t>skyline points</a:t>
            </a:r>
          </a:p>
        </p:txBody>
      </p:sp>
      <p:sp>
        <p:nvSpPr>
          <p:cNvPr id="14357" name="Line 21"/>
          <p:cNvSpPr>
            <a:spLocks noChangeShapeType="1"/>
          </p:cNvSpPr>
          <p:nvPr/>
        </p:nvSpPr>
        <p:spPr bwMode="auto">
          <a:xfrm flipV="1">
            <a:off x="6629400" y="3352800"/>
            <a:ext cx="4572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8" name="Line 22"/>
          <p:cNvSpPr>
            <a:spLocks noChangeShapeType="1"/>
          </p:cNvSpPr>
          <p:nvPr/>
        </p:nvSpPr>
        <p:spPr bwMode="auto">
          <a:xfrm flipV="1">
            <a:off x="7162800" y="3505200"/>
            <a:ext cx="533400" cy="762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4" grpId="0" animBg="1"/>
      <p:bldP spid="14355" grpId="0" animBg="1"/>
      <p:bldP spid="14356" grpId="0"/>
      <p:bldP spid="14357" grpId="0" animBg="1"/>
      <p:bldP spid="1435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2CCF6-E80A-4D5E-8A59-F69F9B6F8BDB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>
                <a:latin typeface="Times New Roman" pitchFamily="18" charset="0"/>
                <a:ea typeface="宋体" pitchFamily="2" charset="-122"/>
              </a:rPr>
              <a:t>Dynamic Skyline [Dellis and Seeger, VLDB07]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7825" y="1600200"/>
            <a:ext cx="4956175" cy="4530725"/>
          </a:xfrm>
        </p:spPr>
        <p:txBody>
          <a:bodyPr/>
          <a:lstStyle/>
          <a:p>
            <a:pPr algn="just"/>
            <a:r>
              <a:rPr lang="en-US" altLang="zh-CN" sz="2600">
                <a:latin typeface="Times New Roman" pitchFamily="18" charset="0"/>
                <a:ea typeface="宋体" pitchFamily="2" charset="-122"/>
              </a:rPr>
              <a:t>Skyline with dynamic attributes</a:t>
            </a:r>
          </a:p>
          <a:p>
            <a:pPr algn="just"/>
            <a:r>
              <a:rPr lang="en-US" altLang="zh-CN" sz="2600">
                <a:latin typeface="Times New Roman" pitchFamily="18" charset="0"/>
                <a:ea typeface="宋体" pitchFamily="2" charset="-122"/>
              </a:rPr>
              <a:t>Dynamic dominance </a:t>
            </a:r>
          </a:p>
          <a:p>
            <a:pPr lvl="1" algn="just"/>
            <a:r>
              <a:rPr lang="en-US" altLang="zh-CN" sz="2400">
                <a:latin typeface="Times New Roman" pitchFamily="18" charset="0"/>
                <a:ea typeface="宋体" pitchFamily="2" charset="-122"/>
              </a:rPr>
              <a:t>|</a:t>
            </a:r>
            <a:r>
              <a:rPr lang="en-US" altLang="zh-CN" sz="2400" i="1">
                <a:latin typeface="Times New Roman" pitchFamily="18" charset="0"/>
                <a:ea typeface="宋体" pitchFamily="2" charset="-122"/>
              </a:rPr>
              <a:t>o</a:t>
            </a:r>
            <a:r>
              <a:rPr lang="en-US" altLang="zh-CN" sz="2400" i="1" baseline="-25000">
                <a:latin typeface="Times New Roman" pitchFamily="18" charset="0"/>
                <a:ea typeface="宋体" pitchFamily="2" charset="-122"/>
              </a:rPr>
              <a:t>i</a:t>
            </a:r>
            <a:r>
              <a:rPr lang="en-US" altLang="zh-CN" sz="2400" i="1">
                <a:latin typeface="Times New Roman" pitchFamily="18" charset="0"/>
                <a:ea typeface="宋体" pitchFamily="2" charset="-122"/>
              </a:rPr>
              <a:t> - u</a:t>
            </a:r>
            <a:r>
              <a:rPr lang="en-US" altLang="zh-CN" sz="2400" i="1" baseline="-25000">
                <a:latin typeface="Times New Roman" pitchFamily="18" charset="0"/>
                <a:ea typeface="宋体" pitchFamily="2" charset="-122"/>
              </a:rPr>
              <a:t>i</a:t>
            </a:r>
            <a:r>
              <a:rPr lang="en-US" altLang="zh-CN" sz="2400">
                <a:latin typeface="Times New Roman" pitchFamily="18" charset="0"/>
                <a:ea typeface="宋体" pitchFamily="2" charset="-122"/>
              </a:rPr>
              <a:t>| </a:t>
            </a:r>
            <a:r>
              <a:rPr lang="en-US" altLang="zh-CN" sz="2400">
                <a:latin typeface="Times New Roman" pitchFamily="18" charset="0"/>
                <a:ea typeface="宋体" pitchFamily="2" charset="-122"/>
                <a:sym typeface="Symbol" pitchFamily="18" charset="2"/>
              </a:rPr>
              <a:t> </a:t>
            </a:r>
            <a:r>
              <a:rPr lang="en-US" altLang="zh-CN" sz="2400" i="1">
                <a:latin typeface="Times New Roman" pitchFamily="18" charset="0"/>
                <a:ea typeface="宋体" pitchFamily="2" charset="-122"/>
                <a:sym typeface="Symbol" pitchFamily="18" charset="2"/>
              </a:rPr>
              <a:t>|p</a:t>
            </a:r>
            <a:r>
              <a:rPr lang="en-US" altLang="zh-CN" sz="2400" i="1" baseline="-25000">
                <a:latin typeface="Times New Roman" pitchFamily="18" charset="0"/>
                <a:ea typeface="宋体" pitchFamily="2" charset="-122"/>
                <a:sym typeface="Symbol" pitchFamily="18" charset="2"/>
              </a:rPr>
              <a:t>i </a:t>
            </a:r>
            <a:r>
              <a:rPr lang="en-US" altLang="zh-CN" sz="2400">
                <a:latin typeface="Times New Roman" pitchFamily="18" charset="0"/>
                <a:ea typeface="宋体" pitchFamily="2" charset="-122"/>
                <a:sym typeface="Symbol" pitchFamily="18" charset="2"/>
              </a:rPr>
              <a:t>- </a:t>
            </a:r>
            <a:r>
              <a:rPr lang="en-US" altLang="zh-CN" sz="2400" i="1">
                <a:latin typeface="Times New Roman" pitchFamily="18" charset="0"/>
                <a:ea typeface="宋体" pitchFamily="2" charset="-122"/>
                <a:sym typeface="Symbol" pitchFamily="18" charset="2"/>
              </a:rPr>
              <a:t>u</a:t>
            </a:r>
            <a:r>
              <a:rPr lang="en-US" altLang="zh-CN" sz="2400" i="1" baseline="-25000">
                <a:latin typeface="Times New Roman" pitchFamily="18" charset="0"/>
                <a:ea typeface="宋体" pitchFamily="2" charset="-122"/>
                <a:sym typeface="Symbol" pitchFamily="18" charset="2"/>
              </a:rPr>
              <a:t>i</a:t>
            </a:r>
            <a:r>
              <a:rPr lang="en-US" altLang="zh-CN" sz="2400" i="1">
                <a:latin typeface="Times New Roman" pitchFamily="18" charset="0"/>
                <a:ea typeface="宋体" pitchFamily="2" charset="-122"/>
                <a:sym typeface="Symbol" pitchFamily="18" charset="2"/>
              </a:rPr>
              <a:t>|</a:t>
            </a:r>
            <a:r>
              <a:rPr lang="en-US" altLang="zh-CN" sz="2400" i="1">
                <a:latin typeface="Times New Roman" pitchFamily="18" charset="0"/>
                <a:ea typeface="宋体" pitchFamily="2" charset="-122"/>
              </a:rPr>
              <a:t>,</a:t>
            </a:r>
            <a:r>
              <a:rPr lang="en-US" altLang="zh-CN" sz="2400">
                <a:latin typeface="Times New Roman" pitchFamily="18" charset="0"/>
                <a:ea typeface="宋体" pitchFamily="2" charset="-122"/>
              </a:rPr>
              <a:t> for </a:t>
            </a:r>
            <a:r>
              <a:rPr lang="en-US" altLang="zh-CN" sz="2400" i="1">
                <a:latin typeface="Times New Roman" pitchFamily="18" charset="0"/>
                <a:ea typeface="宋体" pitchFamily="2" charset="-122"/>
              </a:rPr>
              <a:t>all</a:t>
            </a:r>
            <a:r>
              <a:rPr lang="en-US" altLang="zh-CN" sz="2400">
                <a:latin typeface="Times New Roman" pitchFamily="18" charset="0"/>
                <a:ea typeface="宋体" pitchFamily="2" charset="-122"/>
              </a:rPr>
              <a:t> 1 </a:t>
            </a:r>
            <a:r>
              <a:rPr lang="en-US" altLang="zh-CN" sz="2400">
                <a:latin typeface="Times New Roman" pitchFamily="18" charset="0"/>
                <a:ea typeface="宋体" pitchFamily="2" charset="-122"/>
                <a:sym typeface="Symbol" pitchFamily="18" charset="2"/>
              </a:rPr>
              <a:t> </a:t>
            </a:r>
            <a:r>
              <a:rPr lang="en-US" altLang="zh-CN" sz="2400" i="1">
                <a:latin typeface="Times New Roman" pitchFamily="18" charset="0"/>
                <a:ea typeface="宋体" pitchFamily="2" charset="-122"/>
              </a:rPr>
              <a:t>i </a:t>
            </a:r>
            <a:r>
              <a:rPr lang="en-US" altLang="zh-CN" sz="2400">
                <a:latin typeface="Times New Roman" pitchFamily="18" charset="0"/>
                <a:ea typeface="宋体" pitchFamily="2" charset="-122"/>
                <a:sym typeface="Symbol" pitchFamily="18" charset="2"/>
              </a:rPr>
              <a:t> </a:t>
            </a:r>
            <a:r>
              <a:rPr lang="en-US" altLang="zh-CN" sz="2400" i="1">
                <a:latin typeface="Times New Roman" pitchFamily="18" charset="0"/>
                <a:ea typeface="宋体" pitchFamily="2" charset="-122"/>
              </a:rPr>
              <a:t>d</a:t>
            </a:r>
          </a:p>
          <a:p>
            <a:pPr lvl="1" algn="just"/>
            <a:r>
              <a:rPr lang="en-US" altLang="zh-CN" sz="2400">
                <a:latin typeface="Times New Roman" pitchFamily="18" charset="0"/>
                <a:ea typeface="宋体" pitchFamily="2" charset="-122"/>
              </a:rPr>
              <a:t>|</a:t>
            </a:r>
            <a:r>
              <a:rPr lang="en-US" altLang="zh-CN" sz="2400" i="1">
                <a:latin typeface="Times New Roman" pitchFamily="18" charset="0"/>
                <a:ea typeface="宋体" pitchFamily="2" charset="-122"/>
              </a:rPr>
              <a:t>o</a:t>
            </a:r>
            <a:r>
              <a:rPr lang="en-US" altLang="zh-CN" sz="2400" i="1" baseline="-25000">
                <a:latin typeface="Times New Roman" pitchFamily="18" charset="0"/>
                <a:ea typeface="宋体" pitchFamily="2" charset="-122"/>
              </a:rPr>
              <a:t>j</a:t>
            </a:r>
            <a:r>
              <a:rPr lang="en-US" altLang="zh-CN" sz="2400" i="1">
                <a:latin typeface="Times New Roman" pitchFamily="18" charset="0"/>
                <a:ea typeface="宋体" pitchFamily="2" charset="-122"/>
              </a:rPr>
              <a:t> - u</a:t>
            </a:r>
            <a:r>
              <a:rPr lang="en-US" altLang="zh-CN" sz="2400" i="1" baseline="-25000">
                <a:latin typeface="Times New Roman" pitchFamily="18" charset="0"/>
                <a:ea typeface="宋体" pitchFamily="2" charset="-122"/>
              </a:rPr>
              <a:t>j</a:t>
            </a:r>
            <a:r>
              <a:rPr lang="en-US" altLang="zh-CN" sz="2400">
                <a:latin typeface="Times New Roman" pitchFamily="18" charset="0"/>
                <a:ea typeface="宋体" pitchFamily="2" charset="-122"/>
              </a:rPr>
              <a:t>| </a:t>
            </a:r>
            <a:r>
              <a:rPr lang="en-US" altLang="zh-CN" sz="2400">
                <a:latin typeface="Times New Roman" pitchFamily="18" charset="0"/>
                <a:ea typeface="宋体" pitchFamily="2" charset="-122"/>
                <a:sym typeface="Symbol" pitchFamily="18" charset="2"/>
              </a:rPr>
              <a:t>&lt; </a:t>
            </a:r>
            <a:r>
              <a:rPr lang="en-US" altLang="zh-CN" sz="2400" i="1">
                <a:latin typeface="Times New Roman" pitchFamily="18" charset="0"/>
                <a:ea typeface="宋体" pitchFamily="2" charset="-122"/>
                <a:sym typeface="Symbol" pitchFamily="18" charset="2"/>
              </a:rPr>
              <a:t>|p</a:t>
            </a:r>
            <a:r>
              <a:rPr lang="en-US" altLang="zh-CN" sz="2400" i="1" baseline="-25000">
                <a:latin typeface="Times New Roman" pitchFamily="18" charset="0"/>
                <a:ea typeface="宋体" pitchFamily="2" charset="-122"/>
                <a:sym typeface="Symbol" pitchFamily="18" charset="2"/>
              </a:rPr>
              <a:t>j </a:t>
            </a:r>
            <a:r>
              <a:rPr lang="en-US" altLang="zh-CN" sz="2400">
                <a:latin typeface="Times New Roman" pitchFamily="18" charset="0"/>
                <a:ea typeface="宋体" pitchFamily="2" charset="-122"/>
                <a:sym typeface="Symbol" pitchFamily="18" charset="2"/>
              </a:rPr>
              <a:t>- </a:t>
            </a:r>
            <a:r>
              <a:rPr lang="en-US" altLang="zh-CN" sz="2400" i="1">
                <a:latin typeface="Times New Roman" pitchFamily="18" charset="0"/>
                <a:ea typeface="宋体" pitchFamily="2" charset="-122"/>
                <a:sym typeface="Symbol" pitchFamily="18" charset="2"/>
              </a:rPr>
              <a:t>u</a:t>
            </a:r>
            <a:r>
              <a:rPr lang="en-US" altLang="zh-CN" sz="2400" i="1" baseline="-25000">
                <a:latin typeface="Times New Roman" pitchFamily="18" charset="0"/>
                <a:ea typeface="宋体" pitchFamily="2" charset="-122"/>
                <a:sym typeface="Symbol" pitchFamily="18" charset="2"/>
              </a:rPr>
              <a:t>j</a:t>
            </a:r>
            <a:r>
              <a:rPr lang="en-US" altLang="zh-CN" sz="2400" i="1">
                <a:latin typeface="Times New Roman" pitchFamily="18" charset="0"/>
                <a:ea typeface="宋体" pitchFamily="2" charset="-122"/>
                <a:sym typeface="Symbol" pitchFamily="18" charset="2"/>
              </a:rPr>
              <a:t>|,</a:t>
            </a:r>
            <a:r>
              <a:rPr lang="en-US" altLang="zh-CN" sz="2400">
                <a:latin typeface="Times New Roman" pitchFamily="18" charset="0"/>
                <a:ea typeface="宋体" pitchFamily="2" charset="-122"/>
              </a:rPr>
              <a:t> for </a:t>
            </a:r>
            <a:r>
              <a:rPr lang="en-US" altLang="zh-CN" sz="2400" i="1">
                <a:latin typeface="Times New Roman" pitchFamily="18" charset="0"/>
                <a:ea typeface="宋体" pitchFamily="2" charset="-122"/>
              </a:rPr>
              <a:t>some</a:t>
            </a:r>
            <a:r>
              <a:rPr lang="en-US" altLang="zh-CN" sz="2400">
                <a:latin typeface="Times New Roman" pitchFamily="18" charset="0"/>
                <a:ea typeface="宋体" pitchFamily="2" charset="-122"/>
              </a:rPr>
              <a:t> </a:t>
            </a:r>
            <a:r>
              <a:rPr lang="en-US" altLang="zh-CN" sz="2400" i="1">
                <a:latin typeface="Times New Roman" pitchFamily="18" charset="0"/>
                <a:ea typeface="宋体" pitchFamily="2" charset="-122"/>
              </a:rPr>
              <a:t>j</a:t>
            </a:r>
            <a:endParaRPr lang="en-US" altLang="zh-CN" sz="2400" i="1">
              <a:latin typeface="Times New Roman" pitchFamily="18" charset="0"/>
              <a:ea typeface="宋体" pitchFamily="2" charset="-122"/>
              <a:sym typeface="Symbol" pitchFamily="18" charset="2"/>
            </a:endParaRPr>
          </a:p>
          <a:p>
            <a:pPr algn="just"/>
            <a:r>
              <a:rPr lang="en-US" altLang="zh-CN" sz="2600">
                <a:latin typeface="Times New Roman" pitchFamily="18" charset="0"/>
                <a:ea typeface="宋体" pitchFamily="2" charset="-122"/>
              </a:rPr>
              <a:t>To obtain all the objects in the database that are not </a:t>
            </a:r>
            <a:r>
              <a:rPr lang="en-US" altLang="zh-CN" sz="2600" i="1">
                <a:latin typeface="Times New Roman" pitchFamily="18" charset="0"/>
                <a:ea typeface="宋体" pitchFamily="2" charset="-122"/>
              </a:rPr>
              <a:t>dynamically dominated</a:t>
            </a:r>
            <a:r>
              <a:rPr lang="en-US" altLang="zh-CN" sz="2600">
                <a:latin typeface="Times New Roman" pitchFamily="18" charset="0"/>
                <a:ea typeface="宋体" pitchFamily="2" charset="-122"/>
              </a:rPr>
              <a:t> by other objects with respect to query object </a:t>
            </a:r>
            <a:r>
              <a:rPr lang="en-US" altLang="zh-CN" sz="2600" i="1">
                <a:latin typeface="Times New Roman" pitchFamily="18" charset="0"/>
                <a:ea typeface="宋体" pitchFamily="2" charset="-122"/>
              </a:rPr>
              <a:t>u</a:t>
            </a:r>
          </a:p>
        </p:txBody>
      </p:sp>
      <p:graphicFrame>
        <p:nvGraphicFramePr>
          <p:cNvPr id="15364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5638800" y="2155825"/>
          <a:ext cx="3200400" cy="292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71" name="Microsoft Drawing 1.01" r:id="rId4" imgW="4543560" imgH="4152960" progId="MSDraw.1.01">
                  <p:embed/>
                </p:oleObj>
              </mc:Choice>
              <mc:Fallback>
                <p:oleObj name="Microsoft Drawing 1.01" r:id="rId4" imgW="4543560" imgH="4152960" progId="MSDraw.1.01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2155825"/>
                        <a:ext cx="3200400" cy="2925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6" name="Line 6"/>
          <p:cNvSpPr>
            <a:spLocks noChangeShapeType="1"/>
          </p:cNvSpPr>
          <p:nvPr/>
        </p:nvSpPr>
        <p:spPr bwMode="auto">
          <a:xfrm flipV="1">
            <a:off x="6503988" y="3014663"/>
            <a:ext cx="635000" cy="3175"/>
          </a:xfrm>
          <a:prstGeom prst="line">
            <a:avLst/>
          </a:prstGeom>
          <a:noFill/>
          <a:ln w="9525">
            <a:solidFill>
              <a:srgbClr val="00CCFF"/>
            </a:solidFill>
            <a:round/>
            <a:headEnd type="triangle" w="lg" len="lg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 flipV="1">
            <a:off x="6781800" y="2286000"/>
            <a:ext cx="685800" cy="685800"/>
          </a:xfrm>
          <a:prstGeom prst="line">
            <a:avLst/>
          </a:prstGeom>
          <a:noFill/>
          <a:ln w="9525">
            <a:solidFill>
              <a:srgbClr val="33CC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6934200" y="1752600"/>
            <a:ext cx="1147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i="1">
                <a:solidFill>
                  <a:srgbClr val="00CCFF"/>
                </a:solidFill>
                <a:latin typeface="Times New Roman" pitchFamily="18" charset="0"/>
                <a:ea typeface="宋体" pitchFamily="2" charset="-122"/>
              </a:rPr>
              <a:t>|o</a:t>
            </a:r>
            <a:r>
              <a:rPr lang="en-US" altLang="zh-CN" sz="2400" b="1" baseline="-25000">
                <a:solidFill>
                  <a:srgbClr val="00CCFF"/>
                </a:solidFill>
                <a:latin typeface="Times New Roman" pitchFamily="18" charset="0"/>
                <a:ea typeface="宋体" pitchFamily="2" charset="-122"/>
              </a:rPr>
              <a:t>1</a:t>
            </a:r>
            <a:r>
              <a:rPr lang="en-US" altLang="zh-CN" sz="2400" b="1">
                <a:solidFill>
                  <a:srgbClr val="00CCFF"/>
                </a:solidFill>
                <a:latin typeface="Times New Roman" pitchFamily="18" charset="0"/>
                <a:ea typeface="宋体" pitchFamily="2" charset="-122"/>
              </a:rPr>
              <a:t> – </a:t>
            </a:r>
            <a:r>
              <a:rPr lang="en-US" altLang="zh-CN" sz="2400" b="1" i="1">
                <a:solidFill>
                  <a:srgbClr val="00CCFF"/>
                </a:solidFill>
                <a:latin typeface="Times New Roman" pitchFamily="18" charset="0"/>
                <a:ea typeface="宋体" pitchFamily="2" charset="-122"/>
              </a:rPr>
              <a:t>u</a:t>
            </a:r>
            <a:r>
              <a:rPr lang="en-US" altLang="zh-CN" sz="2400" b="1" baseline="-25000">
                <a:solidFill>
                  <a:srgbClr val="00CCFF"/>
                </a:solidFill>
                <a:latin typeface="Times New Roman" pitchFamily="18" charset="0"/>
                <a:ea typeface="宋体" pitchFamily="2" charset="-122"/>
              </a:rPr>
              <a:t>1</a:t>
            </a:r>
            <a:r>
              <a:rPr lang="en-US" altLang="zh-CN" sz="2400" b="1">
                <a:solidFill>
                  <a:srgbClr val="00CCFF"/>
                </a:solidFill>
                <a:latin typeface="Times New Roman" pitchFamily="18" charset="0"/>
                <a:ea typeface="宋体" pitchFamily="2" charset="-122"/>
              </a:rPr>
              <a:t>|</a:t>
            </a:r>
            <a:endParaRPr lang="en-US" altLang="zh-CN" sz="2400" b="1" i="1">
              <a:solidFill>
                <a:srgbClr val="00CCFF"/>
              </a:solidFill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>
            <a:off x="6411913" y="3079750"/>
            <a:ext cx="0" cy="569913"/>
          </a:xfrm>
          <a:prstGeom prst="line">
            <a:avLst/>
          </a:prstGeom>
          <a:noFill/>
          <a:ln w="9525">
            <a:solidFill>
              <a:srgbClr val="339966"/>
            </a:solidFill>
            <a:round/>
            <a:headEnd type="triangle" w="lg" len="lg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7391400" y="3733800"/>
            <a:ext cx="1147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i="1">
                <a:solidFill>
                  <a:srgbClr val="00CC99"/>
                </a:solidFill>
                <a:latin typeface="Times New Roman" pitchFamily="18" charset="0"/>
                <a:ea typeface="宋体" pitchFamily="2" charset="-122"/>
              </a:rPr>
              <a:t>|o</a:t>
            </a:r>
            <a:r>
              <a:rPr lang="en-US" altLang="zh-CN" sz="2400" b="1" baseline="-25000">
                <a:solidFill>
                  <a:srgbClr val="00CC99"/>
                </a:solidFill>
                <a:latin typeface="Times New Roman" pitchFamily="18" charset="0"/>
                <a:ea typeface="宋体" pitchFamily="2" charset="-122"/>
              </a:rPr>
              <a:t>2</a:t>
            </a:r>
            <a:r>
              <a:rPr lang="en-US" altLang="zh-CN" sz="2400" b="1">
                <a:solidFill>
                  <a:srgbClr val="00CC99"/>
                </a:solidFill>
                <a:latin typeface="Times New Roman" pitchFamily="18" charset="0"/>
                <a:ea typeface="宋体" pitchFamily="2" charset="-122"/>
              </a:rPr>
              <a:t> – </a:t>
            </a:r>
            <a:r>
              <a:rPr lang="en-US" altLang="zh-CN" sz="2400" b="1" i="1">
                <a:solidFill>
                  <a:srgbClr val="00CC99"/>
                </a:solidFill>
                <a:latin typeface="Times New Roman" pitchFamily="18" charset="0"/>
                <a:ea typeface="宋体" pitchFamily="2" charset="-122"/>
              </a:rPr>
              <a:t>u</a:t>
            </a:r>
            <a:r>
              <a:rPr lang="en-US" altLang="zh-CN" sz="2400" b="1" baseline="-25000">
                <a:solidFill>
                  <a:srgbClr val="00CC99"/>
                </a:solidFill>
                <a:latin typeface="Times New Roman" pitchFamily="18" charset="0"/>
                <a:ea typeface="宋体" pitchFamily="2" charset="-122"/>
              </a:rPr>
              <a:t>2</a:t>
            </a:r>
            <a:r>
              <a:rPr lang="en-US" altLang="zh-CN" sz="2400" b="1">
                <a:solidFill>
                  <a:srgbClr val="00CC99"/>
                </a:solidFill>
                <a:latin typeface="Times New Roman" pitchFamily="18" charset="0"/>
                <a:ea typeface="宋体" pitchFamily="2" charset="-122"/>
              </a:rPr>
              <a:t>|</a:t>
            </a:r>
            <a:endParaRPr lang="en-US" altLang="zh-CN" sz="2400" b="1" i="1">
              <a:solidFill>
                <a:srgbClr val="00CC99"/>
              </a:solidFill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>
            <a:off x="6553200" y="3429000"/>
            <a:ext cx="762000" cy="5334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6400800" y="24384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i="1">
                <a:solidFill>
                  <a:srgbClr val="0000FF"/>
                </a:solidFill>
                <a:latin typeface="Times New Roman" pitchFamily="18" charset="0"/>
                <a:ea typeface="宋体" pitchFamily="2" charset="-122"/>
              </a:rPr>
              <a:t>o</a:t>
            </a:r>
          </a:p>
        </p:txBody>
      </p:sp>
      <p:sp>
        <p:nvSpPr>
          <p:cNvPr id="15374" name="Rectangle 14" descr="Light upward diagonal"/>
          <p:cNvSpPr>
            <a:spLocks noChangeArrowheads="1"/>
          </p:cNvSpPr>
          <p:nvPr/>
        </p:nvSpPr>
        <p:spPr bwMode="auto">
          <a:xfrm>
            <a:off x="5897563" y="2395538"/>
            <a:ext cx="501650" cy="609600"/>
          </a:xfrm>
          <a:prstGeom prst="rect">
            <a:avLst/>
          </a:prstGeom>
          <a:pattFill prst="ltUpDiag">
            <a:fgClr>
              <a:schemeClr val="tx1">
                <a:alpha val="49001"/>
              </a:schemeClr>
            </a:fgClr>
            <a:bgClr>
              <a:schemeClr val="bg1">
                <a:alpha val="49001"/>
              </a:schemeClr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5" name="Oval 15"/>
          <p:cNvSpPr>
            <a:spLocks noChangeArrowheads="1"/>
          </p:cNvSpPr>
          <p:nvPr/>
        </p:nvSpPr>
        <p:spPr bwMode="auto">
          <a:xfrm>
            <a:off x="6291263" y="2873375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6" name="Rectangle 16" descr="Light upward diagonal"/>
          <p:cNvSpPr>
            <a:spLocks noChangeArrowheads="1"/>
          </p:cNvSpPr>
          <p:nvPr/>
        </p:nvSpPr>
        <p:spPr bwMode="auto">
          <a:xfrm>
            <a:off x="7772400" y="2362200"/>
            <a:ext cx="725488" cy="609600"/>
          </a:xfrm>
          <a:prstGeom prst="rect">
            <a:avLst/>
          </a:prstGeom>
          <a:pattFill prst="ltUpDiag">
            <a:fgClr>
              <a:schemeClr val="tx1">
                <a:alpha val="49001"/>
              </a:schemeClr>
            </a:fgClr>
            <a:bgClr>
              <a:schemeClr val="bg1">
                <a:alpha val="49001"/>
              </a:schemeClr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7" name="Oval 17"/>
          <p:cNvSpPr>
            <a:spLocks noChangeArrowheads="1"/>
          </p:cNvSpPr>
          <p:nvPr/>
        </p:nvSpPr>
        <p:spPr bwMode="auto">
          <a:xfrm>
            <a:off x="7620000" y="2895600"/>
            <a:ext cx="228600" cy="228600"/>
          </a:xfrm>
          <a:prstGeom prst="ellipse">
            <a:avLst/>
          </a:prstGeom>
          <a:solidFill>
            <a:srgbClr val="00CC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0" name="Rectangle 20" descr="Light upward diagonal"/>
          <p:cNvSpPr>
            <a:spLocks noChangeArrowheads="1"/>
          </p:cNvSpPr>
          <p:nvPr/>
        </p:nvSpPr>
        <p:spPr bwMode="auto">
          <a:xfrm>
            <a:off x="5907088" y="4276725"/>
            <a:ext cx="523875" cy="515938"/>
          </a:xfrm>
          <a:prstGeom prst="rect">
            <a:avLst/>
          </a:prstGeom>
          <a:pattFill prst="ltUpDiag">
            <a:fgClr>
              <a:schemeClr val="tx1">
                <a:alpha val="49001"/>
              </a:schemeClr>
            </a:fgClr>
            <a:bgClr>
              <a:schemeClr val="bg1">
                <a:alpha val="49001"/>
              </a:schemeClr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1" name="Oval 21"/>
          <p:cNvSpPr>
            <a:spLocks noChangeArrowheads="1"/>
          </p:cNvSpPr>
          <p:nvPr/>
        </p:nvSpPr>
        <p:spPr bwMode="auto">
          <a:xfrm>
            <a:off x="6324600" y="4191000"/>
            <a:ext cx="228600" cy="228600"/>
          </a:xfrm>
          <a:prstGeom prst="ellipse">
            <a:avLst/>
          </a:prstGeom>
          <a:solidFill>
            <a:srgbClr val="00CC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2" name="Rectangle 22" descr="Light upward diagonal"/>
          <p:cNvSpPr>
            <a:spLocks noChangeArrowheads="1"/>
          </p:cNvSpPr>
          <p:nvPr/>
        </p:nvSpPr>
        <p:spPr bwMode="auto">
          <a:xfrm>
            <a:off x="7794625" y="4292600"/>
            <a:ext cx="744538" cy="476250"/>
          </a:xfrm>
          <a:prstGeom prst="rect">
            <a:avLst/>
          </a:prstGeom>
          <a:pattFill prst="ltUpDiag">
            <a:fgClr>
              <a:schemeClr val="tx1">
                <a:alpha val="49001"/>
              </a:schemeClr>
            </a:fgClr>
            <a:bgClr>
              <a:schemeClr val="bg1">
                <a:alpha val="49001"/>
              </a:schemeClr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3" name="Oval 23"/>
          <p:cNvSpPr>
            <a:spLocks noChangeArrowheads="1"/>
          </p:cNvSpPr>
          <p:nvPr/>
        </p:nvSpPr>
        <p:spPr bwMode="auto">
          <a:xfrm>
            <a:off x="7673975" y="4191000"/>
            <a:ext cx="228600" cy="228600"/>
          </a:xfrm>
          <a:prstGeom prst="ellipse">
            <a:avLst/>
          </a:prstGeom>
          <a:solidFill>
            <a:srgbClr val="00CC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4" name="Line 24"/>
          <p:cNvSpPr>
            <a:spLocks noChangeShapeType="1"/>
          </p:cNvSpPr>
          <p:nvPr/>
        </p:nvSpPr>
        <p:spPr bwMode="auto">
          <a:xfrm flipH="1">
            <a:off x="7467600" y="4572000"/>
            <a:ext cx="609600" cy="838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85" name="Text Box 25"/>
          <p:cNvSpPr txBox="1">
            <a:spLocks noChangeArrowheads="1"/>
          </p:cNvSpPr>
          <p:nvPr/>
        </p:nvSpPr>
        <p:spPr bwMode="auto">
          <a:xfrm>
            <a:off x="6515100" y="5334000"/>
            <a:ext cx="16224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zh-CN" sz="2400" b="1" i="1">
                <a:solidFill>
                  <a:srgbClr val="3333FF"/>
                </a:solidFill>
                <a:latin typeface="Times New Roman" pitchFamily="18" charset="0"/>
                <a:ea typeface="宋体" pitchFamily="2" charset="-122"/>
              </a:rPr>
              <a:t>dominating</a:t>
            </a:r>
          </a:p>
          <a:p>
            <a:pPr algn="ctr"/>
            <a:r>
              <a:rPr lang="en-US" altLang="zh-CN" sz="2400" b="1" i="1">
                <a:solidFill>
                  <a:srgbClr val="3333FF"/>
                </a:solidFill>
                <a:latin typeface="Times New Roman" pitchFamily="18" charset="0"/>
                <a:ea typeface="宋体" pitchFamily="2" charset="-122"/>
              </a:rPr>
              <a:t>regions</a:t>
            </a:r>
          </a:p>
        </p:txBody>
      </p:sp>
      <p:sp>
        <p:nvSpPr>
          <p:cNvPr id="15386" name="Line 26"/>
          <p:cNvSpPr>
            <a:spLocks noChangeShapeType="1"/>
          </p:cNvSpPr>
          <p:nvPr/>
        </p:nvSpPr>
        <p:spPr bwMode="auto">
          <a:xfrm>
            <a:off x="6248400" y="4572000"/>
            <a:ext cx="838200" cy="838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87" name="Oval 27"/>
          <p:cNvSpPr>
            <a:spLocks noChangeArrowheads="1"/>
          </p:cNvSpPr>
          <p:nvPr/>
        </p:nvSpPr>
        <p:spPr bwMode="auto">
          <a:xfrm>
            <a:off x="8229600" y="44196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8" name="Text Box 28"/>
          <p:cNvSpPr txBox="1">
            <a:spLocks noChangeArrowheads="1"/>
          </p:cNvSpPr>
          <p:nvPr/>
        </p:nvSpPr>
        <p:spPr bwMode="auto">
          <a:xfrm>
            <a:off x="8534400" y="4191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i="1">
                <a:solidFill>
                  <a:srgbClr val="0000FF"/>
                </a:solidFill>
                <a:latin typeface="Times New Roman" pitchFamily="18" charset="0"/>
                <a:ea typeface="宋体" pitchFamily="2" charset="-122"/>
              </a:rPr>
              <a:t>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 animBg="1"/>
      <p:bldP spid="15367" grpId="0" animBg="1"/>
      <p:bldP spid="15368" grpId="0"/>
      <p:bldP spid="15369" grpId="0" animBg="1"/>
      <p:bldP spid="15370" grpId="0"/>
      <p:bldP spid="15371" grpId="0" animBg="1"/>
      <p:bldP spid="15373" grpId="0"/>
      <p:bldP spid="15374" grpId="0" animBg="1"/>
      <p:bldP spid="15375" grpId="0" animBg="1"/>
      <p:bldP spid="15376" grpId="0" animBg="1"/>
      <p:bldP spid="15377" grpId="0" animBg="1"/>
      <p:bldP spid="15380" grpId="0" animBg="1"/>
      <p:bldP spid="15381" grpId="0" animBg="1"/>
      <p:bldP spid="15382" grpId="0" animBg="1"/>
      <p:bldP spid="15383" grpId="0" animBg="1"/>
      <p:bldP spid="15384" grpId="0" animBg="1"/>
      <p:bldP spid="15385" grpId="0"/>
      <p:bldP spid="15386" grpId="0" animBg="1"/>
      <p:bldP spid="15387" grpId="0" animBg="1"/>
      <p:bldP spid="1538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1F310-067F-4289-A193-BE17D03D0235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>
                <a:latin typeface="Times New Roman" pitchFamily="18" charset="0"/>
                <a:ea typeface="宋体" pitchFamily="2" charset="-122"/>
              </a:rPr>
              <a:t>Reverse Skyline Query [Dellis and Seeger, VLDB07]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600200"/>
            <a:ext cx="4495800" cy="4530725"/>
          </a:xfrm>
        </p:spPr>
        <p:txBody>
          <a:bodyPr/>
          <a:lstStyle/>
          <a:p>
            <a:pPr algn="just"/>
            <a:r>
              <a:rPr lang="en-US" altLang="zh-CN" sz="2600">
                <a:latin typeface="Times New Roman" pitchFamily="18" charset="0"/>
                <a:ea typeface="宋体" pitchFamily="2" charset="-122"/>
              </a:rPr>
              <a:t>Given a query point </a:t>
            </a:r>
            <a:r>
              <a:rPr lang="en-US" altLang="zh-CN" sz="2600" i="1">
                <a:latin typeface="Times New Roman" pitchFamily="18" charset="0"/>
                <a:ea typeface="宋体" pitchFamily="2" charset="-122"/>
              </a:rPr>
              <a:t>q</a:t>
            </a:r>
            <a:r>
              <a:rPr lang="en-US" altLang="zh-CN" sz="2600">
                <a:latin typeface="Times New Roman" pitchFamily="18" charset="0"/>
                <a:ea typeface="宋体" pitchFamily="2" charset="-122"/>
              </a:rPr>
              <a:t>, a </a:t>
            </a:r>
            <a:r>
              <a:rPr lang="en-US" altLang="zh-CN" sz="2600" i="1">
                <a:latin typeface="Times New Roman" pitchFamily="18" charset="0"/>
                <a:ea typeface="宋体" pitchFamily="2" charset="-122"/>
              </a:rPr>
              <a:t>reverse skyline</a:t>
            </a:r>
            <a:r>
              <a:rPr lang="en-US" altLang="zh-CN" sz="2600">
                <a:latin typeface="Times New Roman" pitchFamily="18" charset="0"/>
                <a:ea typeface="宋体" pitchFamily="2" charset="-122"/>
              </a:rPr>
              <a:t> query obtains all the objects </a:t>
            </a:r>
            <a:r>
              <a:rPr lang="en-US" altLang="zh-CN" sz="2600" i="1">
                <a:latin typeface="Times New Roman" pitchFamily="18" charset="0"/>
                <a:ea typeface="宋体" pitchFamily="2" charset="-122"/>
              </a:rPr>
              <a:t>u</a:t>
            </a:r>
            <a:r>
              <a:rPr lang="en-US" altLang="zh-CN" sz="2600">
                <a:latin typeface="Times New Roman" pitchFamily="18" charset="0"/>
                <a:ea typeface="宋体" pitchFamily="2" charset="-122"/>
              </a:rPr>
              <a:t> such that the dynamic skyline points of </a:t>
            </a:r>
            <a:r>
              <a:rPr lang="en-US" altLang="zh-CN" sz="2600" i="1">
                <a:latin typeface="Times New Roman" pitchFamily="18" charset="0"/>
                <a:ea typeface="宋体" pitchFamily="2" charset="-122"/>
              </a:rPr>
              <a:t>u</a:t>
            </a:r>
            <a:r>
              <a:rPr lang="en-US" altLang="zh-CN" sz="2600">
                <a:latin typeface="Times New Roman" pitchFamily="18" charset="0"/>
                <a:ea typeface="宋体" pitchFamily="2" charset="-122"/>
              </a:rPr>
              <a:t> include query point </a:t>
            </a:r>
            <a:r>
              <a:rPr lang="en-US" altLang="zh-CN" sz="2600" i="1">
                <a:latin typeface="Times New Roman" pitchFamily="18" charset="0"/>
                <a:ea typeface="宋体" pitchFamily="2" charset="-122"/>
              </a:rPr>
              <a:t>q</a:t>
            </a:r>
            <a:endParaRPr lang="en-US" altLang="zh-CN" sz="2600">
              <a:latin typeface="Times New Roman" pitchFamily="18" charset="0"/>
              <a:ea typeface="宋体" pitchFamily="2" charset="-122"/>
            </a:endParaRPr>
          </a:p>
          <a:p>
            <a:pPr algn="just"/>
            <a:endParaRPr lang="zh-CN" altLang="en-US" sz="2200">
              <a:latin typeface="Times New Roman" pitchFamily="18" charset="0"/>
              <a:ea typeface="宋体" pitchFamily="2" charset="-122"/>
              <a:sym typeface="Symbol" pitchFamily="18" charset="2"/>
            </a:endParaRPr>
          </a:p>
        </p:txBody>
      </p:sp>
      <p:sp>
        <p:nvSpPr>
          <p:cNvPr id="2561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617" name="Rectangle 17"/>
          <p:cNvSpPr>
            <a:spLocks noChangeArrowheads="1"/>
          </p:cNvSpPr>
          <p:nvPr/>
        </p:nvSpPr>
        <p:spPr bwMode="auto">
          <a:xfrm>
            <a:off x="0" y="14430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5616" name="Object 16"/>
          <p:cNvGraphicFramePr>
            <a:graphicFrameLocks noChangeAspect="1"/>
          </p:cNvGraphicFramePr>
          <p:nvPr/>
        </p:nvGraphicFramePr>
        <p:xfrm>
          <a:off x="4875213" y="1562100"/>
          <a:ext cx="4222750" cy="3741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995" name="Microsoft Drawing 1.01" r:id="rId4" imgW="4375080" imgH="3876840" progId="MSDraw.1.01">
                  <p:embed/>
                </p:oleObj>
              </mc:Choice>
              <mc:Fallback>
                <p:oleObj name="Microsoft Drawing 1.01" r:id="rId4" imgW="4375080" imgH="3876840" progId="MSDraw.1.01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5213" y="1562100"/>
                        <a:ext cx="4222750" cy="3741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18" name="Rectangle 18" descr="Light upward diagonal"/>
          <p:cNvSpPr>
            <a:spLocks noChangeArrowheads="1"/>
          </p:cNvSpPr>
          <p:nvPr/>
        </p:nvSpPr>
        <p:spPr bwMode="auto">
          <a:xfrm>
            <a:off x="6781800" y="1905000"/>
            <a:ext cx="1727200" cy="1047750"/>
          </a:xfrm>
          <a:prstGeom prst="rect">
            <a:avLst/>
          </a:prstGeom>
          <a:pattFill prst="ltUpDiag">
            <a:fgClr>
              <a:schemeClr val="tx1">
                <a:alpha val="49001"/>
              </a:schemeClr>
            </a:fgClr>
            <a:bgClr>
              <a:schemeClr val="bg1">
                <a:alpha val="49001"/>
              </a:schemeClr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19" name="Rectangle 19" descr="Light upward diagonal"/>
          <p:cNvSpPr>
            <a:spLocks noChangeArrowheads="1"/>
          </p:cNvSpPr>
          <p:nvPr/>
        </p:nvSpPr>
        <p:spPr bwMode="auto">
          <a:xfrm>
            <a:off x="5181600" y="1905000"/>
            <a:ext cx="1219200" cy="1066800"/>
          </a:xfrm>
          <a:prstGeom prst="rect">
            <a:avLst/>
          </a:prstGeom>
          <a:pattFill prst="ltUpDiag">
            <a:fgClr>
              <a:schemeClr val="tx1">
                <a:alpha val="49001"/>
              </a:schemeClr>
            </a:fgClr>
            <a:bgClr>
              <a:schemeClr val="bg1">
                <a:alpha val="49001"/>
              </a:schemeClr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20" name="Rectangle 20" descr="Light upward diagonal"/>
          <p:cNvSpPr>
            <a:spLocks noChangeArrowheads="1"/>
          </p:cNvSpPr>
          <p:nvPr/>
        </p:nvSpPr>
        <p:spPr bwMode="auto">
          <a:xfrm>
            <a:off x="6934200" y="2951163"/>
            <a:ext cx="1577975" cy="749300"/>
          </a:xfrm>
          <a:prstGeom prst="rect">
            <a:avLst/>
          </a:prstGeom>
          <a:pattFill prst="ltUpDiag">
            <a:fgClr>
              <a:schemeClr val="tx1">
                <a:alpha val="49001"/>
              </a:schemeClr>
            </a:fgClr>
            <a:bgClr>
              <a:schemeClr val="bg1">
                <a:alpha val="49001"/>
              </a:schemeClr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21" name="Rectangle 21" descr="Light upward diagonal"/>
          <p:cNvSpPr>
            <a:spLocks noChangeArrowheads="1"/>
          </p:cNvSpPr>
          <p:nvPr/>
        </p:nvSpPr>
        <p:spPr bwMode="auto">
          <a:xfrm>
            <a:off x="5186363" y="2971800"/>
            <a:ext cx="1062037" cy="771525"/>
          </a:xfrm>
          <a:prstGeom prst="rect">
            <a:avLst/>
          </a:prstGeom>
          <a:pattFill prst="ltUpDiag">
            <a:fgClr>
              <a:schemeClr val="tx1">
                <a:alpha val="49001"/>
              </a:schemeClr>
            </a:fgClr>
            <a:bgClr>
              <a:schemeClr val="bg1">
                <a:alpha val="49001"/>
              </a:schemeClr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22" name="Rectangle 22" descr="Light upward diagonal"/>
          <p:cNvSpPr>
            <a:spLocks noChangeArrowheads="1"/>
          </p:cNvSpPr>
          <p:nvPr/>
        </p:nvSpPr>
        <p:spPr bwMode="auto">
          <a:xfrm>
            <a:off x="7962900" y="3690938"/>
            <a:ext cx="542925" cy="300037"/>
          </a:xfrm>
          <a:prstGeom prst="rect">
            <a:avLst/>
          </a:prstGeom>
          <a:pattFill prst="ltUpDiag">
            <a:fgClr>
              <a:schemeClr val="tx1">
                <a:alpha val="49001"/>
              </a:schemeClr>
            </a:fgClr>
            <a:bgClr>
              <a:schemeClr val="bg1">
                <a:alpha val="49001"/>
              </a:schemeClr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24" name="Rectangle 24" descr="Light upward diagonal"/>
          <p:cNvSpPr>
            <a:spLocks noChangeArrowheads="1"/>
          </p:cNvSpPr>
          <p:nvPr/>
        </p:nvSpPr>
        <p:spPr bwMode="auto">
          <a:xfrm>
            <a:off x="5195888" y="3733800"/>
            <a:ext cx="74612" cy="219075"/>
          </a:xfrm>
          <a:prstGeom prst="rect">
            <a:avLst/>
          </a:prstGeom>
          <a:pattFill prst="ltUpDiag">
            <a:fgClr>
              <a:schemeClr val="tx1">
                <a:alpha val="49001"/>
              </a:schemeClr>
            </a:fgClr>
            <a:bgClr>
              <a:schemeClr val="bg1">
                <a:alpha val="49001"/>
              </a:schemeClr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25" name="Oval 25"/>
          <p:cNvSpPr>
            <a:spLocks noChangeArrowheads="1"/>
          </p:cNvSpPr>
          <p:nvPr/>
        </p:nvSpPr>
        <p:spPr bwMode="auto">
          <a:xfrm>
            <a:off x="6553200" y="2819400"/>
            <a:ext cx="457200" cy="381000"/>
          </a:xfrm>
          <a:prstGeom prst="ellipse">
            <a:avLst/>
          </a:prstGeom>
          <a:solidFill>
            <a:srgbClr val="00FF00">
              <a:alpha val="22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26" name="Oval 26"/>
          <p:cNvSpPr>
            <a:spLocks noChangeArrowheads="1"/>
          </p:cNvSpPr>
          <p:nvPr/>
        </p:nvSpPr>
        <p:spPr bwMode="auto">
          <a:xfrm>
            <a:off x="6705600" y="3505200"/>
            <a:ext cx="457200" cy="381000"/>
          </a:xfrm>
          <a:prstGeom prst="ellipse">
            <a:avLst/>
          </a:prstGeom>
          <a:solidFill>
            <a:srgbClr val="00FF00">
              <a:alpha val="22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27" name="Oval 27"/>
          <p:cNvSpPr>
            <a:spLocks noChangeArrowheads="1"/>
          </p:cNvSpPr>
          <p:nvPr/>
        </p:nvSpPr>
        <p:spPr bwMode="auto">
          <a:xfrm>
            <a:off x="7696200" y="3810000"/>
            <a:ext cx="457200" cy="381000"/>
          </a:xfrm>
          <a:prstGeom prst="ellipse">
            <a:avLst/>
          </a:prstGeom>
          <a:solidFill>
            <a:srgbClr val="00FF00">
              <a:alpha val="22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28" name="Line 28"/>
          <p:cNvSpPr>
            <a:spLocks noChangeShapeType="1"/>
          </p:cNvSpPr>
          <p:nvPr/>
        </p:nvSpPr>
        <p:spPr bwMode="auto">
          <a:xfrm flipV="1">
            <a:off x="7010400" y="2286000"/>
            <a:ext cx="533400" cy="533400"/>
          </a:xfrm>
          <a:prstGeom prst="line">
            <a:avLst/>
          </a:prstGeom>
          <a:noFill/>
          <a:ln w="19050">
            <a:solidFill>
              <a:srgbClr val="3333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29" name="Line 29"/>
          <p:cNvSpPr>
            <a:spLocks noChangeShapeType="1"/>
          </p:cNvSpPr>
          <p:nvPr/>
        </p:nvSpPr>
        <p:spPr bwMode="auto">
          <a:xfrm flipV="1">
            <a:off x="7092950" y="2286000"/>
            <a:ext cx="603250" cy="1149350"/>
          </a:xfrm>
          <a:prstGeom prst="line">
            <a:avLst/>
          </a:prstGeom>
          <a:noFill/>
          <a:ln w="19050">
            <a:solidFill>
              <a:srgbClr val="3333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30" name="Line 30"/>
          <p:cNvSpPr>
            <a:spLocks noChangeShapeType="1"/>
          </p:cNvSpPr>
          <p:nvPr/>
        </p:nvSpPr>
        <p:spPr bwMode="auto">
          <a:xfrm flipH="1" flipV="1">
            <a:off x="7848600" y="2286000"/>
            <a:ext cx="152400" cy="1447800"/>
          </a:xfrm>
          <a:prstGeom prst="line">
            <a:avLst/>
          </a:prstGeom>
          <a:noFill/>
          <a:ln w="19050">
            <a:solidFill>
              <a:srgbClr val="3333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33" name="Text Box 33"/>
          <p:cNvSpPr txBox="1">
            <a:spLocks noChangeArrowheads="1"/>
          </p:cNvSpPr>
          <p:nvPr/>
        </p:nvSpPr>
        <p:spPr bwMode="auto">
          <a:xfrm>
            <a:off x="6705600" y="1371600"/>
            <a:ext cx="22050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zh-CN" sz="2400" b="1" i="1">
                <a:solidFill>
                  <a:srgbClr val="3333FF"/>
                </a:solidFill>
                <a:latin typeface="Times New Roman" pitchFamily="18" charset="0"/>
                <a:ea typeface="宋体" pitchFamily="2" charset="-122"/>
              </a:rPr>
              <a:t>dynamic skyline</a:t>
            </a:r>
          </a:p>
          <a:p>
            <a:pPr algn="ctr"/>
            <a:r>
              <a:rPr lang="en-US" altLang="zh-CN" sz="2400" b="1" i="1">
                <a:solidFill>
                  <a:srgbClr val="3333FF"/>
                </a:solidFill>
                <a:latin typeface="Times New Roman" pitchFamily="18" charset="0"/>
                <a:ea typeface="宋体" pitchFamily="2" charset="-122"/>
              </a:rPr>
              <a:t>of point b</a:t>
            </a:r>
          </a:p>
        </p:txBody>
      </p:sp>
      <p:sp>
        <p:nvSpPr>
          <p:cNvPr id="25634" name="Line 34"/>
          <p:cNvSpPr>
            <a:spLocks noChangeShapeType="1"/>
          </p:cNvSpPr>
          <p:nvPr/>
        </p:nvSpPr>
        <p:spPr bwMode="auto">
          <a:xfrm flipH="1" flipV="1">
            <a:off x="6657975" y="4616450"/>
            <a:ext cx="504825" cy="79375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35" name="Text Box 35"/>
          <p:cNvSpPr txBox="1">
            <a:spLocks noChangeArrowheads="1"/>
          </p:cNvSpPr>
          <p:nvPr/>
        </p:nvSpPr>
        <p:spPr bwMode="auto">
          <a:xfrm>
            <a:off x="6477000" y="5334000"/>
            <a:ext cx="18176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zh-CN" sz="2400" b="1" i="1">
                <a:solidFill>
                  <a:srgbClr val="FF00FF"/>
                </a:solidFill>
                <a:latin typeface="Times New Roman" pitchFamily="18" charset="0"/>
                <a:ea typeface="宋体" pitchFamily="2" charset="-122"/>
              </a:rPr>
              <a:t>b is a reverse</a:t>
            </a:r>
          </a:p>
          <a:p>
            <a:pPr algn="ctr"/>
            <a:r>
              <a:rPr lang="en-US" altLang="zh-CN" sz="2400" b="1" i="1">
                <a:solidFill>
                  <a:srgbClr val="FF00FF"/>
                </a:solidFill>
                <a:latin typeface="Times New Roman" pitchFamily="18" charset="0"/>
                <a:ea typeface="宋体" pitchFamily="2" charset="-122"/>
              </a:rPr>
              <a:t>skyline of q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256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99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256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256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25" grpId="0" animBg="1"/>
      <p:bldP spid="25626" grpId="0" animBg="1"/>
      <p:bldP spid="25627" grpId="0" animBg="1"/>
      <p:bldP spid="25628" grpId="0" animBg="1"/>
      <p:bldP spid="25629" grpId="0" animBg="1"/>
      <p:bldP spid="25630" grpId="0" animBg="1"/>
      <p:bldP spid="25633" grpId="0"/>
      <p:bldP spid="25634" grpId="0" animBg="1"/>
      <p:bldP spid="2563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88D04-BBE5-4023-B8D1-E3A4DA732735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800">
                <a:latin typeface="Times New Roman" pitchFamily="18" charset="0"/>
                <a:ea typeface="宋体" pitchFamily="2" charset="-122"/>
              </a:rPr>
              <a:t>Motivation Example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algn="just"/>
            <a:r>
              <a:rPr lang="en-US" altLang="zh-CN" sz="2400">
                <a:latin typeface="Times New Roman" pitchFamily="18" charset="0"/>
                <a:ea typeface="宋体" pitchFamily="2" charset="-122"/>
              </a:rPr>
              <a:t>In a laptop market, each model corresponds to a 2D point in a </a:t>
            </a:r>
            <a:r>
              <a:rPr lang="en-US" altLang="zh-CN" sz="2400" i="1">
                <a:latin typeface="Times New Roman" pitchFamily="18" charset="0"/>
                <a:ea typeface="宋体" pitchFamily="2" charset="-122"/>
              </a:rPr>
              <a:t>price </a:t>
            </a:r>
            <a:r>
              <a:rPr lang="en-US" altLang="zh-CN" sz="2400">
                <a:latin typeface="Times New Roman" pitchFamily="18" charset="0"/>
                <a:ea typeface="宋体" pitchFamily="2" charset="-122"/>
              </a:rPr>
              <a:t>and</a:t>
            </a:r>
            <a:r>
              <a:rPr lang="en-US" altLang="zh-CN" sz="2400" i="1">
                <a:latin typeface="Times New Roman" pitchFamily="18" charset="0"/>
                <a:ea typeface="宋体" pitchFamily="2" charset="-122"/>
              </a:rPr>
              <a:t> performance </a:t>
            </a:r>
            <a:r>
              <a:rPr lang="en-US" altLang="zh-CN" sz="2400">
                <a:latin typeface="Times New Roman" pitchFamily="18" charset="0"/>
                <a:ea typeface="宋体" pitchFamily="2" charset="-122"/>
              </a:rPr>
              <a:t>space</a:t>
            </a:r>
          </a:p>
          <a:p>
            <a:pPr algn="just"/>
            <a:r>
              <a:rPr lang="en-US" altLang="zh-CN" sz="2400">
                <a:latin typeface="Times New Roman" pitchFamily="18" charset="0"/>
                <a:ea typeface="宋体" pitchFamily="2" charset="-122"/>
              </a:rPr>
              <a:t>Those customers who are interested in </a:t>
            </a:r>
            <a:r>
              <a:rPr lang="en-US" altLang="zh-CN" sz="2400" i="1">
                <a:latin typeface="Times New Roman" pitchFamily="18" charset="0"/>
                <a:ea typeface="宋体" pitchFamily="2" charset="-122"/>
              </a:rPr>
              <a:t>f</a:t>
            </a:r>
            <a:r>
              <a:rPr lang="en-US" altLang="zh-CN" sz="2400">
                <a:latin typeface="Times New Roman" pitchFamily="18" charset="0"/>
                <a:ea typeface="宋体" pitchFamily="2" charset="-122"/>
              </a:rPr>
              <a:t>, are very likely to be interested in </a:t>
            </a:r>
            <a:r>
              <a:rPr lang="en-US" altLang="zh-CN" sz="2400" i="1">
                <a:latin typeface="Times New Roman" pitchFamily="18" charset="0"/>
                <a:ea typeface="宋体" pitchFamily="2" charset="-122"/>
              </a:rPr>
              <a:t>a</a:t>
            </a:r>
            <a:r>
              <a:rPr lang="en-US" altLang="zh-CN" sz="2400">
                <a:latin typeface="Times New Roman" pitchFamily="18" charset="0"/>
                <a:ea typeface="宋体" pitchFamily="2" charset="-122"/>
              </a:rPr>
              <a:t> and </a:t>
            </a:r>
            <a:r>
              <a:rPr lang="en-US" altLang="zh-CN" sz="2400" i="1">
                <a:latin typeface="Times New Roman" pitchFamily="18" charset="0"/>
                <a:ea typeface="宋体" pitchFamily="2" charset="-122"/>
              </a:rPr>
              <a:t>c</a:t>
            </a:r>
          </a:p>
          <a:p>
            <a:pPr algn="just"/>
            <a:r>
              <a:rPr lang="en-US" altLang="zh-CN" sz="2400">
                <a:latin typeface="Times New Roman" pitchFamily="18" charset="0"/>
                <a:ea typeface="宋体" pitchFamily="2" charset="-122"/>
              </a:rPr>
              <a:t>If a company wants to produce a new model, …</a:t>
            </a:r>
          </a:p>
          <a:p>
            <a:pPr algn="just"/>
            <a:endParaRPr lang="zh-CN" altLang="en-US" sz="2600">
              <a:latin typeface="Times New Roman" pitchFamily="18" charset="0"/>
              <a:ea typeface="宋体" pitchFamily="2" charset="-122"/>
            </a:endParaRPr>
          </a:p>
        </p:txBody>
      </p:sp>
      <p:graphicFrame>
        <p:nvGraphicFramePr>
          <p:cNvPr id="11268" name="Object 4"/>
          <p:cNvGraphicFramePr>
            <a:graphicFrameLocks noChangeAspect="1"/>
          </p:cNvGraphicFramePr>
          <p:nvPr/>
        </p:nvGraphicFramePr>
        <p:xfrm>
          <a:off x="4648200" y="1908175"/>
          <a:ext cx="4319588" cy="3643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19" name="Microsoft Drawing 1.01" r:id="rId4" imgW="5000760" imgH="4143240" progId="MSDraw.1.01">
                  <p:embed/>
                </p:oleObj>
              </mc:Choice>
              <mc:Fallback>
                <p:oleObj name="Microsoft Drawing 1.01" r:id="rId4" imgW="5000760" imgH="4143240" progId="MSDraw.1.01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1908175"/>
                        <a:ext cx="4319588" cy="3643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5040313" y="4003675"/>
            <a:ext cx="3206750" cy="317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5834063" y="2241550"/>
            <a:ext cx="1587" cy="30924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4" name="Oval 10"/>
          <p:cNvSpPr>
            <a:spLocks noChangeArrowheads="1"/>
          </p:cNvSpPr>
          <p:nvPr/>
        </p:nvSpPr>
        <p:spPr bwMode="auto">
          <a:xfrm>
            <a:off x="5715000" y="3886200"/>
            <a:ext cx="228600" cy="2286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>
            <a:off x="6019800" y="4114800"/>
            <a:ext cx="533400" cy="45720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6400800" y="4343400"/>
            <a:ext cx="1752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54000" rIns="54000">
            <a:spAutoFit/>
          </a:bodyPr>
          <a:lstStyle/>
          <a:p>
            <a:pPr algn="ctr"/>
            <a:r>
              <a:rPr lang="en-US" altLang="zh-CN" b="1" i="1">
                <a:solidFill>
                  <a:srgbClr val="FF00FF"/>
                </a:solidFill>
                <a:latin typeface="Times New Roman" pitchFamily="18" charset="0"/>
                <a:ea typeface="宋体" pitchFamily="2" charset="-122"/>
              </a:rPr>
              <a:t>a model that customers prefer</a:t>
            </a: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5486400" y="4038600"/>
            <a:ext cx="381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54000" rIns="54000">
            <a:spAutoFit/>
          </a:bodyPr>
          <a:lstStyle/>
          <a:p>
            <a:r>
              <a:rPr lang="en-US" altLang="zh-CN" sz="1600" b="1" i="1">
                <a:latin typeface="Times New Roman" pitchFamily="18" charset="0"/>
                <a:ea typeface="宋体" pitchFamily="2" charset="-122"/>
              </a:rPr>
              <a:t>f</a:t>
            </a:r>
          </a:p>
        </p:txBody>
      </p:sp>
      <p:sp>
        <p:nvSpPr>
          <p:cNvPr id="11278" name="Oval 14"/>
          <p:cNvSpPr>
            <a:spLocks noChangeArrowheads="1"/>
          </p:cNvSpPr>
          <p:nvPr/>
        </p:nvSpPr>
        <p:spPr bwMode="auto">
          <a:xfrm>
            <a:off x="6019800" y="37338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 flipH="1">
            <a:off x="6181725" y="3429000"/>
            <a:ext cx="295275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5834063" y="3124200"/>
            <a:ext cx="12954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" tIns="10800" rIns="18000" bIns="10800">
            <a:spAutoFit/>
          </a:bodyPr>
          <a:lstStyle/>
          <a:p>
            <a:pPr algn="ctr"/>
            <a:r>
              <a:rPr lang="en-US" altLang="zh-CN" b="1" i="1">
                <a:solidFill>
                  <a:srgbClr val="FF0000"/>
                </a:solidFill>
                <a:latin typeface="Times New Roman" pitchFamily="18" charset="0"/>
                <a:ea typeface="宋体" pitchFamily="2" charset="-122"/>
              </a:rPr>
              <a:t>new model q</a:t>
            </a:r>
          </a:p>
        </p:txBody>
      </p:sp>
      <p:sp>
        <p:nvSpPr>
          <p:cNvPr id="11281" name="Oval 17"/>
          <p:cNvSpPr>
            <a:spLocks noChangeArrowheads="1"/>
          </p:cNvSpPr>
          <p:nvPr/>
        </p:nvSpPr>
        <p:spPr bwMode="auto">
          <a:xfrm>
            <a:off x="5334000" y="3276600"/>
            <a:ext cx="457200" cy="457200"/>
          </a:xfrm>
          <a:prstGeom prst="ellipse">
            <a:avLst/>
          </a:prstGeom>
          <a:solidFill>
            <a:srgbClr val="00FF00">
              <a:alpha val="2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2" name="Oval 18"/>
          <p:cNvSpPr>
            <a:spLocks noChangeArrowheads="1"/>
          </p:cNvSpPr>
          <p:nvPr/>
        </p:nvSpPr>
        <p:spPr bwMode="auto">
          <a:xfrm>
            <a:off x="6477000" y="3581400"/>
            <a:ext cx="490538" cy="468313"/>
          </a:xfrm>
          <a:prstGeom prst="ellipse">
            <a:avLst/>
          </a:prstGeom>
          <a:solidFill>
            <a:srgbClr val="00FF00">
              <a:alpha val="2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4" name="Line 20"/>
          <p:cNvSpPr>
            <a:spLocks noChangeShapeType="1"/>
          </p:cNvSpPr>
          <p:nvPr/>
        </p:nvSpPr>
        <p:spPr bwMode="auto">
          <a:xfrm>
            <a:off x="5540375" y="3603625"/>
            <a:ext cx="0" cy="404813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85" name="Line 21"/>
          <p:cNvSpPr>
            <a:spLocks noChangeShapeType="1"/>
          </p:cNvSpPr>
          <p:nvPr/>
        </p:nvSpPr>
        <p:spPr bwMode="auto">
          <a:xfrm>
            <a:off x="5551488" y="3810000"/>
            <a:ext cx="2936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86" name="Line 22"/>
          <p:cNvSpPr>
            <a:spLocks noChangeShapeType="1"/>
          </p:cNvSpPr>
          <p:nvPr/>
        </p:nvSpPr>
        <p:spPr bwMode="auto">
          <a:xfrm>
            <a:off x="5437188" y="2784475"/>
            <a:ext cx="11112" cy="1198563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87" name="Line 23"/>
          <p:cNvSpPr>
            <a:spLocks noChangeShapeType="1"/>
          </p:cNvSpPr>
          <p:nvPr/>
        </p:nvSpPr>
        <p:spPr bwMode="auto">
          <a:xfrm flipV="1">
            <a:off x="5486400" y="2732088"/>
            <a:ext cx="338138" cy="11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88" name="Line 24"/>
          <p:cNvSpPr>
            <a:spLocks noChangeShapeType="1"/>
          </p:cNvSpPr>
          <p:nvPr/>
        </p:nvSpPr>
        <p:spPr bwMode="auto">
          <a:xfrm flipV="1">
            <a:off x="5867400" y="3124200"/>
            <a:ext cx="457200" cy="1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89" name="Line 25"/>
          <p:cNvSpPr>
            <a:spLocks noChangeShapeType="1"/>
          </p:cNvSpPr>
          <p:nvPr/>
        </p:nvSpPr>
        <p:spPr bwMode="auto">
          <a:xfrm>
            <a:off x="6362700" y="3197225"/>
            <a:ext cx="9525" cy="782638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90" name="Line 26"/>
          <p:cNvSpPr>
            <a:spLocks noChangeShapeType="1"/>
          </p:cNvSpPr>
          <p:nvPr/>
        </p:nvSpPr>
        <p:spPr bwMode="auto">
          <a:xfrm flipH="1">
            <a:off x="6269038" y="4038600"/>
            <a:ext cx="1587" cy="492125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91" name="Line 27"/>
          <p:cNvSpPr>
            <a:spLocks noChangeShapeType="1"/>
          </p:cNvSpPr>
          <p:nvPr/>
        </p:nvSpPr>
        <p:spPr bwMode="auto">
          <a:xfrm flipV="1">
            <a:off x="5832475" y="4592638"/>
            <a:ext cx="382588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1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500" fill="hold"/>
                                        <p:tgtEl>
                                          <p:spTgt spid="11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0" presetID="4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21" dur="500" fill="hold"/>
                                        <p:tgtEl>
                                          <p:spTgt spid="11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1" grpId="0" animBg="1"/>
      <p:bldP spid="11273" grpId="0" animBg="1"/>
      <p:bldP spid="11274" grpId="0" animBg="1"/>
      <p:bldP spid="11275" grpId="0" animBg="1"/>
      <p:bldP spid="11276" grpId="0"/>
      <p:bldP spid="11278" grpId="0" animBg="1"/>
      <p:bldP spid="11279" grpId="0" animBg="1"/>
      <p:bldP spid="11280" grpId="0"/>
      <p:bldP spid="11281" grpId="0" animBg="1"/>
      <p:bldP spid="11282" grpId="0" animBg="1"/>
      <p:bldP spid="11284" grpId="0" animBg="1"/>
      <p:bldP spid="11285" grpId="0" animBg="1"/>
      <p:bldP spid="11286" grpId="0" animBg="1"/>
      <p:bldP spid="11287" grpId="0" animBg="1"/>
      <p:bldP spid="11288" grpId="0" animBg="1"/>
      <p:bldP spid="11289" grpId="0" animBg="1"/>
      <p:bldP spid="11290" grpId="0" animBg="1"/>
      <p:bldP spid="1129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728A2-D65E-4169-8741-33D1EC15A6E1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800">
                <a:latin typeface="Times New Roman" pitchFamily="18" charset="0"/>
                <a:ea typeface="宋体" pitchFamily="2" charset="-122"/>
              </a:rPr>
              <a:t>The Laptop Market Next Year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algn="just"/>
            <a:r>
              <a:rPr lang="en-US" altLang="zh-CN" sz="2600">
                <a:latin typeface="Times New Roman" pitchFamily="18" charset="0"/>
                <a:ea typeface="宋体" pitchFamily="2" charset="-122"/>
              </a:rPr>
              <a:t>How about the laptop market in the coming year?</a:t>
            </a:r>
          </a:p>
          <a:p>
            <a:pPr lvl="1" algn="just"/>
            <a:r>
              <a:rPr lang="en-US" altLang="zh-CN" sz="2400">
                <a:latin typeface="Times New Roman" pitchFamily="18" charset="0"/>
                <a:ea typeface="宋体" pitchFamily="2" charset="-122"/>
              </a:rPr>
              <a:t>The performance or price attribute of each model may vary</a:t>
            </a:r>
          </a:p>
          <a:p>
            <a:pPr lvl="1" algn="just"/>
            <a:r>
              <a:rPr lang="en-US" altLang="zh-CN" sz="2400">
                <a:latin typeface="Times New Roman" pitchFamily="18" charset="0"/>
                <a:ea typeface="宋体" pitchFamily="2" charset="-122"/>
              </a:rPr>
              <a:t>Monochromatic reverse  skyline problem over uncertain data (MPRS)</a:t>
            </a:r>
          </a:p>
          <a:p>
            <a:pPr lvl="1" algn="just"/>
            <a:endParaRPr lang="zh-CN" altLang="en-US" sz="2400"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0" y="1404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graphicFrame>
        <p:nvGraphicFramePr>
          <p:cNvPr id="9221" name="Object 5"/>
          <p:cNvGraphicFramePr>
            <a:graphicFrameLocks noChangeAspect="1"/>
          </p:cNvGraphicFramePr>
          <p:nvPr/>
        </p:nvGraphicFramePr>
        <p:xfrm>
          <a:off x="4678363" y="1905000"/>
          <a:ext cx="4200525" cy="357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43" name="Microsoft Drawing 1.01" r:id="rId4" imgW="4896000" imgH="4162320" progId="MSDraw.1.01">
                  <p:embed/>
                </p:oleObj>
              </mc:Choice>
              <mc:Fallback>
                <p:oleObj name="Microsoft Drawing 1.01" r:id="rId4" imgW="4896000" imgH="4162320" progId="MSDraw.1.01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8363" y="1905000"/>
                        <a:ext cx="4200525" cy="3571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2EDEB-DC25-403B-B3C8-D1B32C50496F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800">
                <a:latin typeface="Times New Roman" pitchFamily="18" charset="0"/>
                <a:ea typeface="宋体" pitchFamily="2" charset="-122"/>
              </a:rPr>
              <a:t>The Bichromatic Case (BPRS)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1395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2292" name="Object 4"/>
          <p:cNvGraphicFramePr>
            <a:graphicFrameLocks noChangeAspect="1"/>
          </p:cNvGraphicFramePr>
          <p:nvPr/>
        </p:nvGraphicFramePr>
        <p:xfrm>
          <a:off x="420688" y="1697038"/>
          <a:ext cx="4186237" cy="3573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68" name="Microsoft Drawing 1.01" r:id="rId4" imgW="4848120" imgH="4143240" progId="MSDraw.1.01">
                  <p:embed/>
                </p:oleObj>
              </mc:Choice>
              <mc:Fallback>
                <p:oleObj name="Microsoft Drawing 1.01" r:id="rId4" imgW="4848120" imgH="4143240" progId="MSDraw.1.01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688" y="1697038"/>
                        <a:ext cx="4186237" cy="3573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0" y="1404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graphicFrame>
        <p:nvGraphicFramePr>
          <p:cNvPr id="12294" name="Object 6"/>
          <p:cNvGraphicFramePr>
            <a:graphicFrameLocks noChangeAspect="1"/>
          </p:cNvGraphicFramePr>
          <p:nvPr/>
        </p:nvGraphicFramePr>
        <p:xfrm>
          <a:off x="4572000" y="1749425"/>
          <a:ext cx="4191000" cy="3541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69" name="Microsoft Drawing 1.01" r:id="rId6" imgW="4971960" imgH="4200480" progId="MSDraw.1.01">
                  <p:embed/>
                </p:oleObj>
              </mc:Choice>
              <mc:Fallback>
                <p:oleObj name="Microsoft Drawing 1.01" r:id="rId6" imgW="4971960" imgH="4200480" progId="MSDraw.1.01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749425"/>
                        <a:ext cx="4191000" cy="3541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371600" y="5486400"/>
            <a:ext cx="1401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i="1">
                <a:latin typeface="Times New Roman" pitchFamily="18" charset="0"/>
                <a:ea typeface="宋体" pitchFamily="2" charset="-122"/>
              </a:rPr>
              <a:t>data set A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5638800" y="5486400"/>
            <a:ext cx="1401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i="1">
                <a:latin typeface="Times New Roman" pitchFamily="18" charset="0"/>
                <a:ea typeface="宋体" pitchFamily="2" charset="-122"/>
              </a:rPr>
              <a:t>data set 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A53EA-9620-4300-8C46-309A8357F984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800">
                <a:latin typeface="Times New Roman" pitchFamily="18" charset="0"/>
                <a:ea typeface="宋体" pitchFamily="2" charset="-122"/>
              </a:rPr>
              <a:t>Outline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US" altLang="zh-CN" sz="2800" dirty="0">
                <a:latin typeface="Times New Roman" pitchFamily="18" charset="0"/>
                <a:ea typeface="宋体" pitchFamily="2" charset="-122"/>
              </a:rPr>
              <a:t>Introduction</a:t>
            </a:r>
          </a:p>
          <a:p>
            <a:pPr algn="just"/>
            <a:r>
              <a:rPr lang="en-US" altLang="zh-CN" sz="2800" dirty="0">
                <a:latin typeface="Times New Roman" pitchFamily="18" charset="0"/>
                <a:ea typeface="宋体" pitchFamily="2" charset="-122"/>
              </a:rPr>
              <a:t>Problem Definition</a:t>
            </a:r>
          </a:p>
          <a:p>
            <a:pPr algn="just"/>
            <a:r>
              <a:rPr lang="en-US" altLang="zh-CN" sz="2800" dirty="0">
                <a:latin typeface="Times New Roman" pitchFamily="18" charset="0"/>
                <a:ea typeface="宋体" pitchFamily="2" charset="-122"/>
              </a:rPr>
              <a:t>Monochromatic PRS Query Processing</a:t>
            </a:r>
          </a:p>
          <a:p>
            <a:pPr algn="just"/>
            <a:r>
              <a:rPr lang="en-US" altLang="zh-CN" sz="2800" dirty="0" err="1">
                <a:latin typeface="Times New Roman" pitchFamily="18" charset="0"/>
                <a:ea typeface="宋体" pitchFamily="2" charset="-122"/>
              </a:rPr>
              <a:t>Bichromatic</a:t>
            </a:r>
            <a:r>
              <a:rPr lang="en-US" altLang="zh-CN" sz="2800" dirty="0">
                <a:latin typeface="Times New Roman" pitchFamily="18" charset="0"/>
                <a:ea typeface="宋体" pitchFamily="2" charset="-122"/>
              </a:rPr>
              <a:t> PRS Query Processing</a:t>
            </a:r>
          </a:p>
          <a:p>
            <a:pPr algn="just"/>
            <a:r>
              <a:rPr lang="en-US" altLang="zh-CN" sz="2800" dirty="0">
                <a:latin typeface="Times New Roman" pitchFamily="18" charset="0"/>
                <a:ea typeface="宋体" pitchFamily="2" charset="-122"/>
              </a:rPr>
              <a:t>Experimental Results</a:t>
            </a:r>
          </a:p>
          <a:p>
            <a:pPr algn="just"/>
            <a:r>
              <a:rPr lang="en-US" altLang="zh-CN" sz="2800" dirty="0" smtClean="0">
                <a:latin typeface="Times New Roman" pitchFamily="18" charset="0"/>
                <a:ea typeface="宋体" pitchFamily="2" charset="-122"/>
              </a:rPr>
              <a:t>Summary</a:t>
            </a:r>
            <a:endParaRPr lang="en-US" altLang="zh-CN" sz="2800" dirty="0">
              <a:latin typeface="Times New Roman" pitchFamily="18" charset="0"/>
              <a:ea typeface="宋体" pitchFamily="2" charset="-122"/>
            </a:endParaRPr>
          </a:p>
          <a:p>
            <a:pPr algn="just"/>
            <a:endParaRPr lang="zh-CN" altLang="en-US" sz="2800" dirty="0">
              <a:latin typeface="Times New Roman" pitchFamily="18" charset="0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6FA375-609F-4380-A649-F26BBCA98A61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latin typeface="Times New Roman" pitchFamily="18" charset="0"/>
              </a:rPr>
              <a:t>Objectives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 eaLnBrk="1" hangingPunct="1"/>
            <a:r>
              <a:rPr lang="en-US" altLang="zh-CN" sz="3200" dirty="0" smtClean="0">
                <a:latin typeface="Times New Roman" pitchFamily="18" charset="0"/>
              </a:rPr>
              <a:t>In this chapter, you will:</a:t>
            </a:r>
          </a:p>
          <a:p>
            <a:pPr lvl="1" algn="just" eaLnBrk="1" hangingPunct="1"/>
            <a:r>
              <a:rPr lang="en-US" altLang="zh-CN" sz="2800" dirty="0" smtClean="0">
                <a:latin typeface="Times New Roman" pitchFamily="18" charset="0"/>
              </a:rPr>
              <a:t>Explore the definitions of more probabilistic query types</a:t>
            </a:r>
          </a:p>
          <a:p>
            <a:pPr lvl="2" algn="just" eaLnBrk="1" hangingPunct="1"/>
            <a:r>
              <a:rPr lang="en-US" altLang="zh-CN" sz="2400" dirty="0" smtClean="0">
                <a:latin typeface="Times New Roman" pitchFamily="18" charset="0"/>
              </a:rPr>
              <a:t>Probabilistic skyline query</a:t>
            </a:r>
          </a:p>
          <a:p>
            <a:pPr lvl="2" algn="just" eaLnBrk="1" hangingPunct="1"/>
            <a:r>
              <a:rPr lang="en-US" altLang="zh-CN" sz="2400" dirty="0" smtClean="0">
                <a:latin typeface="Times New Roman" pitchFamily="18" charset="0"/>
              </a:rPr>
              <a:t>Probabilistic reverse skyline query</a:t>
            </a:r>
          </a:p>
          <a:p>
            <a:pPr lvl="2" algn="just" eaLnBrk="1" hangingPunct="1"/>
            <a:endParaRPr lang="en-US" altLang="zh-CN" sz="2400" dirty="0" smtClean="0">
              <a:latin typeface="Times New Roman" pitchFamily="18" charset="0"/>
            </a:endParaRPr>
          </a:p>
          <a:p>
            <a:pPr lvl="1" algn="just" eaLnBrk="1" hangingPunct="1"/>
            <a:endParaRPr lang="en-US" altLang="zh-CN" sz="2800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6024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87513-98C4-49A2-9437-7E1D4C9A7ECD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800">
                <a:latin typeface="Times New Roman" pitchFamily="18" charset="0"/>
                <a:ea typeface="宋体" pitchFamily="2" charset="-122"/>
              </a:rPr>
              <a:t>Introduction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53400" cy="4530725"/>
          </a:xfrm>
        </p:spPr>
        <p:txBody>
          <a:bodyPr/>
          <a:lstStyle/>
          <a:p>
            <a:pPr algn="just"/>
            <a:r>
              <a:rPr lang="en-US" altLang="zh-CN" sz="2600">
                <a:latin typeface="Times New Roman" pitchFamily="18" charset="0"/>
                <a:ea typeface="宋体" pitchFamily="2" charset="-122"/>
              </a:rPr>
              <a:t>In the context of uncertain databases, each uncertain object </a:t>
            </a:r>
            <a:r>
              <a:rPr lang="en-US" altLang="zh-CN" sz="2600" i="1">
                <a:latin typeface="Times New Roman" pitchFamily="18" charset="0"/>
                <a:ea typeface="宋体" pitchFamily="2" charset="-122"/>
              </a:rPr>
              <a:t>o</a:t>
            </a:r>
            <a:r>
              <a:rPr lang="en-US" altLang="zh-CN" sz="2600">
                <a:latin typeface="Times New Roman" pitchFamily="18" charset="0"/>
                <a:ea typeface="宋体" pitchFamily="2" charset="-122"/>
              </a:rPr>
              <a:t> is usually modeled as an </a:t>
            </a:r>
            <a:r>
              <a:rPr lang="en-US" altLang="zh-CN" sz="2600" i="1">
                <a:latin typeface="Times New Roman" pitchFamily="18" charset="0"/>
                <a:ea typeface="宋体" pitchFamily="2" charset="-122"/>
              </a:rPr>
              <a:t>uncertainty region</a:t>
            </a:r>
            <a:r>
              <a:rPr lang="en-US" altLang="zh-CN" sz="2600">
                <a:latin typeface="Times New Roman" pitchFamily="18" charset="0"/>
                <a:ea typeface="宋体" pitchFamily="2" charset="-122"/>
              </a:rPr>
              <a:t> </a:t>
            </a:r>
            <a:r>
              <a:rPr lang="en-US" altLang="zh-CN" sz="2600" i="1">
                <a:latin typeface="Times New Roman" pitchFamily="18" charset="0"/>
                <a:ea typeface="宋体" pitchFamily="2" charset="-122"/>
              </a:rPr>
              <a:t>UR</a:t>
            </a:r>
            <a:r>
              <a:rPr lang="en-US" altLang="zh-CN" sz="2600">
                <a:latin typeface="Times New Roman" pitchFamily="18" charset="0"/>
                <a:ea typeface="宋体" pitchFamily="2" charset="-122"/>
              </a:rPr>
              <a:t>(</a:t>
            </a:r>
            <a:r>
              <a:rPr lang="en-US" altLang="zh-CN" sz="2600" i="1">
                <a:latin typeface="Times New Roman" pitchFamily="18" charset="0"/>
                <a:ea typeface="宋体" pitchFamily="2" charset="-122"/>
              </a:rPr>
              <a:t>o</a:t>
            </a:r>
            <a:r>
              <a:rPr lang="en-US" altLang="zh-CN" sz="2600">
                <a:latin typeface="Times New Roman" pitchFamily="18" charset="0"/>
                <a:ea typeface="宋体" pitchFamily="2" charset="-122"/>
              </a:rPr>
              <a:t>)</a:t>
            </a:r>
          </a:p>
          <a:p>
            <a:pPr algn="just"/>
            <a:r>
              <a:rPr lang="en-US" altLang="zh-CN" sz="2600">
                <a:latin typeface="Times New Roman" pitchFamily="18" charset="0"/>
                <a:ea typeface="宋体" pitchFamily="2" charset="-122"/>
              </a:rPr>
              <a:t>Uncertain object can reside within its uncertainty region with any data distribution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1457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3563" name="Object 11"/>
          <p:cNvGraphicFramePr>
            <a:graphicFrameLocks noGrp="1" noChangeAspect="1"/>
          </p:cNvGraphicFramePr>
          <p:nvPr>
            <p:ph sz="half" idx="2"/>
          </p:nvPr>
        </p:nvGraphicFramePr>
        <p:xfrm>
          <a:off x="3048000" y="3744913"/>
          <a:ext cx="2819400" cy="2398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091" name="Microsoft Drawing 1.01" r:id="rId4" imgW="4896000" imgH="4162320" progId="MSDraw.1.01">
                  <p:embed/>
                </p:oleObj>
              </mc:Choice>
              <mc:Fallback>
                <p:oleObj name="Microsoft Drawing 1.01" r:id="rId4" imgW="4896000" imgH="4162320" progId="MSDraw.1.01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3744913"/>
                        <a:ext cx="2819400" cy="2398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F4091-E5FC-4C3C-AAD9-8B673DAF2468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534400" cy="1139825"/>
          </a:xfrm>
        </p:spPr>
        <p:txBody>
          <a:bodyPr/>
          <a:lstStyle/>
          <a:p>
            <a:r>
              <a:rPr lang="en-US" altLang="zh-CN" sz="3500">
                <a:latin typeface="Times New Roman" pitchFamily="18" charset="0"/>
                <a:ea typeface="宋体" pitchFamily="2" charset="-122"/>
              </a:rPr>
              <a:t>Monochromatic Probabilistic Reverse Skyline (</a:t>
            </a:r>
            <a:r>
              <a:rPr lang="en-US" altLang="zh-CN" sz="3400">
                <a:latin typeface="Times New Roman" pitchFamily="18" charset="0"/>
                <a:ea typeface="宋体" pitchFamily="2" charset="-122"/>
              </a:rPr>
              <a:t>MPRS) Query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US" altLang="zh-CN" sz="2800">
                <a:latin typeface="Times New Roman" pitchFamily="18" charset="0"/>
                <a:ea typeface="宋体" pitchFamily="2" charset="-122"/>
              </a:rPr>
              <a:t>MPRS Query</a:t>
            </a:r>
          </a:p>
          <a:p>
            <a:pPr lvl="1" algn="just"/>
            <a:r>
              <a:rPr lang="en-US" altLang="zh-CN" sz="2400" i="1">
                <a:latin typeface="Times New Roman" pitchFamily="18" charset="0"/>
                <a:ea typeface="宋体" pitchFamily="2" charset="-122"/>
              </a:rPr>
              <a:t>d</a:t>
            </a:r>
            <a:r>
              <a:rPr lang="en-US" altLang="zh-CN" sz="2400">
                <a:latin typeface="Times New Roman" pitchFamily="18" charset="0"/>
                <a:ea typeface="宋体" pitchFamily="2" charset="-122"/>
              </a:rPr>
              <a:t>-dimensional uncertain database </a:t>
            </a:r>
            <a:r>
              <a:rPr lang="en-US" altLang="zh-CN" sz="2400" i="1">
                <a:latin typeface="Times New Roman" pitchFamily="18" charset="0"/>
                <a:ea typeface="宋体" pitchFamily="2" charset="-122"/>
              </a:rPr>
              <a:t>D</a:t>
            </a:r>
          </a:p>
          <a:p>
            <a:pPr lvl="1" algn="just"/>
            <a:r>
              <a:rPr lang="en-US" altLang="zh-CN" sz="2400">
                <a:latin typeface="Times New Roman" pitchFamily="18" charset="0"/>
                <a:ea typeface="宋体" pitchFamily="2" charset="-122"/>
              </a:rPr>
              <a:t>query object </a:t>
            </a:r>
            <a:r>
              <a:rPr lang="en-US" altLang="zh-CN" sz="2400" i="1">
                <a:latin typeface="Times New Roman" pitchFamily="18" charset="0"/>
                <a:ea typeface="宋体" pitchFamily="2" charset="-122"/>
              </a:rPr>
              <a:t>q</a:t>
            </a:r>
          </a:p>
          <a:p>
            <a:pPr lvl="1" algn="just"/>
            <a:r>
              <a:rPr lang="en-US" altLang="zh-CN" sz="2400">
                <a:latin typeface="Times New Roman" pitchFamily="18" charset="0"/>
                <a:ea typeface="宋体" pitchFamily="2" charset="-122"/>
              </a:rPr>
              <a:t>probability threshold</a:t>
            </a:r>
            <a:r>
              <a:rPr lang="en-US" altLang="zh-CN" sz="2400">
                <a:latin typeface="Times New Roman" pitchFamily="18" charset="0"/>
                <a:ea typeface="宋体" pitchFamily="2" charset="-122"/>
                <a:sym typeface="Symbol" pitchFamily="18" charset="2"/>
              </a:rPr>
              <a:t></a:t>
            </a:r>
            <a:r>
              <a:rPr lang="en-US" altLang="zh-CN" sz="2400" i="1">
                <a:latin typeface="Times New Roman" pitchFamily="18" charset="0"/>
                <a:ea typeface="宋体" pitchFamily="2" charset="-122"/>
                <a:sym typeface="Symbol" pitchFamily="18" charset="2"/>
              </a:rPr>
              <a:t> </a:t>
            </a:r>
            <a:r>
              <a:rPr lang="en-US" altLang="zh-CN" sz="2400">
                <a:latin typeface="Times New Roman" pitchFamily="18" charset="0"/>
                <a:ea typeface="宋体" pitchFamily="2" charset="-122"/>
                <a:sym typeface="Symbol" pitchFamily="18" charset="2"/>
              </a:rPr>
              <a:t> </a:t>
            </a:r>
            <a:r>
              <a:rPr lang="en-US" altLang="zh-CN" sz="2400">
                <a:latin typeface="Times New Roman" pitchFamily="18" charset="0"/>
                <a:ea typeface="宋体" pitchFamily="2" charset="-122"/>
              </a:rPr>
              <a:t>(0, 1] </a:t>
            </a:r>
          </a:p>
          <a:p>
            <a:pPr lvl="1" algn="just"/>
            <a:r>
              <a:rPr lang="en-US" altLang="zh-CN" sz="2400">
                <a:latin typeface="Times New Roman" pitchFamily="18" charset="0"/>
                <a:ea typeface="宋体" pitchFamily="2" charset="-122"/>
              </a:rPr>
              <a:t>MPRS query retrieves all the objects </a:t>
            </a:r>
            <a:r>
              <a:rPr lang="en-US" altLang="zh-CN" sz="2400" i="1">
                <a:latin typeface="Times New Roman" pitchFamily="18" charset="0"/>
                <a:ea typeface="宋体" pitchFamily="2" charset="-122"/>
              </a:rPr>
              <a:t>u </a:t>
            </a:r>
            <a:r>
              <a:rPr lang="en-US" altLang="zh-CN" sz="2400">
                <a:latin typeface="Times New Roman" pitchFamily="18" charset="0"/>
                <a:ea typeface="宋体" pitchFamily="2" charset="-122"/>
                <a:sym typeface="Symbol" pitchFamily="18" charset="2"/>
              </a:rPr>
              <a:t></a:t>
            </a:r>
            <a:r>
              <a:rPr lang="en-US" altLang="zh-CN" sz="2400">
                <a:latin typeface="Times New Roman" pitchFamily="18" charset="0"/>
                <a:ea typeface="宋体" pitchFamily="2" charset="-122"/>
              </a:rPr>
              <a:t> </a:t>
            </a:r>
            <a:r>
              <a:rPr lang="en-US" altLang="zh-CN" sz="2400" i="1">
                <a:latin typeface="Times New Roman" pitchFamily="18" charset="0"/>
                <a:ea typeface="宋体" pitchFamily="2" charset="-122"/>
              </a:rPr>
              <a:t>D</a:t>
            </a:r>
            <a:r>
              <a:rPr lang="en-US" altLang="zh-CN" sz="2400">
                <a:latin typeface="Times New Roman" pitchFamily="18" charset="0"/>
                <a:ea typeface="宋体" pitchFamily="2" charset="-122"/>
              </a:rPr>
              <a:t> such that </a:t>
            </a:r>
            <a:r>
              <a:rPr lang="en-US" altLang="zh-CN" sz="2400" i="1">
                <a:latin typeface="Times New Roman" pitchFamily="18" charset="0"/>
                <a:ea typeface="宋体" pitchFamily="2" charset="-122"/>
              </a:rPr>
              <a:t>u</a:t>
            </a:r>
            <a:r>
              <a:rPr lang="en-US" altLang="zh-CN" sz="2400">
                <a:latin typeface="Times New Roman" pitchFamily="18" charset="0"/>
                <a:ea typeface="宋体" pitchFamily="2" charset="-122"/>
              </a:rPr>
              <a:t> is a reverse skyline point of </a:t>
            </a:r>
            <a:r>
              <a:rPr lang="en-US" altLang="zh-CN" sz="2400" i="1">
                <a:latin typeface="Times New Roman" pitchFamily="18" charset="0"/>
                <a:ea typeface="宋体" pitchFamily="2" charset="-122"/>
              </a:rPr>
              <a:t>q</a:t>
            </a:r>
            <a:r>
              <a:rPr lang="en-US" altLang="zh-CN" sz="2400">
                <a:latin typeface="Times New Roman" pitchFamily="18" charset="0"/>
                <a:ea typeface="宋体" pitchFamily="2" charset="-122"/>
              </a:rPr>
              <a:t> with probability greater than or equal to </a:t>
            </a:r>
            <a:r>
              <a:rPr lang="en-US" altLang="zh-CN" sz="2400" i="1">
                <a:latin typeface="Times New Roman" pitchFamily="18" charset="0"/>
                <a:ea typeface="宋体" pitchFamily="2" charset="-122"/>
                <a:sym typeface="Symbol" pitchFamily="18" charset="2"/>
              </a:rPr>
              <a:t></a:t>
            </a:r>
            <a:r>
              <a:rPr lang="en-US" altLang="zh-CN" sz="2400">
                <a:latin typeface="Times New Roman" pitchFamily="18" charset="0"/>
                <a:ea typeface="宋体" pitchFamily="2" charset="-122"/>
              </a:rPr>
              <a:t>, that is,</a:t>
            </a:r>
          </a:p>
          <a:p>
            <a:pPr lvl="1" algn="just"/>
            <a:endParaRPr lang="zh-CN" altLang="en-US" sz="2400">
              <a:latin typeface="Times New Roman" pitchFamily="18" charset="0"/>
              <a:ea typeface="宋体" pitchFamily="2" charset="-122"/>
            </a:endParaRPr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87513" y="4564063"/>
            <a:ext cx="6019800" cy="157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4278313" y="4868863"/>
            <a:ext cx="2590800" cy="685800"/>
          </a:xfrm>
          <a:prstGeom prst="rect">
            <a:avLst/>
          </a:prstGeom>
          <a:solidFill>
            <a:srgbClr val="FFFF00">
              <a:alpha val="31000"/>
            </a:srgbClr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3559175" y="4857750"/>
            <a:ext cx="685800" cy="685800"/>
          </a:xfrm>
          <a:prstGeom prst="rect">
            <a:avLst/>
          </a:prstGeom>
          <a:solidFill>
            <a:srgbClr val="00FF00">
              <a:alpha val="31000"/>
            </a:srgbClr>
          </a:solidFill>
          <a:ln w="9525">
            <a:solidFill>
              <a:srgbClr val="99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 animBg="1"/>
      <p:bldP spid="2048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A26C7-6DC1-45DA-9BA4-C7B4CFF03DAE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400">
                <a:latin typeface="Times New Roman" pitchFamily="18" charset="0"/>
                <a:ea typeface="宋体" pitchFamily="2" charset="-122"/>
              </a:rPr>
              <a:t>Bichromatic Probabilistic Reverse Skyline (BPRS) Query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US" altLang="zh-CN" sz="2800">
                <a:latin typeface="Times New Roman" pitchFamily="18" charset="0"/>
                <a:ea typeface="宋体" pitchFamily="2" charset="-122"/>
              </a:rPr>
              <a:t>BPRS Query</a:t>
            </a:r>
          </a:p>
          <a:p>
            <a:pPr lvl="1" algn="just"/>
            <a:r>
              <a:rPr lang="en-US" altLang="zh-CN" sz="2400">
                <a:latin typeface="Times New Roman" pitchFamily="18" charset="0"/>
                <a:ea typeface="宋体" pitchFamily="2" charset="-122"/>
              </a:rPr>
              <a:t>two </a:t>
            </a:r>
            <a:r>
              <a:rPr lang="en-US" altLang="zh-CN" sz="2400" i="1">
                <a:latin typeface="Times New Roman" pitchFamily="18" charset="0"/>
                <a:ea typeface="宋体" pitchFamily="2" charset="-122"/>
              </a:rPr>
              <a:t>d</a:t>
            </a:r>
            <a:r>
              <a:rPr lang="en-US" altLang="zh-CN" sz="2400">
                <a:latin typeface="Times New Roman" pitchFamily="18" charset="0"/>
                <a:ea typeface="宋体" pitchFamily="2" charset="-122"/>
              </a:rPr>
              <a:t>-dimensional uncertain databases </a:t>
            </a:r>
            <a:r>
              <a:rPr lang="en-US" altLang="zh-CN" sz="2400" i="1">
                <a:latin typeface="Times New Roman" pitchFamily="18" charset="0"/>
                <a:ea typeface="宋体" pitchFamily="2" charset="-122"/>
              </a:rPr>
              <a:t>A</a:t>
            </a:r>
            <a:r>
              <a:rPr lang="en-US" altLang="zh-CN" sz="2400">
                <a:latin typeface="Times New Roman" pitchFamily="18" charset="0"/>
                <a:ea typeface="宋体" pitchFamily="2" charset="-122"/>
              </a:rPr>
              <a:t> and </a:t>
            </a:r>
            <a:r>
              <a:rPr lang="en-US" altLang="zh-CN" sz="2400" i="1">
                <a:latin typeface="Times New Roman" pitchFamily="18" charset="0"/>
                <a:ea typeface="宋体" pitchFamily="2" charset="-122"/>
              </a:rPr>
              <a:t>B</a:t>
            </a:r>
          </a:p>
          <a:p>
            <a:pPr lvl="1" algn="just"/>
            <a:r>
              <a:rPr lang="en-US" altLang="zh-CN" sz="2400">
                <a:latin typeface="Times New Roman" pitchFamily="18" charset="0"/>
                <a:ea typeface="宋体" pitchFamily="2" charset="-122"/>
              </a:rPr>
              <a:t>query object </a:t>
            </a:r>
            <a:r>
              <a:rPr lang="en-US" altLang="zh-CN" sz="2400" i="1">
                <a:latin typeface="Times New Roman" pitchFamily="18" charset="0"/>
                <a:ea typeface="宋体" pitchFamily="2" charset="-122"/>
              </a:rPr>
              <a:t>q</a:t>
            </a:r>
            <a:r>
              <a:rPr lang="en-US" altLang="zh-CN" sz="2400">
                <a:latin typeface="Times New Roman" pitchFamily="18" charset="0"/>
                <a:ea typeface="宋体" pitchFamily="2" charset="-122"/>
              </a:rPr>
              <a:t> </a:t>
            </a:r>
          </a:p>
          <a:p>
            <a:pPr lvl="1" algn="just"/>
            <a:r>
              <a:rPr lang="en-US" altLang="zh-CN" sz="2400">
                <a:latin typeface="Times New Roman" pitchFamily="18" charset="0"/>
                <a:ea typeface="宋体" pitchFamily="2" charset="-122"/>
              </a:rPr>
              <a:t>probability threshold </a:t>
            </a:r>
            <a:r>
              <a:rPr lang="en-US" altLang="zh-CN" sz="2400">
                <a:latin typeface="Times New Roman" pitchFamily="18" charset="0"/>
                <a:ea typeface="宋体" pitchFamily="2" charset="-122"/>
                <a:sym typeface="Symbol" pitchFamily="18" charset="2"/>
              </a:rPr>
              <a:t></a:t>
            </a:r>
            <a:r>
              <a:rPr lang="en-US" altLang="zh-CN" sz="2400" i="1">
                <a:latin typeface="Times New Roman" pitchFamily="18" charset="0"/>
                <a:ea typeface="宋体" pitchFamily="2" charset="-122"/>
                <a:sym typeface="Symbol" pitchFamily="18" charset="2"/>
              </a:rPr>
              <a:t> </a:t>
            </a:r>
            <a:r>
              <a:rPr lang="en-US" altLang="zh-CN" sz="2400">
                <a:latin typeface="Times New Roman" pitchFamily="18" charset="0"/>
                <a:ea typeface="宋体" pitchFamily="2" charset="-122"/>
                <a:sym typeface="Symbol" pitchFamily="18" charset="2"/>
              </a:rPr>
              <a:t> </a:t>
            </a:r>
            <a:r>
              <a:rPr lang="en-US" altLang="zh-CN" sz="2400">
                <a:latin typeface="Times New Roman" pitchFamily="18" charset="0"/>
                <a:ea typeface="宋体" pitchFamily="2" charset="-122"/>
              </a:rPr>
              <a:t>(0, 1] </a:t>
            </a:r>
          </a:p>
          <a:p>
            <a:pPr lvl="1" algn="just"/>
            <a:r>
              <a:rPr lang="en-US" altLang="zh-CN" sz="2400">
                <a:latin typeface="Times New Roman" pitchFamily="18" charset="0"/>
                <a:ea typeface="宋体" pitchFamily="2" charset="-122"/>
              </a:rPr>
              <a:t>BPRS query obtains all the objects </a:t>
            </a:r>
            <a:r>
              <a:rPr lang="en-US" altLang="zh-CN" sz="2400" i="1">
                <a:latin typeface="Times New Roman" pitchFamily="18" charset="0"/>
                <a:ea typeface="宋体" pitchFamily="2" charset="-122"/>
              </a:rPr>
              <a:t>u</a:t>
            </a:r>
            <a:r>
              <a:rPr lang="en-US" altLang="zh-CN" sz="2400">
                <a:latin typeface="Times New Roman" pitchFamily="18" charset="0"/>
                <a:ea typeface="宋体" pitchFamily="2" charset="-122"/>
              </a:rPr>
              <a:t> </a:t>
            </a:r>
            <a:r>
              <a:rPr lang="en-US" altLang="zh-CN" sz="2400">
                <a:latin typeface="Times New Roman" pitchFamily="18" charset="0"/>
                <a:ea typeface="宋体" pitchFamily="2" charset="-122"/>
                <a:sym typeface="Symbol" pitchFamily="18" charset="2"/>
              </a:rPr>
              <a:t></a:t>
            </a:r>
            <a:r>
              <a:rPr lang="en-US" altLang="zh-CN" sz="2400">
                <a:latin typeface="Times New Roman" pitchFamily="18" charset="0"/>
                <a:ea typeface="宋体" pitchFamily="2" charset="-122"/>
              </a:rPr>
              <a:t> </a:t>
            </a:r>
            <a:r>
              <a:rPr lang="en-US" altLang="zh-CN" sz="2400" i="1">
                <a:latin typeface="Times New Roman" pitchFamily="18" charset="0"/>
                <a:ea typeface="宋体" pitchFamily="2" charset="-122"/>
              </a:rPr>
              <a:t>A</a:t>
            </a:r>
            <a:r>
              <a:rPr lang="en-US" altLang="zh-CN" sz="2400">
                <a:latin typeface="Times New Roman" pitchFamily="18" charset="0"/>
                <a:ea typeface="宋体" pitchFamily="2" charset="-122"/>
              </a:rPr>
              <a:t> such that </a:t>
            </a:r>
            <a:r>
              <a:rPr lang="en-US" altLang="zh-CN" sz="2400" i="1">
                <a:latin typeface="Times New Roman" pitchFamily="18" charset="0"/>
                <a:ea typeface="宋体" pitchFamily="2" charset="-122"/>
              </a:rPr>
              <a:t>u</a:t>
            </a:r>
            <a:r>
              <a:rPr lang="en-US" altLang="zh-CN" sz="2400">
                <a:latin typeface="Times New Roman" pitchFamily="18" charset="0"/>
                <a:ea typeface="宋体" pitchFamily="2" charset="-122"/>
              </a:rPr>
              <a:t> is a reverse skyline point of </a:t>
            </a:r>
            <a:r>
              <a:rPr lang="en-US" altLang="zh-CN" sz="2400" i="1">
                <a:latin typeface="Times New Roman" pitchFamily="18" charset="0"/>
                <a:ea typeface="宋体" pitchFamily="2" charset="-122"/>
              </a:rPr>
              <a:t>q</a:t>
            </a:r>
            <a:r>
              <a:rPr lang="en-US" altLang="zh-CN" sz="2400">
                <a:latin typeface="Times New Roman" pitchFamily="18" charset="0"/>
                <a:ea typeface="宋体" pitchFamily="2" charset="-122"/>
              </a:rPr>
              <a:t> in </a:t>
            </a:r>
            <a:r>
              <a:rPr lang="en-US" altLang="zh-CN" sz="2400" i="1">
                <a:latin typeface="Times New Roman" pitchFamily="18" charset="0"/>
                <a:ea typeface="宋体" pitchFamily="2" charset="-122"/>
              </a:rPr>
              <a:t>B</a:t>
            </a:r>
            <a:r>
              <a:rPr lang="en-US" altLang="zh-CN" sz="2400">
                <a:latin typeface="Times New Roman" pitchFamily="18" charset="0"/>
                <a:ea typeface="宋体" pitchFamily="2" charset="-122"/>
              </a:rPr>
              <a:t> with probability greater than or equal to </a:t>
            </a:r>
            <a:r>
              <a:rPr lang="en-US" altLang="zh-CN" sz="2400" i="1">
                <a:latin typeface="Times New Roman" pitchFamily="18" charset="0"/>
                <a:ea typeface="宋体" pitchFamily="2" charset="-122"/>
                <a:sym typeface="Symbol" pitchFamily="18" charset="2"/>
              </a:rPr>
              <a:t></a:t>
            </a:r>
            <a:r>
              <a:rPr lang="en-US" altLang="zh-CN" sz="2400">
                <a:latin typeface="Times New Roman" pitchFamily="18" charset="0"/>
                <a:ea typeface="宋体" pitchFamily="2" charset="-122"/>
              </a:rPr>
              <a:t>, that is,</a:t>
            </a:r>
          </a:p>
        </p:txBody>
      </p:sp>
      <p:pic>
        <p:nvPicPr>
          <p:cNvPr id="2970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4648200"/>
            <a:ext cx="5791200" cy="1109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17E20-9999-4620-8C2D-00C145E6DE6B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800">
                <a:latin typeface="Times New Roman" pitchFamily="18" charset="0"/>
                <a:ea typeface="宋体" pitchFamily="2" charset="-122"/>
              </a:rPr>
              <a:t>Linear Scan Method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US" altLang="zh-CN" sz="2600">
                <a:latin typeface="Times New Roman" pitchFamily="18" charset="0"/>
                <a:ea typeface="宋体" pitchFamily="2" charset="-122"/>
              </a:rPr>
              <a:t>For each object </a:t>
            </a:r>
            <a:r>
              <a:rPr lang="en-US" altLang="zh-CN" sz="2600" i="1">
                <a:latin typeface="Times New Roman" pitchFamily="18" charset="0"/>
                <a:ea typeface="宋体" pitchFamily="2" charset="-122"/>
              </a:rPr>
              <a:t>u</a:t>
            </a:r>
            <a:r>
              <a:rPr lang="en-US" altLang="zh-CN" sz="2600">
                <a:latin typeface="Times New Roman" pitchFamily="18" charset="0"/>
                <a:ea typeface="宋体" pitchFamily="2" charset="-122"/>
              </a:rPr>
              <a:t> in uncertain database </a:t>
            </a:r>
            <a:r>
              <a:rPr lang="en-US" altLang="zh-CN" sz="2600" i="1">
                <a:latin typeface="Times New Roman" pitchFamily="18" charset="0"/>
                <a:ea typeface="宋体" pitchFamily="2" charset="-122"/>
              </a:rPr>
              <a:t>D </a:t>
            </a:r>
            <a:r>
              <a:rPr lang="en-US" altLang="zh-CN" sz="2600">
                <a:latin typeface="Times New Roman" pitchFamily="18" charset="0"/>
                <a:ea typeface="宋体" pitchFamily="2" charset="-122"/>
              </a:rPr>
              <a:t>(or </a:t>
            </a:r>
            <a:r>
              <a:rPr lang="en-US" altLang="zh-CN" sz="2600" i="1">
                <a:latin typeface="Times New Roman" pitchFamily="18" charset="0"/>
                <a:ea typeface="宋体" pitchFamily="2" charset="-122"/>
              </a:rPr>
              <a:t>A</a:t>
            </a:r>
            <a:r>
              <a:rPr lang="en-US" altLang="zh-CN" sz="2600">
                <a:latin typeface="Times New Roman" pitchFamily="18" charset="0"/>
                <a:ea typeface="宋体" pitchFamily="2" charset="-122"/>
              </a:rPr>
              <a:t> in bichromatic case)</a:t>
            </a:r>
          </a:p>
          <a:p>
            <a:pPr lvl="1" algn="just"/>
            <a:r>
              <a:rPr lang="en-US" altLang="zh-CN" sz="2400">
                <a:latin typeface="Times New Roman" pitchFamily="18" charset="0"/>
                <a:ea typeface="宋体" pitchFamily="2" charset="-122"/>
              </a:rPr>
              <a:t>sequentially scan objects in </a:t>
            </a:r>
            <a:r>
              <a:rPr lang="en-US" altLang="zh-CN" sz="2400" i="1">
                <a:latin typeface="Times New Roman" pitchFamily="18" charset="0"/>
                <a:ea typeface="宋体" pitchFamily="2" charset="-122"/>
              </a:rPr>
              <a:t>D</a:t>
            </a:r>
            <a:r>
              <a:rPr lang="en-US" altLang="zh-CN" sz="2400">
                <a:latin typeface="Times New Roman" pitchFamily="18" charset="0"/>
                <a:ea typeface="宋体" pitchFamily="2" charset="-122"/>
              </a:rPr>
              <a:t> (or </a:t>
            </a:r>
            <a:r>
              <a:rPr lang="en-US" altLang="zh-CN" sz="2400" i="1">
                <a:latin typeface="Times New Roman" pitchFamily="18" charset="0"/>
                <a:ea typeface="宋体" pitchFamily="2" charset="-122"/>
              </a:rPr>
              <a:t>B</a:t>
            </a:r>
            <a:r>
              <a:rPr lang="en-US" altLang="zh-CN" sz="2400">
                <a:latin typeface="Times New Roman" pitchFamily="18" charset="0"/>
                <a:ea typeface="宋体" pitchFamily="2" charset="-122"/>
              </a:rPr>
              <a:t>) to calculate the probability </a:t>
            </a:r>
            <a:r>
              <a:rPr lang="en-US" altLang="zh-CN" sz="2400" i="1">
                <a:latin typeface="Times New Roman" pitchFamily="18" charset="0"/>
                <a:ea typeface="宋体" pitchFamily="2" charset="-122"/>
              </a:rPr>
              <a:t>P</a:t>
            </a:r>
            <a:r>
              <a:rPr lang="en-US" altLang="zh-CN" sz="2400" i="1" baseline="-25000">
                <a:latin typeface="Times New Roman" pitchFamily="18" charset="0"/>
                <a:ea typeface="宋体" pitchFamily="2" charset="-122"/>
              </a:rPr>
              <a:t>MPRS</a:t>
            </a:r>
            <a:r>
              <a:rPr lang="en-US" altLang="zh-CN" sz="2400">
                <a:latin typeface="Times New Roman" pitchFamily="18" charset="0"/>
                <a:ea typeface="宋体" pitchFamily="2" charset="-122"/>
              </a:rPr>
              <a:t>(</a:t>
            </a:r>
            <a:r>
              <a:rPr lang="en-US" altLang="zh-CN" sz="2400" i="1">
                <a:latin typeface="Times New Roman" pitchFamily="18" charset="0"/>
                <a:ea typeface="宋体" pitchFamily="2" charset="-122"/>
              </a:rPr>
              <a:t>u</a:t>
            </a:r>
            <a:r>
              <a:rPr lang="en-US" altLang="zh-CN" sz="2400">
                <a:latin typeface="Times New Roman" pitchFamily="18" charset="0"/>
                <a:ea typeface="宋体" pitchFamily="2" charset="-122"/>
              </a:rPr>
              <a:t>) (or </a:t>
            </a:r>
            <a:r>
              <a:rPr lang="en-US" altLang="zh-CN" sz="2400" i="1">
                <a:latin typeface="Times New Roman" pitchFamily="18" charset="0"/>
                <a:ea typeface="宋体" pitchFamily="2" charset="-122"/>
              </a:rPr>
              <a:t>P</a:t>
            </a:r>
            <a:r>
              <a:rPr lang="en-US" altLang="zh-CN" sz="2400" i="1" baseline="-25000">
                <a:latin typeface="Times New Roman" pitchFamily="18" charset="0"/>
                <a:ea typeface="宋体" pitchFamily="2" charset="-122"/>
              </a:rPr>
              <a:t>BPRS</a:t>
            </a:r>
            <a:r>
              <a:rPr lang="en-US" altLang="zh-CN" sz="2400">
                <a:latin typeface="Times New Roman" pitchFamily="18" charset="0"/>
                <a:ea typeface="宋体" pitchFamily="2" charset="-122"/>
              </a:rPr>
              <a:t>(</a:t>
            </a:r>
            <a:r>
              <a:rPr lang="en-US" altLang="zh-CN" sz="2400" i="1">
                <a:latin typeface="Times New Roman" pitchFamily="18" charset="0"/>
                <a:ea typeface="宋体" pitchFamily="2" charset="-122"/>
              </a:rPr>
              <a:t>u</a:t>
            </a:r>
            <a:r>
              <a:rPr lang="en-US" altLang="zh-CN" sz="2400">
                <a:latin typeface="Times New Roman" pitchFamily="18" charset="0"/>
                <a:ea typeface="宋体" pitchFamily="2" charset="-122"/>
              </a:rPr>
              <a:t>))</a:t>
            </a:r>
          </a:p>
          <a:p>
            <a:pPr lvl="1" algn="just"/>
            <a:r>
              <a:rPr lang="en-US" altLang="zh-CN" sz="2400">
                <a:latin typeface="Times New Roman" pitchFamily="18" charset="0"/>
                <a:ea typeface="宋体" pitchFamily="2" charset="-122"/>
              </a:rPr>
              <a:t>return object </a:t>
            </a:r>
            <a:r>
              <a:rPr lang="en-US" altLang="zh-CN" sz="2400" i="1">
                <a:latin typeface="Times New Roman" pitchFamily="18" charset="0"/>
                <a:ea typeface="宋体" pitchFamily="2" charset="-122"/>
              </a:rPr>
              <a:t>u</a:t>
            </a:r>
            <a:r>
              <a:rPr lang="en-US" altLang="zh-CN" sz="2400">
                <a:latin typeface="Times New Roman" pitchFamily="18" charset="0"/>
                <a:ea typeface="宋体" pitchFamily="2" charset="-122"/>
              </a:rPr>
              <a:t> as PRS answer if </a:t>
            </a:r>
            <a:r>
              <a:rPr lang="en-US" altLang="zh-CN" sz="2400" i="1">
                <a:latin typeface="Times New Roman" pitchFamily="18" charset="0"/>
                <a:ea typeface="宋体" pitchFamily="2" charset="-122"/>
              </a:rPr>
              <a:t>P</a:t>
            </a:r>
            <a:r>
              <a:rPr lang="en-US" altLang="zh-CN" sz="2400" i="1" baseline="-25000">
                <a:latin typeface="Times New Roman" pitchFamily="18" charset="0"/>
                <a:ea typeface="宋体" pitchFamily="2" charset="-122"/>
              </a:rPr>
              <a:t>MPRS</a:t>
            </a:r>
            <a:r>
              <a:rPr lang="en-US" altLang="zh-CN" sz="2400">
                <a:latin typeface="Times New Roman" pitchFamily="18" charset="0"/>
                <a:ea typeface="宋体" pitchFamily="2" charset="-122"/>
              </a:rPr>
              <a:t>(</a:t>
            </a:r>
            <a:r>
              <a:rPr lang="en-US" altLang="zh-CN" sz="2400" i="1">
                <a:latin typeface="Times New Roman" pitchFamily="18" charset="0"/>
                <a:ea typeface="宋体" pitchFamily="2" charset="-122"/>
              </a:rPr>
              <a:t>u</a:t>
            </a:r>
            <a:r>
              <a:rPr lang="en-US" altLang="zh-CN" sz="2400">
                <a:latin typeface="Times New Roman" pitchFamily="18" charset="0"/>
                <a:ea typeface="宋体" pitchFamily="2" charset="-122"/>
              </a:rPr>
              <a:t>) </a:t>
            </a:r>
            <a:r>
              <a:rPr lang="en-US" altLang="zh-CN" sz="2400">
                <a:latin typeface="Times New Roman" pitchFamily="18" charset="0"/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 </a:t>
            </a:r>
            <a:r>
              <a:rPr lang="en-US" altLang="zh-CN" sz="2400" i="1">
                <a:latin typeface="Times New Roman" pitchFamily="18" charset="0"/>
                <a:ea typeface="宋体" pitchFamily="2" charset="-122"/>
                <a:sym typeface="Symbol" pitchFamily="18" charset="2"/>
              </a:rPr>
              <a:t></a:t>
            </a:r>
            <a:r>
              <a:rPr lang="en-US" altLang="zh-CN" sz="2400">
                <a:latin typeface="Times New Roman" pitchFamily="18" charset="0"/>
                <a:ea typeface="宋体" pitchFamily="2" charset="-122"/>
              </a:rPr>
              <a:t> (or </a:t>
            </a:r>
            <a:r>
              <a:rPr lang="en-US" altLang="zh-CN" sz="2400" i="1">
                <a:latin typeface="Times New Roman" pitchFamily="18" charset="0"/>
                <a:ea typeface="宋体" pitchFamily="2" charset="-122"/>
              </a:rPr>
              <a:t>P</a:t>
            </a:r>
            <a:r>
              <a:rPr lang="en-US" altLang="zh-CN" sz="2400" i="1" baseline="-25000">
                <a:latin typeface="Times New Roman" pitchFamily="18" charset="0"/>
                <a:ea typeface="宋体" pitchFamily="2" charset="-122"/>
              </a:rPr>
              <a:t>BPRS</a:t>
            </a:r>
            <a:r>
              <a:rPr lang="en-US" altLang="zh-CN" sz="2400">
                <a:latin typeface="Times New Roman" pitchFamily="18" charset="0"/>
                <a:ea typeface="宋体" pitchFamily="2" charset="-122"/>
              </a:rPr>
              <a:t>(</a:t>
            </a:r>
            <a:r>
              <a:rPr lang="en-US" altLang="zh-CN" sz="2400" i="1">
                <a:latin typeface="Times New Roman" pitchFamily="18" charset="0"/>
                <a:ea typeface="宋体" pitchFamily="2" charset="-122"/>
              </a:rPr>
              <a:t>u</a:t>
            </a:r>
            <a:r>
              <a:rPr lang="en-US" altLang="zh-CN" sz="2400">
                <a:latin typeface="Times New Roman" pitchFamily="18" charset="0"/>
                <a:ea typeface="宋体" pitchFamily="2" charset="-122"/>
              </a:rPr>
              <a:t>) </a:t>
            </a:r>
            <a:r>
              <a:rPr lang="en-US" altLang="zh-CN" sz="2400">
                <a:latin typeface="Times New Roman" pitchFamily="18" charset="0"/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 </a:t>
            </a:r>
            <a:r>
              <a:rPr lang="en-US" altLang="zh-CN" sz="2400" i="1">
                <a:latin typeface="Times New Roman" pitchFamily="18" charset="0"/>
                <a:ea typeface="宋体" pitchFamily="2" charset="-122"/>
                <a:sym typeface="Symbol" pitchFamily="18" charset="2"/>
              </a:rPr>
              <a:t></a:t>
            </a:r>
            <a:r>
              <a:rPr lang="en-US" altLang="zh-CN" sz="2400">
                <a:latin typeface="Times New Roman" pitchFamily="18" charset="0"/>
                <a:ea typeface="宋体" pitchFamily="2" charset="-122"/>
              </a:rPr>
              <a:t>)</a:t>
            </a:r>
          </a:p>
          <a:p>
            <a:pPr lvl="1" algn="just"/>
            <a:endParaRPr lang="zh-CN" altLang="en-US" sz="2400">
              <a:latin typeface="Times New Roman" pitchFamily="18" charset="0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F4148-4F85-4F4B-8DD3-B02053169E7B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800">
                <a:latin typeface="Times New Roman" pitchFamily="18" charset="0"/>
                <a:ea typeface="宋体" pitchFamily="2" charset="-122"/>
              </a:rPr>
              <a:t>Pruning Techniques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US" altLang="zh-CN" sz="2800">
                <a:latin typeface="Times New Roman" pitchFamily="18" charset="0"/>
                <a:ea typeface="宋体" pitchFamily="2" charset="-122"/>
              </a:rPr>
              <a:t>Spatial Pruning</a:t>
            </a:r>
          </a:p>
          <a:p>
            <a:pPr algn="just"/>
            <a:r>
              <a:rPr lang="en-US" altLang="zh-CN" sz="2800">
                <a:latin typeface="Times New Roman" pitchFamily="18" charset="0"/>
                <a:ea typeface="宋体" pitchFamily="2" charset="-122"/>
              </a:rPr>
              <a:t>Probabilistic Pruning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A2F22-4259-449C-82E8-C020CC52368E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800">
                <a:latin typeface="Times New Roman" pitchFamily="18" charset="0"/>
                <a:ea typeface="宋体" pitchFamily="2" charset="-122"/>
              </a:rPr>
              <a:t>Spatial Pruning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191000" cy="4530725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en-US" altLang="zh-CN" sz="2400">
                <a:latin typeface="Times New Roman" pitchFamily="18" charset="0"/>
                <a:ea typeface="宋体" pitchFamily="2" charset="-122"/>
              </a:rPr>
              <a:t>Assume uncertain object </a:t>
            </a:r>
            <a:r>
              <a:rPr lang="en-US" altLang="zh-CN" sz="2400" i="1">
                <a:latin typeface="Times New Roman" pitchFamily="18" charset="0"/>
                <a:ea typeface="宋体" pitchFamily="2" charset="-122"/>
              </a:rPr>
              <a:t>p</a:t>
            </a:r>
            <a:r>
              <a:rPr lang="en-US" altLang="zh-CN" sz="2400">
                <a:latin typeface="Times New Roman" pitchFamily="18" charset="0"/>
                <a:ea typeface="宋体" pitchFamily="2" charset="-122"/>
              </a:rPr>
              <a:t> is an MPRS candidate and </a:t>
            </a:r>
            <a:r>
              <a:rPr lang="en-US" altLang="zh-CN" sz="2400" i="1">
                <a:latin typeface="Times New Roman" pitchFamily="18" charset="0"/>
                <a:ea typeface="宋体" pitchFamily="2" charset="-122"/>
              </a:rPr>
              <a:t>N</a:t>
            </a:r>
            <a:r>
              <a:rPr lang="en-US" altLang="zh-CN" sz="2400" i="1" baseline="-25000">
                <a:latin typeface="Times New Roman" pitchFamily="18" charset="0"/>
                <a:ea typeface="宋体" pitchFamily="2" charset="-122"/>
              </a:rPr>
              <a:t>p</a:t>
            </a:r>
            <a:r>
              <a:rPr lang="en-US" altLang="zh-CN" sz="2400">
                <a:latin typeface="Times New Roman" pitchFamily="18" charset="0"/>
                <a:ea typeface="宋体" pitchFamily="2" charset="-122"/>
              </a:rPr>
              <a:t> is the farthest point in </a:t>
            </a:r>
            <a:r>
              <a:rPr lang="en-US" altLang="zh-CN" sz="2400" i="1">
                <a:latin typeface="Times New Roman" pitchFamily="18" charset="0"/>
                <a:ea typeface="宋体" pitchFamily="2" charset="-122"/>
              </a:rPr>
              <a:t>UR</a:t>
            </a:r>
            <a:r>
              <a:rPr lang="en-US" altLang="zh-CN" sz="2400">
                <a:latin typeface="Times New Roman" pitchFamily="18" charset="0"/>
                <a:ea typeface="宋体" pitchFamily="2" charset="-122"/>
              </a:rPr>
              <a:t>(</a:t>
            </a:r>
            <a:r>
              <a:rPr lang="en-US" altLang="zh-CN" sz="2400" i="1">
                <a:latin typeface="Times New Roman" pitchFamily="18" charset="0"/>
                <a:ea typeface="宋体" pitchFamily="2" charset="-122"/>
              </a:rPr>
              <a:t>p</a:t>
            </a:r>
            <a:r>
              <a:rPr lang="en-US" altLang="zh-CN" sz="2400">
                <a:latin typeface="Times New Roman" pitchFamily="18" charset="0"/>
                <a:ea typeface="宋体" pitchFamily="2" charset="-122"/>
              </a:rPr>
              <a:t>) to </a:t>
            </a:r>
            <a:r>
              <a:rPr lang="en-US" altLang="zh-CN" sz="2400" i="1">
                <a:latin typeface="Times New Roman" pitchFamily="18" charset="0"/>
                <a:ea typeface="宋体" pitchFamily="2" charset="-122"/>
              </a:rPr>
              <a:t>q</a:t>
            </a:r>
            <a:endParaRPr lang="en-US" altLang="zh-CN" sz="2400">
              <a:latin typeface="Times New Roman" pitchFamily="18" charset="0"/>
              <a:ea typeface="宋体" pitchFamily="2" charset="-122"/>
            </a:endParaRPr>
          </a:p>
          <a:p>
            <a:pPr algn="just">
              <a:lnSpc>
                <a:spcPct val="90000"/>
              </a:lnSpc>
            </a:pPr>
            <a:r>
              <a:rPr lang="en-US" altLang="zh-CN" sz="2400">
                <a:latin typeface="Times New Roman" pitchFamily="18" charset="0"/>
                <a:ea typeface="宋体" pitchFamily="2" charset="-122"/>
              </a:rPr>
              <a:t>Point </a:t>
            </a:r>
            <a:r>
              <a:rPr lang="en-US" altLang="zh-CN" sz="2400" i="1">
                <a:latin typeface="Times New Roman" pitchFamily="18" charset="0"/>
                <a:ea typeface="宋体" pitchFamily="2" charset="-122"/>
              </a:rPr>
              <a:t>M</a:t>
            </a:r>
            <a:r>
              <a:rPr lang="en-US" altLang="zh-CN" sz="2400" i="1" baseline="-25000">
                <a:latin typeface="Times New Roman" pitchFamily="18" charset="0"/>
                <a:ea typeface="宋体" pitchFamily="2" charset="-122"/>
              </a:rPr>
              <a:t>p</a:t>
            </a:r>
            <a:r>
              <a:rPr lang="en-US" altLang="zh-CN" sz="2400">
                <a:latin typeface="Times New Roman" pitchFamily="18" charset="0"/>
                <a:ea typeface="宋体" pitchFamily="2" charset="-122"/>
              </a:rPr>
              <a:t> is the middle point between  </a:t>
            </a:r>
            <a:r>
              <a:rPr lang="en-US" altLang="zh-CN" sz="2400" i="1">
                <a:latin typeface="Times New Roman" pitchFamily="18" charset="0"/>
                <a:ea typeface="宋体" pitchFamily="2" charset="-122"/>
              </a:rPr>
              <a:t>q</a:t>
            </a:r>
            <a:r>
              <a:rPr lang="en-US" altLang="zh-CN" sz="2400">
                <a:latin typeface="Times New Roman" pitchFamily="18" charset="0"/>
                <a:ea typeface="宋体" pitchFamily="2" charset="-122"/>
              </a:rPr>
              <a:t> and </a:t>
            </a:r>
            <a:r>
              <a:rPr lang="en-US" altLang="zh-CN" sz="2400" i="1">
                <a:latin typeface="Times New Roman" pitchFamily="18" charset="0"/>
                <a:ea typeface="宋体" pitchFamily="2" charset="-122"/>
              </a:rPr>
              <a:t>N</a:t>
            </a:r>
            <a:r>
              <a:rPr lang="en-US" altLang="zh-CN" sz="2400" i="1" baseline="-25000">
                <a:latin typeface="Times New Roman" pitchFamily="18" charset="0"/>
                <a:ea typeface="宋体" pitchFamily="2" charset="-122"/>
              </a:rPr>
              <a:t>p</a:t>
            </a:r>
            <a:endParaRPr lang="en-US" altLang="zh-CN" sz="2400">
              <a:latin typeface="Times New Roman" pitchFamily="18" charset="0"/>
              <a:ea typeface="宋体" pitchFamily="2" charset="-122"/>
            </a:endParaRPr>
          </a:p>
          <a:p>
            <a:pPr algn="just">
              <a:lnSpc>
                <a:spcPct val="90000"/>
              </a:lnSpc>
            </a:pPr>
            <a:r>
              <a:rPr lang="en-US" altLang="zh-CN" sz="2400">
                <a:latin typeface="Times New Roman" pitchFamily="18" charset="0"/>
                <a:ea typeface="宋体" pitchFamily="2" charset="-122"/>
              </a:rPr>
              <a:t>Any object </a:t>
            </a:r>
            <a:r>
              <a:rPr lang="en-US" altLang="zh-CN" sz="2400" i="1">
                <a:latin typeface="Times New Roman" pitchFamily="18" charset="0"/>
                <a:ea typeface="宋体" pitchFamily="2" charset="-122"/>
              </a:rPr>
              <a:t>o</a:t>
            </a:r>
            <a:r>
              <a:rPr lang="en-US" altLang="zh-CN" sz="2400">
                <a:latin typeface="Times New Roman" pitchFamily="18" charset="0"/>
                <a:ea typeface="宋体" pitchFamily="2" charset="-122"/>
              </a:rPr>
              <a:t> fully contained in the pruning region can be safely pruned</a:t>
            </a:r>
            <a:endParaRPr lang="en-US" altLang="zh-CN" sz="2400" i="1"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1581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4876800" y="1676400"/>
          <a:ext cx="3752850" cy="3354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15" name="Microsoft Drawing 1.01" r:id="rId4" imgW="3425825" imgH="3052763" progId="MSDraw.1.01">
                  <p:embed/>
                </p:oleObj>
              </mc:Choice>
              <mc:Fallback>
                <p:oleObj name="Microsoft Drawing 1.01" r:id="rId4" imgW="3425825" imgH="3052763" progId="MSDraw.1.01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1676400"/>
                        <a:ext cx="3752850" cy="3354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FF537-5A15-4E0D-8713-C1F5F7DB53A7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800">
                <a:latin typeface="Times New Roman" pitchFamily="18" charset="0"/>
                <a:ea typeface="宋体" pitchFamily="2" charset="-122"/>
              </a:rPr>
              <a:t>Probabilistic Pruning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53400" cy="2133600"/>
          </a:xfrm>
        </p:spPr>
        <p:txBody>
          <a:bodyPr/>
          <a:lstStyle/>
          <a:p>
            <a:pPr algn="just"/>
            <a:r>
              <a:rPr lang="en-US" altLang="zh-CN" sz="2400">
                <a:latin typeface="Times New Roman" pitchFamily="18" charset="0"/>
                <a:ea typeface="宋体" pitchFamily="2" charset="-122"/>
              </a:rPr>
              <a:t>For uncertain object </a:t>
            </a:r>
            <a:r>
              <a:rPr lang="en-US" altLang="zh-CN" sz="2400" i="1">
                <a:latin typeface="Times New Roman" pitchFamily="18" charset="0"/>
                <a:ea typeface="宋体" pitchFamily="2" charset="-122"/>
              </a:rPr>
              <a:t>o</a:t>
            </a:r>
            <a:r>
              <a:rPr lang="en-US" altLang="zh-CN" sz="2400">
                <a:latin typeface="Times New Roman" pitchFamily="18" charset="0"/>
                <a:ea typeface="宋体" pitchFamily="2" charset="-122"/>
              </a:rPr>
              <a:t>, we pre-compute an inner rectangle, called (1-</a:t>
            </a:r>
            <a:r>
              <a:rPr lang="en-US" altLang="zh-CN" sz="2400">
                <a:latin typeface="Times New Roman" pitchFamily="18" charset="0"/>
                <a:ea typeface="宋体" pitchFamily="2" charset="-122"/>
                <a:sym typeface="Symbol" pitchFamily="18" charset="2"/>
              </a:rPr>
              <a:t></a:t>
            </a:r>
            <a:r>
              <a:rPr lang="en-US" altLang="zh-CN" sz="2400" i="1">
                <a:latin typeface="Times New Roman" pitchFamily="18" charset="0"/>
                <a:ea typeface="宋体" pitchFamily="2" charset="-122"/>
                <a:sym typeface="Symbol" pitchFamily="18" charset="2"/>
              </a:rPr>
              <a:t></a:t>
            </a:r>
            <a:r>
              <a:rPr lang="en-US" altLang="zh-CN" sz="2400">
                <a:latin typeface="Times New Roman" pitchFamily="18" charset="0"/>
                <a:ea typeface="宋体" pitchFamily="2" charset="-122"/>
                <a:sym typeface="Symbol" pitchFamily="18" charset="2"/>
              </a:rPr>
              <a:t>)-</a:t>
            </a:r>
            <a:r>
              <a:rPr lang="en-US" altLang="zh-CN" sz="2400" i="1">
                <a:latin typeface="Times New Roman" pitchFamily="18" charset="0"/>
                <a:ea typeface="宋体" pitchFamily="2" charset="-122"/>
                <a:sym typeface="Symbol" pitchFamily="18" charset="2"/>
              </a:rPr>
              <a:t>hyperrectangle</a:t>
            </a:r>
            <a:r>
              <a:rPr lang="en-US" altLang="zh-CN" sz="2400">
                <a:latin typeface="Times New Roman" pitchFamily="18" charset="0"/>
                <a:ea typeface="宋体" pitchFamily="2" charset="-122"/>
                <a:sym typeface="Symbol" pitchFamily="18" charset="2"/>
              </a:rPr>
              <a:t>, </a:t>
            </a:r>
            <a:r>
              <a:rPr lang="en-US" altLang="zh-CN" sz="2400" i="1">
                <a:latin typeface="Times New Roman" pitchFamily="18" charset="0"/>
                <a:ea typeface="宋体" pitchFamily="2" charset="-122"/>
                <a:sym typeface="Symbol" pitchFamily="18" charset="2"/>
              </a:rPr>
              <a:t>UR</a:t>
            </a:r>
            <a:r>
              <a:rPr lang="en-US" altLang="zh-CN" sz="2400" baseline="-25000">
                <a:latin typeface="Times New Roman" pitchFamily="18" charset="0"/>
                <a:ea typeface="宋体" pitchFamily="2" charset="-122"/>
              </a:rPr>
              <a:t>1-</a:t>
            </a:r>
            <a:r>
              <a:rPr lang="en-US" altLang="zh-CN" sz="2400" i="1" baseline="-25000">
                <a:latin typeface="Times New Roman" pitchFamily="18" charset="0"/>
                <a:ea typeface="宋体" pitchFamily="2" charset="-122"/>
                <a:sym typeface="Symbol" pitchFamily="18" charset="2"/>
              </a:rPr>
              <a:t></a:t>
            </a:r>
            <a:r>
              <a:rPr lang="en-US" altLang="zh-CN" sz="2400">
                <a:latin typeface="Times New Roman" pitchFamily="18" charset="0"/>
                <a:ea typeface="宋体" pitchFamily="2" charset="-122"/>
                <a:sym typeface="Symbol" pitchFamily="18" charset="2"/>
              </a:rPr>
              <a:t>(</a:t>
            </a:r>
            <a:r>
              <a:rPr lang="en-US" altLang="zh-CN" sz="2400" i="1">
                <a:latin typeface="Times New Roman" pitchFamily="18" charset="0"/>
                <a:ea typeface="宋体" pitchFamily="2" charset="-122"/>
                <a:sym typeface="Symbol" pitchFamily="18" charset="2"/>
              </a:rPr>
              <a:t>o</a:t>
            </a:r>
            <a:r>
              <a:rPr lang="en-US" altLang="zh-CN" sz="2400">
                <a:latin typeface="Times New Roman" pitchFamily="18" charset="0"/>
                <a:ea typeface="宋体" pitchFamily="2" charset="-122"/>
                <a:sym typeface="Symbol" pitchFamily="18" charset="2"/>
              </a:rPr>
              <a:t>), such that </a:t>
            </a:r>
            <a:r>
              <a:rPr lang="en-US" altLang="zh-CN" sz="2400" i="1">
                <a:latin typeface="Times New Roman" pitchFamily="18" charset="0"/>
                <a:ea typeface="宋体" pitchFamily="2" charset="-122"/>
                <a:sym typeface="Symbol" pitchFamily="18" charset="2"/>
              </a:rPr>
              <a:t>o </a:t>
            </a:r>
            <a:r>
              <a:rPr lang="en-US" altLang="zh-CN" sz="2400">
                <a:latin typeface="Times New Roman" pitchFamily="18" charset="0"/>
                <a:ea typeface="宋体" pitchFamily="2" charset="-122"/>
                <a:sym typeface="Symbol" pitchFamily="18" charset="2"/>
              </a:rPr>
              <a:t>locates in </a:t>
            </a:r>
            <a:r>
              <a:rPr lang="en-US" altLang="zh-CN" sz="2400" i="1">
                <a:latin typeface="Times New Roman" pitchFamily="18" charset="0"/>
                <a:ea typeface="宋体" pitchFamily="2" charset="-122"/>
                <a:sym typeface="Symbol" pitchFamily="18" charset="2"/>
              </a:rPr>
              <a:t>UR</a:t>
            </a:r>
            <a:r>
              <a:rPr lang="en-US" altLang="zh-CN" sz="2400" baseline="-25000">
                <a:latin typeface="Times New Roman" pitchFamily="18" charset="0"/>
                <a:ea typeface="宋体" pitchFamily="2" charset="-122"/>
              </a:rPr>
              <a:t>1-</a:t>
            </a:r>
            <a:r>
              <a:rPr lang="en-US" altLang="zh-CN" sz="2400" i="1" baseline="-25000">
                <a:latin typeface="Times New Roman" pitchFamily="18" charset="0"/>
                <a:ea typeface="宋体" pitchFamily="2" charset="-122"/>
                <a:sym typeface="Symbol" pitchFamily="18" charset="2"/>
              </a:rPr>
              <a:t></a:t>
            </a:r>
            <a:r>
              <a:rPr lang="en-US" altLang="zh-CN" sz="2400">
                <a:latin typeface="Times New Roman" pitchFamily="18" charset="0"/>
                <a:ea typeface="宋体" pitchFamily="2" charset="-122"/>
                <a:sym typeface="Symbol" pitchFamily="18" charset="2"/>
              </a:rPr>
              <a:t>(</a:t>
            </a:r>
            <a:r>
              <a:rPr lang="en-US" altLang="zh-CN" sz="2400" i="1">
                <a:latin typeface="Times New Roman" pitchFamily="18" charset="0"/>
                <a:ea typeface="宋体" pitchFamily="2" charset="-122"/>
                <a:sym typeface="Symbol" pitchFamily="18" charset="2"/>
              </a:rPr>
              <a:t>o</a:t>
            </a:r>
            <a:r>
              <a:rPr lang="en-US" altLang="zh-CN" sz="2400">
                <a:latin typeface="Times New Roman" pitchFamily="18" charset="0"/>
                <a:ea typeface="宋体" pitchFamily="2" charset="-122"/>
                <a:sym typeface="Symbol" pitchFamily="18" charset="2"/>
              </a:rPr>
              <a:t>) with probability </a:t>
            </a:r>
            <a:r>
              <a:rPr lang="en-US" altLang="zh-CN" sz="2400">
                <a:latin typeface="Times New Roman" pitchFamily="18" charset="0"/>
                <a:ea typeface="宋体" pitchFamily="2" charset="-122"/>
              </a:rPr>
              <a:t>(1-</a:t>
            </a:r>
            <a:r>
              <a:rPr lang="en-US" altLang="zh-CN" sz="2400">
                <a:latin typeface="Times New Roman" pitchFamily="18" charset="0"/>
                <a:ea typeface="宋体" pitchFamily="2" charset="-122"/>
                <a:sym typeface="Symbol" pitchFamily="18" charset="2"/>
              </a:rPr>
              <a:t></a:t>
            </a:r>
            <a:r>
              <a:rPr lang="en-US" altLang="zh-CN" sz="2400" i="1">
                <a:latin typeface="Times New Roman" pitchFamily="18" charset="0"/>
                <a:ea typeface="宋体" pitchFamily="2" charset="-122"/>
                <a:sym typeface="Symbol" pitchFamily="18" charset="2"/>
              </a:rPr>
              <a:t></a:t>
            </a:r>
            <a:r>
              <a:rPr lang="en-US" altLang="zh-CN" sz="2400">
                <a:latin typeface="Times New Roman" pitchFamily="18" charset="0"/>
                <a:ea typeface="宋体" pitchFamily="2" charset="-122"/>
                <a:sym typeface="Symbol" pitchFamily="18" charset="2"/>
              </a:rPr>
              <a:t>), where </a:t>
            </a:r>
            <a:r>
              <a:rPr lang="en-US" altLang="zh-CN" sz="2400" i="1">
                <a:latin typeface="Times New Roman" pitchFamily="18" charset="0"/>
                <a:ea typeface="宋体" pitchFamily="2" charset="-122"/>
                <a:sym typeface="Symbol" pitchFamily="18" charset="2"/>
              </a:rPr>
              <a:t> </a:t>
            </a:r>
            <a:r>
              <a:rPr lang="en-US" altLang="zh-CN" sz="2400">
                <a:latin typeface="Times New Roman" pitchFamily="18" charset="0"/>
                <a:ea typeface="宋体" pitchFamily="2" charset="-122"/>
                <a:sym typeface="Symbol" pitchFamily="18" charset="2"/>
              </a:rPr>
              <a:t> [0, </a:t>
            </a:r>
            <a:r>
              <a:rPr lang="en-US" altLang="zh-CN" sz="2400" i="1">
                <a:latin typeface="Times New Roman" pitchFamily="18" charset="0"/>
                <a:ea typeface="宋体" pitchFamily="2" charset="-122"/>
                <a:sym typeface="Symbol" pitchFamily="18" charset="2"/>
              </a:rPr>
              <a:t></a:t>
            </a:r>
            <a:r>
              <a:rPr lang="en-US" altLang="zh-CN" sz="2400">
                <a:latin typeface="Times New Roman" pitchFamily="18" charset="0"/>
                <a:ea typeface="宋体" pitchFamily="2" charset="-122"/>
                <a:sym typeface="Symbol" pitchFamily="18" charset="2"/>
              </a:rPr>
              <a:t>) </a:t>
            </a:r>
          </a:p>
          <a:p>
            <a:pPr algn="just"/>
            <a:r>
              <a:rPr lang="en-US" altLang="zh-CN" sz="2400">
                <a:latin typeface="Times New Roman" pitchFamily="18" charset="0"/>
                <a:ea typeface="宋体" pitchFamily="2" charset="-122"/>
                <a:sym typeface="Symbol" pitchFamily="18" charset="2"/>
              </a:rPr>
              <a:t>Any object </a:t>
            </a:r>
            <a:r>
              <a:rPr lang="en-US" altLang="zh-CN" sz="2400" i="1">
                <a:latin typeface="Times New Roman" pitchFamily="18" charset="0"/>
                <a:ea typeface="宋体" pitchFamily="2" charset="-122"/>
                <a:sym typeface="Symbol" pitchFamily="18" charset="2"/>
              </a:rPr>
              <a:t>o</a:t>
            </a:r>
            <a:r>
              <a:rPr lang="en-US" altLang="zh-CN" sz="2400">
                <a:latin typeface="Times New Roman" pitchFamily="18" charset="0"/>
                <a:ea typeface="宋体" pitchFamily="2" charset="-122"/>
                <a:sym typeface="Symbol" pitchFamily="18" charset="2"/>
              </a:rPr>
              <a:t> whose </a:t>
            </a:r>
            <a:r>
              <a:rPr lang="en-US" altLang="zh-CN" sz="2400" i="1">
                <a:latin typeface="Times New Roman" pitchFamily="18" charset="0"/>
                <a:ea typeface="宋体" pitchFamily="2" charset="-122"/>
                <a:sym typeface="Symbol" pitchFamily="18" charset="2"/>
              </a:rPr>
              <a:t>UR</a:t>
            </a:r>
            <a:r>
              <a:rPr lang="en-US" altLang="zh-CN" sz="2400" baseline="-25000">
                <a:latin typeface="Times New Roman" pitchFamily="18" charset="0"/>
                <a:ea typeface="宋体" pitchFamily="2" charset="-122"/>
              </a:rPr>
              <a:t>1-</a:t>
            </a:r>
            <a:r>
              <a:rPr lang="en-US" altLang="zh-CN" sz="2400" i="1" baseline="-25000">
                <a:latin typeface="Times New Roman" pitchFamily="18" charset="0"/>
                <a:ea typeface="宋体" pitchFamily="2" charset="-122"/>
                <a:sym typeface="Symbol" pitchFamily="18" charset="2"/>
              </a:rPr>
              <a:t></a:t>
            </a:r>
            <a:r>
              <a:rPr lang="en-US" altLang="zh-CN" sz="2400">
                <a:latin typeface="Times New Roman" pitchFamily="18" charset="0"/>
                <a:ea typeface="宋体" pitchFamily="2" charset="-122"/>
                <a:sym typeface="Symbol" pitchFamily="18" charset="2"/>
              </a:rPr>
              <a:t>(</a:t>
            </a:r>
            <a:r>
              <a:rPr lang="en-US" altLang="zh-CN" sz="2400" i="1">
                <a:latin typeface="Times New Roman" pitchFamily="18" charset="0"/>
                <a:ea typeface="宋体" pitchFamily="2" charset="-122"/>
                <a:sym typeface="Symbol" pitchFamily="18" charset="2"/>
              </a:rPr>
              <a:t>o</a:t>
            </a:r>
            <a:r>
              <a:rPr lang="en-US" altLang="zh-CN" sz="2400">
                <a:latin typeface="Times New Roman" pitchFamily="18" charset="0"/>
                <a:ea typeface="宋体" pitchFamily="2" charset="-122"/>
                <a:sym typeface="Symbol" pitchFamily="18" charset="2"/>
              </a:rPr>
              <a:t>) is completely contained in the pruning region can be safely pruned</a:t>
            </a:r>
          </a:p>
        </p:txBody>
      </p:sp>
      <p:graphicFrame>
        <p:nvGraphicFramePr>
          <p:cNvPr id="26628" name="Object 4"/>
          <p:cNvGraphicFramePr>
            <a:graphicFrameLocks noChangeAspect="1"/>
          </p:cNvGraphicFramePr>
          <p:nvPr/>
        </p:nvGraphicFramePr>
        <p:xfrm>
          <a:off x="1600200" y="3648075"/>
          <a:ext cx="5257800" cy="2484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39" name="Microsoft Drawing 1.01" r:id="rId4" imgW="8132760" imgH="3830760" progId="MSDraw.1.01">
                  <p:embed/>
                </p:oleObj>
              </mc:Choice>
              <mc:Fallback>
                <p:oleObj name="Microsoft Drawing 1.01" r:id="rId4" imgW="8132760" imgH="3830760" progId="MSDraw.1.01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648075"/>
                        <a:ext cx="5257800" cy="2484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4267200" y="4800600"/>
            <a:ext cx="457200" cy="381000"/>
          </a:xfrm>
          <a:prstGeom prst="rect">
            <a:avLst/>
          </a:prstGeom>
          <a:solidFill>
            <a:srgbClr val="CCFFFF"/>
          </a:solidFill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 flipV="1">
            <a:off x="4800600" y="4267200"/>
            <a:ext cx="1676400" cy="533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6324600" y="3810000"/>
            <a:ext cx="2138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b="1">
                <a:solidFill>
                  <a:srgbClr val="3333FF"/>
                </a:solidFill>
                <a:latin typeface="Times New Roman" pitchFamily="18" charset="0"/>
                <a:ea typeface="宋体" pitchFamily="2" charset="-122"/>
              </a:rPr>
              <a:t>(1-</a:t>
            </a:r>
            <a:r>
              <a:rPr lang="en-US" altLang="zh-CN" b="1" i="1">
                <a:solidFill>
                  <a:srgbClr val="3333FF"/>
                </a:solidFill>
                <a:latin typeface="Times New Roman" pitchFamily="18" charset="0"/>
                <a:ea typeface="宋体" pitchFamily="2" charset="-122"/>
                <a:sym typeface="Symbol" pitchFamily="18" charset="2"/>
              </a:rPr>
              <a:t></a:t>
            </a:r>
            <a:r>
              <a:rPr lang="en-US" altLang="zh-CN" b="1">
                <a:solidFill>
                  <a:srgbClr val="3333FF"/>
                </a:solidFill>
                <a:latin typeface="Times New Roman" pitchFamily="18" charset="0"/>
                <a:ea typeface="宋体" pitchFamily="2" charset="-122"/>
                <a:sym typeface="Symbol" pitchFamily="18" charset="2"/>
              </a:rPr>
              <a:t>)-</a:t>
            </a:r>
            <a:r>
              <a:rPr lang="en-US" altLang="zh-CN" b="1" i="1">
                <a:solidFill>
                  <a:srgbClr val="3333FF"/>
                </a:solidFill>
                <a:latin typeface="Times New Roman" pitchFamily="18" charset="0"/>
                <a:ea typeface="宋体" pitchFamily="2" charset="-122"/>
                <a:sym typeface="Symbol" pitchFamily="18" charset="2"/>
              </a:rPr>
              <a:t>hyperrectangle</a:t>
            </a:r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6858000" y="4114800"/>
            <a:ext cx="9794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b="1" i="1">
                <a:solidFill>
                  <a:srgbClr val="3333FF"/>
                </a:solidFill>
                <a:latin typeface="Times New Roman" pitchFamily="18" charset="0"/>
                <a:ea typeface="宋体" pitchFamily="2" charset="-122"/>
                <a:sym typeface="Symbol" pitchFamily="18" charset="2"/>
              </a:rPr>
              <a:t>UR</a:t>
            </a:r>
            <a:r>
              <a:rPr lang="en-US" altLang="zh-CN" b="1" baseline="-25000">
                <a:solidFill>
                  <a:srgbClr val="3333FF"/>
                </a:solidFill>
                <a:latin typeface="Times New Roman" pitchFamily="18" charset="0"/>
                <a:ea typeface="宋体" pitchFamily="2" charset="-122"/>
              </a:rPr>
              <a:t>1-</a:t>
            </a:r>
            <a:r>
              <a:rPr lang="en-US" altLang="zh-CN" b="1" i="1" baseline="-25000">
                <a:solidFill>
                  <a:srgbClr val="3333FF"/>
                </a:solidFill>
                <a:latin typeface="Times New Roman" pitchFamily="18" charset="0"/>
                <a:ea typeface="宋体" pitchFamily="2" charset="-122"/>
                <a:sym typeface="Symbol" pitchFamily="18" charset="2"/>
              </a:rPr>
              <a:t></a:t>
            </a:r>
            <a:r>
              <a:rPr lang="en-US" altLang="zh-CN" b="1">
                <a:solidFill>
                  <a:srgbClr val="3333FF"/>
                </a:solidFill>
                <a:latin typeface="Times New Roman" pitchFamily="18" charset="0"/>
                <a:ea typeface="宋体" pitchFamily="2" charset="-122"/>
                <a:sym typeface="Symbol" pitchFamily="18" charset="2"/>
              </a:rPr>
              <a:t>(</a:t>
            </a:r>
            <a:r>
              <a:rPr lang="en-US" altLang="zh-CN" b="1" i="1">
                <a:solidFill>
                  <a:srgbClr val="3333FF"/>
                </a:solidFill>
                <a:latin typeface="Times New Roman" pitchFamily="18" charset="0"/>
                <a:ea typeface="宋体" pitchFamily="2" charset="-122"/>
                <a:sym typeface="Symbol" pitchFamily="18" charset="2"/>
              </a:rPr>
              <a:t>o</a:t>
            </a:r>
            <a:r>
              <a:rPr lang="en-US" altLang="zh-CN" b="1">
                <a:solidFill>
                  <a:srgbClr val="3333FF"/>
                </a:solidFill>
                <a:latin typeface="Times New Roman" pitchFamily="18" charset="0"/>
                <a:ea typeface="宋体" pitchFamily="2" charset="-122"/>
                <a:sym typeface="Symbol" pitchFamily="18" charset="2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0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0" grpId="0" animBg="1"/>
      <p:bldP spid="26630" grpId="1" animBg="1"/>
      <p:bldP spid="26632" grpId="0" animBg="1"/>
      <p:bldP spid="26633" grpId="0"/>
      <p:bldP spid="2663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45CE-F0DA-498B-8D3A-3137454290DC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800">
                <a:latin typeface="Times New Roman" pitchFamily="18" charset="0"/>
                <a:ea typeface="宋体" pitchFamily="2" charset="-122"/>
              </a:rPr>
              <a:t>Framework for PRS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US" altLang="zh-CN" sz="2800">
                <a:latin typeface="Times New Roman" pitchFamily="18" charset="0"/>
                <a:ea typeface="宋体" pitchFamily="2" charset="-122"/>
              </a:rPr>
              <a:t>Indexing Phase</a:t>
            </a:r>
          </a:p>
          <a:p>
            <a:pPr lvl="1" algn="just"/>
            <a:r>
              <a:rPr lang="en-US" altLang="zh-CN" sz="2400">
                <a:latin typeface="Times New Roman" pitchFamily="18" charset="0"/>
                <a:ea typeface="宋体" pitchFamily="2" charset="-122"/>
              </a:rPr>
              <a:t>Construct a multidimensional index (e.g. R-tree) over the uncertain data</a:t>
            </a:r>
          </a:p>
          <a:p>
            <a:pPr algn="just"/>
            <a:r>
              <a:rPr lang="en-US" altLang="zh-CN" sz="2800">
                <a:latin typeface="Times New Roman" pitchFamily="18" charset="0"/>
                <a:ea typeface="宋体" pitchFamily="2" charset="-122"/>
              </a:rPr>
              <a:t>Pruning Phase</a:t>
            </a:r>
          </a:p>
          <a:p>
            <a:pPr lvl="1" algn="just"/>
            <a:r>
              <a:rPr lang="en-US" altLang="zh-CN" sz="2400">
                <a:latin typeface="Times New Roman" pitchFamily="18" charset="0"/>
                <a:ea typeface="宋体" pitchFamily="2" charset="-122"/>
              </a:rPr>
              <a:t>Traverse the index and perform the spatial and probabilistic pruning</a:t>
            </a:r>
          </a:p>
          <a:p>
            <a:pPr algn="just"/>
            <a:r>
              <a:rPr lang="en-US" altLang="zh-CN" sz="2800">
                <a:latin typeface="Times New Roman" pitchFamily="18" charset="0"/>
                <a:ea typeface="宋体" pitchFamily="2" charset="-122"/>
              </a:rPr>
              <a:t>Refinement Phase</a:t>
            </a:r>
          </a:p>
          <a:p>
            <a:pPr lvl="1" algn="just"/>
            <a:r>
              <a:rPr lang="en-US" altLang="zh-CN" sz="2400">
                <a:latin typeface="Times New Roman" pitchFamily="18" charset="0"/>
                <a:ea typeface="宋体" pitchFamily="2" charset="-122"/>
              </a:rPr>
              <a:t>Refine the PRS candidates and return the answer set</a:t>
            </a:r>
          </a:p>
          <a:p>
            <a:pPr lvl="1" algn="just"/>
            <a:endParaRPr lang="zh-CN" altLang="en-US" sz="2400">
              <a:latin typeface="Times New Roman" pitchFamily="18" charset="0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A93C-2279-4C75-8319-D98755C649E6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800">
                <a:latin typeface="Times New Roman" pitchFamily="18" charset="0"/>
                <a:ea typeface="宋体" pitchFamily="2" charset="-122"/>
              </a:rPr>
              <a:t>MPRS Query Processing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US" altLang="zh-CN" sz="2800">
                <a:latin typeface="Times New Roman" pitchFamily="18" charset="0"/>
                <a:ea typeface="宋体" pitchFamily="2" charset="-122"/>
              </a:rPr>
              <a:t>Traversal of the Index</a:t>
            </a:r>
          </a:p>
          <a:p>
            <a:pPr lvl="1" algn="just"/>
            <a:r>
              <a:rPr lang="en-US" altLang="zh-CN" sz="2400">
                <a:latin typeface="Times New Roman" pitchFamily="18" charset="0"/>
                <a:ea typeface="宋体" pitchFamily="2" charset="-122"/>
                <a:sym typeface="Symbol" pitchFamily="18" charset="2"/>
              </a:rPr>
              <a:t>For each encountered entry/object </a:t>
            </a:r>
            <a:r>
              <a:rPr lang="en-US" altLang="zh-CN" sz="2400" i="1">
                <a:latin typeface="Times New Roman" pitchFamily="18" charset="0"/>
                <a:ea typeface="宋体" pitchFamily="2" charset="-122"/>
                <a:sym typeface="Symbol" pitchFamily="18" charset="2"/>
              </a:rPr>
              <a:t>e</a:t>
            </a:r>
            <a:r>
              <a:rPr lang="en-US" altLang="zh-CN" sz="2400" i="1" baseline="-25000">
                <a:latin typeface="Times New Roman" pitchFamily="18" charset="0"/>
                <a:ea typeface="宋体" pitchFamily="2" charset="-122"/>
                <a:sym typeface="Symbol" pitchFamily="18" charset="2"/>
              </a:rPr>
              <a:t>i</a:t>
            </a:r>
            <a:r>
              <a:rPr lang="en-US" altLang="zh-CN" sz="2400">
                <a:latin typeface="Times New Roman" pitchFamily="18" charset="0"/>
                <a:ea typeface="宋体" pitchFamily="2" charset="-122"/>
                <a:sym typeface="Symbol" pitchFamily="18" charset="2"/>
              </a:rPr>
              <a:t> in nodes, we check whether or not it is fully contained in the </a:t>
            </a:r>
            <a:r>
              <a:rPr lang="en-US" altLang="zh-CN" sz="2400" i="1">
                <a:latin typeface="Times New Roman" pitchFamily="18" charset="0"/>
                <a:ea typeface="宋体" pitchFamily="2" charset="-122"/>
                <a:sym typeface="Symbol" pitchFamily="18" charset="2"/>
              </a:rPr>
              <a:t>pruning regions</a:t>
            </a:r>
            <a:r>
              <a:rPr lang="en-US" altLang="zh-CN" sz="2400">
                <a:latin typeface="Times New Roman" pitchFamily="18" charset="0"/>
                <a:ea typeface="宋体" pitchFamily="2" charset="-122"/>
                <a:sym typeface="Symbol" pitchFamily="18" charset="2"/>
              </a:rPr>
              <a:t> defined by candidates seen so far (via spatial pruning)</a:t>
            </a:r>
          </a:p>
          <a:p>
            <a:pPr lvl="1" algn="just"/>
            <a:r>
              <a:rPr lang="en-US" altLang="zh-CN" sz="2400">
                <a:latin typeface="Times New Roman" pitchFamily="18" charset="0"/>
                <a:ea typeface="宋体" pitchFamily="2" charset="-122"/>
                <a:sym typeface="Symbol" pitchFamily="18" charset="2"/>
              </a:rPr>
              <a:t>In addition, for each encountered object </a:t>
            </a:r>
            <a:r>
              <a:rPr lang="en-US" altLang="zh-CN" sz="2400" i="1">
                <a:latin typeface="Times New Roman" pitchFamily="18" charset="0"/>
                <a:ea typeface="宋体" pitchFamily="2" charset="-122"/>
                <a:sym typeface="Symbol" pitchFamily="18" charset="2"/>
              </a:rPr>
              <a:t>o</a:t>
            </a:r>
            <a:r>
              <a:rPr lang="en-US" altLang="zh-CN" sz="2400">
                <a:latin typeface="Times New Roman" pitchFamily="18" charset="0"/>
                <a:ea typeface="宋体" pitchFamily="2" charset="-122"/>
                <a:sym typeface="Symbol" pitchFamily="18" charset="2"/>
              </a:rPr>
              <a:t>, we apply the probabilistic pruning by considering </a:t>
            </a:r>
            <a:r>
              <a:rPr lang="en-US" altLang="zh-CN" sz="2400">
                <a:latin typeface="Times New Roman" pitchFamily="18" charset="0"/>
                <a:ea typeface="宋体" pitchFamily="2" charset="-122"/>
              </a:rPr>
              <a:t>(1-</a:t>
            </a:r>
            <a:r>
              <a:rPr lang="en-US" altLang="zh-CN" sz="2400">
                <a:latin typeface="Times New Roman" pitchFamily="18" charset="0"/>
                <a:ea typeface="宋体" pitchFamily="2" charset="-122"/>
                <a:sym typeface="Symbol" pitchFamily="18" charset="2"/>
              </a:rPr>
              <a:t></a:t>
            </a:r>
            <a:r>
              <a:rPr lang="en-US" altLang="zh-CN" sz="2400" i="1">
                <a:latin typeface="Times New Roman" pitchFamily="18" charset="0"/>
                <a:ea typeface="宋体" pitchFamily="2" charset="-122"/>
                <a:sym typeface="Symbol" pitchFamily="18" charset="2"/>
              </a:rPr>
              <a:t></a:t>
            </a:r>
            <a:r>
              <a:rPr lang="en-US" altLang="zh-CN" sz="2400">
                <a:latin typeface="Times New Roman" pitchFamily="18" charset="0"/>
                <a:ea typeface="宋体" pitchFamily="2" charset="-122"/>
                <a:sym typeface="Symbol" pitchFamily="18" charset="2"/>
              </a:rPr>
              <a:t>)-</a:t>
            </a:r>
            <a:r>
              <a:rPr lang="en-US" altLang="zh-CN" sz="2400" i="1">
                <a:latin typeface="Times New Roman" pitchFamily="18" charset="0"/>
                <a:ea typeface="宋体" pitchFamily="2" charset="-122"/>
                <a:sym typeface="Symbol" pitchFamily="18" charset="2"/>
              </a:rPr>
              <a:t>hyperrectangle UR</a:t>
            </a:r>
            <a:r>
              <a:rPr lang="en-US" altLang="zh-CN" sz="2400" baseline="-25000">
                <a:latin typeface="Times New Roman" pitchFamily="18" charset="0"/>
                <a:ea typeface="宋体" pitchFamily="2" charset="-122"/>
              </a:rPr>
              <a:t>1-</a:t>
            </a:r>
            <a:r>
              <a:rPr lang="en-US" altLang="zh-CN" sz="2400" i="1" baseline="-25000">
                <a:latin typeface="Times New Roman" pitchFamily="18" charset="0"/>
                <a:ea typeface="宋体" pitchFamily="2" charset="-122"/>
                <a:sym typeface="Symbol" pitchFamily="18" charset="2"/>
              </a:rPr>
              <a:t></a:t>
            </a:r>
            <a:r>
              <a:rPr lang="en-US" altLang="zh-CN" sz="2400">
                <a:latin typeface="Times New Roman" pitchFamily="18" charset="0"/>
                <a:ea typeface="宋体" pitchFamily="2" charset="-122"/>
                <a:sym typeface="Symbol" pitchFamily="18" charset="2"/>
              </a:rPr>
              <a:t>(</a:t>
            </a:r>
            <a:r>
              <a:rPr lang="en-US" altLang="zh-CN" sz="2400" i="1">
                <a:latin typeface="Times New Roman" pitchFamily="18" charset="0"/>
                <a:ea typeface="宋体" pitchFamily="2" charset="-122"/>
                <a:sym typeface="Symbol" pitchFamily="18" charset="2"/>
              </a:rPr>
              <a:t>o</a:t>
            </a:r>
            <a:r>
              <a:rPr lang="en-US" altLang="zh-CN" sz="2400">
                <a:latin typeface="Times New Roman" pitchFamily="18" charset="0"/>
                <a:ea typeface="宋体" pitchFamily="2" charset="-122"/>
                <a:sym typeface="Symbol" pitchFamily="18" charset="2"/>
              </a:rPr>
              <a:t>)</a:t>
            </a: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1028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EAD9-88F0-4A0A-AC0C-521A013109C3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800">
                <a:latin typeface="Times New Roman" pitchFamily="18" charset="0"/>
                <a:ea typeface="宋体" pitchFamily="2" charset="-122"/>
              </a:rPr>
              <a:t>MPRS Query Processing (cont.)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US" altLang="zh-CN" sz="2800">
                <a:latin typeface="Times New Roman" pitchFamily="18" charset="0"/>
                <a:ea typeface="宋体" pitchFamily="2" charset="-122"/>
              </a:rPr>
              <a:t>Refinement</a:t>
            </a:r>
          </a:p>
          <a:p>
            <a:pPr lvl="1" algn="just"/>
            <a:r>
              <a:rPr lang="en-US" altLang="zh-CN" sz="2400">
                <a:latin typeface="Times New Roman" pitchFamily="18" charset="0"/>
                <a:ea typeface="宋体" pitchFamily="2" charset="-122"/>
              </a:rPr>
              <a:t>Only considering objects that intersect with the </a:t>
            </a:r>
            <a:r>
              <a:rPr lang="en-US" altLang="zh-CN" sz="2400" i="1">
                <a:latin typeface="Times New Roman" pitchFamily="18" charset="0"/>
                <a:ea typeface="宋体" pitchFamily="2" charset="-122"/>
              </a:rPr>
              <a:t>refinement region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13763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1219200" y="2743200"/>
          <a:ext cx="3505200" cy="305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64" name="Microsoft Drawing 1.01" r:id="rId4" imgW="5265738" imgH="4595813" progId="MSDraw.1.01">
                  <p:embed/>
                </p:oleObj>
              </mc:Choice>
              <mc:Fallback>
                <p:oleObj name="Microsoft Drawing 1.01" r:id="rId4" imgW="5265738" imgH="4595813" progId="MSDraw.1.01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743200"/>
                        <a:ext cx="3505200" cy="3059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0" y="12620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7414" name="Object 6"/>
          <p:cNvGraphicFramePr>
            <a:graphicFrameLocks noChangeAspect="1"/>
          </p:cNvGraphicFramePr>
          <p:nvPr/>
        </p:nvGraphicFramePr>
        <p:xfrm>
          <a:off x="5334000" y="2667000"/>
          <a:ext cx="2908300" cy="30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65" name="Microsoft Drawing 1.01" r:id="rId6" imgW="4446588" imgH="4657725" progId="MSDraw.1.01">
                  <p:embed/>
                </p:oleObj>
              </mc:Choice>
              <mc:Fallback>
                <p:oleObj name="Microsoft Drawing 1.01" r:id="rId6" imgW="4446588" imgH="4657725" progId="MSDraw.1.01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2667000"/>
                        <a:ext cx="2908300" cy="304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7420" name="Picture 1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895600" y="990600"/>
            <a:ext cx="5608638" cy="990600"/>
          </a:xfrm>
          <a:prstGeom prst="rect">
            <a:avLst/>
          </a:prstGeom>
          <a:noFill/>
          <a:ln w="9525" cap="rnd">
            <a:noFill/>
            <a:prstDash val="sysDot"/>
            <a:miter lim="800000"/>
            <a:headEnd/>
            <a:tailEnd/>
          </a:ln>
          <a:effectLst/>
        </p:spPr>
      </p:pic>
      <p:sp>
        <p:nvSpPr>
          <p:cNvPr id="17421" name="Rectangle 13"/>
          <p:cNvSpPr>
            <a:spLocks noChangeArrowheads="1"/>
          </p:cNvSpPr>
          <p:nvPr/>
        </p:nvSpPr>
        <p:spPr bwMode="auto">
          <a:xfrm>
            <a:off x="6400800" y="1371600"/>
            <a:ext cx="1143000" cy="457200"/>
          </a:xfrm>
          <a:prstGeom prst="rect">
            <a:avLst/>
          </a:prstGeom>
          <a:solidFill>
            <a:srgbClr val="99CC00">
              <a:alpha val="20000"/>
            </a:srgbClr>
          </a:solidFill>
          <a:ln w="9525" cap="rnd">
            <a:noFill/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extLst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A833CDA3-4BBA-4CE1-B6BE-F3EFB1EB4B37}" type="slidenum">
              <a:rPr lang="en-US" altLang="zh-CN" sz="1200">
                <a:solidFill>
                  <a:srgbClr val="000000"/>
                </a:solidFill>
                <a:latin typeface="+mj-lt"/>
                <a:ea typeface="+mn-ea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</a:t>
            </a:fld>
            <a:endParaRPr lang="en-US" altLang="zh-CN" sz="1200">
              <a:solidFill>
                <a:srgbClr val="000000"/>
              </a:solidFill>
              <a:latin typeface="+mj-lt"/>
              <a:ea typeface="+mn-ea"/>
            </a:endParaRPr>
          </a:p>
        </p:txBody>
      </p:sp>
      <p:sp>
        <p:nvSpPr>
          <p:cNvPr id="15155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latin typeface="Times New Roman" pitchFamily="18" charset="0"/>
              </a:rPr>
              <a:t>Recall: Probabilistic Query Types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lnSpcReduction="10000"/>
          </a:bodyPr>
          <a:lstStyle/>
          <a:p>
            <a:pPr algn="just" eaLnBrk="1" hangingPunct="1">
              <a:defRPr/>
            </a:pPr>
            <a:r>
              <a:rPr lang="en-US" altLang="zh-CN" sz="3200" dirty="0" smtClean="0">
                <a:latin typeface="Times New Roman" pitchFamily="18" charset="0"/>
              </a:rPr>
              <a:t>Uncertain/probabilistic database</a:t>
            </a:r>
          </a:p>
          <a:p>
            <a:pPr lvl="1" eaLnBrk="1" hangingPunct="1">
              <a:defRPr/>
            </a:pPr>
            <a:r>
              <a:rPr lang="en-US" altLang="zh-CN" sz="28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Probabilistic range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query</a:t>
            </a:r>
            <a:endParaRPr lang="en-US" sz="2800" dirty="0">
              <a:solidFill>
                <a:schemeClr val="bg1">
                  <a:lumMod val="50000"/>
                </a:schemeClr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lvl="1" eaLnBrk="1" hangingPunct="1">
              <a:defRPr/>
            </a:pPr>
            <a:r>
              <a:rPr lang="en-US" altLang="zh-CN" sz="28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Probabilistic </a:t>
            </a:r>
            <a:r>
              <a:rPr lang="en-US" sz="2800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k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-nearest 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neighbor 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query</a:t>
            </a:r>
          </a:p>
          <a:p>
            <a:pPr lvl="1" eaLnBrk="1" hangingPunct="1">
              <a:defRPr/>
            </a:pPr>
            <a:r>
              <a:rPr lang="en-US" altLang="zh-CN" sz="28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Probabilistic group nearest neighbor (PGNN) query</a:t>
            </a:r>
            <a:endParaRPr lang="en-US" sz="2800" dirty="0" smtClean="0">
              <a:solidFill>
                <a:schemeClr val="bg1">
                  <a:lumMod val="50000"/>
                </a:schemeClr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lvl="1" eaLnBrk="1" hangingPunct="1">
              <a:defRPr/>
            </a:pPr>
            <a:r>
              <a:rPr lang="en-US" altLang="zh-CN" sz="28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Probabilistic reverse </a:t>
            </a:r>
            <a:r>
              <a:rPr lang="en-US" altLang="zh-CN" sz="2800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k</a:t>
            </a:r>
            <a:r>
              <a:rPr lang="en-US" altLang="zh-CN" sz="28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-nearest neighbor query</a:t>
            </a:r>
          </a:p>
          <a:p>
            <a:pPr lvl="1" eaLnBrk="1" hangingPunct="1">
              <a:defRPr/>
            </a:pPr>
            <a:r>
              <a:rPr lang="en-US" altLang="zh-CN" sz="28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Probabilistic s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patial 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join /similarity 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join</a:t>
            </a:r>
          </a:p>
          <a:p>
            <a:pPr lvl="1" eaLnBrk="1" hangingPunct="1">
              <a:defRPr/>
            </a:pPr>
            <a:r>
              <a:rPr lang="en-US" altLang="zh-CN" sz="28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Probabilistic top-</a:t>
            </a:r>
            <a:r>
              <a:rPr lang="en-US" altLang="zh-CN" sz="2800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k</a:t>
            </a:r>
            <a:r>
              <a:rPr lang="en-US" altLang="zh-CN" sz="28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query (or ranked query) </a:t>
            </a:r>
          </a:p>
          <a:p>
            <a:pPr lvl="1" eaLnBrk="1" hangingPunct="1">
              <a:defRPr/>
            </a:pPr>
            <a:r>
              <a:rPr lang="en-US" altLang="zh-CN" sz="2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Probabilistic skyline query</a:t>
            </a:r>
          </a:p>
          <a:p>
            <a:pPr lvl="1" eaLnBrk="1" hangingPunct="1">
              <a:defRPr/>
            </a:pPr>
            <a:r>
              <a:rPr lang="en-US" altLang="zh-CN" sz="2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Probabilistic reverse skyline query</a:t>
            </a:r>
          </a:p>
          <a:p>
            <a:pPr lvl="1" eaLnBrk="1" hangingPunct="1">
              <a:defRPr/>
            </a:pPr>
            <a:endParaRPr lang="en-US" sz="28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143000" y="4495800"/>
            <a:ext cx="7467600" cy="1354217"/>
          </a:xfrm>
          <a:prstGeom prst="rect">
            <a:avLst/>
          </a:prstGeom>
          <a:ln w="50800">
            <a:solidFill>
              <a:srgbClr val="00B050"/>
            </a:solidFill>
            <a:prstDash val="solid"/>
          </a:ln>
        </p:spPr>
        <p:txBody>
          <a:bodyPr wrap="square">
            <a:spAutoFit/>
          </a:bodyPr>
          <a:lstStyle/>
          <a:p>
            <a:pPr lvl="1" eaLnBrk="1" hangingPunct="1">
              <a:defRPr/>
            </a:pPr>
            <a:endParaRPr lang="en-US" altLang="zh-CN" sz="27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lvl="1" eaLnBrk="1" hangingPunct="1">
              <a:defRPr/>
            </a:pPr>
            <a:endParaRPr lang="en-US" altLang="zh-CN" sz="27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lvl="1" eaLnBrk="1" hangingPunct="1">
              <a:defRPr/>
            </a:pPr>
            <a:endParaRPr lang="en-US" altLang="zh-CN" sz="28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143000" y="2133600"/>
            <a:ext cx="7467600" cy="2308324"/>
          </a:xfrm>
          <a:prstGeom prst="rect">
            <a:avLst/>
          </a:prstGeom>
          <a:ln w="50800">
            <a:solidFill>
              <a:srgbClr val="FF0000"/>
            </a:solidFill>
            <a:prstDash val="solid"/>
          </a:ln>
        </p:spPr>
        <p:txBody>
          <a:bodyPr wrap="square">
            <a:spAutoFit/>
          </a:bodyPr>
          <a:lstStyle/>
          <a:p>
            <a:pPr lvl="1" eaLnBrk="1" hangingPunct="1">
              <a:defRPr/>
            </a:pPr>
            <a:endParaRPr lang="en-US" altLang="zh-CN" sz="24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lvl="1" eaLnBrk="1" hangingPunct="1">
              <a:defRPr/>
            </a:pPr>
            <a:endParaRPr lang="en-US" altLang="zh-CN" sz="24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lvl="1" eaLnBrk="1" hangingPunct="1">
              <a:defRPr/>
            </a:pPr>
            <a:endParaRPr lang="en-US" altLang="zh-CN" sz="24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lvl="1" eaLnBrk="1" hangingPunct="1">
              <a:defRPr/>
            </a:pPr>
            <a:endParaRPr lang="en-US" altLang="zh-CN" sz="24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lvl="1" eaLnBrk="1" hangingPunct="1">
              <a:defRPr/>
            </a:pPr>
            <a:endParaRPr lang="en-US" altLang="zh-CN" sz="24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lvl="1" eaLnBrk="1" hangingPunct="1">
              <a:defRPr/>
            </a:pPr>
            <a:endParaRPr lang="en-US" altLang="zh-CN" sz="24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9" name="Cloud Callout 15"/>
          <p:cNvSpPr/>
          <p:nvPr/>
        </p:nvSpPr>
        <p:spPr bwMode="auto">
          <a:xfrm>
            <a:off x="6096000" y="5334000"/>
            <a:ext cx="3048000" cy="914400"/>
          </a:xfrm>
          <a:prstGeom prst="cloudCallout">
            <a:avLst>
              <a:gd name="adj1" fmla="val -55987"/>
              <a:gd name="adj2" fmla="val -57605"/>
            </a:avLst>
          </a:pr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rgbClr val="CCFFCC"/>
              </a:gs>
              <a:gs pos="100000">
                <a:srgbClr val="CCFFFF"/>
              </a:gs>
            </a:gsLst>
            <a:lin ang="5400000" scaled="0"/>
          </a:gra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lIns="0" tIns="0" rIns="0" bIns="0"/>
          <a:lstStyle/>
          <a:p>
            <a:pPr algn="ctr" eaLnBrk="0" hangingPunct="0">
              <a:defRPr/>
            </a:pPr>
            <a:r>
              <a:rPr lang="en-US" sz="2000" b="1" dirty="0" smtClean="0">
                <a:solidFill>
                  <a:srgbClr val="00B05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Probabilistic Preference Query</a:t>
            </a:r>
            <a:endParaRPr lang="en-US" sz="2000" b="1" dirty="0">
              <a:solidFill>
                <a:srgbClr val="FF00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0" name="Cloud Callout 15"/>
          <p:cNvSpPr/>
          <p:nvPr/>
        </p:nvSpPr>
        <p:spPr bwMode="auto">
          <a:xfrm>
            <a:off x="6172200" y="990600"/>
            <a:ext cx="2971800" cy="914400"/>
          </a:xfrm>
          <a:prstGeom prst="cloudCallout">
            <a:avLst>
              <a:gd name="adj1" fmla="val -41040"/>
              <a:gd name="adj2" fmla="val 93143"/>
            </a:avLst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2700000" scaled="0"/>
            <a:tileRect/>
          </a:gra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algn="ctr" eaLnBrk="0" hangingPunct="0">
              <a:defRPr/>
            </a:pP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Probabilistic Spatial Query</a:t>
            </a:r>
            <a:endParaRPr lang="en-US" sz="2000" b="1" dirty="0">
              <a:solidFill>
                <a:srgbClr val="FF00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C35EA-81AF-4F5B-A1A1-76BCD253BA8E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800">
                <a:latin typeface="Times New Roman" pitchFamily="18" charset="0"/>
                <a:ea typeface="宋体" pitchFamily="2" charset="-122"/>
              </a:rPr>
              <a:t>MPRS via Pre-Computation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1114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1905000" y="1371600"/>
          <a:ext cx="6400800" cy="406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87" name="Microsoft Drawing 1.01" r:id="rId4" imgW="7299360" imgH="5095800" progId="MSDraw.1.01">
                  <p:embed/>
                </p:oleObj>
              </mc:Choice>
              <mc:Fallback>
                <p:oleObj name="Microsoft Drawing 1.01" r:id="rId4" imgW="7299360" imgH="5095800" progId="MSDraw.1.01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371600"/>
                        <a:ext cx="6400800" cy="4060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41960-DCC6-4240-8F34-464D9B7A01BC}" type="slidenum">
              <a:rPr lang="en-US" altLang="en-US"/>
              <a:pPr/>
              <a:t>31</a:t>
            </a:fld>
            <a:endParaRPr lang="en-US" altLang="en-US"/>
          </a:p>
        </p:txBody>
      </p:sp>
      <p:sp>
        <p:nvSpPr>
          <p:cNvPr id="19464" name="Oval 8"/>
          <p:cNvSpPr>
            <a:spLocks noChangeArrowheads="1"/>
          </p:cNvSpPr>
          <p:nvPr/>
        </p:nvSpPr>
        <p:spPr bwMode="auto">
          <a:xfrm>
            <a:off x="1066800" y="2209800"/>
            <a:ext cx="2743200" cy="2438400"/>
          </a:xfrm>
          <a:prstGeom prst="ellipse">
            <a:avLst/>
          </a:prstGeom>
          <a:solidFill>
            <a:srgbClr val="339966">
              <a:alpha val="20000"/>
            </a:srgbClr>
          </a:solidFill>
          <a:ln w="9525" cap="rnd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5" name="Oval 9"/>
          <p:cNvSpPr>
            <a:spLocks noChangeArrowheads="1"/>
          </p:cNvSpPr>
          <p:nvPr/>
        </p:nvSpPr>
        <p:spPr bwMode="auto">
          <a:xfrm>
            <a:off x="5029200" y="2362200"/>
            <a:ext cx="2743200" cy="2438400"/>
          </a:xfrm>
          <a:prstGeom prst="ellipse">
            <a:avLst/>
          </a:prstGeom>
          <a:solidFill>
            <a:srgbClr val="FFFF00">
              <a:alpha val="20000"/>
            </a:srgbClr>
          </a:solidFill>
          <a:ln w="9525" cap="rnd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800">
                <a:latin typeface="Times New Roman" pitchFamily="18" charset="0"/>
                <a:ea typeface="宋体" pitchFamily="2" charset="-122"/>
              </a:rPr>
              <a:t>BPRS Query Processing</a:t>
            </a:r>
          </a:p>
        </p:txBody>
      </p:sp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838200" y="2133600"/>
          <a:ext cx="7086600" cy="311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12" name="Microsoft Drawing 1.01" r:id="rId4" imgW="9375840" imgH="4010040" progId="MSDraw.1.01">
                  <p:embed/>
                </p:oleObj>
              </mc:Choice>
              <mc:Fallback>
                <p:oleObj name="Microsoft Drawing 1.01" r:id="rId4" imgW="9375840" imgH="4010040" progId="MSDraw.1.01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133600"/>
                        <a:ext cx="7086600" cy="3114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2" name="Object 6"/>
          <p:cNvGraphicFramePr>
            <a:graphicFrameLocks noChangeAspect="1"/>
          </p:cNvGraphicFramePr>
          <p:nvPr/>
        </p:nvGraphicFramePr>
        <p:xfrm>
          <a:off x="1905000" y="1676400"/>
          <a:ext cx="4868863" cy="30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13" name="Microsoft Drawing 1.01" r:id="rId6" imgW="5827713" imgH="358775" progId="MSDraw.1.01">
                  <p:embed/>
                </p:oleObj>
              </mc:Choice>
              <mc:Fallback>
                <p:oleObj name="Microsoft Drawing 1.01" r:id="rId6" imgW="5827713" imgH="358775" progId="MSDraw.1.01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676400"/>
                        <a:ext cx="4868863" cy="303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3352800" y="5410200"/>
            <a:ext cx="2135188" cy="396875"/>
          </a:xfrm>
          <a:prstGeom prst="rect">
            <a:avLst/>
          </a:prstGeom>
          <a:noFill/>
          <a:ln w="9525" cap="rnd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3333FF"/>
                </a:solidFill>
                <a:latin typeface="Times New Roman" pitchFamily="18" charset="0"/>
                <a:ea typeface="宋体" pitchFamily="2" charset="-122"/>
              </a:rPr>
              <a:t>index construction</a:t>
            </a:r>
          </a:p>
        </p:txBody>
      </p:sp>
      <p:sp>
        <p:nvSpPr>
          <p:cNvPr id="19467" name="Line 11"/>
          <p:cNvSpPr>
            <a:spLocks noChangeShapeType="1"/>
          </p:cNvSpPr>
          <p:nvPr/>
        </p:nvSpPr>
        <p:spPr bwMode="auto">
          <a:xfrm>
            <a:off x="2743200" y="3810000"/>
            <a:ext cx="1447800" cy="1676400"/>
          </a:xfrm>
          <a:prstGeom prst="line">
            <a:avLst/>
          </a:prstGeom>
          <a:noFill/>
          <a:ln w="28575">
            <a:solidFill>
              <a:srgbClr val="339966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 flipH="1">
            <a:off x="4495800" y="4114800"/>
            <a:ext cx="1447800" cy="137160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3505200" y="5715000"/>
            <a:ext cx="1739900" cy="396875"/>
          </a:xfrm>
          <a:prstGeom prst="rect">
            <a:avLst/>
          </a:prstGeom>
          <a:noFill/>
          <a:ln w="9525" cap="rnd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3333FF"/>
                </a:solidFill>
                <a:latin typeface="Times New Roman" pitchFamily="18" charset="0"/>
                <a:ea typeface="宋体" pitchFamily="2" charset="-122"/>
              </a:rPr>
              <a:t>index traversal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4" grpId="0" animBg="1"/>
      <p:bldP spid="19465" grpId="0" animBg="1"/>
      <p:bldP spid="19466" grpId="0"/>
      <p:bldP spid="19467" grpId="0" animBg="1"/>
      <p:bldP spid="19468" grpId="0" animBg="1"/>
      <p:bldP spid="19469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85F38-B0FF-4555-98F9-FA9874A90FE3}" type="slidenum">
              <a:rPr lang="en-US" altLang="en-US"/>
              <a:pPr/>
              <a:t>32</a:t>
            </a:fld>
            <a:endParaRPr lang="en-US" altLang="en-US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800">
                <a:latin typeface="Times New Roman" pitchFamily="18" charset="0"/>
                <a:ea typeface="宋体" pitchFamily="2" charset="-122"/>
              </a:rPr>
              <a:t>Experimental Evaluation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en-US" altLang="zh-CN" sz="2800">
                <a:latin typeface="Times New Roman" pitchFamily="18" charset="0"/>
                <a:ea typeface="宋体" pitchFamily="2" charset="-122"/>
              </a:rPr>
              <a:t>Experimental Settings</a:t>
            </a:r>
          </a:p>
          <a:p>
            <a:pPr lvl="1" algn="just">
              <a:lnSpc>
                <a:spcPct val="90000"/>
              </a:lnSpc>
            </a:pPr>
            <a:r>
              <a:rPr lang="en-US" altLang="zh-CN">
                <a:latin typeface="Times New Roman" pitchFamily="18" charset="0"/>
                <a:ea typeface="宋体" pitchFamily="2" charset="-122"/>
              </a:rPr>
              <a:t>Synthetic data sets</a:t>
            </a:r>
          </a:p>
          <a:p>
            <a:pPr lvl="2" algn="just">
              <a:lnSpc>
                <a:spcPct val="90000"/>
              </a:lnSpc>
            </a:pPr>
            <a:r>
              <a:rPr lang="en-US" altLang="zh-CN">
                <a:latin typeface="Times New Roman" pitchFamily="18" charset="0"/>
                <a:ea typeface="宋体" pitchFamily="2" charset="-122"/>
              </a:rPr>
              <a:t>Generate </a:t>
            </a:r>
            <a:r>
              <a:rPr lang="en-US" altLang="zh-CN" i="1">
                <a:latin typeface="Times New Roman" pitchFamily="18" charset="0"/>
                <a:ea typeface="宋体" pitchFamily="2" charset="-122"/>
              </a:rPr>
              <a:t>center </a:t>
            </a:r>
            <a:r>
              <a:rPr lang="en-US" altLang="zh-CN" i="1" u="sng">
                <a:latin typeface="Times New Roman" pitchFamily="18" charset="0"/>
                <a:ea typeface="宋体" pitchFamily="2" charset="-122"/>
              </a:rPr>
              <a:t>l</a:t>
            </a:r>
            <a:r>
              <a:rPr lang="en-US" altLang="zh-CN" i="1">
                <a:latin typeface="Times New Roman" pitchFamily="18" charset="0"/>
                <a:ea typeface="宋体" pitchFamily="2" charset="-122"/>
              </a:rPr>
              <a:t>ocation</a:t>
            </a:r>
            <a:r>
              <a:rPr lang="en-US" altLang="zh-CN">
                <a:latin typeface="Times New Roman" pitchFamily="18" charset="0"/>
                <a:ea typeface="宋体" pitchFamily="2" charset="-122"/>
              </a:rPr>
              <a:t> </a:t>
            </a:r>
            <a:r>
              <a:rPr lang="en-US" altLang="zh-CN" i="1">
                <a:latin typeface="Times New Roman" pitchFamily="18" charset="0"/>
                <a:ea typeface="宋体" pitchFamily="2" charset="-122"/>
              </a:rPr>
              <a:t>C</a:t>
            </a:r>
            <a:r>
              <a:rPr lang="en-US" altLang="zh-CN" i="1" baseline="-25000">
                <a:latin typeface="Times New Roman" pitchFamily="18" charset="0"/>
                <a:ea typeface="宋体" pitchFamily="2" charset="-122"/>
              </a:rPr>
              <a:t>o</a:t>
            </a:r>
            <a:r>
              <a:rPr lang="en-US" altLang="zh-CN">
                <a:latin typeface="Times New Roman" pitchFamily="18" charset="0"/>
                <a:ea typeface="宋体" pitchFamily="2" charset="-122"/>
              </a:rPr>
              <a:t> of uncertain object </a:t>
            </a:r>
            <a:r>
              <a:rPr lang="en-US" altLang="zh-CN" i="1">
                <a:latin typeface="Times New Roman" pitchFamily="18" charset="0"/>
                <a:ea typeface="宋体" pitchFamily="2" charset="-122"/>
              </a:rPr>
              <a:t>o</a:t>
            </a:r>
            <a:r>
              <a:rPr lang="en-US" altLang="zh-CN">
                <a:latin typeface="Times New Roman" pitchFamily="18" charset="0"/>
                <a:ea typeface="宋体" pitchFamily="2" charset="-122"/>
              </a:rPr>
              <a:t> in a data space [0, 1000]</a:t>
            </a:r>
            <a:r>
              <a:rPr lang="en-US" altLang="zh-CN" i="1" baseline="30000">
                <a:latin typeface="Times New Roman" pitchFamily="18" charset="0"/>
                <a:ea typeface="宋体" pitchFamily="2" charset="-122"/>
              </a:rPr>
              <a:t>d</a:t>
            </a:r>
            <a:endParaRPr lang="en-US" altLang="zh-CN">
              <a:latin typeface="Times New Roman" pitchFamily="18" charset="0"/>
              <a:ea typeface="宋体" pitchFamily="2" charset="-122"/>
            </a:endParaRPr>
          </a:p>
          <a:p>
            <a:pPr lvl="2" algn="just">
              <a:lnSpc>
                <a:spcPct val="90000"/>
              </a:lnSpc>
            </a:pPr>
            <a:r>
              <a:rPr lang="en-US" altLang="zh-CN">
                <a:latin typeface="Times New Roman" pitchFamily="18" charset="0"/>
                <a:ea typeface="宋体" pitchFamily="2" charset="-122"/>
              </a:rPr>
              <a:t>Produce </a:t>
            </a:r>
            <a:r>
              <a:rPr lang="en-US" altLang="zh-CN" i="1" u="sng">
                <a:latin typeface="Times New Roman" pitchFamily="18" charset="0"/>
                <a:ea typeface="宋体" pitchFamily="2" charset="-122"/>
              </a:rPr>
              <a:t>r</a:t>
            </a:r>
            <a:r>
              <a:rPr lang="en-US" altLang="zh-CN" i="1">
                <a:latin typeface="Times New Roman" pitchFamily="18" charset="0"/>
                <a:ea typeface="宋体" pitchFamily="2" charset="-122"/>
              </a:rPr>
              <a:t>adius</a:t>
            </a:r>
            <a:r>
              <a:rPr lang="en-US" altLang="zh-CN">
                <a:latin typeface="Times New Roman" pitchFamily="18" charset="0"/>
                <a:ea typeface="宋体" pitchFamily="2" charset="-122"/>
              </a:rPr>
              <a:t> </a:t>
            </a:r>
            <a:r>
              <a:rPr lang="en-US" altLang="zh-CN" i="1">
                <a:latin typeface="Times New Roman" pitchFamily="18" charset="0"/>
                <a:ea typeface="宋体" pitchFamily="2" charset="-122"/>
              </a:rPr>
              <a:t>r</a:t>
            </a:r>
            <a:r>
              <a:rPr lang="en-US" altLang="zh-CN" i="1" baseline="-25000">
                <a:latin typeface="Times New Roman" pitchFamily="18" charset="0"/>
                <a:ea typeface="宋体" pitchFamily="2" charset="-122"/>
              </a:rPr>
              <a:t>o </a:t>
            </a:r>
            <a:r>
              <a:rPr lang="en-US" altLang="zh-CN">
                <a:latin typeface="Times New Roman" pitchFamily="18" charset="0"/>
                <a:ea typeface="宋体" pitchFamily="2" charset="-122"/>
                <a:sym typeface="Symbol" pitchFamily="18" charset="2"/>
              </a:rPr>
              <a:t> [</a:t>
            </a:r>
            <a:r>
              <a:rPr lang="en-US" altLang="zh-CN" i="1">
                <a:latin typeface="Times New Roman" pitchFamily="18" charset="0"/>
                <a:ea typeface="宋体" pitchFamily="2" charset="-122"/>
                <a:sym typeface="Symbol" pitchFamily="18" charset="2"/>
              </a:rPr>
              <a:t>r</a:t>
            </a:r>
            <a:r>
              <a:rPr lang="en-US" altLang="zh-CN" i="1" baseline="-25000">
                <a:latin typeface="Times New Roman" pitchFamily="18" charset="0"/>
                <a:ea typeface="宋体" pitchFamily="2" charset="-122"/>
                <a:sym typeface="Symbol" pitchFamily="18" charset="2"/>
              </a:rPr>
              <a:t>min</a:t>
            </a:r>
            <a:r>
              <a:rPr lang="en-US" altLang="zh-CN">
                <a:latin typeface="Times New Roman" pitchFamily="18" charset="0"/>
                <a:ea typeface="宋体" pitchFamily="2" charset="-122"/>
                <a:sym typeface="Symbol" pitchFamily="18" charset="2"/>
              </a:rPr>
              <a:t>, </a:t>
            </a:r>
            <a:r>
              <a:rPr lang="en-US" altLang="zh-CN" i="1">
                <a:latin typeface="Times New Roman" pitchFamily="18" charset="0"/>
                <a:ea typeface="宋体" pitchFamily="2" charset="-122"/>
                <a:sym typeface="Symbol" pitchFamily="18" charset="2"/>
              </a:rPr>
              <a:t>r</a:t>
            </a:r>
            <a:r>
              <a:rPr lang="en-US" altLang="zh-CN" i="1" baseline="-25000">
                <a:latin typeface="Times New Roman" pitchFamily="18" charset="0"/>
                <a:ea typeface="宋体" pitchFamily="2" charset="-122"/>
                <a:sym typeface="Symbol" pitchFamily="18" charset="2"/>
              </a:rPr>
              <a:t>max</a:t>
            </a:r>
            <a:r>
              <a:rPr lang="en-US" altLang="zh-CN">
                <a:latin typeface="Times New Roman" pitchFamily="18" charset="0"/>
                <a:ea typeface="宋体" pitchFamily="2" charset="-122"/>
                <a:sym typeface="Symbol" pitchFamily="18" charset="2"/>
              </a:rPr>
              <a:t>]</a:t>
            </a:r>
            <a:r>
              <a:rPr lang="en-US" altLang="zh-CN">
                <a:latin typeface="Times New Roman" pitchFamily="18" charset="0"/>
                <a:ea typeface="宋体" pitchFamily="2" charset="-122"/>
              </a:rPr>
              <a:t> for uncertainty region </a:t>
            </a:r>
            <a:r>
              <a:rPr lang="en-US" altLang="zh-CN" i="1">
                <a:latin typeface="Times New Roman" pitchFamily="18" charset="0"/>
                <a:ea typeface="宋体" pitchFamily="2" charset="-122"/>
              </a:rPr>
              <a:t>UR</a:t>
            </a:r>
            <a:r>
              <a:rPr lang="en-US" altLang="zh-CN">
                <a:latin typeface="Times New Roman" pitchFamily="18" charset="0"/>
                <a:ea typeface="宋体" pitchFamily="2" charset="-122"/>
              </a:rPr>
              <a:t>(</a:t>
            </a:r>
            <a:r>
              <a:rPr lang="en-US" altLang="zh-CN" i="1">
                <a:latin typeface="Times New Roman" pitchFamily="18" charset="0"/>
                <a:ea typeface="宋体" pitchFamily="2" charset="-122"/>
              </a:rPr>
              <a:t>o</a:t>
            </a:r>
            <a:r>
              <a:rPr lang="en-US" altLang="zh-CN">
                <a:latin typeface="Times New Roman" pitchFamily="18" charset="0"/>
                <a:ea typeface="宋体" pitchFamily="2" charset="-122"/>
              </a:rPr>
              <a:t>) </a:t>
            </a:r>
          </a:p>
          <a:p>
            <a:pPr lvl="2" algn="just">
              <a:lnSpc>
                <a:spcPct val="90000"/>
              </a:lnSpc>
            </a:pPr>
            <a:r>
              <a:rPr lang="en-US" altLang="zh-CN">
                <a:latin typeface="Times New Roman" pitchFamily="18" charset="0"/>
                <a:ea typeface="宋体" pitchFamily="2" charset="-122"/>
              </a:rPr>
              <a:t>Randomly generate a hyperrectangle within sphere centered at </a:t>
            </a:r>
            <a:r>
              <a:rPr lang="en-US" altLang="zh-CN" i="1">
                <a:latin typeface="Times New Roman" pitchFamily="18" charset="0"/>
                <a:ea typeface="宋体" pitchFamily="2" charset="-122"/>
              </a:rPr>
              <a:t>C</a:t>
            </a:r>
            <a:r>
              <a:rPr lang="en-US" altLang="zh-CN" i="1" baseline="-25000">
                <a:latin typeface="Times New Roman" pitchFamily="18" charset="0"/>
                <a:ea typeface="宋体" pitchFamily="2" charset="-122"/>
              </a:rPr>
              <a:t>o</a:t>
            </a:r>
            <a:r>
              <a:rPr lang="en-US" altLang="zh-CN">
                <a:latin typeface="Times New Roman" pitchFamily="18" charset="0"/>
                <a:ea typeface="宋体" pitchFamily="2" charset="-122"/>
              </a:rPr>
              <a:t> and with radius </a:t>
            </a:r>
            <a:r>
              <a:rPr lang="en-US" altLang="zh-CN" i="1">
                <a:latin typeface="Times New Roman" pitchFamily="18" charset="0"/>
                <a:ea typeface="宋体" pitchFamily="2" charset="-122"/>
              </a:rPr>
              <a:t>r</a:t>
            </a:r>
            <a:r>
              <a:rPr lang="en-US" altLang="zh-CN" i="1" baseline="-25000">
                <a:latin typeface="Times New Roman" pitchFamily="18" charset="0"/>
                <a:ea typeface="宋体" pitchFamily="2" charset="-122"/>
              </a:rPr>
              <a:t>o</a:t>
            </a:r>
            <a:endParaRPr lang="en-US" altLang="zh-CN">
              <a:latin typeface="Times New Roman" pitchFamily="18" charset="0"/>
              <a:ea typeface="宋体" pitchFamily="2" charset="-122"/>
            </a:endParaRPr>
          </a:p>
          <a:p>
            <a:pPr lvl="2" algn="just">
              <a:lnSpc>
                <a:spcPct val="90000"/>
              </a:lnSpc>
            </a:pPr>
            <a:r>
              <a:rPr lang="en-US" altLang="zh-CN">
                <a:latin typeface="Times New Roman" pitchFamily="18" charset="0"/>
                <a:ea typeface="宋体" pitchFamily="2" charset="-122"/>
              </a:rPr>
              <a:t>Four types of data sets: </a:t>
            </a:r>
            <a:r>
              <a:rPr lang="en-US" altLang="zh-CN" i="1">
                <a:latin typeface="Times New Roman" pitchFamily="18" charset="0"/>
                <a:ea typeface="宋体" pitchFamily="2" charset="-122"/>
              </a:rPr>
              <a:t>lUrU</a:t>
            </a:r>
            <a:r>
              <a:rPr lang="en-US" altLang="zh-CN">
                <a:latin typeface="Times New Roman" pitchFamily="18" charset="0"/>
                <a:ea typeface="宋体" pitchFamily="2" charset="-122"/>
              </a:rPr>
              <a:t>, </a:t>
            </a:r>
            <a:r>
              <a:rPr lang="en-US" altLang="zh-CN" i="1">
                <a:latin typeface="Times New Roman" pitchFamily="18" charset="0"/>
                <a:ea typeface="宋体" pitchFamily="2" charset="-122"/>
              </a:rPr>
              <a:t>lUrG</a:t>
            </a:r>
            <a:r>
              <a:rPr lang="en-US" altLang="zh-CN">
                <a:latin typeface="Times New Roman" pitchFamily="18" charset="0"/>
                <a:ea typeface="宋体" pitchFamily="2" charset="-122"/>
              </a:rPr>
              <a:t>, </a:t>
            </a:r>
            <a:r>
              <a:rPr lang="en-US" altLang="zh-CN" i="1">
                <a:latin typeface="Times New Roman" pitchFamily="18" charset="0"/>
                <a:ea typeface="宋体" pitchFamily="2" charset="-122"/>
              </a:rPr>
              <a:t>lSrU</a:t>
            </a:r>
            <a:r>
              <a:rPr lang="en-US" altLang="zh-CN">
                <a:latin typeface="Times New Roman" pitchFamily="18" charset="0"/>
                <a:ea typeface="宋体" pitchFamily="2" charset="-122"/>
              </a:rPr>
              <a:t>, </a:t>
            </a:r>
            <a:r>
              <a:rPr lang="en-US" altLang="zh-CN" i="1">
                <a:latin typeface="Times New Roman" pitchFamily="18" charset="0"/>
                <a:ea typeface="宋体" pitchFamily="2" charset="-122"/>
              </a:rPr>
              <a:t>lSrG</a:t>
            </a:r>
            <a:endParaRPr lang="en-US" altLang="zh-CN">
              <a:latin typeface="Times New Roman" pitchFamily="18" charset="0"/>
              <a:ea typeface="宋体" pitchFamily="2" charset="-122"/>
            </a:endParaRPr>
          </a:p>
          <a:p>
            <a:pPr lvl="1" algn="just">
              <a:lnSpc>
                <a:spcPct val="90000"/>
              </a:lnSpc>
            </a:pPr>
            <a:r>
              <a:rPr lang="en-US" altLang="zh-CN">
                <a:latin typeface="Times New Roman" pitchFamily="18" charset="0"/>
                <a:ea typeface="宋体" pitchFamily="2" charset="-122"/>
              </a:rPr>
              <a:t>Measures:</a:t>
            </a:r>
          </a:p>
          <a:p>
            <a:pPr lvl="2" algn="just">
              <a:lnSpc>
                <a:spcPct val="90000"/>
              </a:lnSpc>
            </a:pPr>
            <a:r>
              <a:rPr lang="en-US" altLang="zh-CN">
                <a:latin typeface="Times New Roman" pitchFamily="18" charset="0"/>
                <a:ea typeface="宋体" pitchFamily="2" charset="-122"/>
              </a:rPr>
              <a:t>Filtering time (including CPU time and I/O cost)</a:t>
            </a:r>
          </a:p>
          <a:p>
            <a:pPr lvl="2" algn="just">
              <a:lnSpc>
                <a:spcPct val="90000"/>
              </a:lnSpc>
            </a:pPr>
            <a:r>
              <a:rPr lang="en-US" altLang="zh-CN">
                <a:latin typeface="Times New Roman" pitchFamily="18" charset="0"/>
                <a:ea typeface="宋体" pitchFamily="2" charset="-122"/>
              </a:rPr>
              <a:t>Speed-up ratio compared with the </a:t>
            </a:r>
            <a:r>
              <a:rPr lang="en-US" altLang="zh-CN" i="1">
                <a:latin typeface="Times New Roman" pitchFamily="18" charset="0"/>
                <a:ea typeface="宋体" pitchFamily="2" charset="-122"/>
              </a:rPr>
              <a:t>linear scan </a:t>
            </a:r>
            <a:r>
              <a:rPr lang="en-US" altLang="zh-CN">
                <a:latin typeface="Times New Roman" pitchFamily="18" charset="0"/>
                <a:ea typeface="宋体" pitchFamily="2" charset="-122"/>
              </a:rPr>
              <a:t>method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ACFBC-21AA-4F95-BAEB-64C70FDE7A67}" type="slidenum">
              <a:rPr lang="en-US" altLang="en-US"/>
              <a:pPr/>
              <a:t>33</a:t>
            </a:fld>
            <a:endParaRPr lang="en-US" alt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800">
                <a:latin typeface="Times New Roman" pitchFamily="18" charset="0"/>
                <a:ea typeface="宋体" pitchFamily="2" charset="-122"/>
              </a:rPr>
              <a:t>MPRS Query Performance</a:t>
            </a: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0" y="31099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2772" name="Object 4"/>
          <p:cNvGraphicFramePr>
            <a:graphicFrameLocks noChangeAspect="1"/>
          </p:cNvGraphicFramePr>
          <p:nvPr/>
        </p:nvGraphicFramePr>
        <p:xfrm>
          <a:off x="1066800" y="1447800"/>
          <a:ext cx="6705600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36" name="Microsoft Drawing 1.01" r:id="rId4" imgW="9364680" imgH="790560" progId="MSDraw.1.01">
                  <p:embed/>
                </p:oleObj>
              </mc:Choice>
              <mc:Fallback>
                <p:oleObj name="Microsoft Drawing 1.01" r:id="rId4" imgW="9364680" imgH="790560" progId="MSDraw.1.01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447800"/>
                        <a:ext cx="6705600" cy="568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4" name="Object 6"/>
          <p:cNvGraphicFramePr>
            <a:graphicFrameLocks noChangeAspect="1"/>
          </p:cNvGraphicFramePr>
          <p:nvPr/>
        </p:nvGraphicFramePr>
        <p:xfrm>
          <a:off x="1828800" y="2286000"/>
          <a:ext cx="5029200" cy="323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37" name="Microsoft Drawing 1.01" r:id="rId6" imgW="5856120" imgH="3757680" progId="MSDraw.1.01">
                  <p:embed/>
                </p:oleObj>
              </mc:Choice>
              <mc:Fallback>
                <p:oleObj name="Microsoft Drawing 1.01" r:id="rId6" imgW="5856120" imgH="3757680" progId="MSDraw.1.01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286000"/>
                        <a:ext cx="5029200" cy="3235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1524000" y="5638800"/>
            <a:ext cx="5803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2000" b="1" i="1">
                <a:latin typeface="Times New Roman" pitchFamily="18" charset="0"/>
                <a:ea typeface="宋体" pitchFamily="2" charset="-122"/>
              </a:rPr>
              <a:t>lUrU data set</a:t>
            </a:r>
            <a:r>
              <a:rPr lang="en-US" altLang="zh-CN" sz="2000" b="1">
                <a:latin typeface="Times New Roman" pitchFamily="18" charset="0"/>
                <a:ea typeface="宋体" pitchFamily="2" charset="-122"/>
              </a:rPr>
              <a:t> (</a:t>
            </a:r>
            <a:r>
              <a:rPr lang="en-US" altLang="zh-CN" sz="2000" b="1" i="1">
                <a:latin typeface="Times New Roman" pitchFamily="18" charset="0"/>
                <a:ea typeface="宋体" pitchFamily="2" charset="-122"/>
              </a:rPr>
              <a:t>data size = </a:t>
            </a:r>
            <a:r>
              <a:rPr lang="en-US" altLang="zh-CN" sz="2000" b="1">
                <a:latin typeface="Times New Roman" pitchFamily="18" charset="0"/>
                <a:ea typeface="宋体" pitchFamily="2" charset="-122"/>
              </a:rPr>
              <a:t>100K</a:t>
            </a:r>
            <a:r>
              <a:rPr lang="en-US" altLang="zh-CN" sz="2000" b="1" i="1">
                <a:latin typeface="Times New Roman" pitchFamily="18" charset="0"/>
                <a:ea typeface="宋体" pitchFamily="2" charset="-122"/>
              </a:rPr>
              <a:t>, dimensionality d = </a:t>
            </a:r>
            <a:r>
              <a:rPr lang="en-US" altLang="zh-CN" sz="2000" b="1">
                <a:latin typeface="Times New Roman" pitchFamily="18" charset="0"/>
                <a:ea typeface="宋体" pitchFamily="2" charset="-122"/>
              </a:rPr>
              <a:t>3)</a:t>
            </a:r>
            <a:endParaRPr lang="en-US" altLang="zh-CN" sz="2000" b="1" i="1">
              <a:latin typeface="Times New Roman" pitchFamily="18" charset="0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9B76C-6319-4E4C-A4AD-F03256F1CBF6}" type="slidenum">
              <a:rPr lang="en-US" altLang="en-US"/>
              <a:pPr/>
              <a:t>34</a:t>
            </a:fld>
            <a:endParaRPr lang="en-US" alt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800">
                <a:latin typeface="Times New Roman" pitchFamily="18" charset="0"/>
                <a:ea typeface="宋体" pitchFamily="2" charset="-122"/>
              </a:rPr>
              <a:t>BPRS Query Performance</a:t>
            </a: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0" y="31099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3796" name="Object 4"/>
          <p:cNvGraphicFramePr>
            <a:graphicFrameLocks noChangeAspect="1"/>
          </p:cNvGraphicFramePr>
          <p:nvPr/>
        </p:nvGraphicFramePr>
        <p:xfrm>
          <a:off x="1066800" y="1447800"/>
          <a:ext cx="6858000" cy="57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60" name="Microsoft Drawing 1.01" r:id="rId4" imgW="9231480" imgH="777960" progId="MSDraw.1.01">
                  <p:embed/>
                </p:oleObj>
              </mc:Choice>
              <mc:Fallback>
                <p:oleObj name="Microsoft Drawing 1.01" r:id="rId4" imgW="9231480" imgH="777960" progId="MSDraw.1.01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447800"/>
                        <a:ext cx="6858000" cy="579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0" y="1804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3798" name="Object 6"/>
          <p:cNvGraphicFramePr>
            <a:graphicFrameLocks noChangeAspect="1"/>
          </p:cNvGraphicFramePr>
          <p:nvPr/>
        </p:nvGraphicFramePr>
        <p:xfrm>
          <a:off x="1752600" y="2286000"/>
          <a:ext cx="5029200" cy="3389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61" name="Microsoft Drawing 1.01" r:id="rId6" imgW="5846760" imgH="3927600" progId="MSDraw.1.01">
                  <p:embed/>
                </p:oleObj>
              </mc:Choice>
              <mc:Fallback>
                <p:oleObj name="Microsoft Drawing 1.01" r:id="rId6" imgW="5846760" imgH="3927600" progId="MSDraw.1.01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286000"/>
                        <a:ext cx="5029200" cy="3389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2286000" y="5638800"/>
            <a:ext cx="3865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2000" b="1" i="1">
                <a:latin typeface="Times New Roman" pitchFamily="18" charset="0"/>
                <a:ea typeface="宋体" pitchFamily="2" charset="-122"/>
              </a:rPr>
              <a:t>lUrG – lUrG </a:t>
            </a:r>
            <a:r>
              <a:rPr lang="en-US" altLang="zh-CN" sz="2000" b="1">
                <a:latin typeface="Times New Roman" pitchFamily="18" charset="0"/>
                <a:ea typeface="宋体" pitchFamily="2" charset="-122"/>
              </a:rPr>
              <a:t>(</a:t>
            </a:r>
            <a:r>
              <a:rPr lang="en-US" altLang="zh-CN" sz="2000" b="1" i="1">
                <a:latin typeface="Times New Roman" pitchFamily="18" charset="0"/>
                <a:ea typeface="宋体" pitchFamily="2" charset="-122"/>
              </a:rPr>
              <a:t>dimensionality d = </a:t>
            </a:r>
            <a:r>
              <a:rPr lang="en-US" altLang="zh-CN" sz="2000" b="1">
                <a:latin typeface="Times New Roman" pitchFamily="18" charset="0"/>
                <a:ea typeface="宋体" pitchFamily="2" charset="-122"/>
              </a:rPr>
              <a:t>3)</a:t>
            </a:r>
            <a:endParaRPr lang="en-US" altLang="zh-CN" sz="2000" b="1" i="1">
              <a:latin typeface="Times New Roman" pitchFamily="18" charset="0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B4BC2-5A99-4E78-BEE8-900D070AF9CD}" type="slidenum">
              <a:rPr lang="en-US" altLang="en-US"/>
              <a:pPr/>
              <a:t>35</a:t>
            </a:fld>
            <a:endParaRPr lang="en-US" altLang="en-US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800" dirty="0" smtClean="0">
                <a:latin typeface="Times New Roman" pitchFamily="18" charset="0"/>
                <a:ea typeface="宋体" pitchFamily="2" charset="-122"/>
              </a:rPr>
              <a:t>Summary</a:t>
            </a:r>
            <a:endParaRPr lang="en-US" altLang="zh-CN" dirty="0"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en-US" altLang="zh-CN" sz="2800">
                <a:latin typeface="Times New Roman" pitchFamily="18" charset="0"/>
                <a:ea typeface="宋体" pitchFamily="2" charset="-122"/>
              </a:rPr>
              <a:t>MPRS and BPRS queries over uncertain data</a:t>
            </a:r>
          </a:p>
          <a:p>
            <a:pPr algn="just">
              <a:lnSpc>
                <a:spcPct val="90000"/>
              </a:lnSpc>
            </a:pPr>
            <a:r>
              <a:rPr lang="en-US" altLang="zh-CN" sz="2800">
                <a:latin typeface="Times New Roman" pitchFamily="18" charset="0"/>
                <a:ea typeface="宋体" pitchFamily="2" charset="-122"/>
              </a:rPr>
              <a:t>Spatial and probabilistic pruning</a:t>
            </a:r>
          </a:p>
          <a:p>
            <a:pPr algn="just">
              <a:lnSpc>
                <a:spcPct val="90000"/>
              </a:lnSpc>
            </a:pPr>
            <a:r>
              <a:rPr lang="en-US" altLang="zh-CN" sz="2800">
                <a:latin typeface="Times New Roman" pitchFamily="18" charset="0"/>
                <a:ea typeface="宋体" pitchFamily="2" charset="-122"/>
              </a:rPr>
              <a:t>PRS query processing with pre-computation</a:t>
            </a:r>
          </a:p>
          <a:p>
            <a:pPr algn="just">
              <a:lnSpc>
                <a:spcPct val="90000"/>
              </a:lnSpc>
            </a:pPr>
            <a:r>
              <a:rPr lang="en-US" altLang="zh-CN" sz="2800">
                <a:latin typeface="Times New Roman" pitchFamily="18" charset="0"/>
                <a:ea typeface="宋体" pitchFamily="2" charset="-122"/>
              </a:rPr>
              <a:t>Experimental evaluation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1341438"/>
            <a:ext cx="7931150" cy="244792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altLang="zh-CN" sz="4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宋体" pitchFamily="2" charset="-122"/>
              </a:rPr>
              <a:t>Probabilistic Skyline on Uncertain Data</a:t>
            </a:r>
            <a:endParaRPr lang="en-US" altLang="zh-CN" sz="48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038600"/>
            <a:ext cx="6553200" cy="1752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CN" sz="2200" i="1" dirty="0" smtClean="0">
                <a:latin typeface="Times New Roman" pitchFamily="18" charset="0"/>
                <a:ea typeface="宋体" pitchFamily="2" charset="-122"/>
              </a:rPr>
              <a:t>Very Large Data Bases </a:t>
            </a:r>
            <a:r>
              <a:rPr lang="en-US" altLang="zh-CN" sz="2200" dirty="0" smtClean="0">
                <a:latin typeface="Times New Roman" pitchFamily="18" charset="0"/>
                <a:ea typeface="宋体" pitchFamily="2" charset="-122"/>
              </a:rPr>
              <a:t>(VLDB), 2007</a:t>
            </a:r>
          </a:p>
        </p:txBody>
      </p:sp>
      <p:sp>
        <p:nvSpPr>
          <p:cNvPr id="36868" name="Rectangle 3"/>
          <p:cNvSpPr>
            <a:spLocks noChangeArrowheads="1"/>
          </p:cNvSpPr>
          <p:nvPr/>
        </p:nvSpPr>
        <p:spPr bwMode="auto">
          <a:xfrm>
            <a:off x="0" y="1057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0" y="1057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557FA-17E7-4205-BA4D-F417C41132A5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Times New Roman" pitchFamily="18" charset="0"/>
              </a:rPr>
              <a:t>Skyline Query</a:t>
            </a:r>
            <a:endParaRPr lang="en-US" altLang="zh-CN" dirty="0"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941888" cy="4530725"/>
          </a:xfrm>
        </p:spPr>
        <p:txBody>
          <a:bodyPr/>
          <a:lstStyle/>
          <a:p>
            <a:pPr algn="just"/>
            <a:r>
              <a:rPr lang="en-US" altLang="zh-CN" sz="3200" dirty="0">
                <a:latin typeface="Times New Roman" pitchFamily="18" charset="0"/>
                <a:ea typeface="宋体" pitchFamily="2" charset="-122"/>
              </a:rPr>
              <a:t>Skyline d</a:t>
            </a:r>
            <a:r>
              <a:rPr lang="en-US" altLang="zh-CN" sz="3200" dirty="0" smtClean="0">
                <a:latin typeface="Times New Roman" pitchFamily="18" charset="0"/>
                <a:ea typeface="宋体" pitchFamily="2" charset="-122"/>
              </a:rPr>
              <a:t>efinition</a:t>
            </a:r>
            <a:endParaRPr lang="en-US" altLang="zh-CN" sz="3200" dirty="0">
              <a:latin typeface="Times New Roman" pitchFamily="18" charset="0"/>
              <a:ea typeface="宋体" pitchFamily="2" charset="-122"/>
            </a:endParaRPr>
          </a:p>
          <a:p>
            <a:pPr lvl="1" algn="just"/>
            <a:r>
              <a:rPr lang="en-US" altLang="zh-CN" sz="2800" dirty="0">
                <a:latin typeface="Times New Roman" pitchFamily="18" charset="0"/>
                <a:ea typeface="宋体" pitchFamily="2" charset="-122"/>
              </a:rPr>
              <a:t>Point </a:t>
            </a:r>
            <a:r>
              <a:rPr lang="en-US" altLang="zh-CN" sz="2800" i="1" dirty="0">
                <a:latin typeface="Times New Roman" pitchFamily="18" charset="0"/>
                <a:ea typeface="宋体" pitchFamily="2" charset="-122"/>
              </a:rPr>
              <a:t>X</a:t>
            </a:r>
            <a:r>
              <a:rPr lang="en-US" altLang="zh-CN" sz="2800" dirty="0">
                <a:latin typeface="Times New Roman" pitchFamily="18" charset="0"/>
                <a:ea typeface="宋体" pitchFamily="2" charset="-122"/>
              </a:rPr>
              <a:t>(</a:t>
            </a:r>
            <a:r>
              <a:rPr lang="en-US" altLang="zh-CN" sz="2800" i="1" dirty="0">
                <a:latin typeface="Times New Roman" pitchFamily="18" charset="0"/>
                <a:ea typeface="宋体" pitchFamily="2" charset="-122"/>
              </a:rPr>
              <a:t>X</a:t>
            </a:r>
            <a:r>
              <a:rPr lang="en-US" altLang="zh-CN" sz="2800" baseline="-25000" dirty="0">
                <a:latin typeface="Times New Roman" pitchFamily="18" charset="0"/>
                <a:ea typeface="宋体" pitchFamily="2" charset="-122"/>
              </a:rPr>
              <a:t>1</a:t>
            </a:r>
            <a:r>
              <a:rPr lang="en-US" altLang="zh-CN" sz="2800" dirty="0">
                <a:latin typeface="Times New Roman" pitchFamily="18" charset="0"/>
                <a:ea typeface="宋体" pitchFamily="2" charset="-122"/>
              </a:rPr>
              <a:t>, </a:t>
            </a:r>
            <a:r>
              <a:rPr lang="en-US" altLang="zh-CN" sz="2800" i="1" dirty="0">
                <a:latin typeface="Times New Roman" pitchFamily="18" charset="0"/>
                <a:ea typeface="宋体" pitchFamily="2" charset="-122"/>
              </a:rPr>
              <a:t>X</a:t>
            </a:r>
            <a:r>
              <a:rPr lang="en-US" altLang="zh-CN" sz="2800" baseline="-25000" dirty="0">
                <a:latin typeface="Times New Roman" pitchFamily="18" charset="0"/>
                <a:ea typeface="宋体" pitchFamily="2" charset="-122"/>
              </a:rPr>
              <a:t>2</a:t>
            </a:r>
            <a:r>
              <a:rPr lang="en-US" altLang="zh-CN" sz="2800" dirty="0">
                <a:latin typeface="Times New Roman" pitchFamily="18" charset="0"/>
                <a:ea typeface="宋体" pitchFamily="2" charset="-122"/>
              </a:rPr>
              <a:t>, …, </a:t>
            </a:r>
            <a:r>
              <a:rPr lang="en-US" altLang="zh-CN" sz="2800" i="1" dirty="0" err="1">
                <a:latin typeface="Times New Roman" pitchFamily="18" charset="0"/>
                <a:ea typeface="宋体" pitchFamily="2" charset="-122"/>
              </a:rPr>
              <a:t>X</a:t>
            </a:r>
            <a:r>
              <a:rPr lang="en-US" altLang="zh-CN" sz="2800" i="1" baseline="-25000" dirty="0" err="1">
                <a:latin typeface="Times New Roman" pitchFamily="18" charset="0"/>
                <a:ea typeface="宋体" pitchFamily="2" charset="-122"/>
              </a:rPr>
              <a:t>d</a:t>
            </a:r>
            <a:r>
              <a:rPr lang="en-US" altLang="zh-CN" sz="2800" dirty="0">
                <a:latin typeface="Times New Roman" pitchFamily="18" charset="0"/>
                <a:ea typeface="宋体" pitchFamily="2" charset="-122"/>
              </a:rPr>
              <a:t>) </a:t>
            </a:r>
            <a:r>
              <a:rPr lang="en-US" altLang="zh-CN" sz="2800" i="1" u="sng" dirty="0">
                <a:latin typeface="Times New Roman" pitchFamily="18" charset="0"/>
                <a:ea typeface="宋体" pitchFamily="2" charset="-122"/>
              </a:rPr>
              <a:t>dominates</a:t>
            </a:r>
            <a:r>
              <a:rPr lang="en-US" altLang="zh-CN" sz="2800" dirty="0">
                <a:latin typeface="Times New Roman" pitchFamily="18" charset="0"/>
                <a:ea typeface="宋体" pitchFamily="2" charset="-122"/>
              </a:rPr>
              <a:t> point </a:t>
            </a:r>
            <a:r>
              <a:rPr lang="en-US" altLang="zh-CN" sz="2800" i="1" dirty="0">
                <a:latin typeface="Times New Roman" pitchFamily="18" charset="0"/>
                <a:ea typeface="宋体" pitchFamily="2" charset="-122"/>
              </a:rPr>
              <a:t>Y</a:t>
            </a:r>
            <a:r>
              <a:rPr lang="en-US" altLang="zh-CN" sz="2800" dirty="0">
                <a:latin typeface="Times New Roman" pitchFamily="18" charset="0"/>
                <a:ea typeface="宋体" pitchFamily="2" charset="-122"/>
              </a:rPr>
              <a:t>(</a:t>
            </a:r>
            <a:r>
              <a:rPr lang="en-US" altLang="zh-CN" sz="2800" i="1" dirty="0">
                <a:latin typeface="Times New Roman" pitchFamily="18" charset="0"/>
                <a:ea typeface="宋体" pitchFamily="2" charset="-122"/>
              </a:rPr>
              <a:t>Y</a:t>
            </a:r>
            <a:r>
              <a:rPr lang="en-US" altLang="zh-CN" sz="2800" baseline="-25000" dirty="0">
                <a:latin typeface="Times New Roman" pitchFamily="18" charset="0"/>
                <a:ea typeface="宋体" pitchFamily="2" charset="-122"/>
              </a:rPr>
              <a:t>1</a:t>
            </a:r>
            <a:r>
              <a:rPr lang="en-US" altLang="zh-CN" sz="2800" dirty="0">
                <a:latin typeface="Times New Roman" pitchFamily="18" charset="0"/>
                <a:ea typeface="宋体" pitchFamily="2" charset="-122"/>
              </a:rPr>
              <a:t>, </a:t>
            </a:r>
            <a:r>
              <a:rPr lang="en-US" altLang="zh-CN" sz="2800" i="1" dirty="0">
                <a:latin typeface="Times New Roman" pitchFamily="18" charset="0"/>
                <a:ea typeface="宋体" pitchFamily="2" charset="-122"/>
              </a:rPr>
              <a:t>Y</a:t>
            </a:r>
            <a:r>
              <a:rPr lang="en-US" altLang="zh-CN" sz="2800" baseline="-25000" dirty="0">
                <a:latin typeface="Times New Roman" pitchFamily="18" charset="0"/>
                <a:ea typeface="宋体" pitchFamily="2" charset="-122"/>
              </a:rPr>
              <a:t>2</a:t>
            </a:r>
            <a:r>
              <a:rPr lang="en-US" altLang="zh-CN" sz="2800" dirty="0">
                <a:latin typeface="Times New Roman" pitchFamily="18" charset="0"/>
                <a:ea typeface="宋体" pitchFamily="2" charset="-122"/>
              </a:rPr>
              <a:t>, …, </a:t>
            </a:r>
            <a:r>
              <a:rPr lang="en-US" altLang="zh-CN" sz="2800" i="1" dirty="0" err="1">
                <a:latin typeface="Times New Roman" pitchFamily="18" charset="0"/>
                <a:ea typeface="宋体" pitchFamily="2" charset="-122"/>
              </a:rPr>
              <a:t>Y</a:t>
            </a:r>
            <a:r>
              <a:rPr lang="en-US" altLang="zh-CN" sz="2800" i="1" baseline="-25000" dirty="0" err="1">
                <a:latin typeface="Times New Roman" pitchFamily="18" charset="0"/>
                <a:ea typeface="宋体" pitchFamily="2" charset="-122"/>
              </a:rPr>
              <a:t>d</a:t>
            </a:r>
            <a:r>
              <a:rPr lang="en-US" altLang="zh-CN" sz="2800" dirty="0" smtClean="0">
                <a:latin typeface="Times New Roman" pitchFamily="18" charset="0"/>
                <a:ea typeface="宋体" pitchFamily="2" charset="-122"/>
              </a:rPr>
              <a:t>), </a:t>
            </a:r>
            <a:r>
              <a:rPr lang="en-US" altLang="zh-CN" sz="2800" dirty="0" err="1">
                <a:latin typeface="Times New Roman" pitchFamily="18" charset="0"/>
                <a:ea typeface="宋体" pitchFamily="2" charset="-122"/>
              </a:rPr>
              <a:t>iff</a:t>
            </a:r>
            <a:r>
              <a:rPr lang="en-US" altLang="zh-CN" sz="2800" dirty="0">
                <a:latin typeface="Times New Roman" pitchFamily="18" charset="0"/>
                <a:ea typeface="宋体" pitchFamily="2" charset="-122"/>
              </a:rPr>
              <a:t> </a:t>
            </a:r>
            <a:r>
              <a:rPr lang="en-US" altLang="zh-CN" sz="2800" dirty="0" smtClean="0">
                <a:latin typeface="Times New Roman" pitchFamily="18" charset="0"/>
                <a:ea typeface="宋体" pitchFamily="2" charset="-122"/>
              </a:rPr>
              <a:t>it </a:t>
            </a:r>
            <a:r>
              <a:rPr lang="en-US" altLang="zh-CN" sz="2800" dirty="0">
                <a:latin typeface="Times New Roman" pitchFamily="18" charset="0"/>
                <a:ea typeface="宋体" pitchFamily="2" charset="-122"/>
              </a:rPr>
              <a:t>holds </a:t>
            </a:r>
            <a:r>
              <a:rPr lang="en-US" altLang="zh-CN" sz="2800" dirty="0" smtClean="0">
                <a:latin typeface="Times New Roman" pitchFamily="18" charset="0"/>
                <a:ea typeface="宋体" pitchFamily="2" charset="-122"/>
              </a:rPr>
              <a:t>that:</a:t>
            </a:r>
          </a:p>
          <a:p>
            <a:pPr lvl="2" algn="just"/>
            <a:r>
              <a:rPr lang="en-US" altLang="zh-CN" sz="2400" dirty="0">
                <a:latin typeface="Times New Roman" pitchFamily="18" charset="0"/>
                <a:ea typeface="宋体" pitchFamily="2" charset="-122"/>
              </a:rPr>
              <a:t>1)</a:t>
            </a:r>
            <a:r>
              <a:rPr lang="en-US" altLang="zh-CN" sz="2400" dirty="0" smtClean="0">
                <a:latin typeface="Times New Roman" pitchFamily="18" charset="0"/>
                <a:ea typeface="宋体" pitchFamily="2" charset="-122"/>
              </a:rPr>
              <a:t> </a:t>
            </a:r>
            <a:r>
              <a:rPr lang="en-US" altLang="zh-CN" sz="2400" i="1" dirty="0">
                <a:latin typeface="Times New Roman" pitchFamily="18" charset="0"/>
                <a:ea typeface="宋体" pitchFamily="2" charset="-122"/>
              </a:rPr>
              <a:t>X</a:t>
            </a:r>
            <a:r>
              <a:rPr lang="en-US" altLang="zh-CN" sz="2400" i="1" baseline="-25000" dirty="0">
                <a:latin typeface="Times New Roman" pitchFamily="18" charset="0"/>
                <a:ea typeface="宋体" pitchFamily="2" charset="-122"/>
              </a:rPr>
              <a:t>i</a:t>
            </a:r>
            <a:r>
              <a:rPr lang="en-US" altLang="zh-CN" sz="2400" dirty="0">
                <a:latin typeface="Times New Roman" pitchFamily="18" charset="0"/>
                <a:ea typeface="宋体" pitchFamily="2" charset="-122"/>
              </a:rPr>
              <a:t> </a:t>
            </a:r>
            <a:r>
              <a:rPr lang="en-US" altLang="zh-CN" sz="2400" dirty="0">
                <a:latin typeface="Times New Roman" pitchFamily="18" charset="0"/>
                <a:ea typeface="宋体" pitchFamily="2" charset="-122"/>
                <a:sym typeface="Symbol" pitchFamily="18" charset="2"/>
              </a:rPr>
              <a:t> </a:t>
            </a:r>
            <a:r>
              <a:rPr lang="en-US" altLang="zh-CN" sz="2400" i="1" dirty="0">
                <a:latin typeface="Times New Roman" pitchFamily="18" charset="0"/>
                <a:ea typeface="宋体" pitchFamily="2" charset="-122"/>
                <a:sym typeface="Symbol" pitchFamily="18" charset="2"/>
              </a:rPr>
              <a:t>Y</a:t>
            </a:r>
            <a:r>
              <a:rPr lang="en-US" altLang="zh-CN" sz="2400" i="1" baseline="-25000" dirty="0">
                <a:latin typeface="Times New Roman" pitchFamily="18" charset="0"/>
                <a:ea typeface="宋体" pitchFamily="2" charset="-122"/>
                <a:sym typeface="Symbol" pitchFamily="18" charset="2"/>
              </a:rPr>
              <a:t>i</a:t>
            </a:r>
            <a:r>
              <a:rPr lang="en-US" altLang="zh-CN" sz="2400" dirty="0">
                <a:latin typeface="Times New Roman" pitchFamily="18" charset="0"/>
                <a:ea typeface="宋体" pitchFamily="2" charset="-122"/>
                <a:sym typeface="Symbol" pitchFamily="18" charset="2"/>
              </a:rPr>
              <a:t> for </a:t>
            </a:r>
            <a:r>
              <a:rPr lang="en-US" altLang="zh-CN" sz="2400" i="1" dirty="0">
                <a:latin typeface="Times New Roman" pitchFamily="18" charset="0"/>
                <a:ea typeface="宋体" pitchFamily="2" charset="-122"/>
                <a:sym typeface="Symbol" pitchFamily="18" charset="2"/>
              </a:rPr>
              <a:t>all</a:t>
            </a:r>
            <a:r>
              <a:rPr lang="en-US" altLang="zh-CN" sz="2400" dirty="0">
                <a:latin typeface="Times New Roman" pitchFamily="18" charset="0"/>
                <a:ea typeface="宋体" pitchFamily="2" charset="-122"/>
                <a:sym typeface="Symbol" pitchFamily="18" charset="2"/>
              </a:rPr>
              <a:t> 1 </a:t>
            </a:r>
            <a:r>
              <a:rPr lang="en-US" altLang="zh-CN" sz="2400" i="1" dirty="0">
                <a:latin typeface="Times New Roman" pitchFamily="18" charset="0"/>
                <a:ea typeface="宋体" pitchFamily="2" charset="-122"/>
                <a:sym typeface="Symbol" pitchFamily="18" charset="2"/>
              </a:rPr>
              <a:t>i</a:t>
            </a:r>
            <a:r>
              <a:rPr lang="en-US" altLang="zh-CN" sz="2400" dirty="0">
                <a:latin typeface="Times New Roman" pitchFamily="18" charset="0"/>
                <a:ea typeface="宋体" pitchFamily="2" charset="-122"/>
                <a:sym typeface="Symbol" pitchFamily="18" charset="2"/>
              </a:rPr>
              <a:t>  </a:t>
            </a:r>
            <a:r>
              <a:rPr lang="en-US" altLang="zh-CN" sz="2400" i="1" dirty="0">
                <a:latin typeface="Times New Roman" pitchFamily="18" charset="0"/>
                <a:ea typeface="宋体" pitchFamily="2" charset="-122"/>
                <a:sym typeface="Symbol" pitchFamily="18" charset="2"/>
              </a:rPr>
              <a:t>d</a:t>
            </a:r>
            <a:r>
              <a:rPr lang="en-US" altLang="zh-CN" sz="2400" dirty="0">
                <a:latin typeface="Times New Roman" pitchFamily="18" charset="0"/>
                <a:ea typeface="宋体" pitchFamily="2" charset="-122"/>
                <a:sym typeface="Symbol" pitchFamily="18" charset="2"/>
              </a:rPr>
              <a:t>; </a:t>
            </a:r>
            <a:endParaRPr lang="en-US" altLang="zh-CN" sz="2400" dirty="0" smtClean="0">
              <a:latin typeface="Times New Roman" pitchFamily="18" charset="0"/>
              <a:ea typeface="宋体" pitchFamily="2" charset="-122"/>
              <a:sym typeface="Symbol" pitchFamily="18" charset="2"/>
            </a:endParaRPr>
          </a:p>
          <a:p>
            <a:pPr lvl="2" algn="just"/>
            <a:r>
              <a:rPr lang="en-US" altLang="zh-CN" sz="2400" dirty="0" smtClean="0">
                <a:latin typeface="Times New Roman" pitchFamily="18" charset="0"/>
                <a:ea typeface="宋体" pitchFamily="2" charset="-122"/>
                <a:sym typeface="Symbol" pitchFamily="18" charset="2"/>
              </a:rPr>
              <a:t>2</a:t>
            </a:r>
            <a:r>
              <a:rPr lang="en-US" altLang="zh-CN" sz="2400" dirty="0">
                <a:latin typeface="Times New Roman" pitchFamily="18" charset="0"/>
                <a:ea typeface="宋体" pitchFamily="2" charset="-122"/>
                <a:sym typeface="Symbol" pitchFamily="18" charset="2"/>
              </a:rPr>
              <a:t>) </a:t>
            </a:r>
            <a:r>
              <a:rPr lang="en-US" altLang="zh-CN" sz="2400" i="1" dirty="0" err="1">
                <a:latin typeface="Times New Roman" pitchFamily="18" charset="0"/>
                <a:ea typeface="宋体" pitchFamily="2" charset="-122"/>
                <a:sym typeface="Symbol" pitchFamily="18" charset="2"/>
              </a:rPr>
              <a:t>X</a:t>
            </a:r>
            <a:r>
              <a:rPr lang="en-US" altLang="zh-CN" sz="2400" i="1" baseline="-25000" dirty="0" err="1">
                <a:latin typeface="Times New Roman" pitchFamily="18" charset="0"/>
                <a:ea typeface="宋体" pitchFamily="2" charset="-122"/>
                <a:sym typeface="Symbol" pitchFamily="18" charset="2"/>
              </a:rPr>
              <a:t>j</a:t>
            </a:r>
            <a:r>
              <a:rPr lang="en-US" altLang="zh-CN" sz="2400" dirty="0">
                <a:latin typeface="Times New Roman" pitchFamily="18" charset="0"/>
                <a:ea typeface="宋体" pitchFamily="2" charset="-122"/>
                <a:sym typeface="Symbol" pitchFamily="18" charset="2"/>
              </a:rPr>
              <a:t> &lt; </a:t>
            </a:r>
            <a:r>
              <a:rPr lang="en-US" altLang="zh-CN" sz="2400" i="1" dirty="0" err="1">
                <a:latin typeface="Times New Roman" pitchFamily="18" charset="0"/>
                <a:ea typeface="宋体" pitchFamily="2" charset="-122"/>
                <a:sym typeface="Symbol" pitchFamily="18" charset="2"/>
              </a:rPr>
              <a:t>Y</a:t>
            </a:r>
            <a:r>
              <a:rPr lang="en-US" altLang="zh-CN" sz="2400" i="1" baseline="-25000" dirty="0" err="1">
                <a:latin typeface="Times New Roman" pitchFamily="18" charset="0"/>
                <a:ea typeface="宋体" pitchFamily="2" charset="-122"/>
                <a:sym typeface="Symbol" pitchFamily="18" charset="2"/>
              </a:rPr>
              <a:t>j</a:t>
            </a:r>
            <a:r>
              <a:rPr lang="en-US" altLang="zh-CN" sz="2400" dirty="0">
                <a:latin typeface="Times New Roman" pitchFamily="18" charset="0"/>
                <a:ea typeface="宋体" pitchFamily="2" charset="-122"/>
                <a:sym typeface="Symbol" pitchFamily="18" charset="2"/>
              </a:rPr>
              <a:t>, for </a:t>
            </a:r>
            <a:r>
              <a:rPr lang="en-US" altLang="zh-CN" sz="2400" i="1" dirty="0">
                <a:latin typeface="Times New Roman" pitchFamily="18" charset="0"/>
                <a:ea typeface="宋体" pitchFamily="2" charset="-122"/>
                <a:sym typeface="Symbol" pitchFamily="18" charset="2"/>
              </a:rPr>
              <a:t>some</a:t>
            </a:r>
            <a:r>
              <a:rPr lang="en-US" altLang="zh-CN" sz="2400" dirty="0">
                <a:latin typeface="Times New Roman" pitchFamily="18" charset="0"/>
                <a:ea typeface="宋体" pitchFamily="2" charset="-122"/>
                <a:sym typeface="Symbol" pitchFamily="18" charset="2"/>
              </a:rPr>
              <a:t> 1 </a:t>
            </a:r>
            <a:r>
              <a:rPr lang="en-US" altLang="zh-CN" sz="2400" i="1" dirty="0">
                <a:latin typeface="Times New Roman" pitchFamily="18" charset="0"/>
                <a:ea typeface="宋体" pitchFamily="2" charset="-122"/>
                <a:sym typeface="Symbol" pitchFamily="18" charset="2"/>
              </a:rPr>
              <a:t>j</a:t>
            </a:r>
            <a:r>
              <a:rPr lang="en-US" altLang="zh-CN" sz="2400" dirty="0">
                <a:latin typeface="Times New Roman" pitchFamily="18" charset="0"/>
                <a:ea typeface="宋体" pitchFamily="2" charset="-122"/>
                <a:sym typeface="Symbol" pitchFamily="18" charset="2"/>
              </a:rPr>
              <a:t>  </a:t>
            </a:r>
            <a:r>
              <a:rPr lang="en-US" altLang="zh-CN" sz="2400" i="1" dirty="0">
                <a:latin typeface="Times New Roman" pitchFamily="18" charset="0"/>
                <a:ea typeface="宋体" pitchFamily="2" charset="-122"/>
                <a:sym typeface="Symbol" pitchFamily="18" charset="2"/>
              </a:rPr>
              <a:t>d</a:t>
            </a:r>
            <a:endParaRPr lang="en-US" altLang="zh-CN" sz="2400" dirty="0">
              <a:latin typeface="Times New Roman" pitchFamily="18" charset="0"/>
              <a:ea typeface="宋体" pitchFamily="2" charset="-122"/>
              <a:sym typeface="Symbol" pitchFamily="18" charset="2"/>
            </a:endParaRPr>
          </a:p>
          <a:p>
            <a:pPr lvl="1" algn="just"/>
            <a:r>
              <a:rPr lang="en-US" altLang="zh-CN" sz="2800" dirty="0">
                <a:latin typeface="Times New Roman" pitchFamily="18" charset="0"/>
                <a:ea typeface="宋体" pitchFamily="2" charset="-122"/>
                <a:sym typeface="Symbol" pitchFamily="18" charset="2"/>
              </a:rPr>
              <a:t>Point </a:t>
            </a:r>
            <a:r>
              <a:rPr lang="en-US" altLang="zh-CN" sz="2800" i="1" dirty="0">
                <a:latin typeface="Times New Roman" pitchFamily="18" charset="0"/>
                <a:ea typeface="宋体" pitchFamily="2" charset="-122"/>
                <a:sym typeface="Symbol" pitchFamily="18" charset="2"/>
              </a:rPr>
              <a:t>X</a:t>
            </a:r>
            <a:r>
              <a:rPr lang="en-US" altLang="zh-CN" sz="2800" dirty="0">
                <a:latin typeface="Times New Roman" pitchFamily="18" charset="0"/>
                <a:ea typeface="宋体" pitchFamily="2" charset="-122"/>
                <a:sym typeface="Symbol" pitchFamily="18" charset="2"/>
              </a:rPr>
              <a:t> is a </a:t>
            </a:r>
            <a:r>
              <a:rPr lang="en-US" altLang="zh-CN" sz="2800" b="1" i="1" u="sng" dirty="0">
                <a:latin typeface="Times New Roman" pitchFamily="18" charset="0"/>
                <a:ea typeface="宋体" pitchFamily="2" charset="-122"/>
                <a:sym typeface="Symbol" pitchFamily="18" charset="2"/>
              </a:rPr>
              <a:t>skyline point</a:t>
            </a:r>
            <a:r>
              <a:rPr lang="en-US" altLang="zh-CN" sz="2800" b="1" i="1" dirty="0">
                <a:latin typeface="Times New Roman" pitchFamily="18" charset="0"/>
                <a:ea typeface="宋体" pitchFamily="2" charset="-122"/>
                <a:sym typeface="Symbol" pitchFamily="18" charset="2"/>
              </a:rPr>
              <a:t> </a:t>
            </a:r>
            <a:r>
              <a:rPr lang="en-US" altLang="zh-CN" sz="2800" dirty="0">
                <a:latin typeface="Times New Roman" pitchFamily="18" charset="0"/>
                <a:ea typeface="宋体" pitchFamily="2" charset="-122"/>
                <a:sym typeface="Symbol" pitchFamily="18" charset="2"/>
              </a:rPr>
              <a:t>if </a:t>
            </a:r>
            <a:r>
              <a:rPr lang="en-US" altLang="zh-CN" sz="2800" i="1" dirty="0">
                <a:latin typeface="Times New Roman" pitchFamily="18" charset="0"/>
                <a:ea typeface="宋体" pitchFamily="2" charset="-122"/>
                <a:sym typeface="Symbol" pitchFamily="18" charset="2"/>
              </a:rPr>
              <a:t>X</a:t>
            </a:r>
            <a:r>
              <a:rPr lang="en-US" altLang="zh-CN" sz="2800" dirty="0">
                <a:latin typeface="Times New Roman" pitchFamily="18" charset="0"/>
                <a:ea typeface="宋体" pitchFamily="2" charset="-122"/>
                <a:sym typeface="Symbol" pitchFamily="18" charset="2"/>
              </a:rPr>
              <a:t> is not dominated by other </a:t>
            </a:r>
            <a:r>
              <a:rPr lang="en-US" altLang="zh-CN" sz="2800" dirty="0" smtClean="0">
                <a:latin typeface="Times New Roman" pitchFamily="18" charset="0"/>
                <a:ea typeface="宋体" pitchFamily="2" charset="-122"/>
                <a:sym typeface="Symbol" pitchFamily="18" charset="2"/>
              </a:rPr>
              <a:t>points</a:t>
            </a:r>
            <a:endParaRPr lang="en-US" altLang="zh-CN" sz="2800" dirty="0">
              <a:latin typeface="Times New Roman" pitchFamily="18" charset="0"/>
              <a:ea typeface="宋体" pitchFamily="2" charset="-122"/>
              <a:sym typeface="Symbol" pitchFamily="18" charset="2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10620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536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8911203"/>
              </p:ext>
            </p:extLst>
          </p:nvPr>
        </p:nvGraphicFramePr>
        <p:xfrm>
          <a:off x="5534025" y="1535113"/>
          <a:ext cx="3549650" cy="3598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23" name="Microsoft Drawing 1.01" r:id="rId4" imgW="5955719" imgH="6063684" progId="MSDraw.1.01">
                  <p:embed/>
                </p:oleObj>
              </mc:Choice>
              <mc:Fallback>
                <p:oleObj name="Microsoft Drawing 1.01" r:id="rId4" imgW="5955719" imgH="6063684" progId="MSDraw.1.01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4025" y="1535113"/>
                        <a:ext cx="3549650" cy="3598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0" y="809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68" name="Oval 8"/>
          <p:cNvSpPr>
            <a:spLocks noChangeArrowheads="1"/>
          </p:cNvSpPr>
          <p:nvPr/>
        </p:nvSpPr>
        <p:spPr bwMode="auto">
          <a:xfrm>
            <a:off x="6000750" y="3819525"/>
            <a:ext cx="381000" cy="457200"/>
          </a:xfrm>
          <a:prstGeom prst="ellipse">
            <a:avLst/>
          </a:prstGeom>
          <a:solidFill>
            <a:srgbClr val="008000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9" name="Oval 9"/>
          <p:cNvSpPr>
            <a:spLocks noChangeArrowheads="1"/>
          </p:cNvSpPr>
          <p:nvPr/>
        </p:nvSpPr>
        <p:spPr bwMode="auto">
          <a:xfrm>
            <a:off x="6534150" y="4276725"/>
            <a:ext cx="304800" cy="304800"/>
          </a:xfrm>
          <a:prstGeom prst="ellipse">
            <a:avLst/>
          </a:prstGeom>
          <a:solidFill>
            <a:srgbClr val="FF00FF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6229350" y="2295525"/>
            <a:ext cx="16129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 dirty="0">
                <a:solidFill>
                  <a:srgbClr val="FF3300"/>
                </a:solidFill>
                <a:latin typeface="Times New Roman" pitchFamily="18" charset="0"/>
                <a:ea typeface="宋体" pitchFamily="2" charset="-122"/>
              </a:rPr>
              <a:t>skyline points</a:t>
            </a:r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 flipV="1">
            <a:off x="6327775" y="2693988"/>
            <a:ext cx="411163" cy="11017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 flipV="1">
            <a:off x="6762750" y="2689225"/>
            <a:ext cx="152400" cy="15875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526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8" grpId="0" animBg="1"/>
      <p:bldP spid="15369" grpId="0" animBg="1"/>
      <p:bldP spid="15370" grpId="0"/>
      <p:bldP spid="15371" grpId="0" animBg="1"/>
      <p:bldP spid="1537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6FA375-609F-4380-A649-F26BBCA98A61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latin typeface="Times New Roman" pitchFamily="18" charset="0"/>
              </a:rPr>
              <a:t>Motivation of Probabilistic </a:t>
            </a:r>
            <a:r>
              <a:rPr lang="en-US" altLang="zh-CN" dirty="0">
                <a:latin typeface="Times New Roman" pitchFamily="18" charset="0"/>
              </a:rPr>
              <a:t>Skyline Query</a:t>
            </a:r>
            <a:endParaRPr lang="en-US" altLang="zh-CN" dirty="0" smtClean="0">
              <a:latin typeface="Times New Roman" pitchFamily="18" charset="0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 eaLnBrk="1" hangingPunct="1"/>
            <a:r>
              <a:rPr lang="en-US" altLang="zh-CN" sz="3200" dirty="0" smtClean="0">
                <a:latin typeface="Times New Roman" pitchFamily="18" charset="0"/>
              </a:rPr>
              <a:t>Motivation example</a:t>
            </a:r>
          </a:p>
          <a:p>
            <a:pPr lvl="1" algn="just" eaLnBrk="1" hangingPunct="1"/>
            <a:r>
              <a:rPr lang="en-US" altLang="zh-CN" sz="2800" dirty="0" smtClean="0">
                <a:latin typeface="Times New Roman" pitchFamily="18" charset="0"/>
              </a:rPr>
              <a:t>NBA dataset</a:t>
            </a: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743200"/>
            <a:ext cx="4706071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9859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C0AC1-93AD-43D7-B20F-9D6E90A1A94C}" type="slidenum">
              <a:rPr lang="en-US" altLang="zh-CN"/>
              <a:pPr/>
              <a:t>7</a:t>
            </a:fld>
            <a:endParaRPr lang="en-US" altLang="zh-CN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latin typeface="Times New Roman" pitchFamily="18" charset="0"/>
              </a:rPr>
              <a:t>Terminology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US" altLang="zh-CN" i="1">
                <a:latin typeface="Times New Roman" pitchFamily="18" charset="0"/>
              </a:rPr>
              <a:t>U</a:t>
            </a:r>
            <a:r>
              <a:rPr lang="en-US" altLang="zh-CN">
                <a:latin typeface="Times New Roman" pitchFamily="18" charset="0"/>
              </a:rPr>
              <a:t>, </a:t>
            </a:r>
            <a:r>
              <a:rPr lang="en-US" altLang="zh-CN" i="1">
                <a:latin typeface="Times New Roman" pitchFamily="18" charset="0"/>
              </a:rPr>
              <a:t>V</a:t>
            </a:r>
            <a:r>
              <a:rPr lang="en-US" altLang="zh-CN">
                <a:latin typeface="Times New Roman" pitchFamily="18" charset="0"/>
              </a:rPr>
              <a:t> – uncertain object</a:t>
            </a:r>
          </a:p>
          <a:p>
            <a:pPr algn="just"/>
            <a:r>
              <a:rPr lang="en-US" altLang="zh-CN" i="1">
                <a:latin typeface="Times New Roman" pitchFamily="18" charset="0"/>
              </a:rPr>
              <a:t>u</a:t>
            </a:r>
            <a:r>
              <a:rPr lang="en-US" altLang="zh-CN">
                <a:latin typeface="Times New Roman" pitchFamily="18" charset="0"/>
              </a:rPr>
              <a:t>, </a:t>
            </a:r>
            <a:r>
              <a:rPr lang="en-US" altLang="zh-CN" i="1">
                <a:latin typeface="Times New Roman" pitchFamily="18" charset="0"/>
              </a:rPr>
              <a:t>v</a:t>
            </a:r>
            <a:r>
              <a:rPr lang="en-US" altLang="zh-CN">
                <a:latin typeface="Times New Roman" pitchFamily="18" charset="0"/>
              </a:rPr>
              <a:t> – an instance of </a:t>
            </a:r>
            <a:r>
              <a:rPr lang="en-US" altLang="zh-CN" i="1">
                <a:latin typeface="Times New Roman" pitchFamily="18" charset="0"/>
              </a:rPr>
              <a:t>U </a:t>
            </a:r>
            <a:r>
              <a:rPr lang="en-US" altLang="zh-CN">
                <a:latin typeface="Times New Roman" pitchFamily="18" charset="0"/>
              </a:rPr>
              <a:t>or </a:t>
            </a:r>
            <a:r>
              <a:rPr lang="en-US" altLang="zh-CN" i="1">
                <a:latin typeface="Times New Roman" pitchFamily="18" charset="0"/>
              </a:rPr>
              <a:t>V</a:t>
            </a:r>
            <a:endParaRPr lang="en-US" altLang="zh-CN">
              <a:latin typeface="Times New Roman" pitchFamily="18" charset="0"/>
            </a:endParaRPr>
          </a:p>
          <a:p>
            <a:pPr algn="just"/>
            <a:r>
              <a:rPr lang="en-US" altLang="zh-CN" i="1">
                <a:latin typeface="Times New Roman" pitchFamily="18" charset="0"/>
              </a:rPr>
              <a:t>V </a:t>
            </a:r>
            <a:r>
              <a:rPr lang="en-US" altLang="zh-CN">
                <a:latin typeface="Times New Roman" pitchFamily="18" charset="0"/>
                <a:sym typeface="Symbol" pitchFamily="18" charset="2"/>
              </a:rPr>
              <a:t>≺ </a:t>
            </a:r>
            <a:r>
              <a:rPr lang="en-US" altLang="zh-CN" i="1">
                <a:latin typeface="Times New Roman" pitchFamily="18" charset="0"/>
                <a:sym typeface="Symbol" pitchFamily="18" charset="2"/>
              </a:rPr>
              <a:t>U </a:t>
            </a:r>
            <a:r>
              <a:rPr lang="en-US" altLang="zh-CN">
                <a:latin typeface="Times New Roman" pitchFamily="18" charset="0"/>
                <a:sym typeface="Symbol" pitchFamily="18" charset="2"/>
              </a:rPr>
              <a:t>(</a:t>
            </a:r>
            <a:r>
              <a:rPr lang="en-US" altLang="zh-CN" i="1">
                <a:latin typeface="Times New Roman" pitchFamily="18" charset="0"/>
              </a:rPr>
              <a:t>v</a:t>
            </a:r>
            <a:r>
              <a:rPr lang="en-US" altLang="zh-CN" i="1">
                <a:latin typeface="Times New Roman" pitchFamily="18" charset="0"/>
                <a:sym typeface="Symbol" pitchFamily="18" charset="2"/>
              </a:rPr>
              <a:t> </a:t>
            </a:r>
            <a:r>
              <a:rPr lang="en-US" altLang="zh-CN">
                <a:latin typeface="Times New Roman" pitchFamily="18" charset="0"/>
                <a:sym typeface="Symbol" pitchFamily="18" charset="2"/>
              </a:rPr>
              <a:t>≺</a:t>
            </a:r>
            <a:r>
              <a:rPr lang="en-US" altLang="zh-CN" i="1">
                <a:latin typeface="Times New Roman" pitchFamily="18" charset="0"/>
                <a:sym typeface="Symbol" pitchFamily="18" charset="2"/>
              </a:rPr>
              <a:t> </a:t>
            </a:r>
            <a:r>
              <a:rPr lang="en-US" altLang="zh-CN" i="1">
                <a:latin typeface="Times New Roman" pitchFamily="18" charset="0"/>
              </a:rPr>
              <a:t>u</a:t>
            </a:r>
            <a:r>
              <a:rPr lang="en-US" altLang="zh-CN">
                <a:latin typeface="Times New Roman" pitchFamily="18" charset="0"/>
              </a:rPr>
              <a:t>) </a:t>
            </a:r>
            <a:r>
              <a:rPr lang="en-US" altLang="zh-CN" i="1">
                <a:latin typeface="Times New Roman" pitchFamily="18" charset="0"/>
                <a:sym typeface="Symbol" pitchFamily="18" charset="2"/>
              </a:rPr>
              <a:t>– </a:t>
            </a:r>
            <a:r>
              <a:rPr lang="en-US" altLang="zh-CN">
                <a:latin typeface="Times New Roman" pitchFamily="18" charset="0"/>
                <a:sym typeface="Symbol" pitchFamily="18" charset="2"/>
              </a:rPr>
              <a:t>the former dominates the latter</a:t>
            </a:r>
          </a:p>
          <a:p>
            <a:pPr algn="just"/>
            <a:endParaRPr lang="en-US" altLang="zh-CN">
              <a:latin typeface="Times New Roman" pitchFamily="18" charset="0"/>
              <a:sym typeface="Symbol" pitchFamily="18" charset="2"/>
            </a:endParaRPr>
          </a:p>
          <a:p>
            <a:pPr algn="just"/>
            <a:endParaRPr lang="en-US" altLang="zh-CN" i="1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0270" y="6183868"/>
            <a:ext cx="7639330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</a:rPr>
              <a:t>Pei J. et al. Probabilistic </a:t>
            </a:r>
            <a:r>
              <a:rPr lang="en-US" altLang="zh-CN" dirty="0">
                <a:latin typeface="Times New Roman" pitchFamily="18" charset="0"/>
              </a:rPr>
              <a:t>Skyline on Uncertain </a:t>
            </a:r>
            <a:r>
              <a:rPr lang="en-US" altLang="zh-CN" dirty="0" smtClean="0">
                <a:latin typeface="Times New Roman" pitchFamily="18" charset="0"/>
              </a:rPr>
              <a:t>Data. In VLDB, 2007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7C0EB-D45B-467D-B9BC-B6B82DCD23F3}" type="slidenum">
              <a:rPr lang="en-US" altLang="zh-CN" smtClean="0"/>
              <a:pPr/>
              <a:t>8</a:t>
            </a:fld>
            <a:endParaRPr lang="en-US" altLang="zh-CN" dirty="0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Times New Roman" pitchFamily="18" charset="0"/>
              </a:rPr>
              <a:t>Probabilistic Skyline Query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US" altLang="zh-CN" dirty="0" smtClean="0">
                <a:latin typeface="Times New Roman" pitchFamily="18" charset="0"/>
              </a:rPr>
              <a:t>Dominance probability:</a:t>
            </a:r>
            <a:endParaRPr lang="en-US" altLang="zh-CN" dirty="0">
              <a:latin typeface="Times New Roman" pitchFamily="18" charset="0"/>
            </a:endParaRPr>
          </a:p>
          <a:p>
            <a:pPr lvl="1" algn="just"/>
            <a:r>
              <a:rPr lang="en-US" altLang="zh-CN" dirty="0" smtClean="0">
                <a:latin typeface="Times New Roman" pitchFamily="18" charset="0"/>
              </a:rPr>
              <a:t>Continuous case:</a:t>
            </a:r>
            <a:endParaRPr lang="en-US" altLang="zh-CN" dirty="0">
              <a:latin typeface="Times New Roman" pitchFamily="18" charset="0"/>
            </a:endParaRPr>
          </a:p>
          <a:p>
            <a:pPr algn="just"/>
            <a:endParaRPr lang="en-US" altLang="zh-CN" dirty="0">
              <a:latin typeface="Times New Roman" pitchFamily="18" charset="0"/>
            </a:endParaRPr>
          </a:p>
          <a:p>
            <a:pPr algn="just"/>
            <a:endParaRPr lang="en-US" altLang="zh-CN" dirty="0">
              <a:latin typeface="Times New Roman" pitchFamily="18" charset="0"/>
            </a:endParaRPr>
          </a:p>
          <a:p>
            <a:pPr lvl="1" algn="just"/>
            <a:r>
              <a:rPr lang="en-US" altLang="zh-CN" dirty="0" smtClean="0">
                <a:latin typeface="Times New Roman" pitchFamily="18" charset="0"/>
              </a:rPr>
              <a:t>Discrete case: </a:t>
            </a:r>
            <a:r>
              <a:rPr lang="en-US" altLang="zh-CN" dirty="0">
                <a:latin typeface="Times New Roman" pitchFamily="18" charset="0"/>
              </a:rPr>
              <a:t>(</a:t>
            </a:r>
            <a:r>
              <a:rPr lang="en-US" altLang="zh-CN" i="1" dirty="0">
                <a:latin typeface="Times New Roman" pitchFamily="18" charset="0"/>
              </a:rPr>
              <a:t>U</a:t>
            </a:r>
            <a:r>
              <a:rPr lang="en-US" altLang="zh-CN" dirty="0">
                <a:latin typeface="Times New Roman" pitchFamily="18" charset="0"/>
              </a:rPr>
              <a:t> has </a:t>
            </a:r>
            <a:r>
              <a:rPr lang="en-US" altLang="zh-CN" i="1" dirty="0">
                <a:latin typeface="Times New Roman" pitchFamily="18" charset="0"/>
              </a:rPr>
              <a:t>l</a:t>
            </a:r>
            <a:r>
              <a:rPr lang="en-US" altLang="zh-CN" baseline="-25000" dirty="0">
                <a:latin typeface="Times New Roman" pitchFamily="18" charset="0"/>
              </a:rPr>
              <a:t>1</a:t>
            </a:r>
            <a:r>
              <a:rPr lang="en-US" altLang="zh-CN" dirty="0">
                <a:latin typeface="Times New Roman" pitchFamily="18" charset="0"/>
              </a:rPr>
              <a:t> instances, and </a:t>
            </a:r>
            <a:r>
              <a:rPr lang="en-US" altLang="zh-CN" i="1" dirty="0">
                <a:latin typeface="Times New Roman" pitchFamily="18" charset="0"/>
              </a:rPr>
              <a:t>V</a:t>
            </a:r>
            <a:r>
              <a:rPr lang="en-US" altLang="zh-CN" dirty="0">
                <a:latin typeface="Times New Roman" pitchFamily="18" charset="0"/>
              </a:rPr>
              <a:t> has </a:t>
            </a:r>
            <a:r>
              <a:rPr lang="en-US" altLang="zh-CN" i="1" dirty="0">
                <a:latin typeface="Times New Roman" pitchFamily="18" charset="0"/>
              </a:rPr>
              <a:t>l</a:t>
            </a:r>
            <a:r>
              <a:rPr lang="en-US" altLang="zh-CN" baseline="-25000" dirty="0">
                <a:latin typeface="Times New Roman" pitchFamily="18" charset="0"/>
              </a:rPr>
              <a:t>2</a:t>
            </a:r>
            <a:r>
              <a:rPr lang="en-US" altLang="zh-CN" dirty="0">
                <a:latin typeface="Times New Roman" pitchFamily="18" charset="0"/>
              </a:rPr>
              <a:t> </a:t>
            </a:r>
            <a:r>
              <a:rPr lang="en-US" altLang="zh-CN" dirty="0" smtClean="0">
                <a:latin typeface="Times New Roman" pitchFamily="18" charset="0"/>
              </a:rPr>
              <a:t>instances)</a:t>
            </a:r>
          </a:p>
          <a:p>
            <a:pPr lvl="1" algn="just"/>
            <a:endParaRPr lang="en-US" altLang="zh-CN" dirty="0">
              <a:latin typeface="Times New Roman" pitchFamily="18" charset="0"/>
            </a:endParaRPr>
          </a:p>
          <a:p>
            <a:pPr lvl="1" algn="just"/>
            <a:endParaRPr lang="en-US" altLang="zh-CN" dirty="0" smtClean="0">
              <a:latin typeface="Times New Roman" pitchFamily="18" charset="0"/>
            </a:endParaRPr>
          </a:p>
        </p:txBody>
      </p:sp>
      <p:pic>
        <p:nvPicPr>
          <p:cNvPr id="13318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873375"/>
            <a:ext cx="5410200" cy="86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9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4699000"/>
            <a:ext cx="525780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5205845" y="1194322"/>
            <a:ext cx="3761509" cy="1569660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just"/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– uncertain object</a:t>
            </a:r>
          </a:p>
          <a:p>
            <a:pPr algn="just"/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– an instance of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V</a:t>
            </a:r>
          </a:p>
          <a:p>
            <a:pPr algn="just"/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≺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≺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– the former dominates the latter</a:t>
            </a:r>
          </a:p>
        </p:txBody>
      </p:sp>
      <p:sp>
        <p:nvSpPr>
          <p:cNvPr id="5" name="Rectangle 4"/>
          <p:cNvSpPr/>
          <p:nvPr/>
        </p:nvSpPr>
        <p:spPr>
          <a:xfrm>
            <a:off x="590270" y="6183868"/>
            <a:ext cx="7639330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</a:rPr>
              <a:t>Pei J. et al. Probabilistic </a:t>
            </a:r>
            <a:r>
              <a:rPr lang="en-US" altLang="zh-CN" dirty="0">
                <a:latin typeface="Times New Roman" pitchFamily="18" charset="0"/>
              </a:rPr>
              <a:t>Skyline on Uncertain </a:t>
            </a:r>
            <a:r>
              <a:rPr lang="en-US" altLang="zh-CN" dirty="0" smtClean="0">
                <a:latin typeface="Times New Roman" pitchFamily="18" charset="0"/>
              </a:rPr>
              <a:t>Data. In VLDB, 2007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34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CAB9C-4343-432E-A7CC-87147AAC57B7}" type="slidenum">
              <a:rPr lang="en-US" altLang="zh-CN"/>
              <a:pPr/>
              <a:t>9</a:t>
            </a:fld>
            <a:endParaRPr lang="en-US" altLang="zh-CN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Times New Roman" pitchFamily="18" charset="0"/>
              </a:rPr>
              <a:t>Probabilistic Skyline Query (cont'd)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US" altLang="zh-CN" dirty="0">
                <a:latin typeface="Times New Roman" pitchFamily="18" charset="0"/>
              </a:rPr>
              <a:t>Skyline </a:t>
            </a:r>
            <a:r>
              <a:rPr lang="en-US" altLang="zh-CN" dirty="0" smtClean="0">
                <a:latin typeface="Times New Roman" pitchFamily="18" charset="0"/>
              </a:rPr>
              <a:t>probability</a:t>
            </a:r>
            <a:endParaRPr lang="en-US" altLang="zh-CN" dirty="0">
              <a:latin typeface="Times New Roman" pitchFamily="18" charset="0"/>
            </a:endParaRPr>
          </a:p>
          <a:p>
            <a:pPr lvl="1" algn="just"/>
            <a:r>
              <a:rPr lang="en-US" altLang="zh-CN" dirty="0" smtClean="0">
                <a:latin typeface="Times New Roman" pitchFamily="18" charset="0"/>
              </a:rPr>
              <a:t>Continuous case:</a:t>
            </a:r>
            <a:endParaRPr lang="en-US" altLang="zh-CN" dirty="0">
              <a:latin typeface="Times New Roman" pitchFamily="18" charset="0"/>
            </a:endParaRPr>
          </a:p>
          <a:p>
            <a:pPr lvl="1" algn="just"/>
            <a:endParaRPr lang="en-US" altLang="zh-CN" dirty="0">
              <a:latin typeface="Times New Roman" pitchFamily="18" charset="0"/>
            </a:endParaRPr>
          </a:p>
          <a:p>
            <a:pPr lvl="1" algn="just"/>
            <a:endParaRPr lang="en-US" altLang="zh-CN" dirty="0">
              <a:latin typeface="Times New Roman" pitchFamily="18" charset="0"/>
            </a:endParaRPr>
          </a:p>
          <a:p>
            <a:pPr lvl="1" algn="just"/>
            <a:r>
              <a:rPr lang="en-US" altLang="zh-CN" dirty="0" smtClean="0">
                <a:latin typeface="Times New Roman" pitchFamily="18" charset="0"/>
              </a:rPr>
              <a:t>Discrete case: </a:t>
            </a:r>
            <a:r>
              <a:rPr lang="en-US" altLang="zh-CN" dirty="0">
                <a:latin typeface="Times New Roman" pitchFamily="18" charset="0"/>
              </a:rPr>
              <a:t>(</a:t>
            </a:r>
            <a:r>
              <a:rPr lang="en-US" altLang="zh-CN" i="1" dirty="0">
                <a:latin typeface="Times New Roman" pitchFamily="18" charset="0"/>
              </a:rPr>
              <a:t>U</a:t>
            </a:r>
            <a:r>
              <a:rPr lang="en-US" altLang="zh-CN" dirty="0">
                <a:latin typeface="Times New Roman" pitchFamily="18" charset="0"/>
              </a:rPr>
              <a:t> has </a:t>
            </a:r>
            <a:r>
              <a:rPr lang="en-US" altLang="zh-CN" i="1" dirty="0">
                <a:latin typeface="Times New Roman" pitchFamily="18" charset="0"/>
              </a:rPr>
              <a:t>l</a:t>
            </a:r>
            <a:r>
              <a:rPr lang="en-US" altLang="zh-CN" dirty="0">
                <a:latin typeface="Times New Roman" pitchFamily="18" charset="0"/>
              </a:rPr>
              <a:t> instances)</a:t>
            </a:r>
          </a:p>
          <a:p>
            <a:pPr lvl="1" algn="just"/>
            <a:endParaRPr lang="en-US" altLang="zh-CN" dirty="0">
              <a:latin typeface="Times New Roman" pitchFamily="18" charset="0"/>
            </a:endParaRPr>
          </a:p>
          <a:p>
            <a:pPr lvl="1" algn="just"/>
            <a:endParaRPr lang="en-US" altLang="zh-CN" dirty="0">
              <a:latin typeface="Times New Roman" pitchFamily="18" charset="0"/>
            </a:endParaRPr>
          </a:p>
          <a:p>
            <a:pPr algn="just"/>
            <a:r>
              <a:rPr lang="en-US" altLang="zh-CN" i="1" dirty="0">
                <a:latin typeface="Times New Roman" pitchFamily="18" charset="0"/>
              </a:rPr>
              <a:t>p</a:t>
            </a:r>
            <a:r>
              <a:rPr lang="en-US" altLang="zh-CN" dirty="0">
                <a:latin typeface="Times New Roman" pitchFamily="18" charset="0"/>
              </a:rPr>
              <a:t>-skyline: </a:t>
            </a:r>
            <a:endParaRPr lang="en-US" altLang="zh-CN" i="1" dirty="0">
              <a:latin typeface="Times New Roman" pitchFamily="18" charset="0"/>
            </a:endParaRPr>
          </a:p>
          <a:p>
            <a:pPr lvl="2" algn="just"/>
            <a:endParaRPr lang="en-US" altLang="zh-CN" dirty="0">
              <a:latin typeface="Times New Roman" pitchFamily="18" charset="0"/>
            </a:endParaRPr>
          </a:p>
        </p:txBody>
      </p:sp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590800"/>
            <a:ext cx="5562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2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4114800"/>
            <a:ext cx="4953000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3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5105400"/>
            <a:ext cx="403860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590270" y="6183868"/>
            <a:ext cx="7639330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</a:rPr>
              <a:t>Pei J. et al. Probabilistic </a:t>
            </a:r>
            <a:r>
              <a:rPr lang="en-US" altLang="zh-CN" dirty="0">
                <a:latin typeface="Times New Roman" pitchFamily="18" charset="0"/>
              </a:rPr>
              <a:t>Skyline on Uncertain </a:t>
            </a:r>
            <a:r>
              <a:rPr lang="en-US" altLang="zh-CN" dirty="0" smtClean="0">
                <a:latin typeface="Times New Roman" pitchFamily="18" charset="0"/>
              </a:rPr>
              <a:t>Data. In VLDB, 2007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448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4076</TotalTime>
  <Words>1578</Words>
  <Application>Microsoft Office PowerPoint</Application>
  <PresentationFormat>On-screen Show (4:3)</PresentationFormat>
  <Paragraphs>256</Paragraphs>
  <Slides>35</Slides>
  <Notes>27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6" baseType="lpstr">
      <vt:lpstr>Arial Unicode MS</vt:lpstr>
      <vt:lpstr>宋体</vt:lpstr>
      <vt:lpstr>Arial</vt:lpstr>
      <vt:lpstr>Calibri</vt:lpstr>
      <vt:lpstr>Garamond</vt:lpstr>
      <vt:lpstr>Symbol</vt:lpstr>
      <vt:lpstr>Tahoma</vt:lpstr>
      <vt:lpstr>Times New Roman</vt:lpstr>
      <vt:lpstr>Wingdings</vt:lpstr>
      <vt:lpstr>Edge</vt:lpstr>
      <vt:lpstr>Microsoft Drawing 1.01</vt:lpstr>
      <vt:lpstr>Probabilistic Data Management</vt:lpstr>
      <vt:lpstr>Objectives</vt:lpstr>
      <vt:lpstr>Recall: Probabilistic Query Types</vt:lpstr>
      <vt:lpstr>Probabilistic Skyline on Uncertain Data</vt:lpstr>
      <vt:lpstr>Skyline Query</vt:lpstr>
      <vt:lpstr>Motivation of Probabilistic Skyline Query</vt:lpstr>
      <vt:lpstr>Terminology</vt:lpstr>
      <vt:lpstr>Probabilistic Skyline Query</vt:lpstr>
      <vt:lpstr>Probabilistic Skyline Query (cont'd)</vt:lpstr>
      <vt:lpstr>Example of Calculating Skyline Probability</vt:lpstr>
      <vt:lpstr>Basic Pruning Rule</vt:lpstr>
      <vt:lpstr>Monochromatic and Bichromatic Reverse Skyline Search over Uncertain Databases</vt:lpstr>
      <vt:lpstr>Recall: Static Skyline Problem</vt:lpstr>
      <vt:lpstr>Dynamic Skyline [Dellis and Seeger, VLDB07]</vt:lpstr>
      <vt:lpstr>Reverse Skyline Query [Dellis and Seeger, VLDB07]</vt:lpstr>
      <vt:lpstr>Motivation Example</vt:lpstr>
      <vt:lpstr>The Laptop Market Next Year</vt:lpstr>
      <vt:lpstr>The Bichromatic Case (BPRS)</vt:lpstr>
      <vt:lpstr>Outline</vt:lpstr>
      <vt:lpstr>Introduction</vt:lpstr>
      <vt:lpstr>Monochromatic Probabilistic Reverse Skyline (MPRS) Query</vt:lpstr>
      <vt:lpstr>Bichromatic Probabilistic Reverse Skyline (BPRS) Query</vt:lpstr>
      <vt:lpstr>Linear Scan Method</vt:lpstr>
      <vt:lpstr>Pruning Techniques</vt:lpstr>
      <vt:lpstr>Spatial Pruning</vt:lpstr>
      <vt:lpstr>Probabilistic Pruning</vt:lpstr>
      <vt:lpstr>Framework for PRS</vt:lpstr>
      <vt:lpstr>MPRS Query Processing</vt:lpstr>
      <vt:lpstr>MPRS Query Processing (cont.)</vt:lpstr>
      <vt:lpstr>MPRS via Pre-Computation</vt:lpstr>
      <vt:lpstr>BPRS Query Processing</vt:lpstr>
      <vt:lpstr>Experimental Evaluation</vt:lpstr>
      <vt:lpstr>MPRS Query Performance</vt:lpstr>
      <vt:lpstr>BPRS Query Performance</vt:lpstr>
      <vt:lpstr>Summary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Uncertain Data Management</dc:title>
  <dc:creator>xlian</dc:creator>
  <cp:lastModifiedBy>Lian, Xiang</cp:lastModifiedBy>
  <cp:revision>230</cp:revision>
  <dcterms:created xsi:type="dcterms:W3CDTF">2006-08-16T00:00:00Z</dcterms:created>
  <dcterms:modified xsi:type="dcterms:W3CDTF">2017-10-04T20:12:25Z</dcterms:modified>
</cp:coreProperties>
</file>