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Dominance Power Filtering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Maintain small number of objects with high dominating power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Use them for checking the dominance relationship to handle large data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Let </a:t>
            </a:r>
            <a:r>
              <a:rPr lang="en"/>
              <a:t>v</a:t>
            </a:r>
            <a:r>
              <a:rPr baseline="-25000" lang="en"/>
              <a:t>j</a:t>
            </a:r>
            <a:r>
              <a:rPr lang="en"/>
              <a:t>= {v</a:t>
            </a:r>
            <a:r>
              <a:rPr baseline="-25000" lang="en"/>
              <a:t>j</a:t>
            </a:r>
            <a:r>
              <a:rPr lang="en"/>
              <a:t>(1), ….,v</a:t>
            </a:r>
            <a:r>
              <a:rPr baseline="-25000" lang="en"/>
              <a:t>j</a:t>
            </a:r>
            <a:r>
              <a:rPr lang="en"/>
              <a:t>(d)}  be an instance, its </a:t>
            </a:r>
            <a:r>
              <a:rPr b="1" lang="en"/>
              <a:t>dominance power</a:t>
            </a:r>
            <a:r>
              <a:rPr lang="en"/>
              <a:t> is calculated as:</a:t>
            </a:r>
          </a:p>
          <a:p>
            <a:pPr indent="457200" lvl="0" marL="914400" rtl="0">
              <a:spcBef>
                <a:spcPts val="0"/>
              </a:spcBef>
              <a:buNone/>
            </a:pPr>
            <a:r>
              <a:rPr lang="en"/>
              <a:t>DP(v</a:t>
            </a:r>
            <a:r>
              <a:rPr baseline="-25000" lang="en"/>
              <a:t>j</a:t>
            </a:r>
            <a:r>
              <a:rPr lang="en"/>
              <a:t>) = ∏</a:t>
            </a:r>
            <a:r>
              <a:rPr baseline="30000" lang="en"/>
              <a:t>d</a:t>
            </a:r>
            <a:r>
              <a:rPr baseline="-25000" lang="en"/>
              <a:t>k=1</a:t>
            </a:r>
            <a:r>
              <a:rPr lang="en"/>
              <a:t>(b(k)-v</a:t>
            </a:r>
            <a:r>
              <a:rPr baseline="-25000" lang="en"/>
              <a:t>j</a:t>
            </a:r>
            <a:r>
              <a:rPr lang="en"/>
              <a:t>(k))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Dominance power of object V is:</a:t>
            </a:r>
          </a:p>
          <a:p>
            <a:pPr indent="457200" lvl="0" marL="914400" rtl="0">
              <a:spcBef>
                <a:spcPts val="0"/>
              </a:spcBef>
              <a:buNone/>
            </a:pPr>
            <a:r>
              <a:rPr lang="en"/>
              <a:t>DP(V)= Σ</a:t>
            </a:r>
            <a:r>
              <a:rPr baseline="-25000" lang="en"/>
              <a:t>vj∈V</a:t>
            </a:r>
            <a:r>
              <a:rPr lang="en"/>
              <a:t>( P(v</a:t>
            </a:r>
            <a:r>
              <a:rPr baseline="-25000" lang="en"/>
              <a:t>j</a:t>
            </a:r>
            <a:r>
              <a:rPr lang="en"/>
              <a:t>) * DP(v</a:t>
            </a:r>
            <a:r>
              <a:rPr baseline="-25000" lang="en"/>
              <a:t>j</a:t>
            </a:r>
            <a:r>
              <a:rPr lang="en"/>
              <a:t>))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idx="1" type="body"/>
          </p:nvPr>
        </p:nvSpPr>
        <p:spPr>
          <a:xfrm>
            <a:off x="311700" y="323575"/>
            <a:ext cx="8520600" cy="4245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DP(V) is utilized to to estimate the dominating power of V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Dominating object set F, is the set of top-K objects with the largest dominating powers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I</a:t>
            </a:r>
            <a:r>
              <a:rPr lang="en"/>
              <a:t>nvoke the procedure DP-Filter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n"/>
              <a:t>To maintain </a:t>
            </a:r>
            <a:r>
              <a:rPr lang="en"/>
              <a:t>a min-heap H to store K dominating objects</a:t>
            </a:r>
            <a:r>
              <a:rPr lang="en"/>
              <a:t> 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n"/>
              <a:t>Identify non-skyline objects at the same time,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Also, When Psky(U) </a:t>
            </a:r>
            <a:r>
              <a:rPr lang="en">
                <a:solidFill>
                  <a:schemeClr val="dk1"/>
                </a:solidFill>
              </a:rPr>
              <a:t>≥ T</a:t>
            </a:r>
            <a:r>
              <a:rPr baseline="-25000" lang="en">
                <a:solidFill>
                  <a:schemeClr val="dk1"/>
                </a:solidFill>
              </a:rPr>
              <a:t>p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n"/>
              <a:t> If no. of objects in H &lt; k, Insert U to H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n"/>
              <a:t>Else, Remove the object with dominating power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n"/>
              <a:t>Less than of U and insert U to H.</a:t>
            </a:r>
          </a:p>
        </p:txBody>
      </p:sp>
      <p:sp>
        <p:nvSpPr>
          <p:cNvPr id="61" name="Shape 61"/>
          <p:cNvSpPr/>
          <p:nvPr/>
        </p:nvSpPr>
        <p:spPr>
          <a:xfrm>
            <a:off x="5601900" y="2292000"/>
            <a:ext cx="2339100" cy="1274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7111925" y="2413325"/>
            <a:ext cx="694200" cy="9975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 txBox="1"/>
          <p:nvPr/>
        </p:nvSpPr>
        <p:spPr>
          <a:xfrm>
            <a:off x="7051275" y="2719300"/>
            <a:ext cx="957300" cy="5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/>
              <a:t>Min-heap     H</a:t>
            </a:r>
          </a:p>
        </p:txBody>
      </p:sp>
      <p:sp>
        <p:nvSpPr>
          <p:cNvPr id="64" name="Shape 64"/>
          <p:cNvSpPr/>
          <p:nvPr/>
        </p:nvSpPr>
        <p:spPr>
          <a:xfrm>
            <a:off x="6464775" y="1476325"/>
            <a:ext cx="647100" cy="7752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/>
        </p:nvSpPr>
        <p:spPr>
          <a:xfrm>
            <a:off x="6343375" y="1085325"/>
            <a:ext cx="9573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Object U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5898500" y="2527937"/>
            <a:ext cx="1051500" cy="7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Calculate</a:t>
            </a:r>
            <a:r>
              <a:rPr b="1" lang="en"/>
              <a:t>P</a:t>
            </a:r>
            <a:r>
              <a:rPr b="1" baseline="-25000" lang="en"/>
              <a:t>Sky</a:t>
            </a:r>
            <a:r>
              <a:rPr b="1" lang="en"/>
              <a:t>(U)</a:t>
            </a:r>
          </a:p>
        </p:txBody>
      </p:sp>
      <p:cxnSp>
        <p:nvCxnSpPr>
          <p:cNvPr id="67" name="Shape 67"/>
          <p:cNvCxnSpPr/>
          <p:nvPr/>
        </p:nvCxnSpPr>
        <p:spPr>
          <a:xfrm>
            <a:off x="6107475" y="3579550"/>
            <a:ext cx="13500" cy="357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68" name="Shape 68"/>
          <p:cNvCxnSpPr/>
          <p:nvPr/>
        </p:nvCxnSpPr>
        <p:spPr>
          <a:xfrm>
            <a:off x="7502900" y="3579550"/>
            <a:ext cx="0" cy="36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69" name="Shape 69"/>
          <p:cNvSpPr txBox="1"/>
          <p:nvPr/>
        </p:nvSpPr>
        <p:spPr>
          <a:xfrm>
            <a:off x="7162725" y="3878275"/>
            <a:ext cx="734400" cy="5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FF00"/>
                </a:solidFill>
              </a:rPr>
              <a:t>TRUE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5806250" y="3906175"/>
            <a:ext cx="792300" cy="4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FALSE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5343725" y="3544400"/>
            <a:ext cx="913200" cy="40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000"/>
              <a:t>P</a:t>
            </a:r>
            <a:r>
              <a:rPr baseline="-25000" lang="en" sz="1000"/>
              <a:t>sky</a:t>
            </a:r>
            <a:r>
              <a:rPr lang="en" sz="1000"/>
              <a:t>(U) &lt; T</a:t>
            </a:r>
            <a:r>
              <a:rPr baseline="-25000" lang="en" sz="1000"/>
              <a:t>p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6765425" y="3544400"/>
            <a:ext cx="913200" cy="40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P</a:t>
            </a:r>
            <a:r>
              <a:rPr baseline="-25000" lang="en" sz="1000"/>
              <a:t>sky</a:t>
            </a:r>
            <a:r>
              <a:rPr lang="en" sz="1000"/>
              <a:t>(U) ≥ T</a:t>
            </a:r>
            <a:r>
              <a:rPr baseline="-25000" lang="en" sz="1000"/>
              <a:t>p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7968050" y="2527950"/>
            <a:ext cx="1314600" cy="5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Procedure DP-Filter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12820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Reduce Function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143275" y="647125"/>
            <a:ext cx="5520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indent="-317500" lvl="0" marL="457200" rtl="0">
              <a:spcBef>
                <a:spcPts val="0"/>
              </a:spcBef>
              <a:buSzPct val="100000"/>
              <a:buChar char="-"/>
            </a:pPr>
            <a:r>
              <a:rPr lang="en" sz="1400"/>
              <a:t>Secondary sorting is provided by MapReduce Framework</a:t>
            </a:r>
          </a:p>
          <a:p>
            <a:pPr indent="-317500" lvl="0" marL="457200" rtl="0">
              <a:spcBef>
                <a:spcPts val="0"/>
              </a:spcBef>
              <a:buSzPct val="100000"/>
              <a:buChar char="-"/>
            </a:pPr>
            <a:r>
              <a:rPr lang="en" sz="1400">
                <a:solidFill>
                  <a:srgbClr val="000000"/>
                </a:solidFill>
              </a:rPr>
              <a:t>L</a:t>
            </a:r>
            <a:r>
              <a:rPr baseline="-25000" lang="en" sz="1400">
                <a:solidFill>
                  <a:srgbClr val="000000"/>
                </a:solidFill>
              </a:rPr>
              <a:t>c</a:t>
            </a:r>
            <a:r>
              <a:rPr lang="en" sz="1400"/>
              <a:t>  = M(D,n</a:t>
            </a:r>
            <a:r>
              <a:rPr baseline="-25000" lang="en" sz="1400"/>
              <a:t>l</a:t>
            </a:r>
            <a:r>
              <a:rPr lang="en" sz="1400"/>
              <a:t>) = set of objects whose max points belongs to leaf node n</a:t>
            </a:r>
            <a:r>
              <a:rPr baseline="-25000" lang="en" sz="1400"/>
              <a:t>l</a:t>
            </a:r>
          </a:p>
          <a:p>
            <a:pPr indent="-317500" lvl="0" marL="457200" rtl="0">
              <a:spcBef>
                <a:spcPts val="0"/>
              </a:spcBef>
              <a:buSzPct val="100000"/>
              <a:buChar char="-"/>
            </a:pPr>
            <a:r>
              <a:rPr lang="en" sz="1400">
                <a:solidFill>
                  <a:srgbClr val="000000"/>
                </a:solidFill>
              </a:rPr>
              <a:t>L</a:t>
            </a:r>
            <a:r>
              <a:rPr baseline="30000" lang="en" sz="1400">
                <a:solidFill>
                  <a:srgbClr val="000000"/>
                </a:solidFill>
              </a:rPr>
              <a:t>T</a:t>
            </a:r>
            <a:r>
              <a:rPr baseline="-25000" lang="en" sz="1400">
                <a:solidFill>
                  <a:srgbClr val="000000"/>
                </a:solidFill>
              </a:rPr>
              <a:t>W</a:t>
            </a:r>
            <a:r>
              <a:rPr lang="en" sz="1400"/>
              <a:t> = subset of I</a:t>
            </a:r>
            <a:r>
              <a:rPr baseline="-25000" lang="en" sz="1400"/>
              <a:t>w</a:t>
            </a:r>
            <a:r>
              <a:rPr lang="en" sz="1400"/>
              <a:t>(D,n</a:t>
            </a:r>
            <a:r>
              <a:rPr baseline="-25000" lang="en" sz="1400"/>
              <a:t>l</a:t>
            </a:r>
            <a:r>
              <a:rPr lang="en" sz="1400"/>
              <a:t>) where </a:t>
            </a:r>
            <a:r>
              <a:rPr lang="en" sz="1400">
                <a:solidFill>
                  <a:srgbClr val="0000FF"/>
                </a:solidFill>
              </a:rPr>
              <a:t>cand</a:t>
            </a:r>
            <a:r>
              <a:rPr lang="en" sz="1400"/>
              <a:t> = </a:t>
            </a:r>
            <a:r>
              <a:rPr b="1" lang="en" sz="1400"/>
              <a:t>TRUE</a:t>
            </a:r>
          </a:p>
          <a:p>
            <a:pPr indent="-317500" lvl="0" marL="457200" rtl="0">
              <a:spcBef>
                <a:spcPts val="0"/>
              </a:spcBef>
              <a:buSzPct val="100000"/>
              <a:buChar char="-"/>
            </a:pPr>
            <a:r>
              <a:rPr lang="en" sz="1400">
                <a:solidFill>
                  <a:srgbClr val="000000"/>
                </a:solidFill>
              </a:rPr>
              <a:t>L</a:t>
            </a:r>
            <a:r>
              <a:rPr baseline="30000" lang="en" sz="1400">
                <a:solidFill>
                  <a:srgbClr val="000000"/>
                </a:solidFill>
              </a:rPr>
              <a:t>F</a:t>
            </a:r>
            <a:r>
              <a:rPr baseline="-25000" lang="en" sz="1400">
                <a:solidFill>
                  <a:srgbClr val="000000"/>
                </a:solidFill>
              </a:rPr>
              <a:t>W </a:t>
            </a:r>
            <a:r>
              <a:rPr lang="en" sz="1400"/>
              <a:t>= I</a:t>
            </a:r>
            <a:r>
              <a:rPr baseline="-25000" lang="en" sz="1400"/>
              <a:t>w</a:t>
            </a:r>
            <a:r>
              <a:rPr lang="en" sz="1400"/>
              <a:t>(D,n</a:t>
            </a:r>
            <a:r>
              <a:rPr baseline="-25000" lang="en" sz="1400"/>
              <a:t>l</a:t>
            </a:r>
            <a:r>
              <a:rPr lang="en" sz="1400"/>
              <a:t>) - L</a:t>
            </a:r>
            <a:r>
              <a:rPr baseline="30000" lang="en" sz="1400"/>
              <a:t>T</a:t>
            </a:r>
            <a:r>
              <a:rPr baseline="-25000" lang="en" sz="1400"/>
              <a:t>W</a:t>
            </a:r>
          </a:p>
          <a:p>
            <a:pPr indent="-317500" lvl="0" marL="457200" rtl="0">
              <a:spcBef>
                <a:spcPts val="0"/>
              </a:spcBef>
              <a:buSzPct val="100000"/>
              <a:buChar char="-"/>
            </a:pPr>
            <a:r>
              <a:rPr lang="en" sz="1400"/>
              <a:t>P</a:t>
            </a:r>
            <a:r>
              <a:rPr baseline="-25000" lang="en" sz="1400"/>
              <a:t>sky</a:t>
            </a:r>
            <a:r>
              <a:rPr lang="en" sz="1400"/>
              <a:t>(W)=</a:t>
            </a:r>
            <a:r>
              <a:rPr b="1" lang="en" sz="1400"/>
              <a:t>0.9</a:t>
            </a:r>
            <a:r>
              <a:rPr lang="en" sz="1400"/>
              <a:t>, P</a:t>
            </a:r>
            <a:r>
              <a:rPr baseline="-25000" lang="en" sz="1400"/>
              <a:t>sky</a:t>
            </a:r>
            <a:r>
              <a:rPr lang="en" sz="1400"/>
              <a:t>(X)=</a:t>
            </a:r>
            <a:r>
              <a:rPr b="1" lang="en" sz="1400"/>
              <a:t>0.4 ,</a:t>
            </a:r>
            <a:r>
              <a:rPr lang="en" sz="1400"/>
              <a:t> Psky(Y)= </a:t>
            </a:r>
            <a:r>
              <a:rPr b="1" lang="en" sz="1400"/>
              <a:t>0.036 </a:t>
            </a:r>
            <a:r>
              <a:rPr lang="en" sz="1400"/>
              <a:t>and P</a:t>
            </a:r>
            <a:r>
              <a:rPr baseline="-25000" lang="en" sz="1400"/>
              <a:t>sky</a:t>
            </a:r>
            <a:r>
              <a:rPr lang="en" sz="1400"/>
              <a:t>(Z)=</a:t>
            </a:r>
            <a:r>
              <a:rPr b="1" lang="en" sz="1400"/>
              <a:t>0.74</a:t>
            </a:r>
            <a:r>
              <a:rPr lang="en" sz="1400"/>
              <a:t>.</a:t>
            </a:r>
          </a:p>
        </p:txBody>
      </p:sp>
      <p:pic>
        <p:nvPicPr>
          <p:cNvPr descr="Screenshot from 2017-02-15 00-33-51.png"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5199" y="3384050"/>
            <a:ext cx="7768800" cy="1759449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/>
          <p:nvPr/>
        </p:nvSpPr>
        <p:spPr>
          <a:xfrm>
            <a:off x="5399675" y="370775"/>
            <a:ext cx="856125" cy="384250"/>
          </a:xfrm>
          <a:prstGeom prst="flowChartProcess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6255800" y="370775"/>
            <a:ext cx="856125" cy="384250"/>
          </a:xfrm>
          <a:prstGeom prst="flowChartProcess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/>
          <p:nvPr/>
        </p:nvSpPr>
        <p:spPr>
          <a:xfrm>
            <a:off x="6563275" y="647125"/>
            <a:ext cx="316800" cy="6675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6373812" y="1331375"/>
            <a:ext cx="620100" cy="13347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7462450" y="438175"/>
            <a:ext cx="1449300" cy="734700"/>
          </a:xfrm>
          <a:prstGeom prst="rect">
            <a:avLst/>
          </a:prstGeom>
          <a:solidFill>
            <a:srgbClr val="CCCCCC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/>
        </p:nvSpPr>
        <p:spPr>
          <a:xfrm>
            <a:off x="4348025" y="370775"/>
            <a:ext cx="674100" cy="3843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 txBox="1"/>
          <p:nvPr/>
        </p:nvSpPr>
        <p:spPr>
          <a:xfrm>
            <a:off x="4449150" y="336400"/>
            <a:ext cx="559500" cy="4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Map</a:t>
            </a:r>
          </a:p>
        </p:txBody>
      </p:sp>
      <p:sp>
        <p:nvSpPr>
          <p:cNvPr id="88" name="Shape 88"/>
          <p:cNvSpPr/>
          <p:nvPr/>
        </p:nvSpPr>
        <p:spPr>
          <a:xfrm>
            <a:off x="5037200" y="512325"/>
            <a:ext cx="288300" cy="101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 txBox="1"/>
          <p:nvPr/>
        </p:nvSpPr>
        <p:spPr>
          <a:xfrm>
            <a:off x="5547987" y="336425"/>
            <a:ext cx="316800" cy="4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</a:t>
            </a:r>
            <a:r>
              <a:rPr baseline="-25000" lang="en"/>
              <a:t>l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6563275" y="336375"/>
            <a:ext cx="316800" cy="4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5325500" y="59325"/>
            <a:ext cx="701100" cy="4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key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6563275" y="77025"/>
            <a:ext cx="701100" cy="5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value</a:t>
            </a:r>
          </a:p>
        </p:txBody>
      </p:sp>
      <p:cxnSp>
        <p:nvCxnSpPr>
          <p:cNvPr id="93" name="Shape 93"/>
          <p:cNvCxnSpPr/>
          <p:nvPr/>
        </p:nvCxnSpPr>
        <p:spPr>
          <a:xfrm>
            <a:off x="6383875" y="1766175"/>
            <a:ext cx="6135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4" name="Shape 94"/>
          <p:cNvCxnSpPr/>
          <p:nvPr/>
        </p:nvCxnSpPr>
        <p:spPr>
          <a:xfrm>
            <a:off x="6383875" y="2208450"/>
            <a:ext cx="627000" cy="27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95" name="Shape 95"/>
          <p:cNvSpPr txBox="1"/>
          <p:nvPr/>
        </p:nvSpPr>
        <p:spPr>
          <a:xfrm>
            <a:off x="6505950" y="1348325"/>
            <a:ext cx="374100" cy="4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</a:t>
            </a:r>
            <a:r>
              <a:rPr baseline="-25000" lang="en"/>
              <a:t>c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6442062" y="1772237"/>
            <a:ext cx="483600" cy="4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</a:t>
            </a:r>
            <a:r>
              <a:rPr baseline="30000" lang="en"/>
              <a:t>T</a:t>
            </a:r>
            <a:r>
              <a:rPr baseline="-25000" lang="en"/>
              <a:t>W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6441925" y="2208450"/>
            <a:ext cx="559500" cy="4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</a:t>
            </a:r>
            <a:r>
              <a:rPr baseline="30000" lang="en"/>
              <a:t>F</a:t>
            </a:r>
            <a:r>
              <a:rPr baseline="-25000" lang="en"/>
              <a:t>W</a:t>
            </a:r>
          </a:p>
        </p:txBody>
      </p:sp>
      <p:sp>
        <p:nvSpPr>
          <p:cNvPr id="98" name="Shape 98"/>
          <p:cNvSpPr/>
          <p:nvPr/>
        </p:nvSpPr>
        <p:spPr>
          <a:xfrm>
            <a:off x="6822050" y="1172875"/>
            <a:ext cx="822300" cy="424800"/>
          </a:xfrm>
          <a:prstGeom prst="bentUpArrow">
            <a:avLst>
              <a:gd fmla="val 25000" name="adj1"/>
              <a:gd fmla="val 25000" name="adj2"/>
              <a:gd fmla="val 25000" name="adj3"/>
            </a:avLst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7462450" y="77025"/>
            <a:ext cx="1510200" cy="5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Main Memory</a:t>
            </a:r>
          </a:p>
        </p:txBody>
      </p:sp>
      <p:cxnSp>
        <p:nvCxnSpPr>
          <p:cNvPr id="100" name="Shape 100"/>
          <p:cNvCxnSpPr>
            <a:stCxn id="85" idx="1"/>
            <a:endCxn id="85" idx="3"/>
          </p:cNvCxnSpPr>
          <p:nvPr/>
        </p:nvCxnSpPr>
        <p:spPr>
          <a:xfrm>
            <a:off x="7462450" y="805525"/>
            <a:ext cx="1449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1" name="Shape 101"/>
          <p:cNvCxnSpPr/>
          <p:nvPr/>
        </p:nvCxnSpPr>
        <p:spPr>
          <a:xfrm>
            <a:off x="7462450" y="613425"/>
            <a:ext cx="1449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2" name="Shape 102"/>
          <p:cNvCxnSpPr/>
          <p:nvPr/>
        </p:nvCxnSpPr>
        <p:spPr>
          <a:xfrm>
            <a:off x="7492900" y="980875"/>
            <a:ext cx="1449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3" name="Shape 103"/>
          <p:cNvCxnSpPr>
            <a:endCxn id="85" idx="2"/>
          </p:cNvCxnSpPr>
          <p:nvPr/>
        </p:nvCxnSpPr>
        <p:spPr>
          <a:xfrm flipH="1">
            <a:off x="8187100" y="431275"/>
            <a:ext cx="3300" cy="741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4" name="Shape 104"/>
          <p:cNvCxnSpPr/>
          <p:nvPr/>
        </p:nvCxnSpPr>
        <p:spPr>
          <a:xfrm flipH="1">
            <a:off x="8582275" y="434725"/>
            <a:ext cx="3300" cy="741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5" name="Shape 105"/>
          <p:cNvCxnSpPr/>
          <p:nvPr/>
        </p:nvCxnSpPr>
        <p:spPr>
          <a:xfrm flipH="1">
            <a:off x="7792125" y="431425"/>
            <a:ext cx="3300" cy="741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06" name="Shape 106"/>
          <p:cNvSpPr/>
          <p:nvPr/>
        </p:nvSpPr>
        <p:spPr>
          <a:xfrm>
            <a:off x="7630975" y="1685300"/>
            <a:ext cx="1280700" cy="357300"/>
          </a:xfrm>
          <a:prstGeom prst="round1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 txBox="1"/>
          <p:nvPr/>
        </p:nvSpPr>
        <p:spPr>
          <a:xfrm>
            <a:off x="7597275" y="1644850"/>
            <a:ext cx="1510200" cy="4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SkylineProb(U)</a:t>
            </a:r>
          </a:p>
        </p:txBody>
      </p:sp>
      <p:cxnSp>
        <p:nvCxnSpPr>
          <p:cNvPr id="108" name="Shape 108"/>
          <p:cNvCxnSpPr>
            <a:stCxn id="85" idx="2"/>
          </p:cNvCxnSpPr>
          <p:nvPr/>
        </p:nvCxnSpPr>
        <p:spPr>
          <a:xfrm flipH="1">
            <a:off x="8183800" y="1172875"/>
            <a:ext cx="3300" cy="444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9" name="Shape 109"/>
          <p:cNvCxnSpPr/>
          <p:nvPr/>
        </p:nvCxnSpPr>
        <p:spPr>
          <a:xfrm flipH="1">
            <a:off x="7954550" y="2042575"/>
            <a:ext cx="242700" cy="465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0" name="Shape 110"/>
          <p:cNvCxnSpPr/>
          <p:nvPr/>
        </p:nvCxnSpPr>
        <p:spPr>
          <a:xfrm>
            <a:off x="8210725" y="2049300"/>
            <a:ext cx="424800" cy="451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11" name="Shape 111"/>
          <p:cNvSpPr txBox="1"/>
          <p:nvPr/>
        </p:nvSpPr>
        <p:spPr>
          <a:xfrm>
            <a:off x="5547987" y="789637"/>
            <a:ext cx="1682100" cy="4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00"/>
              <a:t>Secondary Sorting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8320975" y="1949963"/>
            <a:ext cx="5259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&lt;T</a:t>
            </a:r>
            <a:r>
              <a:rPr baseline="-25000" lang="en"/>
              <a:t>p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7703600" y="1985125"/>
            <a:ext cx="483600" cy="4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&gt;</a:t>
            </a:r>
            <a:r>
              <a:rPr lang="en"/>
              <a:t>T</a:t>
            </a:r>
            <a:r>
              <a:rPr baseline="-25000" lang="en"/>
              <a:t>p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7801250" y="2414975"/>
            <a:ext cx="288300" cy="4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8528325" y="2414975"/>
            <a:ext cx="242700" cy="4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0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7498850" y="2569662"/>
            <a:ext cx="893100" cy="4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Skyline Object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8320975" y="2566375"/>
            <a:ext cx="893100" cy="4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Non-</a:t>
            </a:r>
            <a:r>
              <a:rPr lang="en" sz="1000"/>
              <a:t>Skyline Object</a:t>
            </a:r>
          </a:p>
        </p:txBody>
      </p:sp>
      <p:sp>
        <p:nvSpPr>
          <p:cNvPr id="118" name="Shape 118"/>
          <p:cNvSpPr/>
          <p:nvPr/>
        </p:nvSpPr>
        <p:spPr>
          <a:xfrm rot="-2447149">
            <a:off x="8170285" y="2879011"/>
            <a:ext cx="202071" cy="978541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 txBox="1"/>
          <p:nvPr/>
        </p:nvSpPr>
        <p:spPr>
          <a:xfrm>
            <a:off x="6880050" y="3154225"/>
            <a:ext cx="1548000" cy="4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00"/>
              <a:t>Output object &amp; its P</a:t>
            </a:r>
            <a:r>
              <a:rPr baseline="-25000" lang="en" sz="900"/>
              <a:t>sky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