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0"/>
  </p:notesMasterIdLst>
  <p:sldIdLst>
    <p:sldId id="256" r:id="rId2"/>
    <p:sldId id="257" r:id="rId3"/>
    <p:sldId id="267" r:id="rId4"/>
    <p:sldId id="268" r:id="rId5"/>
    <p:sldId id="269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398A50F-1A05-424C-8D1F-8A4EA347138D}">
          <p14:sldIdLst>
            <p14:sldId id="256"/>
            <p14:sldId id="257"/>
          </p14:sldIdLst>
        </p14:section>
        <p14:section name="Untitled Section" id="{BE27B810-B940-43F2-941E-BA1AFAE4977C}">
          <p14:sldIdLst>
            <p14:sldId id="267"/>
            <p14:sldId id="268"/>
            <p14:sldId id="269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70"/>
            <p14:sldId id="271"/>
            <p14:sldId id="272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5" d="100"/>
          <a:sy n="75" d="100"/>
        </p:scale>
        <p:origin x="84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1F355-333B-41CE-B6BA-03AE4AE75F4C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99D5C5-778A-41E0-872A-30AF86DD7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23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9D5C5-778A-41E0-872A-30AF86DD7C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83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9D5C5-778A-41E0-872A-30AF86DD7C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24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76A8-37E8-4571-8DC2-45ABE6D0BCD3}" type="datetime1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12E36-4732-4568-8D8B-1FECD71C6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220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E2C6-7DDB-4173-9BE9-F046204F90B0}" type="datetime1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12E36-4732-4568-8D8B-1FECD71C6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81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5C1A1-A3D5-4384-8266-EDA57E9BA54D}" type="datetime1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12E36-4732-4568-8D8B-1FECD71C6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82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4CB1-4D2D-49E0-9727-1EE4D7863189}" type="datetime1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12E36-4732-4568-8D8B-1FECD71C6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22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A130D-27DB-4F5F-8806-20E1F6DDE76F}" type="datetime1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12E36-4732-4568-8D8B-1FECD71C6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22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FB75D-2F48-40D3-8382-093F7D25F6EE}" type="datetime1">
              <a:rPr lang="en-US" smtClean="0"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12E36-4732-4568-8D8B-1FECD71C6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8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9BCF-2197-4BA0-BD97-DA157303F389}" type="datetime1">
              <a:rPr lang="en-US" smtClean="0"/>
              <a:t>1/31/2017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12E36-4732-4568-8D8B-1FECD71C6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32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22832-C29F-4634-843C-D4785045F9A8}" type="datetime1">
              <a:rPr lang="en-US" smtClean="0"/>
              <a:t>1/31/2017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12E36-4732-4568-8D8B-1FECD71C6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44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2FBEA-E71C-47AD-B952-FF34CB3ACF37}" type="datetime1">
              <a:rPr lang="en-US" smtClean="0"/>
              <a:t>1/31/2017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12E36-4732-4568-8D8B-1FECD71C6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36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87E6-735D-4CE8-9DE7-58E3C5539063}" type="datetime1">
              <a:rPr lang="en-US" smtClean="0"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12E36-4732-4568-8D8B-1FECD71C6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661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01C1-5E67-409F-ADE7-14F6FD2564A0}" type="datetime1">
              <a:rPr lang="en-US" smtClean="0"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12E36-4732-4568-8D8B-1FECD71C6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12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50B2C-4DC1-4E48-92AB-A75285943079}" type="datetime1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12E36-4732-4568-8D8B-1FECD71C6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04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100" y="444500"/>
            <a:ext cx="10325100" cy="3065463"/>
          </a:xfrm>
        </p:spPr>
        <p:txBody>
          <a:bodyPr>
            <a:normAutofit fontScale="90000"/>
          </a:bodyPr>
          <a:lstStyle/>
          <a:p>
            <a:r>
              <a:rPr lang="en-US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Effective Indexing for Approximate Constrained Shortest Path Queries on Large Road </a:t>
            </a:r>
            <a:r>
              <a:rPr lang="en-US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Networks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</a:t>
            </a:r>
            <a:r>
              <a:rPr lang="en-US" dirty="0" err="1" smtClean="0"/>
              <a:t>Sibo</a:t>
            </a:r>
            <a:r>
              <a:rPr lang="en-US" dirty="0" smtClean="0"/>
              <a:t> Wang, </a:t>
            </a:r>
            <a:r>
              <a:rPr lang="en-US" dirty="0" err="1" smtClean="0"/>
              <a:t>Xiaokui</a:t>
            </a:r>
            <a:r>
              <a:rPr lang="en-US" dirty="0" smtClean="0"/>
              <a:t> Xiao, Yin Yang, </a:t>
            </a:r>
            <a:r>
              <a:rPr lang="en-US" dirty="0" err="1" smtClean="0"/>
              <a:t>Wenqing</a:t>
            </a:r>
            <a:r>
              <a:rPr lang="en-US" dirty="0" smtClean="0"/>
              <a:t> Lin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12E36-4732-4568-8D8B-1FECD71C6E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2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500" y="317500"/>
            <a:ext cx="9906000" cy="6146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12E36-4732-4568-8D8B-1FECD71C6E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5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COLA-Index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What is a COLA-index?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Definition: 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Given an overlay graph G</a:t>
            </a:r>
            <a:r>
              <a:rPr lang="en-US" b="0" strike="noStrike" spc="-1" baseline="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o, 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 COLA index contains label sets B</a:t>
            </a:r>
            <a:r>
              <a:rPr lang="en-US" b="0" strike="noStrike" spc="-1" baseline="-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in 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(v</a:t>
            </a:r>
            <a:r>
              <a:rPr lang="en-US" b="0" strike="noStrike" spc="-1" baseline="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) and B</a:t>
            </a:r>
            <a:r>
              <a:rPr lang="en-US" b="0" strike="noStrike" spc="-1" baseline="-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out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(v</a:t>
            </a:r>
            <a:r>
              <a:rPr lang="en-US" b="0" strike="noStrike" spc="-1" baseline="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) for each vertex v</a:t>
            </a:r>
            <a:r>
              <a:rPr lang="en-US" b="0" strike="noStrike" spc="-1" baseline="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 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 G satisfying the following conditions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:</a:t>
            </a:r>
            <a:endParaRPr lang="en-US" sz="32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Each entry 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in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</a:t>
            </a:r>
            <a:r>
              <a:rPr lang="en-US" sz="2400" spc="-1" baseline="-33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in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(v</a:t>
            </a:r>
            <a:r>
              <a:rPr lang="en-US" sz="2400" spc="-1" baseline="33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) corresponds to a path from another vertex in G</a:t>
            </a:r>
            <a:r>
              <a:rPr lang="en-US" sz="2400" spc="-1" baseline="33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to v</a:t>
            </a:r>
            <a:r>
              <a:rPr lang="en-US" sz="2400" spc="-1" baseline="33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.</a:t>
            </a:r>
            <a:endParaRPr lang="en-US" sz="2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Each entry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in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</a:t>
            </a:r>
            <a:r>
              <a:rPr lang="en-US" sz="2400" spc="-1" baseline="-33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out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(v</a:t>
            </a:r>
            <a:r>
              <a:rPr lang="en-US" sz="2400" spc="-1" baseline="33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) corresponds to a path from v</a:t>
            </a:r>
            <a:r>
              <a:rPr lang="en-US" sz="2400" spc="-1" baseline="33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to another vertex in G</a:t>
            </a:r>
            <a:r>
              <a:rPr lang="en-US" sz="2400" spc="-1" baseline="33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.</a:t>
            </a:r>
            <a:endParaRPr lang="en-US" sz="2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For any path P between any two vertices s</a:t>
            </a:r>
            <a:r>
              <a:rPr lang="en-US" sz="2400" spc="-1" baseline="33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t</a:t>
            </a:r>
            <a:r>
              <a:rPr lang="en-US" sz="2400" spc="-1" baseline="33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ε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V</a:t>
            </a:r>
            <a:r>
              <a:rPr lang="en-US" sz="2400" spc="-1" baseline="33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( P may contain vertices in V/V</a:t>
            </a:r>
            <a:r>
              <a:rPr lang="en-US" sz="2400" spc="-1" baseline="33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) , the COLA index contains both an out-label in B</a:t>
            </a:r>
            <a:r>
              <a:rPr lang="en-US" sz="2400" spc="-1" baseline="-33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out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(s</a:t>
            </a:r>
            <a:r>
              <a:rPr lang="en-US" sz="2400" spc="-1" baseline="33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) with cost c</a:t>
            </a:r>
            <a:r>
              <a:rPr lang="en-US" sz="2400" spc="-1" baseline="-33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and length l</a:t>
            </a:r>
            <a:r>
              <a:rPr lang="en-US" sz="2400" spc="-1" baseline="-33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and an in-label in B</a:t>
            </a:r>
            <a:r>
              <a:rPr lang="en-US" sz="2400" spc="-1" baseline="-33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in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(t</a:t>
            </a:r>
            <a:r>
              <a:rPr lang="en-US" sz="2400" spc="-1" baseline="33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) with cost c</a:t>
            </a:r>
            <a:r>
              <a:rPr lang="en-US" sz="2400" spc="-1" baseline="-33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and length l</a:t>
            </a:r>
            <a:r>
              <a:rPr lang="en-US" sz="2400" spc="-1" baseline="-33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such that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</a:t>
            </a:r>
            <a:r>
              <a:rPr lang="en-US" sz="2400" spc="-1" baseline="-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+c</a:t>
            </a:r>
            <a:r>
              <a:rPr lang="en-US" sz="2400" spc="-1" baseline="-25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</a:t>
            </a:r>
            <a:r>
              <a:rPr lang="en-US" sz="2400" dirty="0" smtClean="0"/>
              <a:t> </a:t>
            </a:r>
            <a:r>
              <a:rPr lang="en-US" sz="2400" dirty="0"/>
              <a:t>≤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c(P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) and l</a:t>
            </a:r>
            <a:r>
              <a:rPr lang="en-US" sz="2400" spc="-1" baseline="-33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+l</a:t>
            </a:r>
            <a:r>
              <a:rPr lang="en-US" sz="2400" spc="-1" baseline="-33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 </a:t>
            </a:r>
            <a:r>
              <a:rPr lang="en-US" sz="2400" dirty="0" smtClean="0"/>
              <a:t>≤ α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.l(P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)</a:t>
            </a:r>
            <a:endParaRPr lang="en-US" sz="2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Example</a:t>
            </a:r>
            <a:r>
              <a:rPr 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12E36-4732-4568-8D8B-1FECD71C6E2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7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0" y="495300"/>
            <a:ext cx="10795000" cy="5681663"/>
          </a:xfrm>
        </p:spPr>
        <p:txBody>
          <a:bodyPr>
            <a:normAutofit/>
          </a:bodyPr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Let 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a =1.1 and P</a:t>
            </a:r>
            <a:r>
              <a:rPr lang="en-US" sz="2400" b="0" strike="noStrike" spc="-1" baseline="-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1</a:t>
            </a:r>
            <a:r>
              <a:rPr lang="en-US" sz="2400" b="0" strike="noStrike" spc="-1" baseline="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o 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=(v</a:t>
            </a:r>
            <a:r>
              <a:rPr lang="en-US" sz="2400" b="0" strike="noStrike" spc="-1" baseline="-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2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,v</a:t>
            </a:r>
            <a:r>
              <a:rPr lang="en-US" sz="2400" b="0" strike="noStrike" spc="-1" baseline="-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3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), P</a:t>
            </a:r>
            <a:r>
              <a:rPr lang="en-US" sz="2400" b="0" strike="noStrike" spc="-1" baseline="-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2</a:t>
            </a:r>
            <a:r>
              <a:rPr lang="en-US" sz="2400" b="0" strike="noStrike" spc="-1" baseline="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o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=(v</a:t>
            </a:r>
            <a:r>
              <a:rPr lang="en-US" sz="2400" b="0" strike="noStrike" spc="-1" baseline="-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3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,v</a:t>
            </a:r>
            <a:r>
              <a:rPr lang="en-US" sz="2400" b="0" strike="noStrike" spc="-1" baseline="-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5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) and P</a:t>
            </a:r>
            <a:r>
              <a:rPr lang="en-US" sz="2400" b="0" strike="noStrike" spc="-1" baseline="-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3</a:t>
            </a:r>
            <a:r>
              <a:rPr lang="en-US" sz="2400" b="0" strike="noStrike" spc="-1" baseline="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o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=(v</a:t>
            </a:r>
            <a:r>
              <a:rPr lang="en-US" sz="2400" b="0" strike="noStrike" spc="-1" baseline="-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2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,v</a:t>
            </a:r>
            <a:r>
              <a:rPr lang="en-US" sz="2400" b="0" strike="noStrike" spc="-1" baseline="-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5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). </a:t>
            </a:r>
            <a:endParaRPr lang="en-US" sz="2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Let P</a:t>
            </a:r>
            <a:r>
              <a:rPr lang="en-US" sz="2400" b="0" strike="noStrike" spc="-1" baseline="-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1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’ , P</a:t>
            </a:r>
            <a:r>
              <a:rPr lang="en-US" sz="2400" b="0" strike="noStrike" spc="-1" baseline="-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2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’ and P</a:t>
            </a:r>
            <a:r>
              <a:rPr lang="en-US" sz="2400" b="0" strike="noStrike" spc="-1" baseline="-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3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’ be three trivial paths from </a:t>
            </a:r>
          </a:p>
          <a:p>
            <a:pPr marL="108000" indent="0">
              <a:buClr>
                <a:srgbClr val="000000"/>
              </a:buClr>
              <a:buSzPct val="45000"/>
              <a:buNone/>
            </a:pP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	v</a:t>
            </a:r>
            <a:r>
              <a:rPr lang="en-US" sz="2400" b="0" strike="noStrike" spc="-1" baseline="-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2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 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to v</a:t>
            </a:r>
            <a:r>
              <a:rPr lang="en-US" sz="2400" b="0" strike="noStrike" spc="-1" baseline="-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2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, v</a:t>
            </a:r>
            <a:r>
              <a:rPr lang="en-US" sz="2400" b="0" strike="noStrike" spc="-1" baseline="-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3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 to v</a:t>
            </a:r>
            <a:r>
              <a:rPr lang="en-US" sz="2400" b="0" strike="noStrike" spc="-1" baseline="-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3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 and v</a:t>
            </a:r>
            <a:r>
              <a:rPr lang="en-US" sz="2400" b="0" strike="noStrike" spc="-1" baseline="-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5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 to v</a:t>
            </a:r>
            <a:r>
              <a:rPr lang="en-US" sz="2400" b="0" strike="noStrike" spc="-1" baseline="-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5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,</a:t>
            </a:r>
          </a:p>
          <a:p>
            <a:pPr marL="108000" indent="0">
              <a:buClr>
                <a:srgbClr val="000000"/>
              </a:buClr>
              <a:buSzPct val="45000"/>
              <a:buNone/>
            </a:pP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 with zero cost/length, respectively.</a:t>
            </a:r>
            <a:endParaRPr lang="en-US" sz="2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B</a:t>
            </a:r>
            <a:r>
              <a:rPr lang="en-US" b="0" strike="noStrike" spc="-1" baseline="-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out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(v</a:t>
            </a:r>
            <a:r>
              <a:rPr lang="en-US" b="0" strike="noStrike" spc="-1" baseline="-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2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) ={ P</a:t>
            </a:r>
            <a:r>
              <a:rPr lang="en-US" b="0" strike="noStrike" spc="-1" baseline="-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1</a:t>
            </a:r>
            <a:r>
              <a:rPr lang="en-US" b="0" strike="noStrike" spc="-1" baseline="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o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,P</a:t>
            </a:r>
            <a:r>
              <a:rPr lang="en-US" b="0" strike="noStrike" spc="-1" baseline="-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1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’} , B</a:t>
            </a:r>
            <a:r>
              <a:rPr lang="en-US" b="0" strike="noStrike" spc="-1" baseline="-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in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(v</a:t>
            </a:r>
            <a:r>
              <a:rPr lang="en-US" b="0" strike="noStrike" spc="-1" baseline="-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2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) = {P</a:t>
            </a:r>
            <a:r>
              <a:rPr lang="en-US" b="0" strike="noStrike" spc="-1" baseline="-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1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’}</a:t>
            </a:r>
            <a:endParaRPr lang="en-US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B</a:t>
            </a:r>
            <a:r>
              <a:rPr lang="en-US" b="0" strike="noStrike" spc="-1" baseline="-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out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(v</a:t>
            </a:r>
            <a:r>
              <a:rPr lang="en-US" b="0" strike="noStrike" spc="-1" baseline="-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3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) ={ P</a:t>
            </a:r>
            <a:r>
              <a:rPr lang="en-US" b="0" strike="noStrike" spc="-1" baseline="-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2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’} , B</a:t>
            </a:r>
            <a:r>
              <a:rPr lang="en-US" b="0" strike="noStrike" spc="-1" baseline="-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in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(v</a:t>
            </a:r>
            <a:r>
              <a:rPr lang="en-US" b="0" strike="noStrike" spc="-1" baseline="-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3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) = {P</a:t>
            </a:r>
            <a:r>
              <a:rPr lang="en-US" b="0" strike="noStrike" spc="-1" baseline="-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2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’}</a:t>
            </a:r>
            <a:endParaRPr lang="en-US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B</a:t>
            </a:r>
            <a:r>
              <a:rPr lang="en-US" b="0" strike="noStrike" spc="-1" baseline="-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out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(v</a:t>
            </a:r>
            <a:r>
              <a:rPr lang="en-US" b="0" strike="noStrike" spc="-1" baseline="-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5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) ={ P</a:t>
            </a:r>
            <a:r>
              <a:rPr lang="en-US" b="0" strike="noStrike" spc="-1" baseline="-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3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’} , B</a:t>
            </a:r>
            <a:r>
              <a:rPr lang="en-US" b="0" strike="noStrike" spc="-1" baseline="-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in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(v</a:t>
            </a:r>
            <a:r>
              <a:rPr lang="en-US" b="0" strike="noStrike" spc="-1" baseline="-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5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) = {P</a:t>
            </a:r>
            <a:r>
              <a:rPr lang="en-US" b="0" strike="noStrike" spc="-1" baseline="-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2</a:t>
            </a:r>
            <a:r>
              <a:rPr lang="en-US" b="0" strike="noStrike" spc="-1" baseline="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o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,P</a:t>
            </a:r>
            <a:r>
              <a:rPr lang="en-US" b="0" strike="noStrike" spc="-1" baseline="-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3</a:t>
            </a:r>
            <a:r>
              <a:rPr lang="en-US" b="0" strike="noStrike" spc="-1" baseline="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o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,P</a:t>
            </a:r>
            <a:r>
              <a:rPr lang="en-US" b="0" strike="noStrike" spc="-1" baseline="-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3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’}</a:t>
            </a:r>
            <a:endParaRPr lang="en-US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To satisfy condition 3:</a:t>
            </a:r>
            <a:endParaRPr lang="en-US" sz="2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Five paths concerning nodes in G</a:t>
            </a:r>
            <a:r>
              <a:rPr lang="en-US" b="0" strike="noStrike" spc="-1" baseline="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o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: P</a:t>
            </a:r>
            <a:r>
              <a:rPr lang="en-US" b="0" strike="noStrike" spc="-1" baseline="-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1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=((v</a:t>
            </a:r>
            <a:r>
              <a:rPr lang="en-US" b="0" strike="noStrike" spc="-1" baseline="-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2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,v</a:t>
            </a:r>
            <a:r>
              <a:rPr lang="en-US" b="0" strike="noStrike" spc="-1" baseline="-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4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),(v</a:t>
            </a:r>
            <a:r>
              <a:rPr lang="en-US" b="0" strike="noStrike" spc="-1" baseline="-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4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,v</a:t>
            </a:r>
            <a:r>
              <a:rPr lang="en-US" b="0" strike="noStrike" spc="-1" baseline="-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5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)), P</a:t>
            </a:r>
            <a:r>
              <a:rPr lang="en-US" b="0" strike="noStrike" spc="-1" baseline="-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2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=(v</a:t>
            </a:r>
            <a:r>
              <a:rPr lang="en-US" b="0" strike="noStrike" spc="-1" baseline="-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2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,v</a:t>
            </a:r>
            <a:r>
              <a:rPr lang="en-US" b="0" strike="noStrike" spc="-1" baseline="-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3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), P</a:t>
            </a:r>
            <a:r>
              <a:rPr lang="en-US" b="0" strike="noStrike" spc="-1" baseline="-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3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=(v</a:t>
            </a:r>
            <a:r>
              <a:rPr lang="en-US" b="0" strike="noStrike" spc="-1" baseline="-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3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,v</a:t>
            </a:r>
            <a:r>
              <a:rPr lang="en-US" b="0" strike="noStrike" spc="-1" baseline="-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5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), P</a:t>
            </a:r>
            <a:r>
              <a:rPr lang="en-US" b="0" strike="noStrike" spc="-1" baseline="-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4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=(v</a:t>
            </a:r>
            <a:r>
              <a:rPr lang="en-US" b="0" strike="noStrike" spc="-1" baseline="-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2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,v</a:t>
            </a:r>
            <a:r>
              <a:rPr lang="en-US" b="0" strike="noStrike" spc="-1" baseline="-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5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), P</a:t>
            </a:r>
            <a:r>
              <a:rPr lang="en-US" b="0" strike="noStrike" spc="-1" baseline="-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5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=((v</a:t>
            </a:r>
            <a:r>
              <a:rPr lang="en-US" b="0" strike="noStrike" spc="-1" baseline="-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2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,v</a:t>
            </a:r>
            <a:r>
              <a:rPr lang="en-US" b="0" strike="noStrike" spc="-1" baseline="-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3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),(v</a:t>
            </a:r>
            <a:r>
              <a:rPr lang="en-US" b="0" strike="noStrike" spc="-1" baseline="-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3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,v</a:t>
            </a:r>
            <a:r>
              <a:rPr lang="en-US" b="0" strike="noStrike" spc="-1" baseline="-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5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))</a:t>
            </a:r>
            <a:endParaRPr lang="en-US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P</a:t>
            </a:r>
            <a:r>
              <a:rPr lang="en-US" b="0" strike="noStrike" spc="-1" baseline="-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1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 has cost(c</a:t>
            </a:r>
            <a:r>
              <a:rPr lang="en-US" b="0" strike="noStrike" spc="-1" baseline="-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1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) = 6 and length(l</a:t>
            </a:r>
            <a:r>
              <a:rPr lang="en-US" b="0" strike="noStrike" spc="-1" baseline="-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1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) = 5</a:t>
            </a:r>
            <a:endParaRPr lang="en-US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But P</a:t>
            </a:r>
            <a:r>
              <a:rPr lang="en-US" b="0" strike="noStrike" spc="-1" baseline="-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1</a:t>
            </a:r>
            <a:r>
              <a:rPr lang="en-US" b="0" strike="noStrike" spc="-1" baseline="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o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 in B</a:t>
            </a:r>
            <a:r>
              <a:rPr lang="en-US" b="0" strike="noStrike" spc="-1" baseline="-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out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(v</a:t>
            </a:r>
            <a:r>
              <a:rPr lang="en-US" b="0" strike="noStrike" spc="-1" baseline="-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2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) and P</a:t>
            </a:r>
            <a:r>
              <a:rPr lang="en-US" b="0" strike="noStrike" spc="-1" baseline="-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2</a:t>
            </a:r>
            <a:r>
              <a:rPr lang="en-US" b="0" strike="noStrike" spc="-1" baseline="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o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 in B</a:t>
            </a:r>
            <a:r>
              <a:rPr lang="en-US" b="0" strike="noStrike" spc="-1" baseline="-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in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(v</a:t>
            </a:r>
            <a:r>
              <a:rPr lang="en-US" b="0" strike="noStrike" spc="-1" baseline="-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5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) has combined cost less than path P</a:t>
            </a:r>
            <a:r>
              <a:rPr lang="en-US" b="0" strike="noStrike" spc="-1" baseline="-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1</a:t>
            </a:r>
            <a:endParaRPr lang="en-US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i.e. c(P</a:t>
            </a:r>
            <a:r>
              <a:rPr lang="en-US" sz="2400" b="0" strike="noStrike" spc="-1" baseline="-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1</a:t>
            </a:r>
            <a:r>
              <a:rPr lang="en-US" sz="2400" b="0" strike="noStrike" spc="-1" baseline="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o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) + c(P</a:t>
            </a:r>
            <a:r>
              <a:rPr lang="en-US" sz="2400" b="0" strike="noStrike" spc="-1" baseline="-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2</a:t>
            </a:r>
            <a:r>
              <a:rPr lang="en-US" sz="2400" b="0" strike="noStrike" spc="-1" baseline="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o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) </a:t>
            </a:r>
            <a:r>
              <a:rPr lang="en-US" sz="2400" dirty="0"/>
              <a:t>≤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 c(P</a:t>
            </a:r>
            <a:r>
              <a:rPr lang="en-US" sz="2400" b="0" strike="noStrike" spc="-1" baseline="-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1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) and l(P</a:t>
            </a:r>
            <a:r>
              <a:rPr lang="en-US" sz="2400" b="0" strike="noStrike" spc="-1" baseline="-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1</a:t>
            </a:r>
            <a:r>
              <a:rPr lang="en-US" sz="2400" b="0" strike="noStrike" spc="-1" baseline="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o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)+l(P</a:t>
            </a:r>
            <a:r>
              <a:rPr lang="en-US" sz="2400" b="0" strike="noStrike" spc="-1" baseline="-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2</a:t>
            </a:r>
            <a:r>
              <a:rPr lang="en-US" sz="2400" b="0" strike="noStrike" spc="-1" baseline="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o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) </a:t>
            </a:r>
            <a:r>
              <a:rPr lang="en-US" sz="2400" dirty="0" smtClean="0"/>
              <a:t> </a:t>
            </a:r>
            <a:r>
              <a:rPr lang="en-US" sz="2400" dirty="0"/>
              <a:t>≤ α 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.l(p1)</a:t>
            </a:r>
            <a:endParaRPr lang="en-US" sz="2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12E36-4732-4568-8D8B-1FECD71C6E26}" type="slidenum">
              <a:rPr lang="en-US" smtClean="0"/>
              <a:t>12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1054100"/>
            <a:ext cx="4165599" cy="20945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32295" y="2101516"/>
            <a:ext cx="463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P</a:t>
            </a:r>
            <a:r>
              <a:rPr lang="en-US" spc="-1" baseline="-33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1</a:t>
            </a:r>
            <a:r>
              <a:rPr lang="en-US" spc="-1" baseline="33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750534" y="2470848"/>
            <a:ext cx="463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P</a:t>
            </a:r>
            <a:r>
              <a:rPr lang="en-US" spc="-1" baseline="-33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2</a:t>
            </a:r>
            <a:r>
              <a:rPr lang="en-US" spc="-1" baseline="33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o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91632" y="1073666"/>
            <a:ext cx="463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P</a:t>
            </a:r>
            <a:r>
              <a:rPr lang="en-US" spc="-1" baseline="-33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3</a:t>
            </a:r>
            <a:r>
              <a:rPr lang="en-US" spc="-1" baseline="33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tandard Symbols L"/>
              </a:rPr>
              <a:t>o</a:t>
            </a:r>
            <a:endParaRPr lang="en-US" dirty="0"/>
          </a:p>
        </p:txBody>
      </p:sp>
      <p:pic>
        <p:nvPicPr>
          <p:cNvPr id="9" name="Content Placeholder 5"/>
          <p:cNvPicPr>
            <a:picLocks/>
          </p:cNvPicPr>
          <p:nvPr/>
        </p:nvPicPr>
        <p:blipFill>
          <a:blip r:embed="rId3"/>
          <a:stretch/>
        </p:blipFill>
        <p:spPr>
          <a:xfrm>
            <a:off x="2567523" y="109680"/>
            <a:ext cx="4521200" cy="352485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380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Processing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main idea of COLA query processing is to build </a:t>
            </a:r>
            <a:r>
              <a:rPr lang="en-US" sz="2400" dirty="0" smtClean="0"/>
              <a:t>B</a:t>
            </a:r>
            <a:r>
              <a:rPr lang="en-US" sz="2400" baseline="-25000" dirty="0" smtClean="0"/>
              <a:t>out</a:t>
            </a:r>
            <a:r>
              <a:rPr lang="en-US" sz="2400" dirty="0" smtClean="0"/>
              <a:t>(s) and </a:t>
            </a:r>
            <a:r>
              <a:rPr lang="en-US" sz="2400" dirty="0"/>
              <a:t>B</a:t>
            </a:r>
            <a:r>
              <a:rPr lang="en-US" sz="2400" baseline="-25000" dirty="0"/>
              <a:t>in</a:t>
            </a:r>
            <a:r>
              <a:rPr lang="en-US" sz="2400" dirty="0"/>
              <a:t>(t) during query time, using the COLA index as well </a:t>
            </a:r>
            <a:r>
              <a:rPr lang="en-US" sz="2400" dirty="0" smtClean="0"/>
              <a:t>as subgraphs </a:t>
            </a:r>
            <a:r>
              <a:rPr lang="en-US" sz="2400" dirty="0" err="1"/>
              <a:t>G</a:t>
            </a:r>
            <a:r>
              <a:rPr lang="en-US" sz="2400" baseline="-25000" dirty="0" err="1"/>
              <a:t>s</a:t>
            </a:r>
            <a:r>
              <a:rPr lang="en-US" sz="2400" dirty="0" err="1"/>
              <a:t>,G</a:t>
            </a:r>
            <a:r>
              <a:rPr lang="en-US" sz="2400" baseline="-25000" dirty="0" err="1"/>
              <a:t>t</a:t>
            </a:r>
            <a:r>
              <a:rPr lang="en-US" sz="2400" dirty="0"/>
              <a:t> ∈ T containing s and t, respectively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B</a:t>
            </a:r>
            <a:r>
              <a:rPr lang="en-US" sz="2400" baseline="-25000" dirty="0"/>
              <a:t>out</a:t>
            </a:r>
            <a:r>
              <a:rPr lang="en-US" sz="2400" dirty="0"/>
              <a:t>(s) and B</a:t>
            </a:r>
            <a:r>
              <a:rPr lang="en-US" sz="2400" baseline="-25000" dirty="0"/>
              <a:t>in</a:t>
            </a:r>
            <a:r>
              <a:rPr lang="en-US" sz="2400" dirty="0"/>
              <a:t>(t) must satisfy that the α-CSP result can </a:t>
            </a:r>
            <a:r>
              <a:rPr lang="en-US" sz="2400" dirty="0" smtClean="0"/>
              <a:t>be obtained </a:t>
            </a:r>
            <a:r>
              <a:rPr lang="en-US" sz="2400" dirty="0"/>
              <a:t>by concatenating a path from B</a:t>
            </a:r>
            <a:r>
              <a:rPr lang="en-US" sz="2400" baseline="-25000" dirty="0"/>
              <a:t>out</a:t>
            </a:r>
            <a:r>
              <a:rPr lang="en-US" sz="2400" dirty="0"/>
              <a:t>(s) and another </a:t>
            </a:r>
            <a:r>
              <a:rPr lang="en-US" sz="2400" dirty="0" smtClean="0"/>
              <a:t>from B</a:t>
            </a:r>
            <a:r>
              <a:rPr lang="en-US" sz="2400" baseline="-25000" dirty="0" smtClean="0"/>
              <a:t>in</a:t>
            </a:r>
            <a:r>
              <a:rPr lang="en-US" sz="2400" dirty="0" smtClean="0"/>
              <a:t>(t).</a:t>
            </a:r>
          </a:p>
          <a:p>
            <a:r>
              <a:rPr lang="en-US" sz="2400" dirty="0"/>
              <a:t>The main challenge thus lies in the computation of B</a:t>
            </a:r>
            <a:r>
              <a:rPr lang="en-US" sz="2400" baseline="-25000" dirty="0"/>
              <a:t>out</a:t>
            </a:r>
            <a:r>
              <a:rPr lang="en-US" sz="2400" dirty="0"/>
              <a:t>(s) </a:t>
            </a:r>
            <a:r>
              <a:rPr lang="en-US" sz="2400" dirty="0" smtClean="0"/>
              <a:t>and B</a:t>
            </a:r>
            <a:r>
              <a:rPr lang="en-US" sz="2400" baseline="-25000" dirty="0" smtClean="0"/>
              <a:t>in</a:t>
            </a:r>
            <a:r>
              <a:rPr lang="en-US" sz="2400" dirty="0" smtClean="0"/>
              <a:t>(t</a:t>
            </a:r>
            <a:r>
              <a:rPr lang="en-US" sz="2400" dirty="0"/>
              <a:t>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12E36-4732-4568-8D8B-1FECD71C6E2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3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03200" y="159710"/>
            <a:ext cx="8597900" cy="6196639"/>
          </a:xfrm>
        </p:spPr>
        <p:txBody>
          <a:bodyPr>
            <a:normAutofit/>
          </a:bodyPr>
          <a:lstStyle/>
          <a:p>
            <a:r>
              <a:rPr lang="en-US" sz="1800" dirty="0" smtClean="0"/>
              <a:t>Given an </a:t>
            </a:r>
            <a:r>
              <a:rPr lang="en-US" sz="1800" u="sng" spc="-1" dirty="0">
                <a:uFill>
                  <a:solidFill>
                    <a:srgbClr val="FFFFFF"/>
                  </a:solidFill>
                </a:uFill>
                <a:ea typeface="DejaVu Sans"/>
              </a:rPr>
              <a:t>α-CSP</a:t>
            </a:r>
            <a:r>
              <a:rPr lang="en-US" sz="1800" dirty="0" smtClean="0"/>
              <a:t> query from v1 to v5 with cost threshold </a:t>
            </a:r>
            <a:r>
              <a:rPr lang="en-US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  <a:ea typeface="Ubuntu"/>
              </a:rPr>
              <a:t>θ</a:t>
            </a:r>
            <a:r>
              <a:rPr lang="en-US" sz="1800" dirty="0" smtClean="0"/>
              <a:t> = 7 and </a:t>
            </a:r>
            <a:r>
              <a:rPr lang="en-US" sz="1800" u="sng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α</a:t>
            </a:r>
            <a:r>
              <a:rPr lang="en-US" sz="1800" dirty="0" smtClean="0"/>
              <a:t>=1.1</a:t>
            </a:r>
          </a:p>
          <a:p>
            <a:r>
              <a:rPr lang="en-US" sz="1800" dirty="0" smtClean="0"/>
              <a:t>Check v1 </a:t>
            </a:r>
            <a:r>
              <a:rPr lang="en-US" sz="1800" dirty="0"/>
              <a:t>and v5 are boundary </a:t>
            </a:r>
            <a:r>
              <a:rPr lang="en-US" sz="1800" dirty="0" smtClean="0"/>
              <a:t>vertices?</a:t>
            </a:r>
          </a:p>
          <a:p>
            <a:r>
              <a:rPr lang="en-US" sz="1800" dirty="0"/>
              <a:t>Since v5 is a </a:t>
            </a:r>
            <a:r>
              <a:rPr lang="en-US" sz="1800" dirty="0" smtClean="0"/>
              <a:t>boundary vertex</a:t>
            </a:r>
            <a:r>
              <a:rPr lang="en-US" sz="1800" dirty="0"/>
              <a:t>, </a:t>
            </a:r>
            <a:r>
              <a:rPr lang="en-US" sz="1800" dirty="0" smtClean="0"/>
              <a:t>Bin(v5</a:t>
            </a:r>
            <a:r>
              <a:rPr lang="en-US" sz="1800" dirty="0"/>
              <a:t>) = {P</a:t>
            </a:r>
            <a:r>
              <a:rPr lang="en-US" sz="1800" dirty="0" smtClean="0"/>
              <a:t>◦2 </a:t>
            </a:r>
            <a:r>
              <a:rPr lang="en-US" sz="1800" dirty="0"/>
              <a:t>, P</a:t>
            </a:r>
            <a:r>
              <a:rPr lang="en-US" sz="1800" dirty="0" smtClean="0"/>
              <a:t>◦3 </a:t>
            </a:r>
            <a:r>
              <a:rPr lang="en-US" sz="1800" dirty="0"/>
              <a:t>, </a:t>
            </a:r>
            <a:r>
              <a:rPr lang="en-US" sz="1800" dirty="0" smtClean="0"/>
              <a:t>P′3 } from COLA-index.</a:t>
            </a:r>
          </a:p>
          <a:p>
            <a:r>
              <a:rPr lang="en-US" sz="1800" dirty="0" smtClean="0"/>
              <a:t>But </a:t>
            </a:r>
            <a:r>
              <a:rPr lang="en-US" sz="1800" dirty="0"/>
              <a:t>v1 is not a boundary vertex, its </a:t>
            </a:r>
            <a:r>
              <a:rPr lang="en-US" sz="1800" dirty="0" smtClean="0"/>
              <a:t>out-label set </a:t>
            </a:r>
            <a:r>
              <a:rPr lang="en-US" sz="1800" dirty="0"/>
              <a:t>Bout(v1) needs to be computed on the </a:t>
            </a:r>
            <a:r>
              <a:rPr lang="en-US" sz="1800" dirty="0" smtClean="0"/>
              <a:t>fly</a:t>
            </a:r>
          </a:p>
          <a:p>
            <a:r>
              <a:rPr lang="en-US" sz="1800" i="1" dirty="0" smtClean="0"/>
              <a:t>COLA </a:t>
            </a:r>
            <a:r>
              <a:rPr lang="en-US" sz="1800" dirty="0" smtClean="0"/>
              <a:t>initiates </a:t>
            </a:r>
            <a:r>
              <a:rPr lang="en-US" sz="1800" dirty="0"/>
              <a:t>a Dijkstra-like search from </a:t>
            </a:r>
            <a:r>
              <a:rPr lang="en-US" sz="1800" dirty="0" smtClean="0"/>
              <a:t>v1 to other vertices in v1’s subgraph</a:t>
            </a:r>
          </a:p>
          <a:p>
            <a:r>
              <a:rPr lang="en-US" sz="1800" dirty="0"/>
              <a:t>it retrieves the skyline set from v1 to </a:t>
            </a:r>
            <a:r>
              <a:rPr lang="en-US" sz="1800" dirty="0" smtClean="0"/>
              <a:t>v2, which contains only </a:t>
            </a:r>
            <a:r>
              <a:rPr lang="en-US" sz="1800" dirty="0"/>
              <a:t>P1 = </a:t>
            </a:r>
            <a:r>
              <a:rPr lang="en-US" sz="1800" dirty="0" smtClean="0"/>
              <a:t>(</a:t>
            </a:r>
            <a:r>
              <a:rPr lang="en-US" sz="1800" dirty="0"/>
              <a:t>v1, v2</a:t>
            </a:r>
            <a:r>
              <a:rPr lang="en-US" sz="1800" dirty="0" smtClean="0"/>
              <a:t>)</a:t>
            </a:r>
          </a:p>
          <a:p>
            <a:r>
              <a:rPr lang="en-US" sz="1800" dirty="0"/>
              <a:t>Then, it joins the skyline set </a:t>
            </a:r>
            <a:r>
              <a:rPr lang="en-US" sz="1800" dirty="0" smtClean="0"/>
              <a:t>with Bout(v2</a:t>
            </a:r>
            <a:r>
              <a:rPr lang="en-US" sz="1800" dirty="0"/>
              <a:t>), and adds the joined </a:t>
            </a:r>
            <a:r>
              <a:rPr lang="en-US" sz="1800" dirty="0" smtClean="0"/>
              <a:t>paths </a:t>
            </a:r>
            <a:r>
              <a:rPr lang="en-US" sz="1800" dirty="0"/>
              <a:t>into Bout(v1) if they </a:t>
            </a:r>
            <a:r>
              <a:rPr lang="en-US" sz="1800" dirty="0" smtClean="0"/>
              <a:t>are not </a:t>
            </a:r>
            <a:r>
              <a:rPr lang="en-US" sz="1800" dirty="0"/>
              <a:t>α-dominated by any path in Bout(v1</a:t>
            </a:r>
            <a:r>
              <a:rPr lang="en-US" sz="1800" dirty="0" smtClean="0"/>
              <a:t>)</a:t>
            </a:r>
          </a:p>
          <a:p>
            <a:r>
              <a:rPr lang="en-US" sz="1800" dirty="0"/>
              <a:t>After that, we </a:t>
            </a:r>
            <a:r>
              <a:rPr lang="en-US" sz="1800" dirty="0" smtClean="0"/>
              <a:t>have Bout(v1</a:t>
            </a:r>
            <a:r>
              <a:rPr lang="en-US" sz="1800" dirty="0"/>
              <a:t>) = {P1, P1 · P</a:t>
            </a:r>
            <a:r>
              <a:rPr lang="en-US" sz="1800" dirty="0" smtClean="0"/>
              <a:t>◦1 </a:t>
            </a:r>
            <a:r>
              <a:rPr lang="en-US" sz="1800" dirty="0"/>
              <a:t>}, where P1 · P</a:t>
            </a:r>
            <a:r>
              <a:rPr lang="en-US" sz="1800" dirty="0" smtClean="0"/>
              <a:t>◦1 </a:t>
            </a:r>
            <a:r>
              <a:rPr lang="en-US" sz="1800" dirty="0"/>
              <a:t>denotes the </a:t>
            </a:r>
            <a:r>
              <a:rPr lang="en-US" sz="1800" dirty="0" smtClean="0"/>
              <a:t>concatenation of </a:t>
            </a:r>
            <a:r>
              <a:rPr lang="en-US" sz="1800" dirty="0"/>
              <a:t>P1 and P</a:t>
            </a:r>
            <a:r>
              <a:rPr lang="en-US" sz="1800" dirty="0" smtClean="0"/>
              <a:t>◦1 .</a:t>
            </a:r>
          </a:p>
          <a:p>
            <a:r>
              <a:rPr lang="en-US" sz="1800" i="1" dirty="0"/>
              <a:t>COLA </a:t>
            </a:r>
            <a:r>
              <a:rPr lang="en-US" sz="1800" dirty="0"/>
              <a:t>retrieves the skyline set from v1 to v3, </a:t>
            </a:r>
            <a:r>
              <a:rPr lang="en-US" sz="1800" dirty="0" smtClean="0"/>
              <a:t>and joins </a:t>
            </a:r>
            <a:r>
              <a:rPr lang="en-US" sz="1800" dirty="0"/>
              <a:t>paths in the skyline set with Bout(v3). These paths </a:t>
            </a:r>
            <a:r>
              <a:rPr lang="en-US" sz="1800" dirty="0" smtClean="0"/>
              <a:t>are P2 </a:t>
            </a:r>
            <a:r>
              <a:rPr lang="en-US" sz="1800" dirty="0"/>
              <a:t>= </a:t>
            </a:r>
            <a:r>
              <a:rPr lang="en-US" sz="1800" dirty="0" smtClean="0"/>
              <a:t>(</a:t>
            </a:r>
            <a:r>
              <a:rPr lang="en-US" sz="1800" dirty="0"/>
              <a:t>v1, v3</a:t>
            </a:r>
            <a:r>
              <a:rPr lang="en-US" sz="1800" dirty="0" smtClean="0"/>
              <a:t>) </a:t>
            </a:r>
            <a:r>
              <a:rPr lang="en-US" sz="1800" dirty="0"/>
              <a:t>and P3 = </a:t>
            </a:r>
            <a:r>
              <a:rPr lang="en-US" sz="1800" dirty="0" smtClean="0"/>
              <a:t>[(</a:t>
            </a:r>
            <a:r>
              <a:rPr lang="en-US" sz="1800" dirty="0"/>
              <a:t>v1, v2), (v2, v3</a:t>
            </a:r>
            <a:r>
              <a:rPr lang="en-US" sz="1800" dirty="0" smtClean="0"/>
              <a:t>)]. </a:t>
            </a:r>
          </a:p>
          <a:p>
            <a:r>
              <a:rPr lang="en-US" sz="1800" dirty="0" smtClean="0"/>
              <a:t>P3(identical to P1·P</a:t>
            </a:r>
            <a:r>
              <a:rPr lang="en-US" sz="1800" dirty="0"/>
              <a:t>◦</a:t>
            </a:r>
            <a:r>
              <a:rPr lang="en-US" sz="1800" dirty="0" smtClean="0"/>
              <a:t>1) </a:t>
            </a:r>
            <a:r>
              <a:rPr lang="en-US" sz="1800" dirty="0"/>
              <a:t>is not added to Bout(v1), </a:t>
            </a:r>
            <a:r>
              <a:rPr lang="en-US" sz="1800" dirty="0" smtClean="0"/>
              <a:t>which ends </a:t>
            </a:r>
            <a:r>
              <a:rPr lang="en-US" sz="1800" dirty="0"/>
              <a:t>up with </a:t>
            </a:r>
          </a:p>
          <a:p>
            <a:pPr marL="0" indent="0">
              <a:buNone/>
            </a:pPr>
            <a:r>
              <a:rPr lang="en-US" sz="1800" dirty="0" smtClean="0"/>
              <a:t>	Bout(v1</a:t>
            </a:r>
            <a:r>
              <a:rPr lang="en-US" sz="1800" dirty="0"/>
              <a:t>) = {P1, </a:t>
            </a:r>
            <a:r>
              <a:rPr lang="en-US" sz="1800" dirty="0" smtClean="0"/>
              <a:t>P1・ P◦1 </a:t>
            </a:r>
            <a:r>
              <a:rPr lang="en-US" sz="1800" dirty="0"/>
              <a:t>, P2</a:t>
            </a:r>
            <a:r>
              <a:rPr lang="en-US" sz="1800" dirty="0" smtClean="0"/>
              <a:t>}.</a:t>
            </a:r>
          </a:p>
          <a:p>
            <a:r>
              <a:rPr lang="en-US" sz="1800" dirty="0"/>
              <a:t>By joining </a:t>
            </a:r>
            <a:r>
              <a:rPr lang="en-US" sz="1800" dirty="0" smtClean="0"/>
              <a:t>Bout(v1) and </a:t>
            </a:r>
            <a:r>
              <a:rPr lang="en-US" sz="1800" dirty="0"/>
              <a:t>Bin(v5), </a:t>
            </a:r>
            <a:r>
              <a:rPr lang="en-US" sz="1800" i="1" dirty="0"/>
              <a:t>COLA </a:t>
            </a:r>
            <a:r>
              <a:rPr lang="en-US" sz="1800" dirty="0"/>
              <a:t>retrieves a skyline set for all paths from v1 </a:t>
            </a:r>
            <a:r>
              <a:rPr lang="en-US" sz="1800" dirty="0" smtClean="0"/>
              <a:t>to v5</a:t>
            </a:r>
          </a:p>
          <a:p>
            <a:r>
              <a:rPr lang="en-US" sz="1800" dirty="0" smtClean="0"/>
              <a:t>i.e. P=[(v1,v2),(v2,v3),(v3,v5)]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12E36-4732-4568-8D8B-1FECD71C6E26}" type="slidenum">
              <a:rPr lang="en-US" smtClean="0"/>
              <a:t>14</a:t>
            </a:fld>
            <a:endParaRPr lang="en-US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9575" y="317500"/>
            <a:ext cx="2414225" cy="2222499"/>
          </a:xfrm>
          <a:prstGeom prst="rect">
            <a:avLst/>
          </a:prstGeom>
        </p:spPr>
      </p:pic>
      <p:pic>
        <p:nvPicPr>
          <p:cNvPr id="17" name="Content Placeholder 5"/>
          <p:cNvPicPr>
            <a:picLocks/>
          </p:cNvPicPr>
          <p:nvPr/>
        </p:nvPicPr>
        <p:blipFill>
          <a:blip r:embed="rId3"/>
          <a:stretch/>
        </p:blipFill>
        <p:spPr>
          <a:xfrm>
            <a:off x="8749687" y="2539998"/>
            <a:ext cx="3479800" cy="3655217"/>
          </a:xfrm>
          <a:prstGeom prst="rect">
            <a:avLst/>
          </a:prstGeom>
          <a:ln>
            <a:noFill/>
          </a:ln>
        </p:spPr>
      </p:pic>
      <p:sp>
        <p:nvSpPr>
          <p:cNvPr id="23" name="Right Arrow 22"/>
          <p:cNvSpPr/>
          <p:nvPr/>
        </p:nvSpPr>
        <p:spPr>
          <a:xfrm rot="18134915">
            <a:off x="9341126" y="3917019"/>
            <a:ext cx="817193" cy="2544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4267965">
            <a:off x="9917601" y="3976612"/>
            <a:ext cx="701338" cy="2255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10591800" y="4584700"/>
            <a:ext cx="660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1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5426"/>
            <a:ext cx="10515600" cy="67627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01701"/>
            <a:ext cx="10515600" cy="581977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</a:t>
            </a:r>
            <a:r>
              <a:rPr lang="en-US" sz="2400" cap="all" dirty="0" smtClean="0"/>
              <a:t>bservation</a:t>
            </a:r>
            <a:r>
              <a:rPr lang="en-US" sz="2400" dirty="0" smtClean="0"/>
              <a:t> 1</a:t>
            </a:r>
            <a:endParaRPr lang="en-US" sz="1800" dirty="0" smtClean="0"/>
          </a:p>
          <a:p>
            <a:r>
              <a:rPr lang="en-US" sz="1800" dirty="0" smtClean="0"/>
              <a:t>First </a:t>
            </a:r>
            <a:r>
              <a:rPr lang="en-US" sz="1800" dirty="0" smtClean="0"/>
              <a:t>optimization of the join between Bout(s) and Bin(t), </a:t>
            </a:r>
            <a:r>
              <a:rPr lang="en-US" sz="1800" dirty="0" smtClean="0"/>
              <a:t>:</a:t>
            </a:r>
            <a:endParaRPr lang="en-US" sz="1800" dirty="0" smtClean="0"/>
          </a:p>
          <a:p>
            <a:pPr lvl="1"/>
            <a:r>
              <a:rPr lang="en-US" sz="1400" dirty="0"/>
              <a:t>If c(Po)+c(Pi) &gt; θ, then joining Po (resp. Pi) with any </a:t>
            </a:r>
            <a:r>
              <a:rPr lang="en-US" sz="1400" dirty="0" smtClean="0"/>
              <a:t>path in </a:t>
            </a:r>
            <a:r>
              <a:rPr lang="en-US" sz="1400" dirty="0"/>
              <a:t>Bin(t) (resp. Bout(s)) with cost higher than Pi (resp. </a:t>
            </a:r>
            <a:r>
              <a:rPr lang="en-US" sz="1400" dirty="0" smtClean="0"/>
              <a:t>Po) cannot </a:t>
            </a:r>
            <a:r>
              <a:rPr lang="en-US" sz="1400" dirty="0"/>
              <a:t>lead to an α-CSP result;</a:t>
            </a:r>
          </a:p>
          <a:p>
            <a:pPr lvl="1"/>
            <a:r>
              <a:rPr lang="en-US" sz="1400" dirty="0" smtClean="0"/>
              <a:t>If </a:t>
            </a:r>
            <a:r>
              <a:rPr lang="en-US" sz="1400" dirty="0"/>
              <a:t>c(Po</a:t>
            </a:r>
            <a:r>
              <a:rPr lang="en-US" sz="1400" dirty="0" smtClean="0"/>
              <a:t>)+c(Pi</a:t>
            </a:r>
            <a:r>
              <a:rPr lang="en-US" sz="1400" dirty="0"/>
              <a:t>) ≤ θ , then joining Po (resp. Pi) with </a:t>
            </a:r>
            <a:r>
              <a:rPr lang="en-US" sz="1400" dirty="0" smtClean="0"/>
              <a:t>any path </a:t>
            </a:r>
            <a:r>
              <a:rPr lang="en-US" sz="1400" dirty="0"/>
              <a:t>in Bin(t) (resp. Bout(s)) with length longer than </a:t>
            </a:r>
            <a:r>
              <a:rPr lang="en-US" sz="1400" dirty="0" smtClean="0"/>
              <a:t>Pi (resp</a:t>
            </a:r>
            <a:r>
              <a:rPr lang="en-US" sz="1400" dirty="0"/>
              <a:t>. Po) can be discarded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12E36-4732-4568-8D8B-1FECD71C6E26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554852"/>
              </p:ext>
            </p:extLst>
          </p:nvPr>
        </p:nvGraphicFramePr>
        <p:xfrm>
          <a:off x="1346200" y="2725202"/>
          <a:ext cx="8128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211987">
                <a:tc>
                  <a:txBody>
                    <a:bodyPr/>
                    <a:lstStyle/>
                    <a:p>
                      <a:r>
                        <a:rPr lang="en-US" dirty="0" smtClean="0"/>
                        <a:t>Path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End</a:t>
                      </a:r>
                      <a:r>
                        <a:rPr lang="en-US" baseline="0" dirty="0" smtClean="0"/>
                        <a:t> Vertex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Length</a:t>
                      </a:r>
                      <a:endParaRPr lang="en-US" dirty="0"/>
                    </a:p>
                  </a:txBody>
                  <a:tcPr/>
                </a:tc>
              </a:tr>
              <a:tr h="211987">
                <a:tc>
                  <a:txBody>
                    <a:bodyPr/>
                    <a:lstStyle/>
                    <a:p>
                      <a:r>
                        <a:rPr lang="en-US" dirty="0" smtClean="0"/>
                        <a:t>Po1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211987">
                <a:tc>
                  <a:txBody>
                    <a:bodyPr/>
                    <a:lstStyle/>
                    <a:p>
                      <a:r>
                        <a:rPr lang="en-US" dirty="0" smtClean="0"/>
                        <a:t>Po2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211987">
                <a:tc>
                  <a:txBody>
                    <a:bodyPr/>
                    <a:lstStyle/>
                    <a:p>
                      <a:r>
                        <a:rPr lang="en-US" dirty="0" smtClean="0"/>
                        <a:t>Po3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211987">
                <a:tc>
                  <a:txBody>
                    <a:bodyPr/>
                    <a:lstStyle/>
                    <a:p>
                      <a:r>
                        <a:rPr lang="en-US" dirty="0" smtClean="0"/>
                        <a:t>Po4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2900" y="2725202"/>
            <a:ext cx="883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Bout(s)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791890"/>
              </p:ext>
            </p:extLst>
          </p:nvPr>
        </p:nvGraphicFramePr>
        <p:xfrm>
          <a:off x="1346200" y="4711700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Start Vertex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Length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Pi1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Pi2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Pi3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Pi4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79400" y="4711700"/>
            <a:ext cx="81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Bin(t)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639300" y="2612509"/>
            <a:ext cx="222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Cost constraint(</a:t>
            </a:r>
            <a:r>
              <a:rPr lang="en-US" dirty="0"/>
              <a:t>θ</a:t>
            </a:r>
            <a:r>
              <a:rPr lang="en-US" dirty="0" smtClean="0"/>
              <a:t>)=13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604000" y="6487597"/>
            <a:ext cx="270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LabelJoin</a:t>
            </a:r>
            <a:r>
              <a:rPr lang="en-US" dirty="0" smtClean="0"/>
              <a:t>(P*)=Po2.Pi3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13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241300"/>
            <a:ext cx="11506200" cy="6273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OBSERVATION 2. </a:t>
            </a:r>
            <a:endParaRPr lang="en-US" dirty="0" smtClean="0"/>
          </a:p>
          <a:p>
            <a:r>
              <a:rPr lang="en-US" sz="2400" dirty="0" smtClean="0"/>
              <a:t>Let </a:t>
            </a:r>
            <a:r>
              <a:rPr lang="en-US" sz="2400" dirty="0"/>
              <a:t>P be a path from s to w◦ from the </a:t>
            </a:r>
            <a:r>
              <a:rPr lang="en-US" sz="2400" dirty="0" smtClean="0"/>
              <a:t>join result </a:t>
            </a:r>
            <a:r>
              <a:rPr lang="en-US" sz="2400" dirty="0"/>
              <a:t>of </a:t>
            </a:r>
            <a:r>
              <a:rPr lang="en-US" sz="2400" dirty="0" smtClean="0"/>
              <a:t>skyline set L(v</a:t>
            </a:r>
            <a:r>
              <a:rPr lang="en-US" sz="2400" dirty="0"/>
              <a:t>◦) and Bout(v◦). P </a:t>
            </a:r>
            <a:r>
              <a:rPr lang="en-US" sz="2400" dirty="0" smtClean="0"/>
              <a:t> </a:t>
            </a:r>
            <a:r>
              <a:rPr lang="en-US" sz="2400" dirty="0"/>
              <a:t>c</a:t>
            </a:r>
            <a:r>
              <a:rPr lang="en-US" sz="2400" dirty="0" smtClean="0"/>
              <a:t>annot </a:t>
            </a:r>
            <a:r>
              <a:rPr lang="en-US" sz="2400" dirty="0"/>
              <a:t>possibly lead to an </a:t>
            </a:r>
            <a:r>
              <a:rPr lang="en-US" sz="2400" dirty="0" smtClean="0"/>
              <a:t>α-CSP result</a:t>
            </a:r>
            <a:r>
              <a:rPr lang="en-US" sz="2400" dirty="0"/>
              <a:t>, if any of the following is true</a:t>
            </a:r>
            <a:r>
              <a:rPr lang="en-US" sz="2400" dirty="0" smtClean="0"/>
              <a:t>.</a:t>
            </a:r>
          </a:p>
          <a:p>
            <a:pPr lvl="1"/>
            <a:r>
              <a:rPr lang="en-US" sz="2000" dirty="0" smtClean="0"/>
              <a:t> </a:t>
            </a:r>
            <a:r>
              <a:rPr lang="en-US" sz="2000" dirty="0"/>
              <a:t>w◦ cannot possibly reach t on the input graph </a:t>
            </a:r>
            <a:r>
              <a:rPr lang="en-US" sz="2000" dirty="0" smtClean="0"/>
              <a:t>G</a:t>
            </a:r>
            <a:endParaRPr lang="en-US" sz="2000" dirty="0"/>
          </a:p>
          <a:p>
            <a:pPr lvl="1"/>
            <a:r>
              <a:rPr lang="en-US" sz="2000" dirty="0" smtClean="0"/>
              <a:t>The minimum </a:t>
            </a:r>
            <a:r>
              <a:rPr lang="en-US" sz="2000" dirty="0"/>
              <a:t>cost for any path </a:t>
            </a:r>
            <a:r>
              <a:rPr lang="en-US" sz="2000" dirty="0" smtClean="0"/>
              <a:t>from w</a:t>
            </a:r>
            <a:r>
              <a:rPr lang="en-US" sz="2000" dirty="0"/>
              <a:t>◦ to t exceeds θ−c(P);</a:t>
            </a:r>
          </a:p>
          <a:p>
            <a:pPr lvl="1"/>
            <a:r>
              <a:rPr lang="en-US" sz="2000" dirty="0" smtClean="0"/>
              <a:t>There </a:t>
            </a:r>
            <a:r>
              <a:rPr lang="en-US" sz="2000" dirty="0"/>
              <a:t>exists a path P′ from s to t satisfying the cost </a:t>
            </a:r>
            <a:r>
              <a:rPr lang="en-US" sz="2000" dirty="0" smtClean="0"/>
              <a:t>constrain such </a:t>
            </a:r>
            <a:r>
              <a:rPr lang="en-US" sz="2000" dirty="0"/>
              <a:t>that the minimum length of any path from w◦ to</a:t>
            </a:r>
          </a:p>
          <a:p>
            <a:pPr marL="457200" lvl="1" indent="0">
              <a:buNone/>
            </a:pPr>
            <a:r>
              <a:rPr lang="en-US" sz="2000" dirty="0" smtClean="0"/>
              <a:t>	t </a:t>
            </a:r>
            <a:r>
              <a:rPr lang="en-US" sz="2000" dirty="0"/>
              <a:t>exceeds ℓ(P′)/</a:t>
            </a:r>
            <a:r>
              <a:rPr lang="el-GR" sz="2000" dirty="0"/>
              <a:t>α − ℓ(</a:t>
            </a:r>
            <a:r>
              <a:rPr lang="en-US" sz="2000" dirty="0"/>
              <a:t>P</a:t>
            </a:r>
            <a:r>
              <a:rPr lang="en-US" sz="2000" dirty="0" smtClean="0"/>
              <a:t>).</a:t>
            </a:r>
          </a:p>
          <a:p>
            <a:endParaRPr lang="en-US" sz="2400" dirty="0"/>
          </a:p>
          <a:p>
            <a:r>
              <a:rPr lang="en-US" sz="2400" dirty="0" smtClean="0"/>
              <a:t>According </a:t>
            </a:r>
            <a:r>
              <a:rPr lang="en-US" sz="2400" dirty="0"/>
              <a:t>to the above observation, before performing any </a:t>
            </a:r>
            <a:r>
              <a:rPr lang="en-US" sz="2400" dirty="0" smtClean="0"/>
              <a:t>join operation</a:t>
            </a:r>
            <a:r>
              <a:rPr lang="en-US" sz="2400" dirty="0"/>
              <a:t>, </a:t>
            </a:r>
            <a:endParaRPr lang="en-US" sz="2400" dirty="0" smtClean="0"/>
          </a:p>
          <a:p>
            <a:pPr lvl="1"/>
            <a:r>
              <a:rPr lang="en-US" sz="1800" dirty="0" smtClean="0"/>
              <a:t>we </a:t>
            </a:r>
            <a:r>
              <a:rPr lang="en-US" sz="1800" dirty="0"/>
              <a:t>first select a set of end </a:t>
            </a:r>
            <a:r>
              <a:rPr lang="en-US" sz="1800" dirty="0" smtClean="0"/>
              <a:t>vertices W </a:t>
            </a:r>
            <a:r>
              <a:rPr lang="en-US" sz="1800" dirty="0"/>
              <a:t>for the join </a:t>
            </a:r>
            <a:r>
              <a:rPr lang="en-US" sz="1800" dirty="0" smtClean="0"/>
              <a:t>results that </a:t>
            </a:r>
            <a:r>
              <a:rPr lang="en-US" sz="1800" dirty="0"/>
              <a:t>can possibly lead to an α-CSP result, which is </a:t>
            </a:r>
            <a:r>
              <a:rPr lang="en-US" sz="1800" dirty="0" smtClean="0"/>
              <a:t>incrementally pruned </a:t>
            </a:r>
            <a:r>
              <a:rPr lang="en-US" sz="1800" dirty="0"/>
              <a:t>using Observation 2. </a:t>
            </a:r>
            <a:endParaRPr lang="en-US" sz="1800" dirty="0" smtClean="0"/>
          </a:p>
          <a:p>
            <a:pPr lvl="1"/>
            <a:r>
              <a:rPr lang="en-US" sz="1800" dirty="0" smtClean="0"/>
              <a:t>Then</a:t>
            </a:r>
            <a:r>
              <a:rPr lang="en-US" sz="1800" dirty="0"/>
              <a:t>, we filter the </a:t>
            </a:r>
            <a:r>
              <a:rPr lang="en-US" sz="1800" i="1" dirty="0"/>
              <a:t>COLA </a:t>
            </a:r>
            <a:r>
              <a:rPr lang="en-US" sz="1800" dirty="0" smtClean="0"/>
              <a:t>Index</a:t>
            </a:r>
            <a:r>
              <a:rPr lang="en-US" sz="1800" dirty="0"/>
              <a:t>, </a:t>
            </a:r>
            <a:r>
              <a:rPr lang="en-US" sz="1800" dirty="0" smtClean="0"/>
              <a:t>and use </a:t>
            </a:r>
            <a:r>
              <a:rPr lang="en-US" sz="1800" dirty="0"/>
              <a:t>only the labels that reach a vertex in W</a:t>
            </a:r>
            <a:r>
              <a:rPr lang="en-US" sz="18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12E36-4732-4568-8D8B-1FECD71C6E2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4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5901"/>
            <a:ext cx="10515600" cy="633413"/>
          </a:xfrm>
        </p:spPr>
        <p:txBody>
          <a:bodyPr>
            <a:normAutofit/>
          </a:bodyPr>
          <a:lstStyle/>
          <a:p>
            <a:r>
              <a:rPr lang="en-US" sz="3600" dirty="0"/>
              <a:t>α</a:t>
            </a:r>
            <a:r>
              <a:rPr lang="en-US" sz="3600" dirty="0" smtClean="0"/>
              <a:t>-DIJK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49314"/>
            <a:ext cx="10515600" cy="532764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Index free solution used for:</a:t>
            </a:r>
          </a:p>
          <a:p>
            <a:pPr lvl="1"/>
            <a:r>
              <a:rPr lang="en-US" sz="1800" dirty="0" smtClean="0"/>
              <a:t>Computing skyline paths</a:t>
            </a:r>
          </a:p>
          <a:p>
            <a:pPr lvl="1"/>
            <a:r>
              <a:rPr lang="en-US" sz="1800" dirty="0" smtClean="0"/>
              <a:t>Intra-partition search during query processing in COLA</a:t>
            </a:r>
          </a:p>
          <a:p>
            <a:pPr lvl="1"/>
            <a:r>
              <a:rPr lang="en-US" sz="1800" dirty="0" smtClean="0"/>
              <a:t>For building the COLA index</a:t>
            </a:r>
          </a:p>
          <a:p>
            <a:pPr lvl="1"/>
            <a:r>
              <a:rPr lang="en-US" sz="1800" dirty="0" smtClean="0"/>
              <a:t>As a standalone index free solution for α-CSP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12E36-4732-4568-8D8B-1FECD71C6E26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05354"/>
              </p:ext>
            </p:extLst>
          </p:nvPr>
        </p:nvGraphicFramePr>
        <p:xfrm>
          <a:off x="1308100" y="3050735"/>
          <a:ext cx="8128000" cy="2295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65989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CP-</a:t>
                      </a:r>
                      <a:r>
                        <a:rPr lang="en-US" sz="1400" dirty="0" err="1" smtClean="0"/>
                        <a:t>Dijk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α-</a:t>
                      </a:r>
                      <a:r>
                        <a:rPr lang="en-US" sz="1400" dirty="0" err="1" smtClean="0"/>
                        <a:t>Dijk</a:t>
                      </a:r>
                      <a:endParaRPr lang="en-US" sz="1400" dirty="0"/>
                    </a:p>
                  </a:txBody>
                  <a:tcPr/>
                </a:tc>
              </a:tr>
              <a:tr h="1636071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dirty="0" smtClean="0"/>
                        <a:t>Distributes</a:t>
                      </a:r>
                      <a:r>
                        <a:rPr lang="en-US" sz="1400" baseline="0" dirty="0" smtClean="0"/>
                        <a:t> the “budget” for pruning equally to each vertex on the path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sz="1400" baseline="0" dirty="0" smtClean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baseline="0" dirty="0" smtClean="0"/>
                        <a:t>In case of many vertex on the path, each receives only little pruning power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dirty="0" smtClean="0"/>
                        <a:t>Distributes</a:t>
                      </a:r>
                      <a:r>
                        <a:rPr lang="en-US" sz="1400" baseline="0" dirty="0" smtClean="0"/>
                        <a:t> more pruning power to “Landmark vertexes” and lesser to other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sz="1400" baseline="0" dirty="0" smtClean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baseline="0" dirty="0" smtClean="0"/>
                        <a:t>Results in reduction of path to be examined and acceleration of query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664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600" y="423010"/>
            <a:ext cx="8775700" cy="593334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12E36-4732-4568-8D8B-1FECD71C6E2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96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indent="-227520">
              <a:buClr>
                <a:srgbClr val="000000"/>
              </a:buClr>
              <a:buFont typeface="Arial"/>
              <a:buChar char="•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Constrained Shortest Path(CSP) query</a:t>
            </a: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:</a:t>
            </a:r>
          </a:p>
          <a:p>
            <a:pPr lvl="1" indent="-227520">
              <a:buClr>
                <a:srgbClr val="000000"/>
              </a:buClr>
              <a:buFont typeface="Arial"/>
              <a:buChar char="•"/>
            </a:pP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finds the shortest path from an origin to destination based on the </a:t>
            </a: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given constraint</a:t>
            </a:r>
          </a:p>
          <a:p>
            <a:pPr indent="-227520">
              <a:buClr>
                <a:srgbClr val="000000"/>
              </a:buClr>
              <a:buFont typeface="Arial"/>
              <a:buChar char="•"/>
            </a:pP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Constraint?-+</a:t>
            </a:r>
          </a:p>
          <a:p>
            <a:pPr indent="-227520">
              <a:buClr>
                <a:srgbClr val="000000"/>
              </a:buClr>
              <a:buFont typeface="Arial"/>
              <a:buChar char="•"/>
            </a:pPr>
            <a:endParaRPr lang="en-US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ea typeface="DejaVu Sans"/>
            </a:endParaRPr>
          </a:p>
          <a:p>
            <a:pPr lvl="1" indent="-227520">
              <a:buClr>
                <a:srgbClr val="000000"/>
              </a:buClr>
              <a:buFont typeface="Arial"/>
              <a:buChar char="•"/>
            </a:pP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Time</a:t>
            </a:r>
          </a:p>
          <a:p>
            <a:pPr lvl="1" indent="-227520">
              <a:buClr>
                <a:srgbClr val="000000"/>
              </a:buClr>
              <a:buFont typeface="Arial"/>
              <a:buChar char="•"/>
            </a:pP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Distance</a:t>
            </a:r>
          </a:p>
          <a:p>
            <a:pPr lvl="1" indent="-227520">
              <a:buClr>
                <a:srgbClr val="000000"/>
              </a:buClr>
              <a:buFont typeface="Arial"/>
              <a:buChar char="•"/>
            </a:pP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Toll-Payment</a:t>
            </a:r>
          </a:p>
          <a:p>
            <a:pPr lvl="1" indent="-227520">
              <a:buClr>
                <a:srgbClr val="000000"/>
              </a:buClr>
              <a:buFont typeface="Arial"/>
              <a:buChar char="•"/>
            </a:pP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Safety </a:t>
            </a:r>
            <a:endParaRPr lang="en-US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ea typeface="DejaVu Sans"/>
            </a:endParaRPr>
          </a:p>
          <a:p>
            <a:pPr indent="-227520">
              <a:buClr>
                <a:srgbClr val="000000"/>
              </a:buClr>
              <a:buFont typeface="Arial"/>
              <a:buChar char="•"/>
            </a:pP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What </a:t>
            </a: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about+ </a:t>
            </a: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the Large </a:t>
            </a: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Networks</a:t>
            </a: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?</a:t>
            </a:r>
          </a:p>
          <a:p>
            <a:pPr marL="648000" lvl="2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Solutions available. But: </a:t>
            </a:r>
            <a:endParaRPr lang="en-US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Mostly approximate 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or Prohibitively Expensive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indent="-227520">
              <a:buClr>
                <a:srgbClr val="000000"/>
              </a:buClr>
              <a:buFont typeface="Arial"/>
              <a:buChar char="•"/>
            </a:pP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Expensive ,Why?</a:t>
            </a:r>
          </a:p>
          <a:p>
            <a:pPr lvl="1" indent="-2275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Fail to utilize the special properties of road networks</a:t>
            </a:r>
            <a:endParaRPr lang="en-US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indent="-2275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Most of them process queries without </a:t>
            </a:r>
            <a:r>
              <a:rPr lang="en-US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INDEXES</a:t>
            </a:r>
            <a:endParaRPr lang="en-US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ea typeface="DejaVu Sans"/>
            </a:endParaRPr>
          </a:p>
          <a:p>
            <a:pPr marL="1080" indent="0">
              <a:buClr>
                <a:srgbClr val="000000"/>
              </a:buClr>
              <a:buNone/>
            </a:pPr>
            <a:r>
              <a:rPr lang="en-US" sz="1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lang="en-US" sz="15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endParaRPr lang="en-US" sz="15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indent="-227520">
              <a:buClr>
                <a:srgbClr val="000000"/>
              </a:buClr>
              <a:buFont typeface="Arial"/>
              <a:buChar char="•"/>
            </a:pPr>
            <a:endParaRPr lang="en-US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12E36-4732-4568-8D8B-1FECD71C6E26}" type="slidenum">
              <a:rPr lang="en-US" smtClean="0"/>
              <a:t>2</a:t>
            </a:fld>
            <a:endParaRPr lang="en-US"/>
          </a:p>
        </p:txBody>
      </p:sp>
      <p:pic>
        <p:nvPicPr>
          <p:cNvPr id="6" name="Content Placeholder 4"/>
          <p:cNvPicPr>
            <a:picLocks/>
          </p:cNvPicPr>
          <p:nvPr/>
        </p:nvPicPr>
        <p:blipFill>
          <a:blip r:embed="rId3"/>
          <a:stretch/>
        </p:blipFill>
        <p:spPr>
          <a:xfrm>
            <a:off x="7632699" y="365125"/>
            <a:ext cx="4330701" cy="4076699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/>
          <a:stretch/>
        </p:blipFill>
        <p:spPr>
          <a:xfrm>
            <a:off x="7810501" y="365125"/>
            <a:ext cx="4337050" cy="4397376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5"/>
          <a:stretch/>
        </p:blipFill>
        <p:spPr>
          <a:xfrm>
            <a:off x="7550148" y="185738"/>
            <a:ext cx="4601920" cy="457676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983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spc="-1" dirty="0" smtClean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α-CSP QUERY: </a:t>
            </a:r>
            <a:r>
              <a:rPr lang="en-US" sz="2400" u="sng" spc="-1" dirty="0"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en-US" sz="2400" u="sng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Given an origin s, a destination t, a cost constraint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  <a:ea typeface="Ubuntu"/>
              </a:rPr>
              <a:t>θ</a:t>
            </a:r>
            <a:r>
              <a:rPr lang="en-US" sz="2400" u="sng" spc="-1" dirty="0" smtClean="0">
                <a:uFill>
                  <a:solidFill>
                    <a:srgbClr val="FFFFFF"/>
                  </a:solidFill>
                </a:uFill>
                <a:ea typeface="Ubuntu"/>
              </a:rPr>
              <a:t>, and an approximation ratio </a:t>
            </a:r>
            <a:r>
              <a:rPr lang="en-US" sz="2400" u="sng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α, an</a:t>
            </a:r>
            <a:r>
              <a:rPr lang="en-US" sz="2400" u="sng" spc="-1" dirty="0" smtClean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en-US" sz="2400" u="sng" spc="-1" dirty="0">
                <a:uFill>
                  <a:solidFill>
                    <a:srgbClr val="FFFFFF"/>
                  </a:solidFill>
                </a:uFill>
                <a:ea typeface="DejaVu Sans"/>
              </a:rPr>
              <a:t>α-CSP</a:t>
            </a:r>
            <a:r>
              <a:rPr lang="en-US" sz="2400" u="sng" spc="-1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en-US" sz="2400" u="sng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QUERY returns a path P, such that c(P)</a:t>
            </a:r>
            <a:r>
              <a:rPr lang="en-US" sz="2400" dirty="0"/>
              <a:t> ≤</a:t>
            </a:r>
            <a:r>
              <a:rPr lang="en-US" sz="2400" u="sng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  <a:ea typeface="Ubuntu"/>
              </a:rPr>
              <a:t>θ, and </a:t>
            </a:r>
            <a:r>
              <a:rPr lang="en-US" sz="2400" i="1" dirty="0"/>
              <a:t>, </a:t>
            </a:r>
            <a:r>
              <a:rPr lang="en-US" sz="2400" i="1" dirty="0" smtClean="0"/>
              <a:t>and </a:t>
            </a:r>
            <a:r>
              <a:rPr lang="en-US" sz="2400" dirty="0" smtClean="0"/>
              <a:t>ℓ(P</a:t>
            </a:r>
            <a:r>
              <a:rPr lang="en-US" sz="2400" dirty="0"/>
              <a:t>) ≤ </a:t>
            </a:r>
            <a:r>
              <a:rPr lang="el-GR" sz="2400" dirty="0" smtClean="0"/>
              <a:t>α</a:t>
            </a:r>
            <a:r>
              <a:rPr lang="en-US" sz="2400" dirty="0" smtClean="0"/>
              <a:t>.</a:t>
            </a:r>
            <a:r>
              <a:rPr lang="el-GR" sz="2400" dirty="0" smtClean="0"/>
              <a:t>ℓ(</a:t>
            </a:r>
            <a:r>
              <a:rPr lang="en-US" sz="2400" dirty="0"/>
              <a:t>P</a:t>
            </a:r>
            <a:r>
              <a:rPr lang="en-US" sz="2400" baseline="-25000" dirty="0"/>
              <a:t>opt</a:t>
            </a:r>
            <a:r>
              <a:rPr lang="en-US" sz="2400" dirty="0"/>
              <a:t>)</a:t>
            </a:r>
            <a:r>
              <a:rPr lang="en-US" sz="2400" i="1" dirty="0"/>
              <a:t>, where </a:t>
            </a:r>
            <a:r>
              <a:rPr lang="en-US" sz="2400" dirty="0"/>
              <a:t>P</a:t>
            </a:r>
            <a:r>
              <a:rPr lang="en-US" sz="2400" baseline="-25000" dirty="0"/>
              <a:t>opt</a:t>
            </a:r>
            <a:r>
              <a:rPr lang="en-US" sz="2400" dirty="0"/>
              <a:t> </a:t>
            </a:r>
            <a:r>
              <a:rPr lang="en-US" sz="2400" i="1" dirty="0"/>
              <a:t>is the optimal answer to the </a:t>
            </a:r>
            <a:r>
              <a:rPr lang="en-US" sz="2400" i="1" dirty="0" smtClean="0"/>
              <a:t>exact CSP </a:t>
            </a:r>
            <a:r>
              <a:rPr lang="en-US" sz="2400" i="1" dirty="0"/>
              <a:t>query with origin </a:t>
            </a:r>
            <a:r>
              <a:rPr lang="en-US" sz="2400" dirty="0"/>
              <a:t>s</a:t>
            </a:r>
            <a:r>
              <a:rPr lang="en-US" sz="2400" i="1" dirty="0"/>
              <a:t>, destination </a:t>
            </a:r>
            <a:r>
              <a:rPr lang="en-US" sz="2400" dirty="0"/>
              <a:t>t</a:t>
            </a:r>
            <a:r>
              <a:rPr lang="en-US" sz="2400" i="1" dirty="0"/>
              <a:t>, and cost constraint </a:t>
            </a:r>
            <a:r>
              <a:rPr lang="en-US" sz="2400" dirty="0"/>
              <a:t>θ</a:t>
            </a:r>
            <a:r>
              <a:rPr lang="en-US" sz="2400" i="1" dirty="0" smtClean="0"/>
              <a:t>.</a:t>
            </a:r>
          </a:p>
          <a:p>
            <a:pPr algn="r"/>
            <a:r>
              <a:rPr lang="en-US" sz="2400" dirty="0" smtClean="0"/>
              <a:t>Path v1,v3,v5 = CSP</a:t>
            </a:r>
          </a:p>
          <a:p>
            <a:pPr algn="r"/>
            <a:r>
              <a:rPr lang="en-US" sz="2400" dirty="0" smtClean="0"/>
              <a:t>Path v1,v2,v5=</a:t>
            </a:r>
            <a:r>
              <a:rPr lang="en-US" sz="2400" u="sng" spc="-1" dirty="0">
                <a:uFill>
                  <a:solidFill>
                    <a:srgbClr val="FFFFFF"/>
                  </a:solidFill>
                </a:uFill>
                <a:ea typeface="DejaVu Sans"/>
              </a:rPr>
              <a:t> α-CSP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12E36-4732-4568-8D8B-1FECD71C6E26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433762"/>
            <a:ext cx="7048500" cy="292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0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4800"/>
            <a:ext cx="10515600" cy="5872163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(</a:t>
            </a:r>
            <a:r>
              <a:rPr lang="en-US" dirty="0" smtClean="0">
                <a:solidFill>
                  <a:srgbClr val="00B050"/>
                </a:solidFill>
              </a:rPr>
              <a:t>α-DOMINANCE): </a:t>
            </a:r>
          </a:p>
          <a:p>
            <a:pPr lvl="1"/>
            <a:r>
              <a:rPr lang="en-US" dirty="0" smtClean="0"/>
              <a:t>Let </a:t>
            </a:r>
            <a:r>
              <a:rPr lang="en-US" dirty="0"/>
              <a:t>P1 and P2 be </a:t>
            </a:r>
            <a:r>
              <a:rPr lang="en-US" dirty="0" smtClean="0"/>
              <a:t>two paths </a:t>
            </a:r>
            <a:r>
              <a:rPr lang="en-US" dirty="0"/>
              <a:t>connecting the same origin and destination vertices. P1 </a:t>
            </a:r>
            <a:r>
              <a:rPr lang="en-US" dirty="0" smtClean="0"/>
              <a:t>α-dominates </a:t>
            </a:r>
            <a:r>
              <a:rPr lang="en-US" dirty="0"/>
              <a:t>P2 </a:t>
            </a:r>
            <a:r>
              <a:rPr lang="en-US" i="1" dirty="0"/>
              <a:t>iff</a:t>
            </a:r>
            <a:r>
              <a:rPr lang="en-US" dirty="0"/>
              <a:t> c(P1) ≤ c(P2) and ℓ(P1) ≤ α · ℓ(P2</a:t>
            </a:r>
            <a:r>
              <a:rPr lang="en-US" dirty="0" smtClean="0"/>
              <a:t>).</a:t>
            </a:r>
          </a:p>
          <a:p>
            <a:pPr lvl="1"/>
            <a:r>
              <a:rPr lang="en-US" dirty="0"/>
              <a:t>For instance, consider paths P1 = </a:t>
            </a:r>
            <a:r>
              <a:rPr lang="en-US" dirty="0"/>
              <a:t>{</a:t>
            </a:r>
            <a:r>
              <a:rPr lang="en-US" dirty="0" smtClean="0"/>
              <a:t>(v1</a:t>
            </a:r>
            <a:r>
              <a:rPr lang="en-US" dirty="0"/>
              <a:t>, v2), (v2, </a:t>
            </a:r>
            <a:r>
              <a:rPr lang="en-US" dirty="0" smtClean="0"/>
              <a:t>v5)</a:t>
            </a:r>
            <a:r>
              <a:rPr lang="en-US" dirty="0"/>
              <a:t>}</a:t>
            </a:r>
            <a:r>
              <a:rPr lang="en-US" dirty="0" smtClean="0"/>
              <a:t> </a:t>
            </a:r>
            <a:r>
              <a:rPr lang="en-US" dirty="0"/>
              <a:t>and P2 </a:t>
            </a:r>
            <a:r>
              <a:rPr lang="en-US" dirty="0" smtClean="0"/>
              <a:t>= </a:t>
            </a:r>
            <a:r>
              <a:rPr lang="en-US" dirty="0"/>
              <a:t>{</a:t>
            </a:r>
            <a:r>
              <a:rPr lang="en-US" dirty="0" smtClean="0"/>
              <a:t>(v1, v3</a:t>
            </a:r>
            <a:r>
              <a:rPr lang="en-US" dirty="0"/>
              <a:t>), (</a:t>
            </a:r>
            <a:r>
              <a:rPr lang="en-US" dirty="0" smtClean="0"/>
              <a:t>v3,v5)</a:t>
            </a:r>
            <a:r>
              <a:rPr lang="en-US" dirty="0"/>
              <a:t>}</a:t>
            </a:r>
            <a:r>
              <a:rPr lang="en-US" dirty="0" smtClean="0"/>
              <a:t> </a:t>
            </a:r>
            <a:r>
              <a:rPr lang="en-US" dirty="0"/>
              <a:t>in the above example. When α = 1.2, P1 </a:t>
            </a:r>
            <a:r>
              <a:rPr lang="en-US" dirty="0" smtClean="0"/>
              <a:t>α-dominates </a:t>
            </a:r>
            <a:r>
              <a:rPr lang="en-US" dirty="0"/>
              <a:t>P2, </a:t>
            </a:r>
            <a:r>
              <a:rPr lang="en-US" dirty="0" smtClean="0"/>
              <a:t>since</a:t>
            </a:r>
          </a:p>
          <a:p>
            <a:pPr lvl="2"/>
            <a:r>
              <a:rPr lang="en-US" dirty="0" smtClean="0"/>
              <a:t> </a:t>
            </a:r>
            <a:r>
              <a:rPr lang="en-US" dirty="0"/>
              <a:t>the cost of P1 is c(P1) = 5 ≤ c(P2) = </a:t>
            </a:r>
            <a:r>
              <a:rPr lang="en-US" dirty="0" smtClean="0"/>
              <a:t>6,and </a:t>
            </a:r>
            <a:endParaRPr lang="en-US" dirty="0"/>
          </a:p>
          <a:p>
            <a:pPr lvl="2"/>
            <a:r>
              <a:rPr lang="en-US" dirty="0" smtClean="0"/>
              <a:t> the </a:t>
            </a:r>
            <a:r>
              <a:rPr lang="en-US" dirty="0"/>
              <a:t>length of P1 is ℓ(P1) = 6 ≤ α · ℓ(P2) = 1.2 × 5 = 6.</a:t>
            </a:r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12E36-4732-4568-8D8B-1FECD71C6E26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900" y="3103562"/>
            <a:ext cx="7048500" cy="29225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59724" y="507018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82189" y="3825457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94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58800"/>
            <a:ext cx="10515600" cy="5618163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Skyline set: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set S of paths is called a </a:t>
            </a:r>
            <a:r>
              <a:rPr lang="en-US" dirty="0" smtClean="0"/>
              <a:t>skyline set</a:t>
            </a:r>
            <a:r>
              <a:rPr lang="en-US" dirty="0"/>
              <a:t>, iff no path in S is α-dominated by another in the same </a:t>
            </a:r>
            <a:r>
              <a:rPr lang="en-US" dirty="0" smtClean="0"/>
              <a:t>set S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We </a:t>
            </a:r>
            <a:r>
              <a:rPr lang="en-US" dirty="0"/>
              <a:t>say that a path P is a skyline path if P is in a skyline </a:t>
            </a:r>
            <a:r>
              <a:rPr lang="en-US" dirty="0" smtClean="0"/>
              <a:t>set.</a:t>
            </a:r>
          </a:p>
          <a:p>
            <a:pPr lvl="1"/>
            <a:r>
              <a:rPr lang="en-US" dirty="0" smtClean="0"/>
              <a:t>Note </a:t>
            </a:r>
            <a:r>
              <a:rPr lang="en-US" dirty="0"/>
              <a:t>that if two paths P1 and P2 have the same cost, it is </a:t>
            </a:r>
            <a:r>
              <a:rPr lang="en-US" dirty="0" smtClean="0"/>
              <a:t>possible that </a:t>
            </a:r>
            <a:r>
              <a:rPr lang="en-US" dirty="0"/>
              <a:t>they α-dominate each other, in which case we put the path </a:t>
            </a:r>
            <a:r>
              <a:rPr lang="en-US" dirty="0" smtClean="0"/>
              <a:t>with smaller </a:t>
            </a:r>
            <a:r>
              <a:rPr lang="en-US" dirty="0"/>
              <a:t>length in a skyline set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r>
              <a:rPr lang="en-US" dirty="0"/>
              <a:t>For exact CSP, we define </a:t>
            </a:r>
            <a:r>
              <a:rPr lang="en-US" dirty="0" smtClean="0"/>
              <a:t>dominance relationship </a:t>
            </a:r>
            <a:r>
              <a:rPr lang="en-US" dirty="0"/>
              <a:t>and skyline in the same way, by simply fixing α = 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12E36-4732-4568-8D8B-1FECD71C6E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5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227520">
              <a:buClr>
                <a:srgbClr val="000000"/>
              </a:buClr>
              <a:buFont typeface="Arial"/>
              <a:buChar char="•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Available solutions for CSP on larger networks.</a:t>
            </a:r>
            <a:endParaRPr lang="en-US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30350" lvl="1" indent="-514350">
              <a:buClr>
                <a:srgbClr val="000000"/>
              </a:buClr>
              <a:buSzPct val="45000"/>
              <a:buFont typeface="+mj-lt"/>
              <a:buAutoNum type="arabicPeriod"/>
            </a:pP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Exact 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CSP without Index</a:t>
            </a:r>
            <a:endParaRPr lang="en-US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30350" lvl="1" indent="-514350">
              <a:buClr>
                <a:srgbClr val="000000"/>
              </a:buClr>
              <a:buSzPct val="45000"/>
              <a:buFont typeface="+mj-lt"/>
              <a:buAutoNum type="arabicPeriod"/>
            </a:pP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α 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-CSP without Index</a:t>
            </a:r>
            <a:endParaRPr lang="en-US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30350" lvl="1" indent="-514350">
              <a:buClr>
                <a:srgbClr val="000000"/>
              </a:buClr>
              <a:buSzPct val="45000"/>
              <a:buFont typeface="+mj-lt"/>
              <a:buAutoNum type="arabicPeriod"/>
            </a:pP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Exact 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CSP with Index</a:t>
            </a:r>
            <a:endParaRPr lang="en-US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30350" lvl="1" indent="-514350">
              <a:buClr>
                <a:srgbClr val="000000"/>
              </a:buClr>
              <a:buSzPct val="45000"/>
              <a:buFont typeface="+mj-lt"/>
              <a:buAutoNum type="arabicPeriod"/>
            </a:pP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α -CSP with index</a:t>
            </a:r>
            <a:endParaRPr lang="en-US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dirty="0" smtClean="0"/>
              <a:t>But all of the available solutions are either </a:t>
            </a:r>
            <a:r>
              <a:rPr lang="en-US" dirty="0" smtClean="0">
                <a:solidFill>
                  <a:srgbClr val="FF0000"/>
                </a:solidFill>
              </a:rPr>
              <a:t>EXPENSIVE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0000"/>
                </a:solidFill>
              </a:rPr>
              <a:t>IMPRACTICAL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12E36-4732-4568-8D8B-1FECD71C6E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9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92500"/>
          </a:bodyPr>
          <a:lstStyle/>
          <a:p>
            <a:pPr indent="-227520">
              <a:buClr>
                <a:srgbClr val="000000"/>
              </a:buClr>
              <a:buFont typeface="Arial"/>
              <a:buChar char="•"/>
            </a:pPr>
            <a:r>
              <a:rPr lang="en-US" sz="3500" b="1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COLA</a:t>
            </a:r>
            <a:r>
              <a:rPr lang="en-US" sz="35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(</a:t>
            </a:r>
            <a:r>
              <a:rPr lang="en-US" sz="3500" b="1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CO</a:t>
            </a:r>
            <a:r>
              <a:rPr lang="en-US" sz="3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nstrained</a:t>
            </a:r>
            <a:r>
              <a:rPr lang="en-US" sz="35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en-US" sz="3500" b="1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LA</a:t>
            </a:r>
            <a:r>
              <a:rPr lang="en-US" sz="35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beling</a:t>
            </a:r>
            <a:r>
              <a:rPr lang="en-US" sz="35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)</a:t>
            </a:r>
            <a:endParaRPr lang="en-US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What is COLA?</a:t>
            </a:r>
            <a:endParaRPr lang="en-US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index-based approximate CSP processing for large road networks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Mainly exploits two important properties of road network: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562400" lvl="4" indent="-457200">
              <a:buClr>
                <a:srgbClr val="000000"/>
              </a:buClr>
              <a:buSzPct val="45000"/>
              <a:buFont typeface="+mj-lt"/>
              <a:buAutoNum type="arabicPeriod"/>
            </a:pP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real </a:t>
            </a: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road networks are often(roughly) planar, thus, can be effectively split into partitions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562400" lvl="4" indent="-457200">
              <a:buClr>
                <a:srgbClr val="000000"/>
              </a:buClr>
              <a:buSzPct val="45000"/>
              <a:buFont typeface="+mj-lt"/>
              <a:buAutoNum type="arabicPeriod"/>
            </a:pP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relatively </a:t>
            </a: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small number of landmark </a:t>
            </a: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vertices </a:t>
            </a: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in the road network that commonly appear in CSP result</a:t>
            </a: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s</a:t>
            </a:r>
            <a:r>
              <a:rPr lang="en-US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. 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How does it work?</a:t>
            </a:r>
            <a:endParaRPr lang="en-US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48000" lvl="2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COLA </a:t>
            </a:r>
            <a:r>
              <a:rPr lang="en-US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PARTITIONS</a:t>
            </a: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the road network and constructs </a:t>
            </a: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an </a:t>
            </a:r>
            <a:r>
              <a:rPr lang="en-US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OVERLAY GRAPH </a:t>
            </a: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on 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top of the partitions.</a:t>
            </a:r>
            <a:endParaRPr lang="en-US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48000" lvl="2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The </a:t>
            </a:r>
            <a:r>
              <a:rPr lang="en-US" spc="-1" dirty="0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INDEX STRUCTURE</a:t>
            </a: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is 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then built on the overlay graph</a:t>
            </a: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, whose 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size is much </a:t>
            </a:r>
            <a:r>
              <a:rPr lang="en-US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SMALLER</a:t>
            </a: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than the original graph</a:t>
            </a:r>
            <a:endParaRPr lang="en-US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48000" lvl="2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Then, </a:t>
            </a:r>
            <a:r>
              <a:rPr lang="en-US" spc="-1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α-CSP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query processing is done with a pair of origin and destination vertices s and t </a:t>
            </a:r>
            <a:r>
              <a:rPr lang="el-GR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Ubuntu"/>
                <a:cs typeface="Arial" panose="020B0604020202020204" pitchFamily="34" charset="0"/>
              </a:rPr>
              <a:t>ϵ</a:t>
            </a: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  <a:ea typeface="Ubuntu"/>
              </a:rPr>
              <a:t> 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G and a cost constraint 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  <a:ea typeface="Ubuntu"/>
              </a:rPr>
              <a:t>θ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, using overlay graph and the COLA </a:t>
            </a: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index to get the Shortest Path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12E36-4732-4568-8D8B-1FECD71C6E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5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71500"/>
            <a:ext cx="10515600" cy="5605463"/>
          </a:xfrm>
        </p:spPr>
        <p:txBody>
          <a:bodyPr>
            <a:normAutofit fontScale="92500"/>
          </a:bodyPr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OVERLAY GRAPH </a:t>
            </a:r>
            <a:r>
              <a:rPr 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: </a:t>
            </a:r>
            <a:r>
              <a:rPr lang="en-US" sz="2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Given an input graph G, a partitioning T of G, and the query approximation ratio </a:t>
            </a:r>
            <a:r>
              <a:rPr lang="en-US" sz="2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α</a:t>
            </a:r>
            <a:r>
              <a:rPr lang="en-US" sz="2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en-US" sz="2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 graph G</a:t>
            </a:r>
            <a:r>
              <a:rPr lang="en-US" sz="2600" b="0" strike="noStrike" spc="-1" baseline="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  </a:t>
            </a:r>
            <a:r>
              <a:rPr lang="en-US" sz="2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=</a:t>
            </a:r>
            <a:r>
              <a:rPr lang="en-US" sz="2600" b="0" strike="noStrike" spc="-1" baseline="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( V</a:t>
            </a:r>
            <a:r>
              <a:rPr lang="en-US" sz="2600" b="0" strike="noStrike" spc="-1" baseline="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</a:t>
            </a:r>
            <a:r>
              <a:rPr lang="en-US" sz="2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E</a:t>
            </a:r>
            <a:r>
              <a:rPr lang="en-US" sz="2600" b="0" strike="noStrike" spc="-1" baseline="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</a:t>
            </a:r>
            <a:r>
              <a:rPr lang="en-US" sz="2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) is an overlay graph of G with respect to T, if it satisfies the following three conditions :</a:t>
            </a:r>
            <a:endParaRPr lang="en-US" sz="32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882900" lvl="1" indent="-342900">
              <a:lnSpc>
                <a:spcPct val="120000"/>
              </a:lnSpc>
              <a:buClr>
                <a:srgbClr val="0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V</a:t>
            </a:r>
            <a:r>
              <a:rPr lang="en-US" sz="2200" b="0" strike="noStrike" spc="-1" baseline="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</a:t>
            </a:r>
            <a:r>
              <a:rPr 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consists of all boundary vertices with respect to T;</a:t>
            </a:r>
            <a:endParaRPr lang="en-US" sz="2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882900" lvl="1" indent="-342900">
              <a:lnSpc>
                <a:spcPct val="120000"/>
              </a:lnSpc>
              <a:buClr>
                <a:srgbClr val="0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For each edge e</a:t>
            </a:r>
            <a:r>
              <a:rPr lang="en-US" sz="2200" b="0" strike="noStrike" spc="-1" baseline="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Ubuntu"/>
              </a:rPr>
              <a:t>ε</a:t>
            </a:r>
            <a:r>
              <a:rPr 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Ubuntu"/>
              </a:rPr>
              <a:t> E</a:t>
            </a:r>
            <a:r>
              <a:rPr lang="en-US" sz="2200" b="0" strike="noStrike" spc="-1" baseline="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Ubuntu"/>
              </a:rPr>
              <a:t>o</a:t>
            </a:r>
            <a:r>
              <a:rPr 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Ubuntu"/>
              </a:rPr>
              <a:t> that starts at a vertex v and ends at vertex v’, there exists a path P in G that goes from v to v’ such that c(P) = c( e</a:t>
            </a:r>
            <a:r>
              <a:rPr lang="en-US" sz="2200" b="0" strike="noStrike" spc="-1" baseline="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Ubuntu"/>
              </a:rPr>
              <a:t>o  </a:t>
            </a:r>
            <a:r>
              <a:rPr 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Ubuntu"/>
              </a:rPr>
              <a:t>) and l(P)= l( e</a:t>
            </a:r>
            <a:r>
              <a:rPr lang="en-US" sz="2200" b="0" strike="noStrike" spc="-1" baseline="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Ubuntu"/>
              </a:rPr>
              <a:t>o </a:t>
            </a:r>
            <a:r>
              <a:rPr 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Ubuntu"/>
              </a:rPr>
              <a:t>);</a:t>
            </a:r>
            <a:endParaRPr lang="en-US" sz="2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882900" lvl="1" indent="-342900">
              <a:lnSpc>
                <a:spcPct val="120000"/>
              </a:lnSpc>
              <a:buClr>
                <a:srgbClr val="0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Ubuntu"/>
              </a:rPr>
              <a:t>For any pair of origin and destination vertices s, t </a:t>
            </a: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Ubuntu"/>
              </a:rPr>
              <a:t>ε</a:t>
            </a:r>
            <a:r>
              <a:rPr 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Ubuntu"/>
              </a:rPr>
              <a:t> G</a:t>
            </a:r>
            <a:r>
              <a:rPr lang="en-US" sz="2200" b="0" strike="noStrike" spc="-1" baseline="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Ubuntu"/>
              </a:rPr>
              <a:t>o</a:t>
            </a:r>
            <a:r>
              <a:rPr 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Ubuntu"/>
              </a:rPr>
              <a:t>, and any path P in G from s to t, there exists a path P</a:t>
            </a:r>
            <a:r>
              <a:rPr lang="en-US" sz="2200" b="0" strike="noStrike" spc="-1" baseline="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Ubuntu"/>
              </a:rPr>
              <a:t>o</a:t>
            </a:r>
            <a:r>
              <a:rPr 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Ubuntu"/>
              </a:rPr>
              <a:t> in G​</a:t>
            </a:r>
            <a:r>
              <a:rPr lang="en-US" sz="2200" b="0" strike="noStrike" spc="-1" baseline="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Ubuntu"/>
              </a:rPr>
              <a:t>o</a:t>
            </a:r>
            <a:r>
              <a:rPr 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Ubuntu"/>
              </a:rPr>
              <a:t> that goes from s to t that </a:t>
            </a: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α</a:t>
            </a:r>
            <a:r>
              <a:rPr 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Ubuntu"/>
              </a:rPr>
              <a:t>-dominates P, i.e. , c(P</a:t>
            </a:r>
            <a:r>
              <a:rPr lang="en-US" sz="2200" b="0" strike="noStrike" spc="-1" baseline="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Ubuntu"/>
              </a:rPr>
              <a:t>o</a:t>
            </a:r>
            <a:r>
              <a:rPr 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Ubuntu"/>
              </a:rPr>
              <a:t>) </a:t>
            </a:r>
            <a:r>
              <a:rPr lang="en-US" sz="2000" dirty="0"/>
              <a:t>) ≤ </a:t>
            </a:r>
            <a:r>
              <a:rPr 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Ubuntu"/>
              </a:rPr>
              <a:t> c(P) and l(P</a:t>
            </a:r>
            <a:r>
              <a:rPr lang="en-US" sz="2200" b="0" strike="noStrike" spc="-1" baseline="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Ubuntu"/>
              </a:rPr>
              <a:t>o</a:t>
            </a:r>
            <a:r>
              <a:rPr 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Ubuntu"/>
              </a:rPr>
              <a:t>) </a:t>
            </a:r>
            <a:r>
              <a:rPr lang="en-US" sz="2000" dirty="0"/>
              <a:t>) ≤ </a:t>
            </a:r>
            <a:r>
              <a:rPr lang="en-US" sz="2000" dirty="0" smtClean="0"/>
              <a:t>α</a:t>
            </a:r>
            <a:r>
              <a:rPr 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Ubuntu"/>
              </a:rPr>
              <a:t>.l(P)</a:t>
            </a: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Ubuntu"/>
              </a:rPr>
              <a:t>.</a:t>
            </a:r>
            <a:endParaRPr lang="en-US" sz="2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How does it work?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It compresses the input graph by:</a:t>
            </a:r>
            <a:endParaRPr lang="en-US" sz="2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0" b="0" strike="noStrike" spc="-1" dirty="0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</a:rPr>
              <a:t>Including only the boundary vertices  </a:t>
            </a:r>
            <a:r>
              <a:rPr 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of the partitions and removing all other vertices</a:t>
            </a:r>
            <a:endParaRPr lang="en-US" sz="2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Using </a:t>
            </a:r>
            <a:r>
              <a:rPr lang="en-US" sz="2200" b="0" strike="noStrike" spc="-1" dirty="0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</a:rPr>
              <a:t>edges to represent paths </a:t>
            </a:r>
            <a:r>
              <a:rPr 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in G</a:t>
            </a:r>
            <a:endParaRPr lang="en-US" sz="2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Reducing the number of edges </a:t>
            </a:r>
            <a:r>
              <a:rPr lang="en-US" sz="2200" b="0" strike="noStrike" spc="-1" dirty="0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</a:rPr>
              <a:t>by removing paths that are </a:t>
            </a:r>
            <a:r>
              <a:rPr lang="en-US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α</a:t>
            </a:r>
            <a:r>
              <a:rPr lang="en-US" sz="2200" b="0" strike="noStrike" spc="-1" dirty="0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</a:rPr>
              <a:t>-dominated </a:t>
            </a:r>
            <a:r>
              <a:rPr 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by others</a:t>
            </a:r>
            <a:endParaRPr lang="en-US" sz="2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12E36-4732-4568-8D8B-1FECD71C6E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14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/>
          <a:stretch/>
        </p:blipFill>
        <p:spPr>
          <a:xfrm>
            <a:off x="0" y="707188"/>
            <a:ext cx="5718175" cy="5657850"/>
          </a:xfrm>
          <a:prstGeom prst="rect">
            <a:avLst/>
          </a:prstGeom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12E36-4732-4568-8D8B-1FECD71C6E26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3"/>
          <a:stretch/>
        </p:blipFill>
        <p:spPr>
          <a:xfrm>
            <a:off x="5943600" y="787399"/>
            <a:ext cx="6035040" cy="5934075"/>
          </a:xfrm>
          <a:prstGeom prst="rect">
            <a:avLst/>
          </a:prstGeom>
          <a:ln>
            <a:noFill/>
          </a:ln>
        </p:spPr>
      </p:pic>
      <p:sp>
        <p:nvSpPr>
          <p:cNvPr id="8" name="Freeform 7"/>
          <p:cNvSpPr/>
          <p:nvPr/>
        </p:nvSpPr>
        <p:spPr>
          <a:xfrm>
            <a:off x="689811" y="1556084"/>
            <a:ext cx="2679031" cy="3272590"/>
          </a:xfrm>
          <a:custGeom>
            <a:avLst/>
            <a:gdLst>
              <a:gd name="connsiteX0" fmla="*/ 1572126 w 2679031"/>
              <a:gd name="connsiteY0" fmla="*/ 0 h 3272590"/>
              <a:gd name="connsiteX1" fmla="*/ 1459831 w 2679031"/>
              <a:gd name="connsiteY1" fmla="*/ 32084 h 3272590"/>
              <a:gd name="connsiteX2" fmla="*/ 1379621 w 2679031"/>
              <a:gd name="connsiteY2" fmla="*/ 48127 h 3272590"/>
              <a:gd name="connsiteX3" fmla="*/ 1331494 w 2679031"/>
              <a:gd name="connsiteY3" fmla="*/ 64169 h 3272590"/>
              <a:gd name="connsiteX4" fmla="*/ 1251284 w 2679031"/>
              <a:gd name="connsiteY4" fmla="*/ 80211 h 3272590"/>
              <a:gd name="connsiteX5" fmla="*/ 1106905 w 2679031"/>
              <a:gd name="connsiteY5" fmla="*/ 112295 h 3272590"/>
              <a:gd name="connsiteX6" fmla="*/ 1042736 w 2679031"/>
              <a:gd name="connsiteY6" fmla="*/ 144379 h 3272590"/>
              <a:gd name="connsiteX7" fmla="*/ 930442 w 2679031"/>
              <a:gd name="connsiteY7" fmla="*/ 176463 h 3272590"/>
              <a:gd name="connsiteX8" fmla="*/ 737936 w 2679031"/>
              <a:gd name="connsiteY8" fmla="*/ 288758 h 3272590"/>
              <a:gd name="connsiteX9" fmla="*/ 673768 w 2679031"/>
              <a:gd name="connsiteY9" fmla="*/ 320842 h 3272590"/>
              <a:gd name="connsiteX10" fmla="*/ 577515 w 2679031"/>
              <a:gd name="connsiteY10" fmla="*/ 385011 h 3272590"/>
              <a:gd name="connsiteX11" fmla="*/ 545431 w 2679031"/>
              <a:gd name="connsiteY11" fmla="*/ 433137 h 3272590"/>
              <a:gd name="connsiteX12" fmla="*/ 497305 w 2679031"/>
              <a:gd name="connsiteY12" fmla="*/ 497305 h 3272590"/>
              <a:gd name="connsiteX13" fmla="*/ 481263 w 2679031"/>
              <a:gd name="connsiteY13" fmla="*/ 545432 h 3272590"/>
              <a:gd name="connsiteX14" fmla="*/ 368968 w 2679031"/>
              <a:gd name="connsiteY14" fmla="*/ 689811 h 3272590"/>
              <a:gd name="connsiteX15" fmla="*/ 288757 w 2679031"/>
              <a:gd name="connsiteY15" fmla="*/ 834190 h 3272590"/>
              <a:gd name="connsiteX16" fmla="*/ 240631 w 2679031"/>
              <a:gd name="connsiteY16" fmla="*/ 930442 h 3272590"/>
              <a:gd name="connsiteX17" fmla="*/ 224589 w 2679031"/>
              <a:gd name="connsiteY17" fmla="*/ 978569 h 3272590"/>
              <a:gd name="connsiteX18" fmla="*/ 160421 w 2679031"/>
              <a:gd name="connsiteY18" fmla="*/ 1074821 h 3272590"/>
              <a:gd name="connsiteX19" fmla="*/ 128336 w 2679031"/>
              <a:gd name="connsiteY19" fmla="*/ 1138990 h 3272590"/>
              <a:gd name="connsiteX20" fmla="*/ 112294 w 2679031"/>
              <a:gd name="connsiteY20" fmla="*/ 1315453 h 3272590"/>
              <a:gd name="connsiteX21" fmla="*/ 96252 w 2679031"/>
              <a:gd name="connsiteY21" fmla="*/ 1427748 h 3272590"/>
              <a:gd name="connsiteX22" fmla="*/ 80210 w 2679031"/>
              <a:gd name="connsiteY22" fmla="*/ 1732548 h 3272590"/>
              <a:gd name="connsiteX23" fmla="*/ 32084 w 2679031"/>
              <a:gd name="connsiteY23" fmla="*/ 2181727 h 3272590"/>
              <a:gd name="connsiteX24" fmla="*/ 16042 w 2679031"/>
              <a:gd name="connsiteY24" fmla="*/ 2245895 h 3272590"/>
              <a:gd name="connsiteX25" fmla="*/ 0 w 2679031"/>
              <a:gd name="connsiteY25" fmla="*/ 2294021 h 3272590"/>
              <a:gd name="connsiteX26" fmla="*/ 16042 w 2679031"/>
              <a:gd name="connsiteY26" fmla="*/ 2566737 h 3272590"/>
              <a:gd name="connsiteX27" fmla="*/ 112294 w 2679031"/>
              <a:gd name="connsiteY27" fmla="*/ 2679032 h 3272590"/>
              <a:gd name="connsiteX28" fmla="*/ 160421 w 2679031"/>
              <a:gd name="connsiteY28" fmla="*/ 2743200 h 3272590"/>
              <a:gd name="connsiteX29" fmla="*/ 288757 w 2679031"/>
              <a:gd name="connsiteY29" fmla="*/ 2839453 h 3272590"/>
              <a:gd name="connsiteX30" fmla="*/ 352926 w 2679031"/>
              <a:gd name="connsiteY30" fmla="*/ 2935705 h 3272590"/>
              <a:gd name="connsiteX31" fmla="*/ 529389 w 2679031"/>
              <a:gd name="connsiteY31" fmla="*/ 3064042 h 3272590"/>
              <a:gd name="connsiteX32" fmla="*/ 625642 w 2679031"/>
              <a:gd name="connsiteY32" fmla="*/ 3144253 h 3272590"/>
              <a:gd name="connsiteX33" fmla="*/ 673768 w 2679031"/>
              <a:gd name="connsiteY33" fmla="*/ 3160295 h 3272590"/>
              <a:gd name="connsiteX34" fmla="*/ 770021 w 2679031"/>
              <a:gd name="connsiteY34" fmla="*/ 3240505 h 3272590"/>
              <a:gd name="connsiteX35" fmla="*/ 866273 w 2679031"/>
              <a:gd name="connsiteY35" fmla="*/ 3256548 h 3272590"/>
              <a:gd name="connsiteX36" fmla="*/ 914400 w 2679031"/>
              <a:gd name="connsiteY36" fmla="*/ 3272590 h 3272590"/>
              <a:gd name="connsiteX37" fmla="*/ 1588168 w 2679031"/>
              <a:gd name="connsiteY37" fmla="*/ 3256548 h 3272590"/>
              <a:gd name="connsiteX38" fmla="*/ 1636294 w 2679031"/>
              <a:gd name="connsiteY38" fmla="*/ 3240505 h 3272590"/>
              <a:gd name="connsiteX39" fmla="*/ 1748589 w 2679031"/>
              <a:gd name="connsiteY39" fmla="*/ 3208421 h 3272590"/>
              <a:gd name="connsiteX40" fmla="*/ 1876926 w 2679031"/>
              <a:gd name="connsiteY40" fmla="*/ 3144253 h 3272590"/>
              <a:gd name="connsiteX41" fmla="*/ 1973178 w 2679031"/>
              <a:gd name="connsiteY41" fmla="*/ 3080084 h 3272590"/>
              <a:gd name="connsiteX42" fmla="*/ 2069431 w 2679031"/>
              <a:gd name="connsiteY42" fmla="*/ 3048000 h 3272590"/>
              <a:gd name="connsiteX43" fmla="*/ 2133600 w 2679031"/>
              <a:gd name="connsiteY43" fmla="*/ 3015916 h 3272590"/>
              <a:gd name="connsiteX44" fmla="*/ 2229852 w 2679031"/>
              <a:gd name="connsiteY44" fmla="*/ 2983832 h 3272590"/>
              <a:gd name="connsiteX45" fmla="*/ 2342147 w 2679031"/>
              <a:gd name="connsiteY45" fmla="*/ 2935705 h 3272590"/>
              <a:gd name="connsiteX46" fmla="*/ 2438400 w 2679031"/>
              <a:gd name="connsiteY46" fmla="*/ 2855495 h 3272590"/>
              <a:gd name="connsiteX47" fmla="*/ 2502568 w 2679031"/>
              <a:gd name="connsiteY47" fmla="*/ 2807369 h 3272590"/>
              <a:gd name="connsiteX48" fmla="*/ 2550694 w 2679031"/>
              <a:gd name="connsiteY48" fmla="*/ 2759242 h 3272590"/>
              <a:gd name="connsiteX49" fmla="*/ 2598821 w 2679031"/>
              <a:gd name="connsiteY49" fmla="*/ 2743200 h 3272590"/>
              <a:gd name="connsiteX50" fmla="*/ 2614863 w 2679031"/>
              <a:gd name="connsiteY50" fmla="*/ 2695074 h 3272590"/>
              <a:gd name="connsiteX51" fmla="*/ 2630905 w 2679031"/>
              <a:gd name="connsiteY51" fmla="*/ 2630905 h 3272590"/>
              <a:gd name="connsiteX52" fmla="*/ 2662989 w 2679031"/>
              <a:gd name="connsiteY52" fmla="*/ 2582779 h 3272590"/>
              <a:gd name="connsiteX53" fmla="*/ 2679031 w 2679031"/>
              <a:gd name="connsiteY53" fmla="*/ 2534653 h 3272590"/>
              <a:gd name="connsiteX54" fmla="*/ 2646947 w 2679031"/>
              <a:gd name="connsiteY54" fmla="*/ 2165684 h 3272590"/>
              <a:gd name="connsiteX55" fmla="*/ 2630905 w 2679031"/>
              <a:gd name="connsiteY55" fmla="*/ 2117558 h 3272590"/>
              <a:gd name="connsiteX56" fmla="*/ 2582778 w 2679031"/>
              <a:gd name="connsiteY56" fmla="*/ 2053390 h 3272590"/>
              <a:gd name="connsiteX57" fmla="*/ 2550694 w 2679031"/>
              <a:gd name="connsiteY57" fmla="*/ 1989221 h 3272590"/>
              <a:gd name="connsiteX58" fmla="*/ 2502568 w 2679031"/>
              <a:gd name="connsiteY58" fmla="*/ 1941095 h 3272590"/>
              <a:gd name="connsiteX59" fmla="*/ 2470484 w 2679031"/>
              <a:gd name="connsiteY59" fmla="*/ 1892969 h 3272590"/>
              <a:gd name="connsiteX60" fmla="*/ 2406315 w 2679031"/>
              <a:gd name="connsiteY60" fmla="*/ 1828800 h 3272590"/>
              <a:gd name="connsiteX61" fmla="*/ 2342147 w 2679031"/>
              <a:gd name="connsiteY61" fmla="*/ 1732548 h 3272590"/>
              <a:gd name="connsiteX62" fmla="*/ 2310063 w 2679031"/>
              <a:gd name="connsiteY62" fmla="*/ 1636295 h 3272590"/>
              <a:gd name="connsiteX63" fmla="*/ 2277978 w 2679031"/>
              <a:gd name="connsiteY63" fmla="*/ 1588169 h 3272590"/>
              <a:gd name="connsiteX64" fmla="*/ 2245894 w 2679031"/>
              <a:gd name="connsiteY64" fmla="*/ 1443790 h 3272590"/>
              <a:gd name="connsiteX65" fmla="*/ 2229852 w 2679031"/>
              <a:gd name="connsiteY65" fmla="*/ 1010653 h 3272590"/>
              <a:gd name="connsiteX66" fmla="*/ 2213810 w 2679031"/>
              <a:gd name="connsiteY66" fmla="*/ 850232 h 3272590"/>
              <a:gd name="connsiteX67" fmla="*/ 2197768 w 2679031"/>
              <a:gd name="connsiteY67" fmla="*/ 786063 h 3272590"/>
              <a:gd name="connsiteX68" fmla="*/ 2149642 w 2679031"/>
              <a:gd name="connsiteY68" fmla="*/ 737937 h 3272590"/>
              <a:gd name="connsiteX69" fmla="*/ 2101515 w 2679031"/>
              <a:gd name="connsiteY69" fmla="*/ 657727 h 3272590"/>
              <a:gd name="connsiteX70" fmla="*/ 2069431 w 2679031"/>
              <a:gd name="connsiteY70" fmla="*/ 593558 h 3272590"/>
              <a:gd name="connsiteX71" fmla="*/ 2037347 w 2679031"/>
              <a:gd name="connsiteY71" fmla="*/ 545432 h 3272590"/>
              <a:gd name="connsiteX72" fmla="*/ 1989221 w 2679031"/>
              <a:gd name="connsiteY72" fmla="*/ 385011 h 3272590"/>
              <a:gd name="connsiteX73" fmla="*/ 1957136 w 2679031"/>
              <a:gd name="connsiteY73" fmla="*/ 352927 h 3272590"/>
              <a:gd name="connsiteX74" fmla="*/ 1892968 w 2679031"/>
              <a:gd name="connsiteY74" fmla="*/ 256674 h 3272590"/>
              <a:gd name="connsiteX75" fmla="*/ 1860884 w 2679031"/>
              <a:gd name="connsiteY75" fmla="*/ 160421 h 3272590"/>
              <a:gd name="connsiteX76" fmla="*/ 1844842 w 2679031"/>
              <a:gd name="connsiteY76" fmla="*/ 112295 h 3272590"/>
              <a:gd name="connsiteX77" fmla="*/ 1796715 w 2679031"/>
              <a:gd name="connsiteY77" fmla="*/ 96253 h 3272590"/>
              <a:gd name="connsiteX78" fmla="*/ 1652336 w 2679031"/>
              <a:gd name="connsiteY78" fmla="*/ 32084 h 3272590"/>
              <a:gd name="connsiteX79" fmla="*/ 1572126 w 2679031"/>
              <a:gd name="connsiteY79" fmla="*/ 0 h 3272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679031" h="3272590">
                <a:moveTo>
                  <a:pt x="1572126" y="0"/>
                </a:moveTo>
                <a:cubicBezTo>
                  <a:pt x="1540042" y="0"/>
                  <a:pt x="1497598" y="22642"/>
                  <a:pt x="1459831" y="32084"/>
                </a:cubicBezTo>
                <a:cubicBezTo>
                  <a:pt x="1433379" y="38697"/>
                  <a:pt x="1406073" y="41514"/>
                  <a:pt x="1379621" y="48127"/>
                </a:cubicBezTo>
                <a:cubicBezTo>
                  <a:pt x="1363216" y="52228"/>
                  <a:pt x="1347899" y="60068"/>
                  <a:pt x="1331494" y="64169"/>
                </a:cubicBezTo>
                <a:cubicBezTo>
                  <a:pt x="1305042" y="70782"/>
                  <a:pt x="1277736" y="73598"/>
                  <a:pt x="1251284" y="80211"/>
                </a:cubicBezTo>
                <a:cubicBezTo>
                  <a:pt x="1093318" y="119702"/>
                  <a:pt x="1371758" y="68153"/>
                  <a:pt x="1106905" y="112295"/>
                </a:cubicBezTo>
                <a:cubicBezTo>
                  <a:pt x="1085515" y="122990"/>
                  <a:pt x="1065128" y="135982"/>
                  <a:pt x="1042736" y="144379"/>
                </a:cubicBezTo>
                <a:cubicBezTo>
                  <a:pt x="972728" y="170632"/>
                  <a:pt x="991382" y="148763"/>
                  <a:pt x="930442" y="176463"/>
                </a:cubicBezTo>
                <a:cubicBezTo>
                  <a:pt x="684422" y="288291"/>
                  <a:pt x="892786" y="191977"/>
                  <a:pt x="737936" y="288758"/>
                </a:cubicBezTo>
                <a:cubicBezTo>
                  <a:pt x="717657" y="301432"/>
                  <a:pt x="694274" y="308538"/>
                  <a:pt x="673768" y="320842"/>
                </a:cubicBezTo>
                <a:cubicBezTo>
                  <a:pt x="640703" y="340681"/>
                  <a:pt x="577515" y="385011"/>
                  <a:pt x="577515" y="385011"/>
                </a:cubicBezTo>
                <a:cubicBezTo>
                  <a:pt x="566820" y="401053"/>
                  <a:pt x="556637" y="417448"/>
                  <a:pt x="545431" y="433137"/>
                </a:cubicBezTo>
                <a:cubicBezTo>
                  <a:pt x="529891" y="454894"/>
                  <a:pt x="510570" y="474091"/>
                  <a:pt x="497305" y="497305"/>
                </a:cubicBezTo>
                <a:cubicBezTo>
                  <a:pt x="488915" y="511987"/>
                  <a:pt x="490643" y="531362"/>
                  <a:pt x="481263" y="545432"/>
                </a:cubicBezTo>
                <a:cubicBezTo>
                  <a:pt x="447443" y="596162"/>
                  <a:pt x="391611" y="633202"/>
                  <a:pt x="368968" y="689811"/>
                </a:cubicBezTo>
                <a:cubicBezTo>
                  <a:pt x="326954" y="794846"/>
                  <a:pt x="354162" y="746984"/>
                  <a:pt x="288757" y="834190"/>
                </a:cubicBezTo>
                <a:cubicBezTo>
                  <a:pt x="248434" y="955159"/>
                  <a:pt x="302828" y="806047"/>
                  <a:pt x="240631" y="930442"/>
                </a:cubicBezTo>
                <a:cubicBezTo>
                  <a:pt x="233069" y="945567"/>
                  <a:pt x="232801" y="963787"/>
                  <a:pt x="224589" y="978569"/>
                </a:cubicBezTo>
                <a:cubicBezTo>
                  <a:pt x="205863" y="1012277"/>
                  <a:pt x="180260" y="1041756"/>
                  <a:pt x="160421" y="1074821"/>
                </a:cubicBezTo>
                <a:cubicBezTo>
                  <a:pt x="148117" y="1095327"/>
                  <a:pt x="139031" y="1117600"/>
                  <a:pt x="128336" y="1138990"/>
                </a:cubicBezTo>
                <a:cubicBezTo>
                  <a:pt x="122989" y="1197811"/>
                  <a:pt x="118816" y="1256751"/>
                  <a:pt x="112294" y="1315453"/>
                </a:cubicBezTo>
                <a:cubicBezTo>
                  <a:pt x="108118" y="1353033"/>
                  <a:pt x="99152" y="1390048"/>
                  <a:pt x="96252" y="1427748"/>
                </a:cubicBezTo>
                <a:cubicBezTo>
                  <a:pt x="88449" y="1529189"/>
                  <a:pt x="84830" y="1630912"/>
                  <a:pt x="80210" y="1732548"/>
                </a:cubicBezTo>
                <a:cubicBezTo>
                  <a:pt x="60937" y="2156556"/>
                  <a:pt x="138735" y="2021747"/>
                  <a:pt x="32084" y="2181727"/>
                </a:cubicBezTo>
                <a:cubicBezTo>
                  <a:pt x="26737" y="2203116"/>
                  <a:pt x="22099" y="2224696"/>
                  <a:pt x="16042" y="2245895"/>
                </a:cubicBezTo>
                <a:cubicBezTo>
                  <a:pt x="11397" y="2262154"/>
                  <a:pt x="0" y="2277111"/>
                  <a:pt x="0" y="2294021"/>
                </a:cubicBezTo>
                <a:cubicBezTo>
                  <a:pt x="0" y="2385083"/>
                  <a:pt x="3164" y="2476590"/>
                  <a:pt x="16042" y="2566737"/>
                </a:cubicBezTo>
                <a:cubicBezTo>
                  <a:pt x="26486" y="2639847"/>
                  <a:pt x="66558" y="2633296"/>
                  <a:pt x="112294" y="2679032"/>
                </a:cubicBezTo>
                <a:cubicBezTo>
                  <a:pt x="131200" y="2697938"/>
                  <a:pt x="140637" y="2725215"/>
                  <a:pt x="160421" y="2743200"/>
                </a:cubicBezTo>
                <a:cubicBezTo>
                  <a:pt x="199988" y="2779170"/>
                  <a:pt x="259095" y="2794961"/>
                  <a:pt x="288757" y="2839453"/>
                </a:cubicBezTo>
                <a:cubicBezTo>
                  <a:pt x="310147" y="2871537"/>
                  <a:pt x="320842" y="2914315"/>
                  <a:pt x="352926" y="2935705"/>
                </a:cubicBezTo>
                <a:cubicBezTo>
                  <a:pt x="406665" y="2971532"/>
                  <a:pt x="493460" y="3028112"/>
                  <a:pt x="529389" y="3064042"/>
                </a:cubicBezTo>
                <a:cubicBezTo>
                  <a:pt x="564870" y="3099524"/>
                  <a:pt x="580970" y="3121917"/>
                  <a:pt x="625642" y="3144253"/>
                </a:cubicBezTo>
                <a:cubicBezTo>
                  <a:pt x="640767" y="3151815"/>
                  <a:pt x="657726" y="3154948"/>
                  <a:pt x="673768" y="3160295"/>
                </a:cubicBezTo>
                <a:cubicBezTo>
                  <a:pt x="696108" y="3182635"/>
                  <a:pt x="736518" y="3229337"/>
                  <a:pt x="770021" y="3240505"/>
                </a:cubicBezTo>
                <a:cubicBezTo>
                  <a:pt x="800878" y="3250791"/>
                  <a:pt x="834521" y="3249492"/>
                  <a:pt x="866273" y="3256548"/>
                </a:cubicBezTo>
                <a:cubicBezTo>
                  <a:pt x="882780" y="3260216"/>
                  <a:pt x="898358" y="3267243"/>
                  <a:pt x="914400" y="3272590"/>
                </a:cubicBezTo>
                <a:cubicBezTo>
                  <a:pt x="1138989" y="3267243"/>
                  <a:pt x="1363737" y="3266523"/>
                  <a:pt x="1588168" y="3256548"/>
                </a:cubicBezTo>
                <a:cubicBezTo>
                  <a:pt x="1605061" y="3255797"/>
                  <a:pt x="1620097" y="3245364"/>
                  <a:pt x="1636294" y="3240505"/>
                </a:cubicBezTo>
                <a:cubicBezTo>
                  <a:pt x="1673582" y="3229319"/>
                  <a:pt x="1711157" y="3219116"/>
                  <a:pt x="1748589" y="3208421"/>
                </a:cubicBezTo>
                <a:cubicBezTo>
                  <a:pt x="1899507" y="3107809"/>
                  <a:pt x="1661071" y="3261993"/>
                  <a:pt x="1876926" y="3144253"/>
                </a:cubicBezTo>
                <a:cubicBezTo>
                  <a:pt x="1910778" y="3125788"/>
                  <a:pt x="1936596" y="3092278"/>
                  <a:pt x="1973178" y="3080084"/>
                </a:cubicBezTo>
                <a:cubicBezTo>
                  <a:pt x="2005262" y="3069389"/>
                  <a:pt x="2039182" y="3063124"/>
                  <a:pt x="2069431" y="3048000"/>
                </a:cubicBezTo>
                <a:cubicBezTo>
                  <a:pt x="2090821" y="3037305"/>
                  <a:pt x="2111396" y="3024798"/>
                  <a:pt x="2133600" y="3015916"/>
                </a:cubicBezTo>
                <a:cubicBezTo>
                  <a:pt x="2165001" y="3003356"/>
                  <a:pt x="2199603" y="2998956"/>
                  <a:pt x="2229852" y="2983832"/>
                </a:cubicBezTo>
                <a:cubicBezTo>
                  <a:pt x="2309146" y="2944186"/>
                  <a:pt x="2271334" y="2959311"/>
                  <a:pt x="2342147" y="2935705"/>
                </a:cubicBezTo>
                <a:cubicBezTo>
                  <a:pt x="2396873" y="2853616"/>
                  <a:pt x="2345356" y="2913647"/>
                  <a:pt x="2438400" y="2855495"/>
                </a:cubicBezTo>
                <a:cubicBezTo>
                  <a:pt x="2461073" y="2841325"/>
                  <a:pt x="2482268" y="2824769"/>
                  <a:pt x="2502568" y="2807369"/>
                </a:cubicBezTo>
                <a:cubicBezTo>
                  <a:pt x="2519793" y="2792604"/>
                  <a:pt x="2531817" y="2771827"/>
                  <a:pt x="2550694" y="2759242"/>
                </a:cubicBezTo>
                <a:cubicBezTo>
                  <a:pt x="2564764" y="2749862"/>
                  <a:pt x="2582779" y="2748547"/>
                  <a:pt x="2598821" y="2743200"/>
                </a:cubicBezTo>
                <a:cubicBezTo>
                  <a:pt x="2604168" y="2727158"/>
                  <a:pt x="2610218" y="2711333"/>
                  <a:pt x="2614863" y="2695074"/>
                </a:cubicBezTo>
                <a:cubicBezTo>
                  <a:pt x="2620920" y="2673874"/>
                  <a:pt x="2622220" y="2651170"/>
                  <a:pt x="2630905" y="2630905"/>
                </a:cubicBezTo>
                <a:cubicBezTo>
                  <a:pt x="2638500" y="2613184"/>
                  <a:pt x="2654367" y="2600024"/>
                  <a:pt x="2662989" y="2582779"/>
                </a:cubicBezTo>
                <a:cubicBezTo>
                  <a:pt x="2670551" y="2567654"/>
                  <a:pt x="2673684" y="2550695"/>
                  <a:pt x="2679031" y="2534653"/>
                </a:cubicBezTo>
                <a:cubicBezTo>
                  <a:pt x="2667892" y="2323002"/>
                  <a:pt x="2686351" y="2303599"/>
                  <a:pt x="2646947" y="2165684"/>
                </a:cubicBezTo>
                <a:cubicBezTo>
                  <a:pt x="2642302" y="2149425"/>
                  <a:pt x="2639295" y="2132240"/>
                  <a:pt x="2630905" y="2117558"/>
                </a:cubicBezTo>
                <a:cubicBezTo>
                  <a:pt x="2617640" y="2094344"/>
                  <a:pt x="2596949" y="2076063"/>
                  <a:pt x="2582778" y="2053390"/>
                </a:cubicBezTo>
                <a:cubicBezTo>
                  <a:pt x="2570103" y="2033111"/>
                  <a:pt x="2564594" y="2008681"/>
                  <a:pt x="2550694" y="1989221"/>
                </a:cubicBezTo>
                <a:cubicBezTo>
                  <a:pt x="2537508" y="1970760"/>
                  <a:pt x="2517092" y="1958523"/>
                  <a:pt x="2502568" y="1941095"/>
                </a:cubicBezTo>
                <a:cubicBezTo>
                  <a:pt x="2490225" y="1926284"/>
                  <a:pt x="2483031" y="1907608"/>
                  <a:pt x="2470484" y="1892969"/>
                </a:cubicBezTo>
                <a:cubicBezTo>
                  <a:pt x="2450798" y="1870002"/>
                  <a:pt x="2406315" y="1828800"/>
                  <a:pt x="2406315" y="1828800"/>
                </a:cubicBezTo>
                <a:cubicBezTo>
                  <a:pt x="2353243" y="1669583"/>
                  <a:pt x="2442286" y="1912800"/>
                  <a:pt x="2342147" y="1732548"/>
                </a:cubicBezTo>
                <a:cubicBezTo>
                  <a:pt x="2325723" y="1702984"/>
                  <a:pt x="2320758" y="1668379"/>
                  <a:pt x="2310063" y="1636295"/>
                </a:cubicBezTo>
                <a:cubicBezTo>
                  <a:pt x="2303966" y="1618004"/>
                  <a:pt x="2288673" y="1604211"/>
                  <a:pt x="2277978" y="1588169"/>
                </a:cubicBezTo>
                <a:cubicBezTo>
                  <a:pt x="2270419" y="1557933"/>
                  <a:pt x="2247591" y="1470943"/>
                  <a:pt x="2245894" y="1443790"/>
                </a:cubicBezTo>
                <a:cubicBezTo>
                  <a:pt x="2236882" y="1299593"/>
                  <a:pt x="2237650" y="1154920"/>
                  <a:pt x="2229852" y="1010653"/>
                </a:cubicBezTo>
                <a:cubicBezTo>
                  <a:pt x="2226951" y="956991"/>
                  <a:pt x="2221410" y="903432"/>
                  <a:pt x="2213810" y="850232"/>
                </a:cubicBezTo>
                <a:cubicBezTo>
                  <a:pt x="2210692" y="828406"/>
                  <a:pt x="2208707" y="805206"/>
                  <a:pt x="2197768" y="786063"/>
                </a:cubicBezTo>
                <a:cubicBezTo>
                  <a:pt x="2186512" y="766365"/>
                  <a:pt x="2165684" y="753979"/>
                  <a:pt x="2149642" y="737937"/>
                </a:cubicBezTo>
                <a:cubicBezTo>
                  <a:pt x="2112403" y="626220"/>
                  <a:pt x="2160239" y="745812"/>
                  <a:pt x="2101515" y="657727"/>
                </a:cubicBezTo>
                <a:cubicBezTo>
                  <a:pt x="2088250" y="637829"/>
                  <a:pt x="2081296" y="614321"/>
                  <a:pt x="2069431" y="593558"/>
                </a:cubicBezTo>
                <a:cubicBezTo>
                  <a:pt x="2059865" y="576818"/>
                  <a:pt x="2048042" y="561474"/>
                  <a:pt x="2037347" y="545432"/>
                </a:cubicBezTo>
                <a:cubicBezTo>
                  <a:pt x="2024421" y="467875"/>
                  <a:pt x="2030670" y="447184"/>
                  <a:pt x="1989221" y="385011"/>
                </a:cubicBezTo>
                <a:cubicBezTo>
                  <a:pt x="1980831" y="372426"/>
                  <a:pt x="1967831" y="363622"/>
                  <a:pt x="1957136" y="352927"/>
                </a:cubicBezTo>
                <a:cubicBezTo>
                  <a:pt x="1904065" y="193709"/>
                  <a:pt x="1993106" y="436923"/>
                  <a:pt x="1892968" y="256674"/>
                </a:cubicBezTo>
                <a:cubicBezTo>
                  <a:pt x="1876544" y="227110"/>
                  <a:pt x="1871579" y="192505"/>
                  <a:pt x="1860884" y="160421"/>
                </a:cubicBezTo>
                <a:cubicBezTo>
                  <a:pt x="1855537" y="144379"/>
                  <a:pt x="1860884" y="117642"/>
                  <a:pt x="1844842" y="112295"/>
                </a:cubicBezTo>
                <a:lnTo>
                  <a:pt x="1796715" y="96253"/>
                </a:lnTo>
                <a:cubicBezTo>
                  <a:pt x="1720450" y="45409"/>
                  <a:pt x="1766879" y="70265"/>
                  <a:pt x="1652336" y="32084"/>
                </a:cubicBezTo>
                <a:cubicBezTo>
                  <a:pt x="1594065" y="12660"/>
                  <a:pt x="1604210" y="0"/>
                  <a:pt x="1572126" y="0"/>
                </a:cubicBezTo>
                <a:close/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844842" y="1267326"/>
            <a:ext cx="3176337" cy="3224463"/>
          </a:xfrm>
          <a:custGeom>
            <a:avLst/>
            <a:gdLst>
              <a:gd name="connsiteX0" fmla="*/ 1475874 w 3176337"/>
              <a:gd name="connsiteY0" fmla="*/ 64169 h 3224463"/>
              <a:gd name="connsiteX1" fmla="*/ 1235242 w 3176337"/>
              <a:gd name="connsiteY1" fmla="*/ 32085 h 3224463"/>
              <a:gd name="connsiteX2" fmla="*/ 417095 w 3176337"/>
              <a:gd name="connsiteY2" fmla="*/ 48127 h 3224463"/>
              <a:gd name="connsiteX3" fmla="*/ 336884 w 3176337"/>
              <a:gd name="connsiteY3" fmla="*/ 64169 h 3224463"/>
              <a:gd name="connsiteX4" fmla="*/ 240632 w 3176337"/>
              <a:gd name="connsiteY4" fmla="*/ 80211 h 3224463"/>
              <a:gd name="connsiteX5" fmla="*/ 208547 w 3176337"/>
              <a:gd name="connsiteY5" fmla="*/ 112295 h 3224463"/>
              <a:gd name="connsiteX6" fmla="*/ 96253 w 3176337"/>
              <a:gd name="connsiteY6" fmla="*/ 192506 h 3224463"/>
              <a:gd name="connsiteX7" fmla="*/ 64169 w 3176337"/>
              <a:gd name="connsiteY7" fmla="*/ 240632 h 3224463"/>
              <a:gd name="connsiteX8" fmla="*/ 48126 w 3176337"/>
              <a:gd name="connsiteY8" fmla="*/ 320842 h 3224463"/>
              <a:gd name="connsiteX9" fmla="*/ 32084 w 3176337"/>
              <a:gd name="connsiteY9" fmla="*/ 385011 h 3224463"/>
              <a:gd name="connsiteX10" fmla="*/ 16042 w 3176337"/>
              <a:gd name="connsiteY10" fmla="*/ 625642 h 3224463"/>
              <a:gd name="connsiteX11" fmla="*/ 0 w 3176337"/>
              <a:gd name="connsiteY11" fmla="*/ 737937 h 3224463"/>
              <a:gd name="connsiteX12" fmla="*/ 16042 w 3176337"/>
              <a:gd name="connsiteY12" fmla="*/ 1010653 h 3224463"/>
              <a:gd name="connsiteX13" fmla="*/ 32084 w 3176337"/>
              <a:gd name="connsiteY13" fmla="*/ 1074821 h 3224463"/>
              <a:gd name="connsiteX14" fmla="*/ 64169 w 3176337"/>
              <a:gd name="connsiteY14" fmla="*/ 1122948 h 3224463"/>
              <a:gd name="connsiteX15" fmla="*/ 112295 w 3176337"/>
              <a:gd name="connsiteY15" fmla="*/ 1219200 h 3224463"/>
              <a:gd name="connsiteX16" fmla="*/ 144379 w 3176337"/>
              <a:gd name="connsiteY16" fmla="*/ 1315453 h 3224463"/>
              <a:gd name="connsiteX17" fmla="*/ 160421 w 3176337"/>
              <a:gd name="connsiteY17" fmla="*/ 1363579 h 3224463"/>
              <a:gd name="connsiteX18" fmla="*/ 224590 w 3176337"/>
              <a:gd name="connsiteY18" fmla="*/ 1459832 h 3224463"/>
              <a:gd name="connsiteX19" fmla="*/ 304800 w 3176337"/>
              <a:gd name="connsiteY19" fmla="*/ 1540042 h 3224463"/>
              <a:gd name="connsiteX20" fmla="*/ 320842 w 3176337"/>
              <a:gd name="connsiteY20" fmla="*/ 1588169 h 3224463"/>
              <a:gd name="connsiteX21" fmla="*/ 417095 w 3176337"/>
              <a:gd name="connsiteY21" fmla="*/ 1684421 h 3224463"/>
              <a:gd name="connsiteX22" fmla="*/ 449179 w 3176337"/>
              <a:gd name="connsiteY22" fmla="*/ 1716506 h 3224463"/>
              <a:gd name="connsiteX23" fmla="*/ 497305 w 3176337"/>
              <a:gd name="connsiteY23" fmla="*/ 1748590 h 3224463"/>
              <a:gd name="connsiteX24" fmla="*/ 577516 w 3176337"/>
              <a:gd name="connsiteY24" fmla="*/ 1828800 h 3224463"/>
              <a:gd name="connsiteX25" fmla="*/ 673769 w 3176337"/>
              <a:gd name="connsiteY25" fmla="*/ 1892969 h 3224463"/>
              <a:gd name="connsiteX26" fmla="*/ 721895 w 3176337"/>
              <a:gd name="connsiteY26" fmla="*/ 1925053 h 3224463"/>
              <a:gd name="connsiteX27" fmla="*/ 850232 w 3176337"/>
              <a:gd name="connsiteY27" fmla="*/ 2021306 h 3224463"/>
              <a:gd name="connsiteX28" fmla="*/ 914400 w 3176337"/>
              <a:gd name="connsiteY28" fmla="*/ 2053390 h 3224463"/>
              <a:gd name="connsiteX29" fmla="*/ 1010653 w 3176337"/>
              <a:gd name="connsiteY29" fmla="*/ 2117558 h 3224463"/>
              <a:gd name="connsiteX30" fmla="*/ 1074821 w 3176337"/>
              <a:gd name="connsiteY30" fmla="*/ 2149642 h 3224463"/>
              <a:gd name="connsiteX31" fmla="*/ 1171074 w 3176337"/>
              <a:gd name="connsiteY31" fmla="*/ 2213811 h 3224463"/>
              <a:gd name="connsiteX32" fmla="*/ 1235242 w 3176337"/>
              <a:gd name="connsiteY32" fmla="*/ 2310063 h 3224463"/>
              <a:gd name="connsiteX33" fmla="*/ 1299411 w 3176337"/>
              <a:gd name="connsiteY33" fmla="*/ 2374232 h 3224463"/>
              <a:gd name="connsiteX34" fmla="*/ 1363579 w 3176337"/>
              <a:gd name="connsiteY34" fmla="*/ 2470485 h 3224463"/>
              <a:gd name="connsiteX35" fmla="*/ 1379621 w 3176337"/>
              <a:gd name="connsiteY35" fmla="*/ 2518611 h 3224463"/>
              <a:gd name="connsiteX36" fmla="*/ 1427747 w 3176337"/>
              <a:gd name="connsiteY36" fmla="*/ 2550695 h 3224463"/>
              <a:gd name="connsiteX37" fmla="*/ 1459832 w 3176337"/>
              <a:gd name="connsiteY37" fmla="*/ 2598821 h 3224463"/>
              <a:gd name="connsiteX38" fmla="*/ 1491916 w 3176337"/>
              <a:gd name="connsiteY38" fmla="*/ 2630906 h 3224463"/>
              <a:gd name="connsiteX39" fmla="*/ 1507958 w 3176337"/>
              <a:gd name="connsiteY39" fmla="*/ 2679032 h 3224463"/>
              <a:gd name="connsiteX40" fmla="*/ 1604211 w 3176337"/>
              <a:gd name="connsiteY40" fmla="*/ 2743200 h 3224463"/>
              <a:gd name="connsiteX41" fmla="*/ 1732547 w 3176337"/>
              <a:gd name="connsiteY41" fmla="*/ 2839453 h 3224463"/>
              <a:gd name="connsiteX42" fmla="*/ 1780674 w 3176337"/>
              <a:gd name="connsiteY42" fmla="*/ 2855495 h 3224463"/>
              <a:gd name="connsiteX43" fmla="*/ 1828800 w 3176337"/>
              <a:gd name="connsiteY43" fmla="*/ 2903621 h 3224463"/>
              <a:gd name="connsiteX44" fmla="*/ 1925053 w 3176337"/>
              <a:gd name="connsiteY44" fmla="*/ 2935706 h 3224463"/>
              <a:gd name="connsiteX45" fmla="*/ 2053390 w 3176337"/>
              <a:gd name="connsiteY45" fmla="*/ 2999874 h 3224463"/>
              <a:gd name="connsiteX46" fmla="*/ 2117558 w 3176337"/>
              <a:gd name="connsiteY46" fmla="*/ 3031958 h 3224463"/>
              <a:gd name="connsiteX47" fmla="*/ 2277979 w 3176337"/>
              <a:gd name="connsiteY47" fmla="*/ 3080085 h 3224463"/>
              <a:gd name="connsiteX48" fmla="*/ 2326105 w 3176337"/>
              <a:gd name="connsiteY48" fmla="*/ 3112169 h 3224463"/>
              <a:gd name="connsiteX49" fmla="*/ 2679032 w 3176337"/>
              <a:gd name="connsiteY49" fmla="*/ 3224463 h 3224463"/>
              <a:gd name="connsiteX50" fmla="*/ 2807369 w 3176337"/>
              <a:gd name="connsiteY50" fmla="*/ 3208421 h 3224463"/>
              <a:gd name="connsiteX51" fmla="*/ 2935705 w 3176337"/>
              <a:gd name="connsiteY51" fmla="*/ 3112169 h 3224463"/>
              <a:gd name="connsiteX52" fmla="*/ 2983832 w 3176337"/>
              <a:gd name="connsiteY52" fmla="*/ 3096127 h 3224463"/>
              <a:gd name="connsiteX53" fmla="*/ 3031958 w 3176337"/>
              <a:gd name="connsiteY53" fmla="*/ 3064042 h 3224463"/>
              <a:gd name="connsiteX54" fmla="*/ 3096126 w 3176337"/>
              <a:gd name="connsiteY54" fmla="*/ 2967790 h 3224463"/>
              <a:gd name="connsiteX55" fmla="*/ 3112169 w 3176337"/>
              <a:gd name="connsiteY55" fmla="*/ 2903621 h 3224463"/>
              <a:gd name="connsiteX56" fmla="*/ 3144253 w 3176337"/>
              <a:gd name="connsiteY56" fmla="*/ 2711116 h 3224463"/>
              <a:gd name="connsiteX57" fmla="*/ 3176337 w 3176337"/>
              <a:gd name="connsiteY57" fmla="*/ 2646948 h 3224463"/>
              <a:gd name="connsiteX58" fmla="*/ 3160295 w 3176337"/>
              <a:gd name="connsiteY58" fmla="*/ 1860885 h 3224463"/>
              <a:gd name="connsiteX59" fmla="*/ 3144253 w 3176337"/>
              <a:gd name="connsiteY59" fmla="*/ 1796716 h 3224463"/>
              <a:gd name="connsiteX60" fmla="*/ 3112169 w 3176337"/>
              <a:gd name="connsiteY60" fmla="*/ 1716506 h 3224463"/>
              <a:gd name="connsiteX61" fmla="*/ 3096126 w 3176337"/>
              <a:gd name="connsiteY61" fmla="*/ 1620253 h 3224463"/>
              <a:gd name="connsiteX62" fmla="*/ 3031958 w 3176337"/>
              <a:gd name="connsiteY62" fmla="*/ 1507958 h 3224463"/>
              <a:gd name="connsiteX63" fmla="*/ 2999874 w 3176337"/>
              <a:gd name="connsiteY63" fmla="*/ 1411706 h 3224463"/>
              <a:gd name="connsiteX64" fmla="*/ 2967790 w 3176337"/>
              <a:gd name="connsiteY64" fmla="*/ 1347537 h 3224463"/>
              <a:gd name="connsiteX65" fmla="*/ 2951747 w 3176337"/>
              <a:gd name="connsiteY65" fmla="*/ 1299411 h 3224463"/>
              <a:gd name="connsiteX66" fmla="*/ 2919663 w 3176337"/>
              <a:gd name="connsiteY66" fmla="*/ 1235242 h 3224463"/>
              <a:gd name="connsiteX67" fmla="*/ 2871537 w 3176337"/>
              <a:gd name="connsiteY67" fmla="*/ 1074821 h 3224463"/>
              <a:gd name="connsiteX68" fmla="*/ 2823411 w 3176337"/>
              <a:gd name="connsiteY68" fmla="*/ 994611 h 3224463"/>
              <a:gd name="connsiteX69" fmla="*/ 2646947 w 3176337"/>
              <a:gd name="connsiteY69" fmla="*/ 705853 h 3224463"/>
              <a:gd name="connsiteX70" fmla="*/ 2598821 w 3176337"/>
              <a:gd name="connsiteY70" fmla="*/ 641685 h 3224463"/>
              <a:gd name="connsiteX71" fmla="*/ 2566737 w 3176337"/>
              <a:gd name="connsiteY71" fmla="*/ 609600 h 3224463"/>
              <a:gd name="connsiteX72" fmla="*/ 2534653 w 3176337"/>
              <a:gd name="connsiteY72" fmla="*/ 545432 h 3224463"/>
              <a:gd name="connsiteX73" fmla="*/ 2486526 w 3176337"/>
              <a:gd name="connsiteY73" fmla="*/ 513348 h 3224463"/>
              <a:gd name="connsiteX74" fmla="*/ 2454442 w 3176337"/>
              <a:gd name="connsiteY74" fmla="*/ 481263 h 3224463"/>
              <a:gd name="connsiteX75" fmla="*/ 2374232 w 3176337"/>
              <a:gd name="connsiteY75" fmla="*/ 368969 h 3224463"/>
              <a:gd name="connsiteX76" fmla="*/ 2326105 w 3176337"/>
              <a:gd name="connsiteY76" fmla="*/ 320842 h 3224463"/>
              <a:gd name="connsiteX77" fmla="*/ 2277979 w 3176337"/>
              <a:gd name="connsiteY77" fmla="*/ 304800 h 3224463"/>
              <a:gd name="connsiteX78" fmla="*/ 2181726 w 3176337"/>
              <a:gd name="connsiteY78" fmla="*/ 224590 h 3224463"/>
              <a:gd name="connsiteX79" fmla="*/ 2053390 w 3176337"/>
              <a:gd name="connsiteY79" fmla="*/ 192506 h 3224463"/>
              <a:gd name="connsiteX80" fmla="*/ 2005263 w 3176337"/>
              <a:gd name="connsiteY80" fmla="*/ 176463 h 3224463"/>
              <a:gd name="connsiteX81" fmla="*/ 1892969 w 3176337"/>
              <a:gd name="connsiteY81" fmla="*/ 160421 h 3224463"/>
              <a:gd name="connsiteX82" fmla="*/ 1732547 w 3176337"/>
              <a:gd name="connsiteY82" fmla="*/ 112295 h 3224463"/>
              <a:gd name="connsiteX83" fmla="*/ 1668379 w 3176337"/>
              <a:gd name="connsiteY83" fmla="*/ 96253 h 3224463"/>
              <a:gd name="connsiteX84" fmla="*/ 1604211 w 3176337"/>
              <a:gd name="connsiteY84" fmla="*/ 64169 h 3224463"/>
              <a:gd name="connsiteX85" fmla="*/ 1491916 w 3176337"/>
              <a:gd name="connsiteY85" fmla="*/ 48127 h 3224463"/>
              <a:gd name="connsiteX86" fmla="*/ 1379621 w 3176337"/>
              <a:gd name="connsiteY86" fmla="*/ 0 h 322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3176337" h="3224463">
                <a:moveTo>
                  <a:pt x="1475874" y="64169"/>
                </a:moveTo>
                <a:cubicBezTo>
                  <a:pt x="1410991" y="53355"/>
                  <a:pt x="1294144" y="32085"/>
                  <a:pt x="1235242" y="32085"/>
                </a:cubicBezTo>
                <a:cubicBezTo>
                  <a:pt x="962474" y="32085"/>
                  <a:pt x="689811" y="42780"/>
                  <a:pt x="417095" y="48127"/>
                </a:cubicBezTo>
                <a:lnTo>
                  <a:pt x="336884" y="64169"/>
                </a:lnTo>
                <a:cubicBezTo>
                  <a:pt x="304882" y="69987"/>
                  <a:pt x="271088" y="68790"/>
                  <a:pt x="240632" y="80211"/>
                </a:cubicBezTo>
                <a:cubicBezTo>
                  <a:pt x="226470" y="85522"/>
                  <a:pt x="220358" y="102847"/>
                  <a:pt x="208547" y="112295"/>
                </a:cubicBezTo>
                <a:cubicBezTo>
                  <a:pt x="163002" y="148731"/>
                  <a:pt x="141416" y="147343"/>
                  <a:pt x="96253" y="192506"/>
                </a:cubicBezTo>
                <a:cubicBezTo>
                  <a:pt x="82620" y="206139"/>
                  <a:pt x="74864" y="224590"/>
                  <a:pt x="64169" y="240632"/>
                </a:cubicBezTo>
                <a:cubicBezTo>
                  <a:pt x="58821" y="267369"/>
                  <a:pt x="54041" y="294225"/>
                  <a:pt x="48126" y="320842"/>
                </a:cubicBezTo>
                <a:cubicBezTo>
                  <a:pt x="43343" y="342365"/>
                  <a:pt x="34392" y="363084"/>
                  <a:pt x="32084" y="385011"/>
                </a:cubicBezTo>
                <a:cubicBezTo>
                  <a:pt x="23669" y="464958"/>
                  <a:pt x="23320" y="545584"/>
                  <a:pt x="16042" y="625642"/>
                </a:cubicBezTo>
                <a:cubicBezTo>
                  <a:pt x="12619" y="663298"/>
                  <a:pt x="5347" y="700505"/>
                  <a:pt x="0" y="737937"/>
                </a:cubicBezTo>
                <a:cubicBezTo>
                  <a:pt x="5347" y="828842"/>
                  <a:pt x="7409" y="920001"/>
                  <a:pt x="16042" y="1010653"/>
                </a:cubicBezTo>
                <a:cubicBezTo>
                  <a:pt x="18132" y="1032601"/>
                  <a:pt x="23399" y="1054556"/>
                  <a:pt x="32084" y="1074821"/>
                </a:cubicBezTo>
                <a:cubicBezTo>
                  <a:pt x="39679" y="1092543"/>
                  <a:pt x="53474" y="1106906"/>
                  <a:pt x="64169" y="1122948"/>
                </a:cubicBezTo>
                <a:cubicBezTo>
                  <a:pt x="122676" y="1298468"/>
                  <a:pt x="29366" y="1032608"/>
                  <a:pt x="112295" y="1219200"/>
                </a:cubicBezTo>
                <a:cubicBezTo>
                  <a:pt x="126030" y="1250105"/>
                  <a:pt x="133684" y="1283369"/>
                  <a:pt x="144379" y="1315453"/>
                </a:cubicBezTo>
                <a:cubicBezTo>
                  <a:pt x="149726" y="1331495"/>
                  <a:pt x="151041" y="1349509"/>
                  <a:pt x="160421" y="1363579"/>
                </a:cubicBezTo>
                <a:cubicBezTo>
                  <a:pt x="181811" y="1395663"/>
                  <a:pt x="207345" y="1425342"/>
                  <a:pt x="224590" y="1459832"/>
                </a:cubicBezTo>
                <a:cubicBezTo>
                  <a:pt x="264236" y="1539125"/>
                  <a:pt x="233987" y="1516438"/>
                  <a:pt x="304800" y="1540042"/>
                </a:cubicBezTo>
                <a:cubicBezTo>
                  <a:pt x="310147" y="1556084"/>
                  <a:pt x="310460" y="1574821"/>
                  <a:pt x="320842" y="1588169"/>
                </a:cubicBezTo>
                <a:cubicBezTo>
                  <a:pt x="348699" y="1623985"/>
                  <a:pt x="385011" y="1652337"/>
                  <a:pt x="417095" y="1684421"/>
                </a:cubicBezTo>
                <a:cubicBezTo>
                  <a:pt x="427790" y="1695116"/>
                  <a:pt x="436594" y="1708116"/>
                  <a:pt x="449179" y="1716506"/>
                </a:cubicBezTo>
                <a:cubicBezTo>
                  <a:pt x="465221" y="1727201"/>
                  <a:pt x="482795" y="1735894"/>
                  <a:pt x="497305" y="1748590"/>
                </a:cubicBezTo>
                <a:cubicBezTo>
                  <a:pt x="525761" y="1773489"/>
                  <a:pt x="546055" y="1807826"/>
                  <a:pt x="577516" y="1828800"/>
                </a:cubicBezTo>
                <a:lnTo>
                  <a:pt x="673769" y="1892969"/>
                </a:lnTo>
                <a:cubicBezTo>
                  <a:pt x="689811" y="1903664"/>
                  <a:pt x="706471" y="1913485"/>
                  <a:pt x="721895" y="1925053"/>
                </a:cubicBezTo>
                <a:cubicBezTo>
                  <a:pt x="764674" y="1957137"/>
                  <a:pt x="802404" y="1997392"/>
                  <a:pt x="850232" y="2021306"/>
                </a:cubicBezTo>
                <a:cubicBezTo>
                  <a:pt x="871621" y="2032001"/>
                  <a:pt x="893894" y="2041086"/>
                  <a:pt x="914400" y="2053390"/>
                </a:cubicBezTo>
                <a:cubicBezTo>
                  <a:pt x="947465" y="2073229"/>
                  <a:pt x="976163" y="2100313"/>
                  <a:pt x="1010653" y="2117558"/>
                </a:cubicBezTo>
                <a:cubicBezTo>
                  <a:pt x="1032042" y="2128253"/>
                  <a:pt x="1054315" y="2137338"/>
                  <a:pt x="1074821" y="2149642"/>
                </a:cubicBezTo>
                <a:cubicBezTo>
                  <a:pt x="1107886" y="2169481"/>
                  <a:pt x="1171074" y="2213811"/>
                  <a:pt x="1171074" y="2213811"/>
                </a:cubicBezTo>
                <a:cubicBezTo>
                  <a:pt x="1192463" y="2245895"/>
                  <a:pt x="1207976" y="2282797"/>
                  <a:pt x="1235242" y="2310063"/>
                </a:cubicBezTo>
                <a:cubicBezTo>
                  <a:pt x="1256632" y="2331453"/>
                  <a:pt x="1282632" y="2349063"/>
                  <a:pt x="1299411" y="2374232"/>
                </a:cubicBezTo>
                <a:cubicBezTo>
                  <a:pt x="1320800" y="2406316"/>
                  <a:pt x="1351385" y="2433903"/>
                  <a:pt x="1363579" y="2470485"/>
                </a:cubicBezTo>
                <a:cubicBezTo>
                  <a:pt x="1368926" y="2486527"/>
                  <a:pt x="1369058" y="2505407"/>
                  <a:pt x="1379621" y="2518611"/>
                </a:cubicBezTo>
                <a:cubicBezTo>
                  <a:pt x="1391665" y="2533666"/>
                  <a:pt x="1411705" y="2540000"/>
                  <a:pt x="1427747" y="2550695"/>
                </a:cubicBezTo>
                <a:cubicBezTo>
                  <a:pt x="1438442" y="2566737"/>
                  <a:pt x="1447788" y="2583766"/>
                  <a:pt x="1459832" y="2598821"/>
                </a:cubicBezTo>
                <a:cubicBezTo>
                  <a:pt x="1469280" y="2610631"/>
                  <a:pt x="1484134" y="2617937"/>
                  <a:pt x="1491916" y="2630906"/>
                </a:cubicBezTo>
                <a:cubicBezTo>
                  <a:pt x="1500616" y="2645406"/>
                  <a:pt x="1498578" y="2664962"/>
                  <a:pt x="1507958" y="2679032"/>
                </a:cubicBezTo>
                <a:cubicBezTo>
                  <a:pt x="1542291" y="2730532"/>
                  <a:pt x="1553754" y="2726382"/>
                  <a:pt x="1604211" y="2743200"/>
                </a:cubicBezTo>
                <a:cubicBezTo>
                  <a:pt x="1642217" y="2781207"/>
                  <a:pt x="1678127" y="2821313"/>
                  <a:pt x="1732547" y="2839453"/>
                </a:cubicBezTo>
                <a:lnTo>
                  <a:pt x="1780674" y="2855495"/>
                </a:lnTo>
                <a:cubicBezTo>
                  <a:pt x="1796716" y="2871537"/>
                  <a:pt x="1808968" y="2892603"/>
                  <a:pt x="1828800" y="2903621"/>
                </a:cubicBezTo>
                <a:cubicBezTo>
                  <a:pt x="1858364" y="2920045"/>
                  <a:pt x="1925053" y="2935706"/>
                  <a:pt x="1925053" y="2935706"/>
                </a:cubicBezTo>
                <a:cubicBezTo>
                  <a:pt x="2043283" y="3024378"/>
                  <a:pt x="1933247" y="2954821"/>
                  <a:pt x="2053390" y="2999874"/>
                </a:cubicBezTo>
                <a:cubicBezTo>
                  <a:pt x="2075781" y="3008271"/>
                  <a:pt x="2095167" y="3023561"/>
                  <a:pt x="2117558" y="3031958"/>
                </a:cubicBezTo>
                <a:cubicBezTo>
                  <a:pt x="2168804" y="3051175"/>
                  <a:pt x="2230961" y="3048739"/>
                  <a:pt x="2277979" y="3080085"/>
                </a:cubicBezTo>
                <a:cubicBezTo>
                  <a:pt x="2294021" y="3090780"/>
                  <a:pt x="2308088" y="3105305"/>
                  <a:pt x="2326105" y="3112169"/>
                </a:cubicBezTo>
                <a:cubicBezTo>
                  <a:pt x="2523172" y="3187242"/>
                  <a:pt x="2540904" y="3189931"/>
                  <a:pt x="2679032" y="3224463"/>
                </a:cubicBezTo>
                <a:cubicBezTo>
                  <a:pt x="2721811" y="3219116"/>
                  <a:pt x="2766164" y="3221100"/>
                  <a:pt x="2807369" y="3208421"/>
                </a:cubicBezTo>
                <a:cubicBezTo>
                  <a:pt x="2915435" y="3175170"/>
                  <a:pt x="2859418" y="3163027"/>
                  <a:pt x="2935705" y="3112169"/>
                </a:cubicBezTo>
                <a:cubicBezTo>
                  <a:pt x="2949775" y="3102789"/>
                  <a:pt x="2967790" y="3101474"/>
                  <a:pt x="2983832" y="3096127"/>
                </a:cubicBezTo>
                <a:cubicBezTo>
                  <a:pt x="2999874" y="3085432"/>
                  <a:pt x="3019262" y="3078552"/>
                  <a:pt x="3031958" y="3064042"/>
                </a:cubicBezTo>
                <a:cubicBezTo>
                  <a:pt x="3057350" y="3035022"/>
                  <a:pt x="3096126" y="2967790"/>
                  <a:pt x="3096126" y="2967790"/>
                </a:cubicBezTo>
                <a:cubicBezTo>
                  <a:pt x="3101474" y="2946400"/>
                  <a:pt x="3108106" y="2925291"/>
                  <a:pt x="3112169" y="2903621"/>
                </a:cubicBezTo>
                <a:cubicBezTo>
                  <a:pt x="3124158" y="2839682"/>
                  <a:pt x="3115160" y="2769302"/>
                  <a:pt x="3144253" y="2711116"/>
                </a:cubicBezTo>
                <a:lnTo>
                  <a:pt x="3176337" y="2646948"/>
                </a:lnTo>
                <a:cubicBezTo>
                  <a:pt x="3170990" y="2384927"/>
                  <a:pt x="3170178" y="2122774"/>
                  <a:pt x="3160295" y="1860885"/>
                </a:cubicBezTo>
                <a:cubicBezTo>
                  <a:pt x="3159464" y="1838853"/>
                  <a:pt x="3151225" y="1817633"/>
                  <a:pt x="3144253" y="1796716"/>
                </a:cubicBezTo>
                <a:cubicBezTo>
                  <a:pt x="3135147" y="1769397"/>
                  <a:pt x="3122864" y="1743243"/>
                  <a:pt x="3112169" y="1716506"/>
                </a:cubicBezTo>
                <a:cubicBezTo>
                  <a:pt x="3106821" y="1684422"/>
                  <a:pt x="3105473" y="1651408"/>
                  <a:pt x="3096126" y="1620253"/>
                </a:cubicBezTo>
                <a:cubicBezTo>
                  <a:pt x="3066579" y="1521764"/>
                  <a:pt x="3068310" y="1589750"/>
                  <a:pt x="3031958" y="1507958"/>
                </a:cubicBezTo>
                <a:cubicBezTo>
                  <a:pt x="3018223" y="1477053"/>
                  <a:pt x="3014998" y="1441955"/>
                  <a:pt x="2999874" y="1411706"/>
                </a:cubicBezTo>
                <a:cubicBezTo>
                  <a:pt x="2989179" y="1390316"/>
                  <a:pt x="2977210" y="1369518"/>
                  <a:pt x="2967790" y="1347537"/>
                </a:cubicBezTo>
                <a:cubicBezTo>
                  <a:pt x="2961129" y="1331994"/>
                  <a:pt x="2958408" y="1314954"/>
                  <a:pt x="2951747" y="1299411"/>
                </a:cubicBezTo>
                <a:cubicBezTo>
                  <a:pt x="2942327" y="1277430"/>
                  <a:pt x="2928060" y="1257634"/>
                  <a:pt x="2919663" y="1235242"/>
                </a:cubicBezTo>
                <a:cubicBezTo>
                  <a:pt x="2869799" y="1102270"/>
                  <a:pt x="2949892" y="1247204"/>
                  <a:pt x="2871537" y="1074821"/>
                </a:cubicBezTo>
                <a:cubicBezTo>
                  <a:pt x="2858635" y="1046436"/>
                  <a:pt x="2838342" y="1021984"/>
                  <a:pt x="2823411" y="994611"/>
                </a:cubicBezTo>
                <a:cubicBezTo>
                  <a:pt x="2736240" y="834798"/>
                  <a:pt x="2804974" y="916555"/>
                  <a:pt x="2646947" y="705853"/>
                </a:cubicBezTo>
                <a:cubicBezTo>
                  <a:pt x="2630905" y="684464"/>
                  <a:pt x="2615937" y="662225"/>
                  <a:pt x="2598821" y="641685"/>
                </a:cubicBezTo>
                <a:cubicBezTo>
                  <a:pt x="2589138" y="630066"/>
                  <a:pt x="2575127" y="622185"/>
                  <a:pt x="2566737" y="609600"/>
                </a:cubicBezTo>
                <a:cubicBezTo>
                  <a:pt x="2553472" y="589702"/>
                  <a:pt x="2549962" y="563803"/>
                  <a:pt x="2534653" y="545432"/>
                </a:cubicBezTo>
                <a:cubicBezTo>
                  <a:pt x="2522310" y="530620"/>
                  <a:pt x="2501581" y="525392"/>
                  <a:pt x="2486526" y="513348"/>
                </a:cubicBezTo>
                <a:cubicBezTo>
                  <a:pt x="2474716" y="503900"/>
                  <a:pt x="2463890" y="493074"/>
                  <a:pt x="2454442" y="481263"/>
                </a:cubicBezTo>
                <a:cubicBezTo>
                  <a:pt x="2352896" y="354329"/>
                  <a:pt x="2509686" y="526999"/>
                  <a:pt x="2374232" y="368969"/>
                </a:cubicBezTo>
                <a:cubicBezTo>
                  <a:pt x="2359467" y="351744"/>
                  <a:pt x="2344982" y="333427"/>
                  <a:pt x="2326105" y="320842"/>
                </a:cubicBezTo>
                <a:cubicBezTo>
                  <a:pt x="2312035" y="311462"/>
                  <a:pt x="2294021" y="310147"/>
                  <a:pt x="2277979" y="304800"/>
                </a:cubicBezTo>
                <a:cubicBezTo>
                  <a:pt x="2242499" y="269320"/>
                  <a:pt x="2226397" y="246925"/>
                  <a:pt x="2181726" y="224590"/>
                </a:cubicBezTo>
                <a:cubicBezTo>
                  <a:pt x="2145055" y="206255"/>
                  <a:pt x="2090002" y="201659"/>
                  <a:pt x="2053390" y="192506"/>
                </a:cubicBezTo>
                <a:cubicBezTo>
                  <a:pt x="2036985" y="188405"/>
                  <a:pt x="2021845" y="179779"/>
                  <a:pt x="2005263" y="176463"/>
                </a:cubicBezTo>
                <a:cubicBezTo>
                  <a:pt x="1968186" y="169047"/>
                  <a:pt x="1930170" y="167185"/>
                  <a:pt x="1892969" y="160421"/>
                </a:cubicBezTo>
                <a:cubicBezTo>
                  <a:pt x="1799609" y="143446"/>
                  <a:pt x="1844166" y="140200"/>
                  <a:pt x="1732547" y="112295"/>
                </a:cubicBezTo>
                <a:cubicBezTo>
                  <a:pt x="1711158" y="106948"/>
                  <a:pt x="1689023" y="103994"/>
                  <a:pt x="1668379" y="96253"/>
                </a:cubicBezTo>
                <a:cubicBezTo>
                  <a:pt x="1645988" y="87856"/>
                  <a:pt x="1627282" y="70461"/>
                  <a:pt x="1604211" y="64169"/>
                </a:cubicBezTo>
                <a:cubicBezTo>
                  <a:pt x="1567732" y="54220"/>
                  <a:pt x="1529348" y="53474"/>
                  <a:pt x="1491916" y="48127"/>
                </a:cubicBezTo>
                <a:cubicBezTo>
                  <a:pt x="1388489" y="13651"/>
                  <a:pt x="1419577" y="39956"/>
                  <a:pt x="1379621" y="0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053389" y="3256547"/>
            <a:ext cx="3080085" cy="1860885"/>
          </a:xfrm>
          <a:custGeom>
            <a:avLst/>
            <a:gdLst>
              <a:gd name="connsiteX0" fmla="*/ 2983832 w 3080085"/>
              <a:gd name="connsiteY0" fmla="*/ 224590 h 1860885"/>
              <a:gd name="connsiteX1" fmla="*/ 2823411 w 3080085"/>
              <a:gd name="connsiteY1" fmla="*/ 208548 h 1860885"/>
              <a:gd name="connsiteX2" fmla="*/ 2759243 w 3080085"/>
              <a:gd name="connsiteY2" fmla="*/ 192506 h 1860885"/>
              <a:gd name="connsiteX3" fmla="*/ 2646948 w 3080085"/>
              <a:gd name="connsiteY3" fmla="*/ 176464 h 1860885"/>
              <a:gd name="connsiteX4" fmla="*/ 2518611 w 3080085"/>
              <a:gd name="connsiteY4" fmla="*/ 144379 h 1860885"/>
              <a:gd name="connsiteX5" fmla="*/ 2470485 w 3080085"/>
              <a:gd name="connsiteY5" fmla="*/ 128337 h 1860885"/>
              <a:gd name="connsiteX6" fmla="*/ 2390274 w 3080085"/>
              <a:gd name="connsiteY6" fmla="*/ 112295 h 1860885"/>
              <a:gd name="connsiteX7" fmla="*/ 2277979 w 3080085"/>
              <a:gd name="connsiteY7" fmla="*/ 64169 h 1860885"/>
              <a:gd name="connsiteX8" fmla="*/ 2181727 w 3080085"/>
              <a:gd name="connsiteY8" fmla="*/ 48127 h 1860885"/>
              <a:gd name="connsiteX9" fmla="*/ 2101516 w 3080085"/>
              <a:gd name="connsiteY9" fmla="*/ 32085 h 1860885"/>
              <a:gd name="connsiteX10" fmla="*/ 2037348 w 3080085"/>
              <a:gd name="connsiteY10" fmla="*/ 16042 h 1860885"/>
              <a:gd name="connsiteX11" fmla="*/ 1299411 w 3080085"/>
              <a:gd name="connsiteY11" fmla="*/ 0 h 1860885"/>
              <a:gd name="connsiteX12" fmla="*/ 368969 w 3080085"/>
              <a:gd name="connsiteY12" fmla="*/ 16042 h 1860885"/>
              <a:gd name="connsiteX13" fmla="*/ 320843 w 3080085"/>
              <a:gd name="connsiteY13" fmla="*/ 32085 h 1860885"/>
              <a:gd name="connsiteX14" fmla="*/ 240632 w 3080085"/>
              <a:gd name="connsiteY14" fmla="*/ 80211 h 1860885"/>
              <a:gd name="connsiteX15" fmla="*/ 208548 w 3080085"/>
              <a:gd name="connsiteY15" fmla="*/ 128337 h 1860885"/>
              <a:gd name="connsiteX16" fmla="*/ 160422 w 3080085"/>
              <a:gd name="connsiteY16" fmla="*/ 176464 h 1860885"/>
              <a:gd name="connsiteX17" fmla="*/ 128337 w 3080085"/>
              <a:gd name="connsiteY17" fmla="*/ 256674 h 1860885"/>
              <a:gd name="connsiteX18" fmla="*/ 80211 w 3080085"/>
              <a:gd name="connsiteY18" fmla="*/ 320842 h 1860885"/>
              <a:gd name="connsiteX19" fmla="*/ 64169 w 3080085"/>
              <a:gd name="connsiteY19" fmla="*/ 368969 h 1860885"/>
              <a:gd name="connsiteX20" fmla="*/ 32085 w 3080085"/>
              <a:gd name="connsiteY20" fmla="*/ 417095 h 1860885"/>
              <a:gd name="connsiteX21" fmla="*/ 16043 w 3080085"/>
              <a:gd name="connsiteY21" fmla="*/ 561474 h 1860885"/>
              <a:gd name="connsiteX22" fmla="*/ 0 w 3080085"/>
              <a:gd name="connsiteY22" fmla="*/ 625642 h 1860885"/>
              <a:gd name="connsiteX23" fmla="*/ 32085 w 3080085"/>
              <a:gd name="connsiteY23" fmla="*/ 978569 h 1860885"/>
              <a:gd name="connsiteX24" fmla="*/ 64169 w 3080085"/>
              <a:gd name="connsiteY24" fmla="*/ 1042737 h 1860885"/>
              <a:gd name="connsiteX25" fmla="*/ 144379 w 3080085"/>
              <a:gd name="connsiteY25" fmla="*/ 1171074 h 1860885"/>
              <a:gd name="connsiteX26" fmla="*/ 176464 w 3080085"/>
              <a:gd name="connsiteY26" fmla="*/ 1267327 h 1860885"/>
              <a:gd name="connsiteX27" fmla="*/ 272716 w 3080085"/>
              <a:gd name="connsiteY27" fmla="*/ 1427748 h 1860885"/>
              <a:gd name="connsiteX28" fmla="*/ 304800 w 3080085"/>
              <a:gd name="connsiteY28" fmla="*/ 1475874 h 1860885"/>
              <a:gd name="connsiteX29" fmla="*/ 385011 w 3080085"/>
              <a:gd name="connsiteY29" fmla="*/ 1572127 h 1860885"/>
              <a:gd name="connsiteX30" fmla="*/ 449179 w 3080085"/>
              <a:gd name="connsiteY30" fmla="*/ 1620253 h 1860885"/>
              <a:gd name="connsiteX31" fmla="*/ 545432 w 3080085"/>
              <a:gd name="connsiteY31" fmla="*/ 1716506 h 1860885"/>
              <a:gd name="connsiteX32" fmla="*/ 705853 w 3080085"/>
              <a:gd name="connsiteY32" fmla="*/ 1780674 h 1860885"/>
              <a:gd name="connsiteX33" fmla="*/ 802106 w 3080085"/>
              <a:gd name="connsiteY33" fmla="*/ 1812758 h 1860885"/>
              <a:gd name="connsiteX34" fmla="*/ 1203158 w 3080085"/>
              <a:gd name="connsiteY34" fmla="*/ 1844842 h 1860885"/>
              <a:gd name="connsiteX35" fmla="*/ 1588169 w 3080085"/>
              <a:gd name="connsiteY35" fmla="*/ 1860885 h 1860885"/>
              <a:gd name="connsiteX36" fmla="*/ 1828800 w 3080085"/>
              <a:gd name="connsiteY36" fmla="*/ 1844842 h 1860885"/>
              <a:gd name="connsiteX37" fmla="*/ 1957137 w 3080085"/>
              <a:gd name="connsiteY37" fmla="*/ 1812758 h 1860885"/>
              <a:gd name="connsiteX38" fmla="*/ 2021306 w 3080085"/>
              <a:gd name="connsiteY38" fmla="*/ 1796716 h 1860885"/>
              <a:gd name="connsiteX39" fmla="*/ 2117558 w 3080085"/>
              <a:gd name="connsiteY39" fmla="*/ 1780674 h 1860885"/>
              <a:gd name="connsiteX40" fmla="*/ 2197769 w 3080085"/>
              <a:gd name="connsiteY40" fmla="*/ 1764632 h 1860885"/>
              <a:gd name="connsiteX41" fmla="*/ 2261937 w 3080085"/>
              <a:gd name="connsiteY41" fmla="*/ 1732548 h 1860885"/>
              <a:gd name="connsiteX42" fmla="*/ 2358190 w 3080085"/>
              <a:gd name="connsiteY42" fmla="*/ 1668379 h 1860885"/>
              <a:gd name="connsiteX43" fmla="*/ 2470485 w 3080085"/>
              <a:gd name="connsiteY43" fmla="*/ 1636295 h 1860885"/>
              <a:gd name="connsiteX44" fmla="*/ 2566737 w 3080085"/>
              <a:gd name="connsiteY44" fmla="*/ 1604211 h 1860885"/>
              <a:gd name="connsiteX45" fmla="*/ 2614864 w 3080085"/>
              <a:gd name="connsiteY45" fmla="*/ 1588169 h 1860885"/>
              <a:gd name="connsiteX46" fmla="*/ 2662990 w 3080085"/>
              <a:gd name="connsiteY46" fmla="*/ 1540042 h 1860885"/>
              <a:gd name="connsiteX47" fmla="*/ 2775285 w 3080085"/>
              <a:gd name="connsiteY47" fmla="*/ 1475874 h 1860885"/>
              <a:gd name="connsiteX48" fmla="*/ 2807369 w 3080085"/>
              <a:gd name="connsiteY48" fmla="*/ 1427748 h 1860885"/>
              <a:gd name="connsiteX49" fmla="*/ 2903622 w 3080085"/>
              <a:gd name="connsiteY49" fmla="*/ 1331495 h 1860885"/>
              <a:gd name="connsiteX50" fmla="*/ 2935706 w 3080085"/>
              <a:gd name="connsiteY50" fmla="*/ 1283369 h 1860885"/>
              <a:gd name="connsiteX51" fmla="*/ 2967790 w 3080085"/>
              <a:gd name="connsiteY51" fmla="*/ 1171074 h 1860885"/>
              <a:gd name="connsiteX52" fmla="*/ 2983832 w 3080085"/>
              <a:gd name="connsiteY52" fmla="*/ 1122948 h 1860885"/>
              <a:gd name="connsiteX53" fmla="*/ 3015916 w 3080085"/>
              <a:gd name="connsiteY53" fmla="*/ 930442 h 1860885"/>
              <a:gd name="connsiteX54" fmla="*/ 3048000 w 3080085"/>
              <a:gd name="connsiteY54" fmla="*/ 753979 h 1860885"/>
              <a:gd name="connsiteX55" fmla="*/ 3064043 w 3080085"/>
              <a:gd name="connsiteY55" fmla="*/ 705853 h 1860885"/>
              <a:gd name="connsiteX56" fmla="*/ 3080085 w 3080085"/>
              <a:gd name="connsiteY56" fmla="*/ 641685 h 1860885"/>
              <a:gd name="connsiteX57" fmla="*/ 3064043 w 3080085"/>
              <a:gd name="connsiteY57" fmla="*/ 481264 h 1860885"/>
              <a:gd name="connsiteX58" fmla="*/ 3048000 w 3080085"/>
              <a:gd name="connsiteY58" fmla="*/ 433137 h 1860885"/>
              <a:gd name="connsiteX59" fmla="*/ 2999874 w 3080085"/>
              <a:gd name="connsiteY59" fmla="*/ 385011 h 1860885"/>
              <a:gd name="connsiteX60" fmla="*/ 2919664 w 3080085"/>
              <a:gd name="connsiteY60" fmla="*/ 320842 h 1860885"/>
              <a:gd name="connsiteX61" fmla="*/ 2887579 w 3080085"/>
              <a:gd name="connsiteY61" fmla="*/ 288758 h 1860885"/>
              <a:gd name="connsiteX62" fmla="*/ 2839453 w 3080085"/>
              <a:gd name="connsiteY62" fmla="*/ 272716 h 1860885"/>
              <a:gd name="connsiteX63" fmla="*/ 2823411 w 3080085"/>
              <a:gd name="connsiteY63" fmla="*/ 224590 h 1860885"/>
              <a:gd name="connsiteX64" fmla="*/ 2807369 w 3080085"/>
              <a:gd name="connsiteY64" fmla="*/ 192506 h 1860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080085" h="1860885">
                <a:moveTo>
                  <a:pt x="2983832" y="224590"/>
                </a:moveTo>
                <a:cubicBezTo>
                  <a:pt x="2930358" y="219243"/>
                  <a:pt x="2876611" y="216148"/>
                  <a:pt x="2823411" y="208548"/>
                </a:cubicBezTo>
                <a:cubicBezTo>
                  <a:pt x="2801585" y="205430"/>
                  <a:pt x="2780935" y="196450"/>
                  <a:pt x="2759243" y="192506"/>
                </a:cubicBezTo>
                <a:cubicBezTo>
                  <a:pt x="2722041" y="185742"/>
                  <a:pt x="2684380" y="181811"/>
                  <a:pt x="2646948" y="176464"/>
                </a:cubicBezTo>
                <a:cubicBezTo>
                  <a:pt x="2536948" y="139795"/>
                  <a:pt x="2673464" y="183092"/>
                  <a:pt x="2518611" y="144379"/>
                </a:cubicBezTo>
                <a:cubicBezTo>
                  <a:pt x="2502206" y="140278"/>
                  <a:pt x="2486890" y="132438"/>
                  <a:pt x="2470485" y="128337"/>
                </a:cubicBezTo>
                <a:cubicBezTo>
                  <a:pt x="2444033" y="121724"/>
                  <a:pt x="2417011" y="117642"/>
                  <a:pt x="2390274" y="112295"/>
                </a:cubicBezTo>
                <a:cubicBezTo>
                  <a:pt x="2351037" y="92676"/>
                  <a:pt x="2320469" y="73611"/>
                  <a:pt x="2277979" y="64169"/>
                </a:cubicBezTo>
                <a:cubicBezTo>
                  <a:pt x="2246227" y="57113"/>
                  <a:pt x="2213729" y="53945"/>
                  <a:pt x="2181727" y="48127"/>
                </a:cubicBezTo>
                <a:cubicBezTo>
                  <a:pt x="2154900" y="43249"/>
                  <a:pt x="2128133" y="38000"/>
                  <a:pt x="2101516" y="32085"/>
                </a:cubicBezTo>
                <a:cubicBezTo>
                  <a:pt x="2079993" y="27302"/>
                  <a:pt x="2059378" y="16923"/>
                  <a:pt x="2037348" y="16042"/>
                </a:cubicBezTo>
                <a:cubicBezTo>
                  <a:pt x="1791507" y="6208"/>
                  <a:pt x="1545390" y="5347"/>
                  <a:pt x="1299411" y="0"/>
                </a:cubicBezTo>
                <a:lnTo>
                  <a:pt x="368969" y="16042"/>
                </a:lnTo>
                <a:cubicBezTo>
                  <a:pt x="352068" y="16596"/>
                  <a:pt x="335343" y="23385"/>
                  <a:pt x="320843" y="32085"/>
                </a:cubicBezTo>
                <a:cubicBezTo>
                  <a:pt x="210745" y="98145"/>
                  <a:pt x="376958" y="34769"/>
                  <a:pt x="240632" y="80211"/>
                </a:cubicBezTo>
                <a:cubicBezTo>
                  <a:pt x="229937" y="96253"/>
                  <a:pt x="220891" y="113526"/>
                  <a:pt x="208548" y="128337"/>
                </a:cubicBezTo>
                <a:cubicBezTo>
                  <a:pt x="194024" y="145766"/>
                  <a:pt x="172446" y="157225"/>
                  <a:pt x="160422" y="176464"/>
                </a:cubicBezTo>
                <a:cubicBezTo>
                  <a:pt x="145160" y="200883"/>
                  <a:pt x="142322" y="231501"/>
                  <a:pt x="128337" y="256674"/>
                </a:cubicBezTo>
                <a:cubicBezTo>
                  <a:pt x="115352" y="280046"/>
                  <a:pt x="96253" y="299453"/>
                  <a:pt x="80211" y="320842"/>
                </a:cubicBezTo>
                <a:cubicBezTo>
                  <a:pt x="74864" y="336884"/>
                  <a:pt x="71731" y="353844"/>
                  <a:pt x="64169" y="368969"/>
                </a:cubicBezTo>
                <a:cubicBezTo>
                  <a:pt x="55547" y="386214"/>
                  <a:pt x="36761" y="398391"/>
                  <a:pt x="32085" y="417095"/>
                </a:cubicBezTo>
                <a:cubicBezTo>
                  <a:pt x="20341" y="464072"/>
                  <a:pt x="23406" y="513615"/>
                  <a:pt x="16043" y="561474"/>
                </a:cubicBezTo>
                <a:cubicBezTo>
                  <a:pt x="12690" y="583265"/>
                  <a:pt x="5348" y="604253"/>
                  <a:pt x="0" y="625642"/>
                </a:cubicBezTo>
                <a:cubicBezTo>
                  <a:pt x="2276" y="666609"/>
                  <a:pt x="-3909" y="882584"/>
                  <a:pt x="32085" y="978569"/>
                </a:cubicBezTo>
                <a:cubicBezTo>
                  <a:pt x="40482" y="1000960"/>
                  <a:pt x="53474" y="1021348"/>
                  <a:pt x="64169" y="1042737"/>
                </a:cubicBezTo>
                <a:cubicBezTo>
                  <a:pt x="104156" y="1202689"/>
                  <a:pt x="41834" y="1000166"/>
                  <a:pt x="144379" y="1171074"/>
                </a:cubicBezTo>
                <a:cubicBezTo>
                  <a:pt x="161779" y="1200074"/>
                  <a:pt x="161339" y="1237078"/>
                  <a:pt x="176464" y="1267327"/>
                </a:cubicBezTo>
                <a:cubicBezTo>
                  <a:pt x="225792" y="1365984"/>
                  <a:pt x="195284" y="1311599"/>
                  <a:pt x="272716" y="1427748"/>
                </a:cubicBezTo>
                <a:cubicBezTo>
                  <a:pt x="283411" y="1443790"/>
                  <a:pt x="293232" y="1460450"/>
                  <a:pt x="304800" y="1475874"/>
                </a:cubicBezTo>
                <a:cubicBezTo>
                  <a:pt x="331950" y="1512074"/>
                  <a:pt x="351021" y="1543802"/>
                  <a:pt x="385011" y="1572127"/>
                </a:cubicBezTo>
                <a:cubicBezTo>
                  <a:pt x="405551" y="1589244"/>
                  <a:pt x="429306" y="1602367"/>
                  <a:pt x="449179" y="1620253"/>
                </a:cubicBezTo>
                <a:cubicBezTo>
                  <a:pt x="482905" y="1650607"/>
                  <a:pt x="504848" y="1696214"/>
                  <a:pt x="545432" y="1716506"/>
                </a:cubicBezTo>
                <a:cubicBezTo>
                  <a:pt x="639850" y="1763715"/>
                  <a:pt x="586912" y="1741027"/>
                  <a:pt x="705853" y="1780674"/>
                </a:cubicBezTo>
                <a:cubicBezTo>
                  <a:pt x="705855" y="1780675"/>
                  <a:pt x="802104" y="1812758"/>
                  <a:pt x="802106" y="1812758"/>
                </a:cubicBezTo>
                <a:cubicBezTo>
                  <a:pt x="980401" y="1830587"/>
                  <a:pt x="1001822" y="1834517"/>
                  <a:pt x="1203158" y="1844842"/>
                </a:cubicBezTo>
                <a:lnTo>
                  <a:pt x="1588169" y="1860885"/>
                </a:lnTo>
                <a:cubicBezTo>
                  <a:pt x="1668379" y="1855537"/>
                  <a:pt x="1748811" y="1852841"/>
                  <a:pt x="1828800" y="1844842"/>
                </a:cubicBezTo>
                <a:cubicBezTo>
                  <a:pt x="1904070" y="1837315"/>
                  <a:pt x="1896491" y="1830085"/>
                  <a:pt x="1957137" y="1812758"/>
                </a:cubicBezTo>
                <a:cubicBezTo>
                  <a:pt x="1978337" y="1806701"/>
                  <a:pt x="1999686" y="1801040"/>
                  <a:pt x="2021306" y="1796716"/>
                </a:cubicBezTo>
                <a:cubicBezTo>
                  <a:pt x="2053201" y="1790337"/>
                  <a:pt x="2085556" y="1786492"/>
                  <a:pt x="2117558" y="1780674"/>
                </a:cubicBezTo>
                <a:cubicBezTo>
                  <a:pt x="2144385" y="1775796"/>
                  <a:pt x="2171032" y="1769979"/>
                  <a:pt x="2197769" y="1764632"/>
                </a:cubicBezTo>
                <a:cubicBezTo>
                  <a:pt x="2219158" y="1753937"/>
                  <a:pt x="2241431" y="1744852"/>
                  <a:pt x="2261937" y="1732548"/>
                </a:cubicBezTo>
                <a:cubicBezTo>
                  <a:pt x="2295002" y="1712709"/>
                  <a:pt x="2321608" y="1680573"/>
                  <a:pt x="2358190" y="1668379"/>
                </a:cubicBezTo>
                <a:cubicBezTo>
                  <a:pt x="2519926" y="1614467"/>
                  <a:pt x="2269052" y="1696724"/>
                  <a:pt x="2470485" y="1636295"/>
                </a:cubicBezTo>
                <a:cubicBezTo>
                  <a:pt x="2502878" y="1626577"/>
                  <a:pt x="2534653" y="1614906"/>
                  <a:pt x="2566737" y="1604211"/>
                </a:cubicBezTo>
                <a:lnTo>
                  <a:pt x="2614864" y="1588169"/>
                </a:lnTo>
                <a:cubicBezTo>
                  <a:pt x="2630906" y="1572127"/>
                  <a:pt x="2645561" y="1554566"/>
                  <a:pt x="2662990" y="1540042"/>
                </a:cubicBezTo>
                <a:cubicBezTo>
                  <a:pt x="2697002" y="1511699"/>
                  <a:pt x="2736059" y="1495487"/>
                  <a:pt x="2775285" y="1475874"/>
                </a:cubicBezTo>
                <a:cubicBezTo>
                  <a:pt x="2785980" y="1459832"/>
                  <a:pt x="2794560" y="1442158"/>
                  <a:pt x="2807369" y="1427748"/>
                </a:cubicBezTo>
                <a:cubicBezTo>
                  <a:pt x="2837514" y="1393835"/>
                  <a:pt x="2878453" y="1369249"/>
                  <a:pt x="2903622" y="1331495"/>
                </a:cubicBezTo>
                <a:lnTo>
                  <a:pt x="2935706" y="1283369"/>
                </a:lnTo>
                <a:cubicBezTo>
                  <a:pt x="2974171" y="1167971"/>
                  <a:pt x="2927501" y="1312086"/>
                  <a:pt x="2967790" y="1171074"/>
                </a:cubicBezTo>
                <a:cubicBezTo>
                  <a:pt x="2972435" y="1154815"/>
                  <a:pt x="2978485" y="1138990"/>
                  <a:pt x="2983832" y="1122948"/>
                </a:cubicBezTo>
                <a:cubicBezTo>
                  <a:pt x="3019879" y="834569"/>
                  <a:pt x="2980586" y="1107095"/>
                  <a:pt x="3015916" y="930442"/>
                </a:cubicBezTo>
                <a:cubicBezTo>
                  <a:pt x="3030215" y="858947"/>
                  <a:pt x="3030798" y="822786"/>
                  <a:pt x="3048000" y="753979"/>
                </a:cubicBezTo>
                <a:cubicBezTo>
                  <a:pt x="3052101" y="737574"/>
                  <a:pt x="3059397" y="722112"/>
                  <a:pt x="3064043" y="705853"/>
                </a:cubicBezTo>
                <a:cubicBezTo>
                  <a:pt x="3070100" y="684654"/>
                  <a:pt x="3074738" y="663074"/>
                  <a:pt x="3080085" y="641685"/>
                </a:cubicBezTo>
                <a:cubicBezTo>
                  <a:pt x="3074738" y="588211"/>
                  <a:pt x="3072215" y="534379"/>
                  <a:pt x="3064043" y="481264"/>
                </a:cubicBezTo>
                <a:cubicBezTo>
                  <a:pt x="3061472" y="464550"/>
                  <a:pt x="3057380" y="447207"/>
                  <a:pt x="3048000" y="433137"/>
                </a:cubicBezTo>
                <a:cubicBezTo>
                  <a:pt x="3035416" y="414260"/>
                  <a:pt x="3014398" y="402439"/>
                  <a:pt x="2999874" y="385011"/>
                </a:cubicBezTo>
                <a:cubicBezTo>
                  <a:pt x="2944057" y="318030"/>
                  <a:pt x="2998669" y="347179"/>
                  <a:pt x="2919664" y="320842"/>
                </a:cubicBezTo>
                <a:cubicBezTo>
                  <a:pt x="2908969" y="310147"/>
                  <a:pt x="2900548" y="296540"/>
                  <a:pt x="2887579" y="288758"/>
                </a:cubicBezTo>
                <a:cubicBezTo>
                  <a:pt x="2873079" y="280058"/>
                  <a:pt x="2851410" y="284673"/>
                  <a:pt x="2839453" y="272716"/>
                </a:cubicBezTo>
                <a:cubicBezTo>
                  <a:pt x="2827496" y="260759"/>
                  <a:pt x="2829691" y="240290"/>
                  <a:pt x="2823411" y="224590"/>
                </a:cubicBezTo>
                <a:cubicBezTo>
                  <a:pt x="2818970" y="213488"/>
                  <a:pt x="2812716" y="203201"/>
                  <a:pt x="2807369" y="192506"/>
                </a:cubicBezTo>
              </a:path>
            </a:pathLst>
          </a:cu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1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1537</TotalTime>
  <Words>1621</Words>
  <Application>Microsoft Office PowerPoint</Application>
  <PresentationFormat>Widescreen</PresentationFormat>
  <Paragraphs>195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DejaVu Sans</vt:lpstr>
      <vt:lpstr>Standard Symbols L</vt:lpstr>
      <vt:lpstr>Symbol</vt:lpstr>
      <vt:lpstr>Ubuntu</vt:lpstr>
      <vt:lpstr>Wingdings</vt:lpstr>
      <vt:lpstr>Office Theme</vt:lpstr>
      <vt:lpstr>Effective Indexing for Approximate Constrained Shortest Path Queries on Large Road Networks</vt:lpstr>
      <vt:lpstr>Motivation</vt:lpstr>
      <vt:lpstr>Formal Definitions</vt:lpstr>
      <vt:lpstr>PowerPoint Presentation</vt:lpstr>
      <vt:lpstr>PowerPoint Presentation</vt:lpstr>
      <vt:lpstr>Problem Statement</vt:lpstr>
      <vt:lpstr>Proposed Solution</vt:lpstr>
      <vt:lpstr>PowerPoint Presentation</vt:lpstr>
      <vt:lpstr>PowerPoint Presentation</vt:lpstr>
      <vt:lpstr>PowerPoint Presentation</vt:lpstr>
      <vt:lpstr>COLA-Index</vt:lpstr>
      <vt:lpstr>PowerPoint Presentation</vt:lpstr>
      <vt:lpstr>Query Processing</vt:lpstr>
      <vt:lpstr>PowerPoint Presentation</vt:lpstr>
      <vt:lpstr>Optimizations</vt:lpstr>
      <vt:lpstr>PowerPoint Presentation</vt:lpstr>
      <vt:lpstr>α-DIJK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Effective Indexing for Approximate Constrained Shortest Path Queries on Large Road Networks</dc:title>
  <dc:creator>ksu</dc:creator>
  <cp:lastModifiedBy>ksu</cp:lastModifiedBy>
  <cp:revision>112</cp:revision>
  <dcterms:created xsi:type="dcterms:W3CDTF">2017-01-26T19:08:23Z</dcterms:created>
  <dcterms:modified xsi:type="dcterms:W3CDTF">2017-02-01T19:04:34Z</dcterms:modified>
</cp:coreProperties>
</file>