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7" r:id="rId12"/>
    <p:sldId id="266" r:id="rId13"/>
    <p:sldId id="267" r:id="rId14"/>
    <p:sldId id="268" r:id="rId15"/>
    <p:sldId id="274" r:id="rId16"/>
    <p:sldId id="269" r:id="rId17"/>
    <p:sldId id="270" r:id="rId18"/>
    <p:sldId id="271" r:id="rId19"/>
    <p:sldId id="275" r:id="rId20"/>
    <p:sldId id="272" r:id="rId21"/>
    <p:sldId id="273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27" autoAdjust="0"/>
    <p:restoredTop sz="92994"/>
  </p:normalViewPr>
  <p:slideViewPr>
    <p:cSldViewPr snapToGrid="0">
      <p:cViewPr varScale="1">
        <p:scale>
          <a:sx n="100" d="100"/>
          <a:sy n="100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BB2A4-4E90-3E4C-8865-2C3C3E6AF293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598AC-CC04-414E-923D-5D658BF8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7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98AC-CC04-414E-923D-5D658BF809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5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98AC-CC04-414E-923D-5D658BF809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6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98AC-CC04-414E-923D-5D658BF809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69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98AC-CC04-414E-923D-5D658BF809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0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598AC-CC04-414E-923D-5D658BF8092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9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2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3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9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5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D65ED-E5A8-46E0-9B64-4BDC5ABAF23A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15A83-C8E8-4BCA-B2E2-4DF07752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2"/>
            <a:ext cx="12192000" cy="2814637"/>
          </a:xfrm>
        </p:spPr>
        <p:txBody>
          <a:bodyPr>
            <a:normAutofit/>
          </a:bodyPr>
          <a:lstStyle/>
          <a:p>
            <a:r>
              <a:rPr lang="en-US" sz="4800" b="1" dirty="0"/>
              <a:t>Graph Indexing for Shortest-Path Finding over Dynamic Sub-Graphs</a:t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Mohamed S. </a:t>
            </a:r>
            <a:r>
              <a:rPr lang="en-US" dirty="0" smtClean="0"/>
              <a:t>Hassan</a:t>
            </a:r>
            <a:r>
              <a:rPr lang="en-US" dirty="0"/>
              <a:t> </a:t>
            </a:r>
            <a:r>
              <a:rPr lang="en-US" dirty="0" smtClean="0"/>
              <a:t>                   </a:t>
            </a:r>
            <a:r>
              <a:rPr lang="en-US" dirty="0" err="1" smtClean="0"/>
              <a:t>Walid</a:t>
            </a:r>
            <a:r>
              <a:rPr lang="en-US" dirty="0" smtClean="0"/>
              <a:t> </a:t>
            </a:r>
            <a:r>
              <a:rPr lang="en-US" dirty="0"/>
              <a:t>G. </a:t>
            </a:r>
            <a:r>
              <a:rPr lang="en-US" dirty="0" err="1" smtClean="0"/>
              <a:t>Aref</a:t>
            </a:r>
            <a:r>
              <a:rPr lang="en-US" dirty="0"/>
              <a:t> </a:t>
            </a:r>
            <a:r>
              <a:rPr lang="en-US" dirty="0" smtClean="0"/>
              <a:t>                 Ahmed </a:t>
            </a:r>
            <a:r>
              <a:rPr lang="en-US" dirty="0"/>
              <a:t>M. Aly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Repository for Shortest Sub-Paths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EDP stores a set of shortest paths in each partition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𝑃𝑟𝑖</m:t>
                    </m:r>
                  </m:oMath>
                </a14:m>
                <a:r>
                  <a:rPr lang="en-US" dirty="0" smtClean="0"/>
                  <a:t> in a hash table</a:t>
                </a:r>
                <a:endParaRPr lang="en-US" dirty="0"/>
              </a:p>
              <a:p>
                <a:r>
                  <a:rPr lang="en-US" dirty="0" smtClean="0"/>
                  <a:t>These shortest paths are used by the traversal algorithm as monochrome sub-path to construct the final query answer</a:t>
                </a:r>
              </a:p>
              <a:p>
                <a:r>
                  <a:rPr lang="en-US" dirty="0" smtClean="0"/>
                  <a:t>EDP may save two types of paths: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The SPath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to destination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is hosted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𝑃𝑟𝑖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The SPath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to the bridge vertex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𝑃𝑟𝑖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r>
                  <a:rPr lang="en-US" dirty="0" smtClean="0"/>
                  <a:t>This SPath repository is built incrementally during query answering</a:t>
                </a:r>
              </a:p>
              <a:p>
                <a:r>
                  <a:rPr lang="en-US" dirty="0" smtClean="0"/>
                  <a:t>The size of repository does not exceed a user-specified size</a:t>
                </a:r>
              </a:p>
              <a:p>
                <a:r>
                  <a:rPr lang="en-US" dirty="0" smtClean="0"/>
                  <a:t>In order to limit the size, an adopted last-recent-used (LRU) replacement policy is applied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4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52"/>
          <a:stretch/>
        </p:blipFill>
        <p:spPr>
          <a:xfrm>
            <a:off x="7219222" y="1320800"/>
            <a:ext cx="3867878" cy="416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8690" r="10097" b="14457"/>
          <a:stretch/>
        </p:blipFill>
        <p:spPr>
          <a:xfrm>
            <a:off x="419944" y="1320800"/>
            <a:ext cx="4515038" cy="416455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001293" y="2793478"/>
            <a:ext cx="2151618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Shortcuts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Processing- </a:t>
            </a:r>
            <a:r>
              <a:rPr lang="en-US" smtClean="0"/>
              <a:t>EDP </a:t>
            </a:r>
            <a:r>
              <a:rPr lang="en-US"/>
              <a:t>I</a:t>
            </a:r>
            <a:r>
              <a:rPr lang="en-US" smtClean="0"/>
              <a:t>ndex </a:t>
            </a:r>
            <a:r>
              <a:rPr lang="en-US" dirty="0" smtClean="0"/>
              <a:t>Traversal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Given an ECSP query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and the graph indexing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EDP-QP  follows a greedy traversal approach over the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to answer ECSP queries.</a:t>
                </a:r>
              </a:p>
              <a:p>
                <a:r>
                  <a:rPr lang="en-US" dirty="0" smtClean="0"/>
                  <a:t>EDP-QP traversal algorithm does not explore all possible path. As soon as the current vertex instance is a destination vertex (d), the algorithm yields the shortest-path cost and terminate</a:t>
                </a:r>
              </a:p>
              <a:p>
                <a:r>
                  <a:rPr lang="en-US" dirty="0" smtClean="0"/>
                  <a:t>Only the partitions corresponding to the allowed labels of Q are considered, the other partitions are ignored</a:t>
                </a:r>
              </a:p>
              <a:p>
                <a:r>
                  <a:rPr lang="en-US" dirty="0" smtClean="0"/>
                  <a:t>EDP-QP- </a:t>
                </a:r>
                <a:r>
                  <a:rPr lang="en-US" dirty="0"/>
                  <a:t>traversal algorithm </a:t>
                </a:r>
                <a:r>
                  <a:rPr lang="en-US" dirty="0" smtClean="0"/>
                  <a:t>uses a min-priority queue PQ of vertices whose final shortest path weight from source vertex have not been determined yet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4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/>
              <a:t>uery Answering Example1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77091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=(1, 6,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 smtClean="0"/>
                  <a:t>figure 3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∅</m:t>
                    </m:r>
                  </m:oMath>
                </a14:m>
                <a:endParaRPr lang="en-US" dirty="0" smtClean="0"/>
              </a:p>
              <a:p>
                <a:r>
                  <a:rPr lang="en-US" dirty="0" err="1"/>
                  <a:t>E</a:t>
                </a:r>
                <a:r>
                  <a:rPr lang="en-US" dirty="0" err="1" smtClean="0"/>
                  <a:t>nqueue</a:t>
                </a:r>
                <a:r>
                  <a:rPr lang="en-US" dirty="0" smtClean="0"/>
                  <a:t> 1,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 ((</m:t>
                    </m:r>
                    <m:r>
                      <a:rPr lang="en-US" b="0" i="1" dirty="0" smtClean="0">
                        <a:latin typeface="Cambria Math" charset="0"/>
                      </a:rPr>
                      <m:t>𝑃𝑟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 , 0))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Dequeue</a:t>
                </a:r>
                <a:r>
                  <a:rPr lang="en-US" dirty="0" smtClean="0"/>
                  <a:t> min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P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charset="0"/>
                      </a:rPr>
                      <m:t>r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1 , 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err="1" smtClean="0"/>
                  <a:t>Enqueue</a:t>
                </a:r>
                <a:r>
                  <a:rPr lang="en-US" dirty="0" smtClean="0"/>
                  <a:t> 3,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=((</m:t>
                    </m:r>
                    <m:r>
                      <a:rPr lang="en-US" b="0" i="1" dirty="0" smtClean="0">
                        <a:latin typeface="Cambria Math" charset="0"/>
                      </a:rPr>
                      <m:t>𝑃𝑟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3, 1))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Dequeue</a:t>
                </a:r>
                <a:r>
                  <a:rPr lang="en-US" dirty="0" smtClean="0"/>
                  <a:t> min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𝑃𝑟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3, 1)</m:t>
                    </m:r>
                  </m:oMath>
                </a14:m>
                <a:endParaRPr lang="en-US" dirty="0" smtClean="0"/>
              </a:p>
              <a:p>
                <a:r>
                  <a:rPr lang="en-US" dirty="0" err="1"/>
                  <a:t>E</a:t>
                </a:r>
                <a:r>
                  <a:rPr lang="en-US" dirty="0" err="1" smtClean="0"/>
                  <a:t>nqueue</a:t>
                </a:r>
                <a:r>
                  <a:rPr lang="en-US" dirty="0" smtClean="0"/>
                  <a:t> 6,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=((</m:t>
                    </m:r>
                    <m:r>
                      <a:rPr lang="en-US" b="0" i="1" dirty="0" smtClean="0">
                        <a:latin typeface="Cambria Math" charset="0"/>
                      </a:rPr>
                      <m:t>𝑃𝑟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6, 10))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Dequeue</a:t>
                </a:r>
                <a:r>
                  <a:rPr lang="en-US" dirty="0" smtClean="0"/>
                  <a:t> min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charset="0"/>
                      </a:rPr>
                      <m:t>𝑃𝑟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6, 10)</m:t>
                    </m:r>
                  </m:oMath>
                </a14:m>
                <a:r>
                  <a:rPr lang="en-US" dirty="0" smtClean="0"/>
                  <a:t>, 6= d , terminate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770914" cy="4351338"/>
              </a:xfrm>
              <a:blipFill rotWithShape="0">
                <a:blip r:embed="rId3"/>
                <a:stretch>
                  <a:fillRect l="-1622" t="-2241" r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1390051"/>
            <a:ext cx="5283707" cy="47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5606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After processing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some information will be stored, for example, the shortcut 1        6 with cost 10 will be stored</a:t>
                </a:r>
              </a:p>
              <a:p>
                <a:r>
                  <a:rPr lang="en-US" dirty="0" smtClean="0"/>
                  <a:t>The stored information will increase efficiency of the future queries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5606"/>
                <a:ext cx="10515600" cy="4351338"/>
              </a:xfrm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265714" y="2211375"/>
            <a:ext cx="548640" cy="369332"/>
            <a:chOff x="3233057" y="3648290"/>
            <a:chExt cx="548640" cy="3693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233057" y="3935185"/>
              <a:ext cx="5486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352527" y="364829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4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55606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After processing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, some information will be stored, for example, the shortcut 1        6 with cost 10 will be stored</a:t>
                </a:r>
              </a:p>
              <a:p>
                <a:r>
                  <a:rPr lang="en-US" dirty="0" smtClean="0"/>
                  <a:t>The stored information will increase efficiency of the future queries 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55606"/>
                <a:ext cx="10515600" cy="4351338"/>
              </a:xfrm>
              <a:blipFill rotWithShape="0"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3265714" y="2211375"/>
            <a:ext cx="548640" cy="369332"/>
            <a:chOff x="3233057" y="3648290"/>
            <a:chExt cx="548640" cy="3693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3233057" y="3935185"/>
              <a:ext cx="5486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352527" y="364829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52"/>
          <a:stretch/>
        </p:blipFill>
        <p:spPr>
          <a:xfrm>
            <a:off x="7130322" y="3275848"/>
            <a:ext cx="3101750" cy="33396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8690" r="10097" b="14457"/>
          <a:stretch/>
        </p:blipFill>
        <p:spPr>
          <a:xfrm>
            <a:off x="838200" y="3170916"/>
            <a:ext cx="3982482" cy="36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023"/>
            <a:ext cx="10515600" cy="1325563"/>
          </a:xfrm>
        </p:spPr>
        <p:txBody>
          <a:bodyPr/>
          <a:lstStyle/>
          <a:p>
            <a:r>
              <a:rPr lang="en-US" dirty="0"/>
              <a:t>Query Answering </a:t>
            </a:r>
            <a:r>
              <a:rPr lang="en-US" dirty="0" smtClean="0"/>
              <a:t>Example2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0243" y="1420586"/>
                <a:ext cx="7429500" cy="4756377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i="1" dirty="0" smtClean="0">
                    <a:latin typeface="Cambria Math" panose="02040503050406030204" pitchFamily="18" charset="0"/>
                  </a:rPr>
                  <a:t>In example 2 , a preprocessing is assumed to be </a:t>
                </a:r>
                <a:r>
                  <a:rPr lang="en-US" i="1" dirty="0" err="1" smtClean="0">
                    <a:latin typeface="Cambria Math" panose="02040503050406030204" pitchFamily="18" charset="0"/>
                  </a:rPr>
                  <a:t>occured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before the Q2 issuing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2= </m:t>
                    </m:r>
                    <m:d>
                      <m:dPr>
                        <m:ctrlPr>
                          <a:rPr lang="en-US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1, 6, 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 ∅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</a:t>
                </a:r>
                <a:r>
                  <a:rPr lang="en-US" dirty="0" err="1"/>
                  <a:t>nqueue</a:t>
                </a:r>
                <a:r>
                  <a:rPr lang="en-US" dirty="0"/>
                  <a:t> 1,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𝑃𝑟𝑅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1 , 0))</m:t>
                    </m:r>
                  </m:oMath>
                </a14:m>
                <a:r>
                  <a:rPr lang="en-US" dirty="0" smtClean="0"/>
                  <a:t>, min out-edge</a:t>
                </a:r>
              </a:p>
              <a:p>
                <a:r>
                  <a:rPr lang="en-US" dirty="0" err="1" smtClean="0"/>
                  <a:t>Dequeue</a:t>
                </a:r>
                <a:r>
                  <a:rPr lang="en-US" dirty="0" smtClean="0"/>
                  <a:t> min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𝑃𝑟𝑅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1 , 0</m:t>
                        </m:r>
                      </m:e>
                    </m:d>
                  </m:oMath>
                </a14:m>
                <a:r>
                  <a:rPr lang="en-US" dirty="0" smtClean="0"/>
                  <a:t> 1 is a bridge vertex, and its </a:t>
                </a:r>
                <a:r>
                  <a:rPr lang="en-US" dirty="0" err="1" smtClean="0"/>
                  <a:t>OtherHost</a:t>
                </a:r>
                <a:r>
                  <a:rPr lang="en-US" dirty="0" smtClean="0"/>
                  <a:t> list  </a:t>
                </a:r>
              </a:p>
              <a:p>
                <a:r>
                  <a:rPr lang="en-US" dirty="0" err="1" smtClean="0"/>
                  <a:t>Enqueue</a:t>
                </a:r>
                <a:r>
                  <a:rPr lang="en-US" dirty="0" smtClean="0"/>
                  <a:t> 1, 6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𝑃𝑟𝐵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1, 0),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𝑃𝑟𝑅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6, 10))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Dequeue min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𝑃𝑟𝐵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1 , 0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EDP-QP will not find V. 6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𝑃𝑟𝐵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EDP-QP will try to leave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through bridge vertices</a:t>
                </a:r>
              </a:p>
              <a:p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𝑃𝑟𝐵</m:t>
                    </m:r>
                  </m:oMath>
                </a14:m>
                <a:r>
                  <a:rPr lang="en-US" dirty="0" smtClean="0"/>
                  <a:t>, there are three reachable bridges (2,4,7) from 1</a:t>
                </a:r>
              </a:p>
              <a:p>
                <a:r>
                  <a:rPr lang="en-US" dirty="0" smtClean="0"/>
                  <a:t>The bridge 4 will be discarded since its </a:t>
                </a:r>
                <a:r>
                  <a:rPr lang="en-US" dirty="0" err="1" smtClean="0"/>
                  <a:t>OtherHosts</a:t>
                </a:r>
                <a:r>
                  <a:rPr lang="en-US" dirty="0" smtClean="0"/>
                  <a:t> list does not contain allowed labels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𝑃𝑟𝑅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2, 2),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𝑃𝑟𝑅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6, 10), 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𝑃𝑟𝑅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7, 12))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Dequeue</a:t>
                </a:r>
                <a:r>
                  <a:rPr lang="en-US" dirty="0" smtClean="0"/>
                  <a:t> min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𝑃𝑟𝑅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6, 9),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𝑃𝑟𝑅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6, 10), 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𝑃𝑟𝑅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7, 12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Dequeue min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6, 9)</m:t>
                    </m:r>
                  </m:oMath>
                </a14:m>
                <a:r>
                  <a:rPr lang="en-US" dirty="0"/>
                  <a:t>, 6= d , terminate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243" y="1420586"/>
                <a:ext cx="7429500" cy="4756377"/>
              </a:xfrm>
              <a:blipFill>
                <a:blip r:embed="rId2"/>
                <a:stretch>
                  <a:fillRect l="-246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61" y="3798774"/>
            <a:ext cx="4813739" cy="303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t="8690" r="10097" b="14457"/>
          <a:stretch/>
        </p:blipFill>
        <p:spPr>
          <a:xfrm>
            <a:off x="7978101" y="259914"/>
            <a:ext cx="3614057" cy="333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2" y="0"/>
            <a:ext cx="10515600" cy="1325563"/>
          </a:xfrm>
        </p:spPr>
        <p:txBody>
          <a:bodyPr/>
          <a:lstStyle/>
          <a:p>
            <a:r>
              <a:rPr lang="en-US" dirty="0"/>
              <a:t>Handling Large Bridge Vertexes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7" y="1206047"/>
            <a:ext cx="7096259" cy="497581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partitioning scheme formed by EDP may lead to many bridge vertices in one partition</a:t>
            </a:r>
          </a:p>
          <a:p>
            <a:r>
              <a:rPr lang="en-US" dirty="0" smtClean="0"/>
              <a:t>EDP handles this issue by not exploring all possible transitions at once</a:t>
            </a:r>
          </a:p>
          <a:p>
            <a:r>
              <a:rPr lang="en-US" dirty="0" smtClean="0"/>
              <a:t>In right figure, S has 900 bridges, inserting the 900 bridges in PQ may harm the efficiency  </a:t>
            </a:r>
          </a:p>
          <a:p>
            <a:r>
              <a:rPr lang="en-US" dirty="0" smtClean="0"/>
              <a:t>A system parameter MaxBreadth is defined and set to the average fan-out of the vertices in G </a:t>
            </a:r>
          </a:p>
          <a:p>
            <a:r>
              <a:rPr lang="en-US" dirty="0" smtClean="0"/>
              <a:t> All the bridge vertices, of every partition, and their order is found by running </a:t>
            </a:r>
            <a:r>
              <a:rPr lang="en-US" dirty="0" err="1" smtClean="0"/>
              <a:t>Dijkstra’s</a:t>
            </a:r>
            <a:r>
              <a:rPr lang="en-US" dirty="0" smtClean="0"/>
              <a:t> alg.</a:t>
            </a:r>
          </a:p>
          <a:p>
            <a:r>
              <a:rPr lang="en-US" dirty="0"/>
              <a:t>EDP-QP runs a separate thread for the first request to compute a bridge-edges set from </a:t>
            </a:r>
            <a:r>
              <a:rPr lang="en-US" dirty="0" smtClean="0"/>
              <a:t>scratch and store them in EDP’s index to avoid any re-computation of the bridge-edges in the future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65" y="1785598"/>
            <a:ext cx="5160135" cy="305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Graph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825625"/>
            <a:ext cx="1110910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EDP supports all kind of updates (e.g., topological and non-topological </a:t>
            </a:r>
            <a:r>
              <a:rPr lang="en-US" dirty="0" err="1" smtClean="0"/>
              <a:t>upd</a:t>
            </a:r>
            <a:endParaRPr lang="en-US" dirty="0" smtClean="0"/>
          </a:p>
          <a:p>
            <a:r>
              <a:rPr lang="en-US" dirty="0"/>
              <a:t>EDP adopts a timestamp-based approach to decide whether an indexed monochrome sub-path needs to be recomputed or </a:t>
            </a:r>
            <a:r>
              <a:rPr lang="en-US" dirty="0" smtClean="0"/>
              <a:t>not</a:t>
            </a:r>
          </a:p>
          <a:p>
            <a:r>
              <a:rPr lang="en-US" dirty="0"/>
              <a:t>After the graph partitioning </a:t>
            </a:r>
            <a:r>
              <a:rPr lang="en-US" dirty="0" smtClean="0"/>
              <a:t>phase, EDP </a:t>
            </a:r>
            <a:r>
              <a:rPr lang="en-US" dirty="0"/>
              <a:t>finds the disconnected components of each </a:t>
            </a:r>
            <a:r>
              <a:rPr lang="en-US" dirty="0" smtClean="0"/>
              <a:t>partition by running the </a:t>
            </a:r>
            <a:r>
              <a:rPr lang="en-US" dirty="0" err="1"/>
              <a:t>Tarjan’s</a:t>
            </a:r>
            <a:r>
              <a:rPr lang="en-US" dirty="0"/>
              <a:t> </a:t>
            </a:r>
            <a:r>
              <a:rPr lang="en-US" dirty="0" smtClean="0"/>
              <a:t>algorithm</a:t>
            </a:r>
          </a:p>
          <a:p>
            <a:r>
              <a:rPr lang="en-US" dirty="0" smtClean="0"/>
              <a:t>Each disconnected component is given an identifier that is unique with respect to the hosting position</a:t>
            </a:r>
          </a:p>
          <a:p>
            <a:r>
              <a:rPr lang="en-US" dirty="0" smtClean="0"/>
              <a:t>Each disconnected component holds time stamp TS(C</a:t>
            </a:r>
            <a:r>
              <a:rPr lang="en-US" sz="2000" dirty="0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/>
              <a:t>A</a:t>
            </a:r>
            <a:r>
              <a:rPr lang="en-US" dirty="0" smtClean="0"/>
              <a:t>lso</a:t>
            </a:r>
            <a:r>
              <a:rPr lang="en-US" dirty="0"/>
              <a:t>, each indexed monochrome sub-path in </a:t>
            </a:r>
            <a:r>
              <a:rPr lang="en-US" dirty="0" smtClean="0"/>
              <a:t>component </a:t>
            </a:r>
            <a:r>
              <a:rPr lang="en-US" dirty="0"/>
              <a:t>C</a:t>
            </a:r>
            <a:r>
              <a:rPr lang="en-US" sz="2200" dirty="0"/>
              <a:t>i</a:t>
            </a:r>
            <a:r>
              <a:rPr lang="en-US" dirty="0"/>
              <a:t>, say </a:t>
            </a:r>
            <a:r>
              <a:rPr lang="en-US" dirty="0" err="1"/>
              <a:t>P</a:t>
            </a:r>
            <a:r>
              <a:rPr lang="en-US" sz="2200" dirty="0" err="1"/>
              <a:t>ij</a:t>
            </a:r>
            <a:r>
              <a:rPr lang="en-US" dirty="0"/>
              <a:t> , has Timestamp </a:t>
            </a:r>
            <a:r>
              <a:rPr lang="en-US" dirty="0" smtClean="0"/>
              <a:t>TS(</a:t>
            </a:r>
            <a:r>
              <a:rPr lang="en-US" dirty="0" err="1" smtClean="0"/>
              <a:t>P</a:t>
            </a:r>
            <a:r>
              <a:rPr lang="en-US" sz="2200" dirty="0" err="1" smtClean="0"/>
              <a:t>ij</a:t>
            </a:r>
            <a:r>
              <a:rPr lang="en-US" sz="2200" dirty="0" smtClean="0"/>
              <a:t> 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timestamps of the </a:t>
            </a:r>
            <a:r>
              <a:rPr lang="en-US" dirty="0" smtClean="0"/>
              <a:t>sub-path </a:t>
            </a:r>
            <a:r>
              <a:rPr lang="en-US" dirty="0"/>
              <a:t>and its hosting component are </a:t>
            </a:r>
            <a:r>
              <a:rPr lang="en-US" b="1" dirty="0"/>
              <a:t>compared</a:t>
            </a:r>
            <a:r>
              <a:rPr lang="en-US" dirty="0"/>
              <a:t> to decide if </a:t>
            </a:r>
            <a:r>
              <a:rPr lang="en-US" dirty="0" err="1"/>
              <a:t>P</a:t>
            </a:r>
            <a:r>
              <a:rPr lang="en-US" sz="2100" dirty="0" err="1"/>
              <a:t>ij</a:t>
            </a:r>
            <a:r>
              <a:rPr lang="en-US" dirty="0"/>
              <a:t> needs to be recomputed, i.e., </a:t>
            </a:r>
            <a:r>
              <a:rPr lang="en-US" i="1" dirty="0"/>
              <a:t>if </a:t>
            </a:r>
            <a:r>
              <a:rPr lang="en-US" i="1" dirty="0" smtClean="0"/>
              <a:t>TS(</a:t>
            </a:r>
            <a:r>
              <a:rPr lang="en-US" i="1" dirty="0" err="1" smtClean="0"/>
              <a:t>P</a:t>
            </a:r>
            <a:r>
              <a:rPr lang="en-US" sz="2100" i="1" dirty="0" err="1" smtClean="0"/>
              <a:t>ij</a:t>
            </a:r>
            <a:r>
              <a:rPr lang="en-US" i="1" dirty="0" smtClean="0"/>
              <a:t> </a:t>
            </a:r>
            <a:r>
              <a:rPr lang="en-US" i="1" dirty="0"/>
              <a:t>) is less than </a:t>
            </a:r>
            <a:r>
              <a:rPr lang="en-US" i="1" dirty="0" smtClean="0"/>
              <a:t>TS(C</a:t>
            </a:r>
            <a:r>
              <a:rPr lang="en-US" sz="2100" i="1" dirty="0" smtClean="0"/>
              <a:t>i</a:t>
            </a:r>
            <a:r>
              <a:rPr lang="en-US" i="1" dirty="0"/>
              <a:t>), </a:t>
            </a:r>
            <a:r>
              <a:rPr lang="en-US" i="1" dirty="0" smtClean="0"/>
              <a:t>sub-path </a:t>
            </a:r>
            <a:r>
              <a:rPr lang="en-US" i="1" dirty="0" err="1"/>
              <a:t>P</a:t>
            </a:r>
            <a:r>
              <a:rPr lang="en-US" sz="2100" i="1" dirty="0" err="1"/>
              <a:t>ij</a:t>
            </a:r>
            <a:r>
              <a:rPr lang="en-US" i="1" dirty="0"/>
              <a:t> is recomputed and is assigned a new higher timestamp</a:t>
            </a:r>
          </a:p>
        </p:txBody>
      </p:sp>
    </p:spTree>
    <p:extLst>
      <p:ext uri="{BB962C8B-B14F-4D97-AF65-F5344CB8AC3E}">
        <p14:creationId xmlns:p14="http://schemas.microsoft.com/office/powerpoint/2010/main" val="41603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20" y="1913896"/>
            <a:ext cx="6533845" cy="45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Finding shortest path between vertices is one of the most important operations performed over graphs</a:t>
            </a:r>
          </a:p>
          <a:p>
            <a:r>
              <a:rPr lang="en-US" dirty="0" smtClean="0"/>
              <a:t>In many scenarios, users are interested in filtering the graph before finding the closest path</a:t>
            </a:r>
          </a:p>
          <a:p>
            <a:r>
              <a:rPr lang="en-US" dirty="0" smtClean="0"/>
              <a:t>For instance, finding shortest path between U1 and U2 in a social network. The returned  path has to use certain types of relationships (e.g., family relationships). This can be expressed by: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SPath</a:t>
            </a:r>
            <a:r>
              <a:rPr lang="en-US" sz="1000" dirty="0" smtClean="0"/>
              <a:t>U1,U2 </a:t>
            </a:r>
            <a:r>
              <a:rPr lang="en-US" dirty="0" smtClean="0"/>
              <a:t>(</a:t>
            </a:r>
            <a:r>
              <a:rPr lang="el-GR" dirty="0" smtClean="0"/>
              <a:t>σ</a:t>
            </a:r>
            <a:r>
              <a:rPr lang="en-US" sz="1200" dirty="0" smtClean="0"/>
              <a:t>relation=family</a:t>
            </a:r>
            <a:r>
              <a:rPr lang="en-US" dirty="0" smtClean="0"/>
              <a:t>(</a:t>
            </a:r>
            <a:r>
              <a:rPr lang="en-US" dirty="0" err="1" smtClean="0"/>
              <a:t>SocialNetwork</a:t>
            </a:r>
            <a:r>
              <a:rPr lang="en-US" dirty="0" smtClean="0"/>
              <a:t>))</a:t>
            </a:r>
          </a:p>
          <a:p>
            <a:r>
              <a:rPr lang="en-US" dirty="0" smtClean="0"/>
              <a:t>The paper induces a new technique for finding shortest path on a sub-graph, G’, that is dynamically selected at query time</a:t>
            </a:r>
          </a:p>
          <a:p>
            <a:r>
              <a:rPr lang="en-US" dirty="0"/>
              <a:t>The first work to answer Edge-Constrained Shortest path(ECSP) on dynamic graphs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0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Graph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825625"/>
            <a:ext cx="1179195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Update edge weight</a:t>
            </a:r>
            <a:r>
              <a:rPr lang="en-US" b="1" dirty="0" smtClean="0"/>
              <a:t>: </a:t>
            </a:r>
            <a:r>
              <a:rPr lang="en-US" dirty="0" smtClean="0"/>
              <a:t>the edge’s hosting component is determined and its timestamp (TS(C</a:t>
            </a:r>
            <a:r>
              <a:rPr lang="en-US" sz="2000" dirty="0" smtClean="0"/>
              <a:t>i</a:t>
            </a:r>
            <a:r>
              <a:rPr lang="en-US" dirty="0" smtClean="0"/>
              <a:t>)) is </a:t>
            </a:r>
            <a:r>
              <a:rPr lang="en-US" dirty="0"/>
              <a:t>set to the value of the global </a:t>
            </a:r>
            <a:r>
              <a:rPr lang="en-US" dirty="0" smtClean="0"/>
              <a:t>clock</a:t>
            </a:r>
          </a:p>
          <a:p>
            <a:r>
              <a:rPr lang="en-US" b="1" dirty="0"/>
              <a:t>Update edge label</a:t>
            </a:r>
            <a:r>
              <a:rPr lang="en-US" dirty="0" smtClean="0"/>
              <a:t>: The edge is removed from its original component and added to its new component, the timestamp of the old and new components are updated</a:t>
            </a:r>
          </a:p>
          <a:p>
            <a:r>
              <a:rPr lang="en-US" b="1" dirty="0"/>
              <a:t>Add edge</a:t>
            </a:r>
            <a:r>
              <a:rPr lang="en-US" b="1" dirty="0" smtClean="0"/>
              <a:t>: </a:t>
            </a:r>
            <a:r>
              <a:rPr lang="en-US" dirty="0"/>
              <a:t>the label of </a:t>
            </a:r>
            <a:r>
              <a:rPr lang="en-US" dirty="0" smtClean="0"/>
              <a:t>added edge </a:t>
            </a:r>
            <a:r>
              <a:rPr lang="en-US" dirty="0"/>
              <a:t>e determines the hosting </a:t>
            </a:r>
            <a:r>
              <a:rPr lang="en-US" dirty="0" smtClean="0"/>
              <a:t>partition. </a:t>
            </a:r>
            <a:r>
              <a:rPr lang="en-US" dirty="0"/>
              <a:t>If the endpoint vertexes of </a:t>
            </a:r>
            <a:r>
              <a:rPr lang="en-US" dirty="0" smtClean="0"/>
              <a:t>the edge is </a:t>
            </a:r>
            <a:r>
              <a:rPr lang="en-US" dirty="0"/>
              <a:t>hosted by </a:t>
            </a:r>
            <a:r>
              <a:rPr lang="en-US" dirty="0" smtClean="0"/>
              <a:t>different components</a:t>
            </a:r>
            <a:r>
              <a:rPr lang="en-US" dirty="0"/>
              <a:t>, EDP adds an entry to a system hash-table that these components are connected</a:t>
            </a:r>
            <a:endParaRPr lang="en-US" b="1" dirty="0" smtClean="0"/>
          </a:p>
          <a:p>
            <a:r>
              <a:rPr lang="en-US" b="1" dirty="0"/>
              <a:t>Delete </a:t>
            </a:r>
            <a:r>
              <a:rPr lang="en-US" b="1" dirty="0" smtClean="0"/>
              <a:t>edge: </a:t>
            </a:r>
            <a:r>
              <a:rPr lang="en-US" dirty="0"/>
              <a:t>the timestamp of its hosting component is updated</a:t>
            </a:r>
            <a:endParaRPr lang="en-US" dirty="0" smtClean="0"/>
          </a:p>
          <a:p>
            <a:r>
              <a:rPr lang="en-US" b="1" dirty="0"/>
              <a:t>Add vertex</a:t>
            </a:r>
            <a:r>
              <a:rPr lang="en-US" b="1" dirty="0" smtClean="0"/>
              <a:t>:</a:t>
            </a:r>
            <a:r>
              <a:rPr lang="en-US" dirty="0" smtClean="0"/>
              <a:t> nothing </a:t>
            </a:r>
            <a:r>
              <a:rPr lang="en-US" dirty="0"/>
              <a:t>takes place until an edge connected to this vertex is added</a:t>
            </a:r>
            <a:endParaRPr lang="en-US" b="1" dirty="0" smtClean="0"/>
          </a:p>
          <a:p>
            <a:r>
              <a:rPr lang="en-US" b="1" dirty="0"/>
              <a:t>Delete vertex</a:t>
            </a:r>
            <a:r>
              <a:rPr lang="en-US" b="1" dirty="0" smtClean="0"/>
              <a:t>: </a:t>
            </a:r>
            <a:r>
              <a:rPr lang="en-US" dirty="0"/>
              <a:t>all the incoming/outgoing edges of that instance are deleted and the timestamp of the affected components are updated</a:t>
            </a:r>
            <a:endParaRPr lang="en-US" b="1" dirty="0" smtClean="0"/>
          </a:p>
          <a:p>
            <a:r>
              <a:rPr lang="en-US" dirty="0"/>
              <a:t>EDP performs any graph-update operation in O(1) time except when deleting a vertex, which takes linear time in the number of partitions hosting that vertex’s </a:t>
            </a:r>
            <a:r>
              <a:rPr lang="en-US" dirty="0" smtClean="0"/>
              <a:t>instances</a:t>
            </a:r>
          </a:p>
          <a:p>
            <a:r>
              <a:rPr lang="en-US" dirty="0"/>
              <a:t>On demand, </a:t>
            </a:r>
            <a:r>
              <a:rPr lang="en-US" dirty="0" err="1"/>
              <a:t>P</a:t>
            </a:r>
            <a:r>
              <a:rPr lang="en-US" sz="2300" dirty="0" err="1"/>
              <a:t>ij</a:t>
            </a:r>
            <a:r>
              <a:rPr lang="en-US" dirty="0"/>
              <a:t> is recomputed only if </a:t>
            </a:r>
            <a:r>
              <a:rPr lang="en-US" dirty="0" smtClean="0"/>
              <a:t>TS(</a:t>
            </a:r>
            <a:r>
              <a:rPr lang="en-US" dirty="0" err="1" smtClean="0"/>
              <a:t>P</a:t>
            </a:r>
            <a:r>
              <a:rPr lang="en-US" sz="2300" dirty="0" err="1" smtClean="0"/>
              <a:t>ij</a:t>
            </a:r>
            <a:r>
              <a:rPr lang="en-US" sz="2300" dirty="0" smtClean="0"/>
              <a:t> </a:t>
            </a:r>
            <a:r>
              <a:rPr lang="en-US" dirty="0"/>
              <a:t>) is less than </a:t>
            </a:r>
            <a:r>
              <a:rPr lang="en-US" dirty="0" smtClean="0"/>
              <a:t>TS(C</a:t>
            </a:r>
            <a:r>
              <a:rPr lang="en-US" sz="2300" dirty="0" smtClean="0"/>
              <a:t>i</a:t>
            </a:r>
            <a:r>
              <a:rPr lang="en-US" dirty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74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and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6" y="3113682"/>
            <a:ext cx="11401169" cy="225099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8346" y="1800912"/>
            <a:ext cx="113805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Table 2 shows the preprocessing (Indexing) time of EDP and the state-of-the-art CHLR</a:t>
            </a:r>
          </a:p>
        </p:txBody>
      </p:sp>
    </p:spTree>
    <p:extLst>
      <p:ext uri="{BB962C8B-B14F-4D97-AF65-F5344CB8AC3E}">
        <p14:creationId xmlns:p14="http://schemas.microsoft.com/office/powerpoint/2010/main" val="25067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" y="0"/>
            <a:ext cx="11572407" cy="6725532"/>
          </a:xfrm>
        </p:spPr>
      </p:pic>
    </p:spTree>
    <p:extLst>
      <p:ext uri="{BB962C8B-B14F-4D97-AF65-F5344CB8AC3E}">
        <p14:creationId xmlns:p14="http://schemas.microsoft.com/office/powerpoint/2010/main" val="17421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G = (V, E, L, l, w) be a directed weighted graph, where V is a set of vertexes, E is a set of positively weighted edges, L is a set of labels (that can be viewed as colors), l is a function that assigns a label to each edge, and w is a function that assigns a weight to each edge .</a:t>
                </a:r>
              </a:p>
              <a:p>
                <a:r>
                  <a:rPr lang="en-US" dirty="0" smtClean="0"/>
                  <a:t>Let Q(s, d, A) be an </a:t>
                </a:r>
                <a:r>
                  <a:rPr lang="en-US" b="1" dirty="0" smtClean="0"/>
                  <a:t>edge-constrained shortest-path </a:t>
                </a:r>
                <a:r>
                  <a:rPr lang="en-US" dirty="0" smtClean="0"/>
                  <a:t>(ECSP) query, where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∈ V is the source vertex,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 ∈ V is the destination vertex, and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⊆ L is the set of allowed labels by Q.</a:t>
                </a:r>
              </a:p>
              <a:p>
                <a:r>
                  <a:rPr lang="en-US" dirty="0" smtClean="0"/>
                  <a:t>Q searches for a path P = (e1, e2,...,</a:t>
                </a:r>
                <a:r>
                  <a:rPr lang="en-US" dirty="0" err="1" smtClean="0"/>
                  <a:t>ec</a:t>
                </a:r>
                <a:r>
                  <a:rPr lang="en-US" dirty="0" smtClean="0"/>
                  <a:t>) from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to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 that uses only edges with labels from </a:t>
                </a:r>
                <a:r>
                  <a:rPr lang="en-US" i="1" dirty="0" smtClean="0"/>
                  <a:t>A, </a:t>
                </a:r>
                <a:r>
                  <a:rPr lang="en-US" dirty="0" smtClean="0"/>
                  <a:t>such that the summation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is minimized.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5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81" y="776288"/>
            <a:ext cx="6257719" cy="3986331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2719" y="1825624"/>
            <a:ext cx="61804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Consider the query Q(1, 6, {Blue, Red})</a:t>
            </a:r>
          </a:p>
          <a:p>
            <a:r>
              <a:rPr lang="en-US" sz="2400" dirty="0" smtClean="0"/>
              <a:t>1 is the source vertex, 6 is the destination vertex, and Blue, Red are the only allowed edges.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 path P = 1 → 2 → 4 → 5 → 6 is the shortest with cost=8, but it is not the right answer since it has Green edge.</a:t>
            </a:r>
          </a:p>
          <a:p>
            <a:r>
              <a:rPr lang="en-US" sz="2400" dirty="0" smtClean="0"/>
              <a:t>The answer to Q is the path of cost= 9 given by 1 → 2 → 6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Straightforward Approaches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One way to answer an ECSP query is to use Dijkstra’s algorithm. The label of each edge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 is being checked during  the graph traversal. If the edge satisfies the label condition, it get processed. Otherwise </a:t>
                </a:r>
                <a:r>
                  <a:rPr lang="en-US" i="1" dirty="0" smtClean="0"/>
                  <a:t>e </a:t>
                </a:r>
                <a:r>
                  <a:rPr lang="en-US" dirty="0" smtClean="0"/>
                  <a:t>is discarded</a:t>
                </a:r>
              </a:p>
              <a:p>
                <a:r>
                  <a:rPr lang="en-US" dirty="0" smtClean="0"/>
                  <a:t>Another way is to use an indexing technique that is designed for unconstrained shortest-path(no edge restrictions)</a:t>
                </a:r>
              </a:p>
              <a:p>
                <a:pPr lvl="1"/>
                <a:r>
                  <a:rPr lang="en-US" dirty="0" smtClean="0"/>
                  <a:t>This can be achieved by building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 smtClean="0"/>
                  <a:t> indexes</a:t>
                </a:r>
              </a:p>
              <a:p>
                <a:pPr lvl="3"/>
                <a:r>
                  <a:rPr lang="en-US" dirty="0" smtClean="0"/>
                  <a:t>L is the set of label the underlying graph G</a:t>
                </a:r>
              </a:p>
              <a:p>
                <a:pPr lvl="1"/>
                <a:r>
                  <a:rPr lang="en-US" dirty="0" smtClean="0"/>
                  <a:t>To answer a query, one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 smtClean="0"/>
                  <a:t> indexes that corresponds to the labels permitted by the query is selected </a:t>
                </a:r>
              </a:p>
              <a:p>
                <a:r>
                  <a:rPr lang="en-US" dirty="0" smtClean="0"/>
                  <a:t>Although these two approaches may lead to a correct answer, both are impractical since the first approach traverse a large portion of the graph, and the second approach requires an exponential space.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Edge-Disjoint Partitioning (EDP)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EDP is the proposed technique for answering exact ECSP queries</a:t>
            </a:r>
          </a:p>
          <a:p>
            <a:r>
              <a:rPr lang="en-US" dirty="0" smtClean="0"/>
              <a:t>EDP consists of two main components</a:t>
            </a:r>
          </a:p>
          <a:p>
            <a:pPr lvl="2"/>
            <a:r>
              <a:rPr lang="en-US" b="1" dirty="0" smtClean="0"/>
              <a:t>1- Indexing</a:t>
            </a:r>
            <a:r>
              <a:rPr lang="en-US" dirty="0" smtClean="0"/>
              <a:t>: treats the contracted sub-paths of any ECSP query as independent tuples, and indexes these tuples</a:t>
            </a:r>
          </a:p>
          <a:p>
            <a:pPr lvl="2"/>
            <a:r>
              <a:rPr lang="en-US" b="1" dirty="0" smtClean="0"/>
              <a:t>2- Traversal</a:t>
            </a:r>
            <a:r>
              <a:rPr lang="en-US" dirty="0" smtClean="0"/>
              <a:t>: connects the appropriate contracted sub-paths efficiently to form the answer of any ECSP query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89" y="3655304"/>
            <a:ext cx="5301049" cy="304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Construction- Graph Partitioning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EDP partitions an input graph so that any two edges of different labels cannot co-exist in the same partition</a:t>
            </a:r>
          </a:p>
          <a:p>
            <a:r>
              <a:rPr lang="en-US" dirty="0" smtClean="0"/>
              <a:t>The intuition behind this partitioning:</a:t>
            </a:r>
          </a:p>
          <a:p>
            <a:pPr lvl="1"/>
            <a:r>
              <a:rPr lang="en-US" dirty="0" smtClean="0"/>
              <a:t>1- Reduce the traversal search space</a:t>
            </a:r>
          </a:p>
          <a:p>
            <a:pPr lvl="1"/>
            <a:r>
              <a:rPr lang="en-US" dirty="0" smtClean="0"/>
              <a:t>2- Each partition can catch all the monochrome sub-paths it computes so that they can be leveraged by future queries</a:t>
            </a:r>
          </a:p>
          <a:p>
            <a:r>
              <a:rPr lang="en-US" dirty="0" smtClean="0"/>
              <a:t>|L| partitions will be formed</a:t>
            </a:r>
          </a:p>
        </p:txBody>
      </p:sp>
    </p:spTree>
    <p:extLst>
      <p:ext uri="{BB962C8B-B14F-4D97-AF65-F5344CB8AC3E}">
        <p14:creationId xmlns:p14="http://schemas.microsoft.com/office/powerpoint/2010/main" val="207062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7" y="0"/>
            <a:ext cx="5896233" cy="41630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925" y="0"/>
            <a:ext cx="5486643" cy="41153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64245" y="1179264"/>
            <a:ext cx="1581665" cy="11491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 Partitioning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1405" y="4621427"/>
                <a:ext cx="1086159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Bridge Vertex</a:t>
                </a:r>
                <a:r>
                  <a:rPr lang="en-US" dirty="0" smtClean="0"/>
                  <a:t>: Given Partitions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, a vertex v ∈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termed a bridge vertex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𝑜𝑛𝑙𝑦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∃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𝑒𝑑𝑔𝑒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𝑠𝑎𝑦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!=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The </a:t>
                </a:r>
                <a:r>
                  <a:rPr lang="en-US" i="1" dirty="0" smtClean="0"/>
                  <a:t>bridge vertices </a:t>
                </a:r>
                <a:r>
                  <a:rPr lang="en-US" dirty="0" smtClean="0"/>
                  <a:t>are marked with dashed circles.</a:t>
                </a:r>
                <a:endParaRPr lang="en-US" dirty="0"/>
              </a:p>
              <a:p>
                <a:r>
                  <a:rPr lang="en-US" b="1" dirty="0" err="1" smtClean="0"/>
                  <a:t>OtherHosts</a:t>
                </a:r>
                <a:r>
                  <a:rPr lang="en-US" b="1" dirty="0" smtClean="0"/>
                  <a:t> List</a:t>
                </a:r>
                <a:r>
                  <a:rPr lang="en-US" dirty="0" smtClean="0"/>
                  <a:t>: For a </a:t>
                </a:r>
                <a:r>
                  <a:rPr lang="en-US" i="1" dirty="0" smtClean="0"/>
                  <a:t>bridge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)), </m:t>
                    </m:r>
                  </m:oMath>
                </a14:m>
                <a:r>
                  <a:rPr lang="en-US" dirty="0" smtClean="0"/>
                  <a:t>the </a:t>
                </a:r>
                <a:r>
                  <a:rPr lang="en-US" i="1" dirty="0" err="1" smtClean="0"/>
                  <a:t>OtherHosts</a:t>
                </a:r>
                <a:r>
                  <a:rPr lang="en-US" i="1" dirty="0" smtClean="0"/>
                  <a:t> list </a:t>
                </a:r>
                <a:r>
                  <a:rPr lang="en-US" dirty="0" smtClean="0"/>
                  <a:t>is the set of label identifiers of all the outgoing edges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not equal to the identifier of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the label identifier of Partition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𝑟𝑖</m:t>
                    </m:r>
                  </m:oMath>
                </a14:m>
                <a:r>
                  <a:rPr lang="en-US" dirty="0" smtClean="0"/>
                  <a:t>. The bridge vertex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</m:t>
                    </m:r>
                    <m:r>
                      <a:rPr lang="en-US" sz="1600" i="1" dirty="0" err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has its </a:t>
                </a:r>
                <a:r>
                  <a:rPr lang="en-US" dirty="0" err="1" smtClean="0"/>
                  <a:t>OtherHosts</a:t>
                </a:r>
                <a:r>
                  <a:rPr lang="en-US" dirty="0" smtClean="0"/>
                  <a:t> list set = {B}. </a:t>
                </a:r>
                <a:endParaRPr lang="en-US" i="1" dirty="0" smtClean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05" y="4621427"/>
                <a:ext cx="10861590" cy="2031325"/>
              </a:xfrm>
              <a:prstGeom prst="rect">
                <a:avLst/>
              </a:prstGeom>
              <a:blipFill rotWithShape="0">
                <a:blip r:embed="rId4"/>
                <a:stretch>
                  <a:fillRect l="-505" t="-17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1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Partitioning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Although EDP replicates some vertexes in more than one partition, the </a:t>
                </a:r>
                <a:r>
                  <a:rPr lang="en-US" dirty="0"/>
                  <a:t>replicated vertexes are light-weight, i.e., only the vertex identifier and some connectivity information are </a:t>
                </a:r>
                <a:r>
                  <a:rPr lang="en-US" dirty="0" smtClean="0"/>
                  <a:t>replicated</a:t>
                </a:r>
              </a:p>
              <a:p>
                <a:r>
                  <a:rPr lang="en-US" dirty="0" smtClean="0"/>
                  <a:t>The worst case space complexity after replicated vertices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𝑛𝑐𝑓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𝑛𝑐𝑓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 where c is the number of labels and f is the maximum fan-out</a:t>
                </a:r>
              </a:p>
              <a:p>
                <a:r>
                  <a:rPr lang="en-US" dirty="0" smtClean="0"/>
                  <a:t>In partitioning process the graph edges E </a:t>
                </a:r>
                <a:r>
                  <a:rPr lang="en-US" dirty="0"/>
                  <a:t>are scanned only once</a:t>
                </a:r>
                <a:endParaRPr lang="en-US" dirty="0" smtClean="0"/>
              </a:p>
              <a:p>
                <a:r>
                  <a:rPr lang="en-US" dirty="0" smtClean="0"/>
                  <a:t>Partitioning can be unbalanced, e.g., some partitions have most of the edges while the other partitions are almost empty</a:t>
                </a:r>
              </a:p>
              <a:p>
                <a:pPr lvl="1"/>
                <a:r>
                  <a:rPr lang="en-US" dirty="0" smtClean="0"/>
                  <a:t>Advantage of unbalancing is that we will be able to precompute more effective shortcuts in these partitions</a:t>
                </a:r>
              </a:p>
              <a:p>
                <a:pPr lvl="1"/>
                <a:r>
                  <a:rPr lang="en-US" dirty="0" smtClean="0"/>
                  <a:t>Disadvantage of unbalancing is that the increase in the number of reachable bridge vertexes from the partition’s vertexes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12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1549</Words>
  <Application>Microsoft Macintosh PowerPoint</Application>
  <PresentationFormat>Widescreen</PresentationFormat>
  <Paragraphs>127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Cambria Math</vt:lpstr>
      <vt:lpstr>Arial</vt:lpstr>
      <vt:lpstr>Office Theme</vt:lpstr>
      <vt:lpstr>Graph Indexing for Shortest-Path Finding over Dynamic Sub-Graphs </vt:lpstr>
      <vt:lpstr>Motivation</vt:lpstr>
      <vt:lpstr>Problem Definition</vt:lpstr>
      <vt:lpstr>Simple example </vt:lpstr>
      <vt:lpstr>Straightforward Approaches</vt:lpstr>
      <vt:lpstr>Edge-Disjoint Partitioning (EDP)</vt:lpstr>
      <vt:lpstr>Index Construction- Graph Partitioning </vt:lpstr>
      <vt:lpstr>PowerPoint Presentation</vt:lpstr>
      <vt:lpstr>Comments on Partitioning </vt:lpstr>
      <vt:lpstr>Repository for Shortest Sub-Paths</vt:lpstr>
      <vt:lpstr>PowerPoint Presentation</vt:lpstr>
      <vt:lpstr>Query Processing- EDP Index Traversal</vt:lpstr>
      <vt:lpstr>Query Answering Example1 </vt:lpstr>
      <vt:lpstr>PowerPoint Presentation</vt:lpstr>
      <vt:lpstr>PowerPoint Presentation</vt:lpstr>
      <vt:lpstr>Query Answering Example2 </vt:lpstr>
      <vt:lpstr>Handling Large Bridge Vertexes</vt:lpstr>
      <vt:lpstr>Support Graph Updates</vt:lpstr>
      <vt:lpstr>PowerPoint Presentation</vt:lpstr>
      <vt:lpstr>Processing Graph Updates</vt:lpstr>
      <vt:lpstr>Experiments and Results</vt:lpstr>
      <vt:lpstr>PowerPoint Presentation</vt:lpstr>
    </vt:vector>
  </TitlesOfParts>
  <Company>Kent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Indexing for Shortest-Path Finding over Dynamic Sub-Graphs</dc:title>
  <dc:creator>LMS RefPub</dc:creator>
  <cp:lastModifiedBy>Microsoft Office User</cp:lastModifiedBy>
  <cp:revision>79</cp:revision>
  <dcterms:created xsi:type="dcterms:W3CDTF">2017-01-22T21:03:31Z</dcterms:created>
  <dcterms:modified xsi:type="dcterms:W3CDTF">2017-01-25T18:25:50Z</dcterms:modified>
</cp:coreProperties>
</file>