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95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B1349-540E-4E8A-B377-C6AFEE6D8578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8F7A8-2012-46E1-A134-6884C6761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371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1600" smtClean="0"/>
              <a:t>% -- 0 or more characters</a:t>
            </a:r>
          </a:p>
          <a:p>
            <a:r>
              <a:rPr lang="en-US" altLang="en-US" sz="1600" smtClean="0"/>
              <a:t>_  -- 1 single character</a:t>
            </a: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A714C78-909D-406F-AB20-6D197563DDBE}" type="slidenum">
              <a:rPr lang="en-US" altLang="en-US" sz="1200"/>
              <a:pPr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0926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EEB1E4-3B49-44AC-92DA-31FB12297FE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277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altLang="en-US" sz="3600" smtClean="0"/>
              <a:t>Schema for Student Registration System</a:t>
            </a:r>
          </a:p>
        </p:txBody>
      </p:sp>
      <p:sp>
        <p:nvSpPr>
          <p:cNvPr id="80899" name="Text Box 1027"/>
          <p:cNvSpPr txBox="1">
            <a:spLocks noChangeArrowheads="1"/>
          </p:cNvSpPr>
          <p:nvPr/>
        </p:nvSpPr>
        <p:spPr bwMode="auto">
          <a:xfrm>
            <a:off x="669925" y="2305050"/>
            <a:ext cx="7853363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Student</a:t>
            </a:r>
            <a:r>
              <a:rPr lang="en-US" sz="3200"/>
              <a:t> (</a:t>
            </a:r>
            <a:r>
              <a:rPr lang="en-US" sz="3200" i="1"/>
              <a:t>Id, Name, Addr, Status</a:t>
            </a:r>
            <a:r>
              <a:rPr lang="en-US" sz="3200"/>
              <a:t>)</a:t>
            </a:r>
          </a:p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sz="3200"/>
              <a:t> (</a:t>
            </a:r>
            <a:r>
              <a:rPr lang="en-US" sz="3200" i="1"/>
              <a:t>Id, Name, DeptId</a:t>
            </a:r>
            <a:r>
              <a:rPr lang="en-US" sz="3200"/>
              <a:t>)</a:t>
            </a:r>
          </a:p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Course</a:t>
            </a:r>
            <a:r>
              <a:rPr lang="en-US" sz="3200"/>
              <a:t> (</a:t>
            </a:r>
            <a:r>
              <a:rPr lang="en-US" sz="3200" i="1"/>
              <a:t>DeptId, CrsCode, CrsName, Descr</a:t>
            </a:r>
            <a:r>
              <a:rPr lang="en-US" sz="3200"/>
              <a:t>)</a:t>
            </a:r>
          </a:p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sz="3200"/>
              <a:t> (</a:t>
            </a:r>
            <a:r>
              <a:rPr lang="en-US" sz="3200" i="1"/>
              <a:t>StudId, CrsCode, Semester, Grade</a:t>
            </a:r>
            <a:r>
              <a:rPr lang="en-US" sz="3200"/>
              <a:t>)</a:t>
            </a:r>
          </a:p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sz="3200"/>
              <a:t> (</a:t>
            </a:r>
            <a:r>
              <a:rPr lang="en-US" sz="3200" i="1"/>
              <a:t>ProfId, CrsCode, Semester</a:t>
            </a:r>
            <a:r>
              <a:rPr lang="en-US" sz="3200"/>
              <a:t>)</a:t>
            </a:r>
          </a:p>
          <a:p>
            <a:pPr>
              <a:defRPr/>
            </a:pP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Department</a:t>
            </a:r>
            <a:r>
              <a:rPr lang="en-US" sz="3200"/>
              <a:t> (</a:t>
            </a:r>
            <a:r>
              <a:rPr lang="en-US" sz="3200" i="1"/>
              <a:t>DeptId, Name</a:t>
            </a:r>
            <a:r>
              <a:rPr lang="en-US" sz="320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29232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2160642-1325-492C-9AC2-5C94A92165E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Correlated Nested Queries </a:t>
            </a:r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604838" y="1295400"/>
            <a:ext cx="82343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Output a row &lt;</a:t>
            </a:r>
            <a:r>
              <a:rPr lang="en-US" altLang="en-US" sz="2800" i="1"/>
              <a:t>prof, dept</a:t>
            </a:r>
            <a:r>
              <a:rPr lang="en-US" altLang="en-US" sz="2800"/>
              <a:t>&gt; if </a:t>
            </a:r>
            <a:r>
              <a:rPr lang="en-US" altLang="en-US" sz="2800" i="1"/>
              <a:t>prof</a:t>
            </a:r>
            <a:r>
              <a:rPr lang="en-US" altLang="en-US" sz="2800"/>
              <a:t>  has taught a course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 in </a:t>
            </a:r>
            <a:r>
              <a:rPr lang="en-US" altLang="en-US" sz="2800" i="1"/>
              <a:t>dept.</a:t>
            </a:r>
            <a:endParaRPr lang="en-US" altLang="en-US"/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752600" y="4114800"/>
            <a:ext cx="60261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solidFill>
                  <a:schemeClr val="accent2"/>
                </a:solidFill>
                <a:latin typeface="Century Gothic" pitchFamily="34" charset="0"/>
              </a:rPr>
              <a:t>(SELECT</a:t>
            </a:r>
            <a:r>
              <a:rPr lang="en-US" sz="2400">
                <a:solidFill>
                  <a:schemeClr val="accent2"/>
                </a:solidFill>
              </a:rPr>
              <a:t> T.ProfId                            </a:t>
            </a:r>
            <a:r>
              <a:rPr lang="en-US" sz="2400"/>
              <a:t>--</a:t>
            </a:r>
            <a:r>
              <a:rPr lang="en-US" sz="2400" i="1"/>
              <a:t>subquery</a:t>
            </a:r>
          </a:p>
          <a:p>
            <a:pPr>
              <a:defRPr/>
            </a:pPr>
            <a:r>
              <a:rPr lang="en-US" sz="2400">
                <a:solidFill>
                  <a:schemeClr val="accent2"/>
                </a:solidFill>
                <a:latin typeface="Century Gothic" pitchFamily="34" charset="0"/>
              </a:rPr>
              <a:t> FROM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sz="2400">
                <a:solidFill>
                  <a:schemeClr val="accent2"/>
                </a:solidFill>
              </a:rPr>
              <a:t> T, </a:t>
            </a:r>
            <a:r>
              <a:rPr lang="en-US" sz="240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Course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>
                <a:solidFill>
                  <a:srgbClr val="996633"/>
                </a:solidFill>
              </a:rPr>
              <a:t>C</a:t>
            </a:r>
          </a:p>
          <a:p>
            <a:pPr>
              <a:defRPr/>
            </a:pPr>
            <a:r>
              <a:rPr lang="en-US" sz="2400">
                <a:solidFill>
                  <a:schemeClr val="accent2"/>
                </a:solidFill>
                <a:latin typeface="Century Gothic" pitchFamily="34" charset="0"/>
              </a:rPr>
              <a:t> WHERE</a:t>
            </a:r>
            <a:r>
              <a:rPr lang="en-US" sz="2400">
                <a:solidFill>
                  <a:schemeClr val="accent2"/>
                </a:solidFill>
              </a:rPr>
              <a:t> T.</a:t>
            </a:r>
            <a:r>
              <a:rPr lang="en-US" sz="2400" i="1">
                <a:solidFill>
                  <a:schemeClr val="accent2"/>
                </a:solidFill>
              </a:rPr>
              <a:t>CrsCode</a:t>
            </a:r>
            <a:r>
              <a:rPr lang="en-US" sz="2400">
                <a:solidFill>
                  <a:schemeClr val="accent2"/>
                </a:solidFill>
              </a:rPr>
              <a:t>=</a:t>
            </a:r>
            <a:r>
              <a:rPr lang="en-US" sz="2400">
                <a:solidFill>
                  <a:srgbClr val="996633"/>
                </a:solidFill>
              </a:rPr>
              <a:t>C</a:t>
            </a:r>
            <a:r>
              <a:rPr lang="en-US" sz="2400">
                <a:solidFill>
                  <a:schemeClr val="accent2"/>
                </a:solidFill>
              </a:rPr>
              <a:t>.</a:t>
            </a:r>
            <a:r>
              <a:rPr lang="en-US" sz="2400" i="1">
                <a:solidFill>
                  <a:schemeClr val="accent2"/>
                </a:solidFill>
              </a:rPr>
              <a:t>CrsCode</a:t>
            </a:r>
            <a:r>
              <a:rPr lang="en-US" sz="2400">
                <a:solidFill>
                  <a:schemeClr val="accent2"/>
                </a:solidFill>
              </a:rPr>
              <a:t>  </a:t>
            </a:r>
            <a:r>
              <a:rPr lang="en-US" sz="2400">
                <a:solidFill>
                  <a:schemeClr val="accent2"/>
                </a:solidFill>
                <a:latin typeface="Century Gothic" pitchFamily="34" charset="0"/>
              </a:rPr>
              <a:t>AND</a:t>
            </a:r>
            <a:r>
              <a:rPr lang="en-US" sz="2400">
                <a:solidFill>
                  <a:schemeClr val="accent2"/>
                </a:solidFill>
              </a:rPr>
              <a:t> </a:t>
            </a:r>
          </a:p>
          <a:p>
            <a:pPr>
              <a:defRPr/>
            </a:pPr>
            <a:r>
              <a:rPr lang="en-US" sz="2400">
                <a:solidFill>
                  <a:schemeClr val="accent2"/>
                </a:solidFill>
              </a:rPr>
              <a:t>                </a:t>
            </a:r>
            <a:r>
              <a:rPr lang="en-US" sz="2400">
                <a:solidFill>
                  <a:srgbClr val="996633"/>
                </a:solidFill>
              </a:rPr>
              <a:t>C</a:t>
            </a:r>
            <a:r>
              <a:rPr lang="en-US" sz="2400">
                <a:solidFill>
                  <a:schemeClr val="accent2"/>
                </a:solidFill>
              </a:rPr>
              <a:t>.</a:t>
            </a:r>
            <a:r>
              <a:rPr lang="en-US" sz="2400" i="1">
                <a:solidFill>
                  <a:srgbClr val="008000"/>
                </a:solidFill>
              </a:rPr>
              <a:t>DeptId</a:t>
            </a:r>
            <a:r>
              <a:rPr lang="en-US" sz="2400">
                <a:solidFill>
                  <a:schemeClr val="accent2"/>
                </a:solidFill>
              </a:rPr>
              <a:t>=</a:t>
            </a:r>
            <a:r>
              <a:rPr lang="en-US" sz="2400">
                <a:solidFill>
                  <a:srgbClr val="990033"/>
                </a:solidFill>
              </a:rPr>
              <a:t>D.</a:t>
            </a:r>
            <a:r>
              <a:rPr lang="en-US" sz="2400" i="1">
                <a:solidFill>
                  <a:srgbClr val="008000"/>
                </a:solidFill>
              </a:rPr>
              <a:t>DeptId</a:t>
            </a:r>
            <a:r>
              <a:rPr lang="en-US" sz="2400"/>
              <a:t>        --</a:t>
            </a:r>
            <a:r>
              <a:rPr lang="en-US" sz="2400" i="1"/>
              <a:t>correlation</a:t>
            </a:r>
          </a:p>
          <a:p>
            <a:pPr>
              <a:defRPr/>
            </a:pPr>
            <a:r>
              <a:rPr lang="en-US" sz="2400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33400" y="2590800"/>
            <a:ext cx="838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2400" dirty="0" smtClean="0">
                <a:latin typeface="Century Gothic" panose="020B0502020202020204" pitchFamily="34" charset="0"/>
              </a:rPr>
              <a:t>SELECT 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P.</a:t>
            </a:r>
            <a:r>
              <a:rPr lang="en-US" altLang="en-US" sz="2400" i="1" dirty="0" err="1" smtClean="0"/>
              <a:t>Name</a:t>
            </a:r>
            <a:r>
              <a:rPr lang="en-US" altLang="en-US" sz="2400" dirty="0" smtClean="0"/>
              <a:t>, </a:t>
            </a:r>
            <a:r>
              <a:rPr lang="en-US" altLang="en-US" sz="2400" dirty="0" err="1" smtClean="0"/>
              <a:t>D.</a:t>
            </a:r>
            <a:r>
              <a:rPr lang="en-US" altLang="en-US" sz="2400" i="1" dirty="0" err="1" smtClean="0"/>
              <a:t>Name</a:t>
            </a:r>
            <a:r>
              <a:rPr lang="en-US" altLang="en-US" sz="2400" dirty="0" smtClean="0"/>
              <a:t>                    --</a:t>
            </a:r>
            <a:r>
              <a:rPr lang="en-US" altLang="en-US" sz="2400" i="1" dirty="0" smtClean="0"/>
              <a:t>outer query</a:t>
            </a:r>
          </a:p>
          <a:p>
            <a:pPr>
              <a:defRPr/>
            </a:pPr>
            <a:r>
              <a:rPr lang="en-US" altLang="en-US" sz="2400" dirty="0" smtClean="0"/>
              <a:t>   </a:t>
            </a:r>
            <a:r>
              <a:rPr lang="en-US" altLang="en-US" sz="2400" dirty="0" smtClean="0">
                <a:latin typeface="Century Gothic" panose="020B0502020202020204" pitchFamily="34" charset="0"/>
              </a:rPr>
              <a:t>FROM </a:t>
            </a:r>
            <a:r>
              <a:rPr lang="en-US" alt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2400" dirty="0" smtClean="0"/>
              <a:t> P, </a:t>
            </a:r>
            <a:r>
              <a:rPr lang="en-US" altLang="en-US" sz="2400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Department</a:t>
            </a:r>
            <a:r>
              <a:rPr lang="en-US" altLang="en-US" sz="2400" dirty="0" smtClean="0"/>
              <a:t> </a:t>
            </a:r>
            <a:r>
              <a:rPr lang="en-US" altLang="en-US" sz="2400" dirty="0" smtClean="0">
                <a:solidFill>
                  <a:srgbClr val="990033"/>
                </a:solidFill>
              </a:rPr>
              <a:t>D</a:t>
            </a:r>
          </a:p>
          <a:p>
            <a:pPr>
              <a:defRPr/>
            </a:pPr>
            <a:r>
              <a:rPr lang="en-US" altLang="en-US" sz="2400" dirty="0" smtClean="0"/>
              <a:t>   </a:t>
            </a:r>
            <a:r>
              <a:rPr lang="en-US" altLang="en-US" sz="2400" dirty="0" smtClean="0">
                <a:latin typeface="Century Gothic" panose="020B0502020202020204" pitchFamily="34" charset="0"/>
              </a:rPr>
              <a:t>WHERE 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P.</a:t>
            </a:r>
            <a:r>
              <a:rPr lang="en-US" altLang="en-US" sz="2400" i="1" dirty="0" err="1" smtClean="0"/>
              <a:t>Id</a:t>
            </a:r>
            <a:r>
              <a:rPr lang="en-US" altLang="en-US" sz="2400" dirty="0" smtClean="0"/>
              <a:t>  </a:t>
            </a:r>
            <a:r>
              <a:rPr lang="en-US" altLang="en-US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IN</a:t>
            </a:r>
          </a:p>
          <a:p>
            <a:pPr>
              <a:defRPr/>
            </a:pPr>
            <a:r>
              <a:rPr lang="en-US" altLang="en-US" sz="2400" dirty="0" smtClean="0">
                <a:latin typeface="Century Gothic" panose="020B0502020202020204" pitchFamily="34" charset="0"/>
              </a:rPr>
              <a:t>     </a:t>
            </a:r>
            <a:r>
              <a:rPr lang="en-US" altLang="en-US" sz="2400" dirty="0" smtClean="0"/>
              <a:t>           -- </a:t>
            </a:r>
            <a:r>
              <a:rPr lang="en-US" altLang="en-US" i="1" dirty="0" smtClean="0"/>
              <a:t>set of  all </a:t>
            </a:r>
            <a:r>
              <a:rPr lang="en-US" altLang="en-US" i="1" dirty="0" err="1" smtClean="0"/>
              <a:t>ProfId’s</a:t>
            </a:r>
            <a:r>
              <a:rPr lang="en-US" altLang="en-US" i="1" dirty="0" smtClean="0"/>
              <a:t> who have taught a course in </a:t>
            </a:r>
            <a:r>
              <a:rPr lang="en-US" altLang="en-US" i="1" dirty="0" err="1" smtClean="0"/>
              <a:t>D.DeptId</a:t>
            </a: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23583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296ED0-8B13-4DD4-A455-D68F6970149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Correlated Nested Queries (con’t)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2800" smtClean="0"/>
              <a:t>Tuple variables T and C are </a:t>
            </a:r>
            <a:r>
              <a:rPr lang="en-US" altLang="en-US" sz="2800" i="1" smtClean="0"/>
              <a:t>local</a:t>
            </a:r>
            <a:r>
              <a:rPr lang="en-US" altLang="en-US" sz="2800" smtClean="0"/>
              <a:t> to subquery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800" smtClean="0"/>
              <a:t>Tuple variables P and D are </a:t>
            </a:r>
            <a:r>
              <a:rPr lang="en-US" altLang="en-US" sz="2800" i="1" smtClean="0"/>
              <a:t>global</a:t>
            </a:r>
            <a:r>
              <a:rPr lang="en-US" altLang="en-US" sz="2800" smtClean="0"/>
              <a:t> to subquery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Correlation</a:t>
            </a:r>
            <a:r>
              <a:rPr lang="en-US" altLang="en-US" sz="2800" smtClean="0"/>
              <a:t>: subquery  uses a global variable, D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800" smtClean="0"/>
              <a:t>The value of D.</a:t>
            </a:r>
            <a:r>
              <a:rPr lang="en-US" altLang="en-US" sz="2800" i="1" smtClean="0"/>
              <a:t>DeptId</a:t>
            </a:r>
            <a:r>
              <a:rPr lang="en-US" altLang="en-US" sz="2800" smtClean="0"/>
              <a:t>  parameterizes an evaluation of the subquery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800" smtClean="0"/>
              <a:t>Subquery must (at least) be  re-evaluated for each distinct value of D.</a:t>
            </a:r>
            <a:r>
              <a:rPr lang="en-US" altLang="en-US" sz="2800" i="1" smtClean="0"/>
              <a:t>DeptId</a:t>
            </a:r>
          </a:p>
          <a:p>
            <a:pPr>
              <a:lnSpc>
                <a:spcPct val="90000"/>
              </a:lnSpc>
              <a:buFontTx/>
              <a:buNone/>
              <a:defRPr/>
            </a:pPr>
            <a:endParaRPr lang="en-US" altLang="en-US" sz="2800" i="1" smtClean="0"/>
          </a:p>
          <a:p>
            <a:pPr>
              <a:lnSpc>
                <a:spcPct val="90000"/>
              </a:lnSpc>
              <a:defRPr/>
            </a:pPr>
            <a:r>
              <a:rPr lang="en-US" altLang="en-US" sz="2800" i="1" smtClean="0"/>
              <a:t>Correlated queries can be expensive to evaluate</a:t>
            </a:r>
          </a:p>
        </p:txBody>
      </p:sp>
    </p:spTree>
    <p:extLst>
      <p:ext uri="{BB962C8B-B14F-4D97-AF65-F5344CB8AC3E}">
        <p14:creationId xmlns:p14="http://schemas.microsoft.com/office/powerpoint/2010/main" val="2655649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461A3B-E786-4CBC-B0C9-930592BCAE9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Division in SQL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9248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i="1" smtClean="0"/>
              <a:t>Query type</a:t>
            </a:r>
            <a:r>
              <a:rPr lang="en-US" altLang="en-US" sz="2800" smtClean="0"/>
              <a:t>: Find the subset of items in one set that are related to </a:t>
            </a:r>
            <a:r>
              <a:rPr lang="en-US" altLang="en-US" sz="2800" i="1" smtClean="0"/>
              <a:t>all</a:t>
            </a:r>
            <a:r>
              <a:rPr lang="en-US" altLang="en-US" sz="2800" smtClean="0"/>
              <a:t> items in another set</a:t>
            </a:r>
          </a:p>
          <a:p>
            <a:pPr>
              <a:lnSpc>
                <a:spcPct val="90000"/>
              </a:lnSpc>
            </a:pPr>
            <a:r>
              <a:rPr lang="en-US" altLang="en-US" sz="2800" i="1" smtClean="0"/>
              <a:t>Example</a:t>
            </a:r>
            <a:r>
              <a:rPr lang="en-US" altLang="en-US" sz="2800" smtClean="0"/>
              <a:t>: Find professors who taught courses in </a:t>
            </a:r>
            <a:r>
              <a:rPr lang="en-US" altLang="en-US" sz="2800" i="1" smtClean="0"/>
              <a:t>all</a:t>
            </a:r>
            <a:r>
              <a:rPr lang="en-US" altLang="en-US" sz="2800" smtClean="0"/>
              <a:t> departments</a:t>
            </a:r>
          </a:p>
          <a:p>
            <a:pPr lvl="1">
              <a:lnSpc>
                <a:spcPct val="90000"/>
              </a:lnSpc>
            </a:pPr>
            <a:r>
              <a:rPr lang="en-US" altLang="en-US" sz="2400" smtClean="0"/>
              <a:t>Why does this involve division?</a:t>
            </a:r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3200400" y="3657600"/>
            <a:ext cx="2133600" cy="175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5062" name="Text Box 5"/>
          <p:cNvSpPr txBox="1">
            <a:spLocks noChangeArrowheads="1"/>
          </p:cNvSpPr>
          <p:nvPr/>
        </p:nvSpPr>
        <p:spPr bwMode="auto">
          <a:xfrm>
            <a:off x="3276600" y="3200400"/>
            <a:ext cx="2057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ProfId</a:t>
            </a:r>
            <a:r>
              <a:rPr lang="en-US" altLang="en-US" sz="2000"/>
              <a:t>       </a:t>
            </a:r>
            <a:r>
              <a:rPr lang="en-US" altLang="en-US" sz="2000" i="1"/>
              <a:t>DeptId</a:t>
            </a:r>
          </a:p>
        </p:txBody>
      </p:sp>
      <p:sp>
        <p:nvSpPr>
          <p:cNvPr id="45063" name="Rectangle 6"/>
          <p:cNvSpPr>
            <a:spLocks noChangeArrowheads="1"/>
          </p:cNvSpPr>
          <p:nvPr/>
        </p:nvSpPr>
        <p:spPr bwMode="auto">
          <a:xfrm>
            <a:off x="5486400" y="3657600"/>
            <a:ext cx="9144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45064" name="Text Box 7"/>
          <p:cNvSpPr txBox="1">
            <a:spLocks noChangeArrowheads="1"/>
          </p:cNvSpPr>
          <p:nvPr/>
        </p:nvSpPr>
        <p:spPr bwMode="auto">
          <a:xfrm>
            <a:off x="5486400" y="3200400"/>
            <a:ext cx="889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DeptId</a:t>
            </a:r>
          </a:p>
        </p:txBody>
      </p:sp>
      <p:sp>
        <p:nvSpPr>
          <p:cNvPr id="45065" name="Text Box 8"/>
          <p:cNvSpPr txBox="1">
            <a:spLocks noChangeArrowheads="1"/>
          </p:cNvSpPr>
          <p:nvPr/>
        </p:nvSpPr>
        <p:spPr bwMode="auto">
          <a:xfrm>
            <a:off x="6629400" y="3581400"/>
            <a:ext cx="2084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All department Ids</a:t>
            </a:r>
          </a:p>
        </p:txBody>
      </p:sp>
      <p:sp>
        <p:nvSpPr>
          <p:cNvPr id="45066" name="Text Box 9"/>
          <p:cNvSpPr txBox="1">
            <a:spLocks noChangeArrowheads="1"/>
          </p:cNvSpPr>
          <p:nvPr/>
        </p:nvSpPr>
        <p:spPr bwMode="auto">
          <a:xfrm>
            <a:off x="609600" y="3505200"/>
            <a:ext cx="2011363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Contains row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&lt;</a:t>
            </a:r>
            <a:r>
              <a:rPr lang="en-US" altLang="en-US" sz="2000" i="1"/>
              <a:t>p,d</a:t>
            </a:r>
            <a:r>
              <a:rPr lang="en-US" altLang="en-US" sz="2000"/>
              <a:t>&gt; if professor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 i="1"/>
              <a:t>p</a:t>
            </a:r>
            <a:r>
              <a:rPr lang="en-US" altLang="en-US" sz="2000"/>
              <a:t> taught a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course in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department </a:t>
            </a:r>
            <a:r>
              <a:rPr lang="en-US" altLang="en-US" sz="2000" i="1"/>
              <a:t>d</a:t>
            </a:r>
          </a:p>
        </p:txBody>
      </p:sp>
      <p:sp>
        <p:nvSpPr>
          <p:cNvPr id="45067" name="Line 10"/>
          <p:cNvSpPr>
            <a:spLocks noChangeShapeType="1"/>
          </p:cNvSpPr>
          <p:nvPr/>
        </p:nvSpPr>
        <p:spPr bwMode="auto">
          <a:xfrm>
            <a:off x="4343400" y="36576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8" name="Line 12"/>
          <p:cNvSpPr>
            <a:spLocks noChangeShapeType="1"/>
          </p:cNvSpPr>
          <p:nvPr/>
        </p:nvSpPr>
        <p:spPr bwMode="auto">
          <a:xfrm>
            <a:off x="2133600" y="4495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9" name="Line 13"/>
          <p:cNvSpPr>
            <a:spLocks noChangeShapeType="1"/>
          </p:cNvSpPr>
          <p:nvPr/>
        </p:nvSpPr>
        <p:spPr bwMode="auto">
          <a:xfrm flipH="1">
            <a:off x="6553200" y="40386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1143000" y="5715000"/>
            <a:ext cx="7361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ym typeface="Symbol" panose="05050102010706020507" pitchFamily="18" charset="2"/>
              </a:rPr>
              <a:t>     </a:t>
            </a:r>
            <a:r>
              <a:rPr lang="en-US" altLang="en-US" sz="2400" baseline="-25000">
                <a:sym typeface="Symbol" panose="05050102010706020507" pitchFamily="18" charset="2"/>
              </a:rPr>
              <a:t>ProfId,DeptId</a:t>
            </a:r>
            <a:r>
              <a:rPr lang="en-US" altLang="en-US" sz="2400">
                <a:sym typeface="Symbol" panose="05050102010706020507" pitchFamily="18" charset="2"/>
              </a:rPr>
              <a:t>(Teaching       Course)  /  </a:t>
            </a:r>
            <a:r>
              <a:rPr lang="en-US" altLang="en-US" sz="2400" baseline="-25000">
                <a:sym typeface="Symbol" panose="05050102010706020507" pitchFamily="18" charset="2"/>
              </a:rPr>
              <a:t>DeptId</a:t>
            </a:r>
            <a:r>
              <a:rPr lang="en-US" altLang="en-US" sz="2400">
                <a:sym typeface="Symbol" panose="05050102010706020507" pitchFamily="18" charset="2"/>
              </a:rPr>
              <a:t>(Department)</a:t>
            </a:r>
            <a:endParaRPr lang="en-US" altLang="en-US" sz="2400"/>
          </a:p>
        </p:txBody>
      </p:sp>
      <p:grpSp>
        <p:nvGrpSpPr>
          <p:cNvPr id="45071" name="Group 15"/>
          <p:cNvGrpSpPr>
            <a:grpSpLocks/>
          </p:cNvGrpSpPr>
          <p:nvPr/>
        </p:nvGrpSpPr>
        <p:grpSpPr bwMode="auto">
          <a:xfrm>
            <a:off x="4267200" y="5867400"/>
            <a:ext cx="304800" cy="152400"/>
            <a:chOff x="2352" y="2064"/>
            <a:chExt cx="288" cy="96"/>
          </a:xfrm>
        </p:grpSpPr>
        <p:sp>
          <p:nvSpPr>
            <p:cNvPr id="45072" name="AutoShape 16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/>
            </a:p>
          </p:txBody>
        </p:sp>
        <p:sp>
          <p:nvSpPr>
            <p:cNvPr id="45073" name="AutoShape 17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525817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B9B2724-905A-422C-8003-929BAEE4DDE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4608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Division in SQL</a:t>
            </a:r>
          </a:p>
        </p:txBody>
      </p:sp>
      <p:sp>
        <p:nvSpPr>
          <p:cNvPr id="4608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458200" cy="4191000"/>
          </a:xfrm>
        </p:spPr>
        <p:txBody>
          <a:bodyPr/>
          <a:lstStyle/>
          <a:p>
            <a:r>
              <a:rPr lang="en-US" altLang="en-US" sz="3600" i="1" smtClean="0"/>
              <a:t>Strategy for implementing division in SQL</a:t>
            </a:r>
            <a:r>
              <a:rPr lang="en-US" altLang="en-US" sz="3600" smtClean="0"/>
              <a:t>: </a:t>
            </a:r>
          </a:p>
          <a:p>
            <a:pPr lvl="1"/>
            <a:r>
              <a:rPr lang="en-US" altLang="en-US" sz="3200" smtClean="0"/>
              <a:t>Find set, A, of all departments in which a particular professor, </a:t>
            </a:r>
            <a:r>
              <a:rPr lang="en-US" altLang="en-US" sz="3200" i="1" smtClean="0"/>
              <a:t>p</a:t>
            </a:r>
            <a:r>
              <a:rPr lang="en-US" altLang="en-US" sz="3200" smtClean="0"/>
              <a:t>, has taught a course</a:t>
            </a:r>
          </a:p>
          <a:p>
            <a:pPr lvl="1"/>
            <a:r>
              <a:rPr lang="en-US" altLang="en-US" sz="3200" smtClean="0"/>
              <a:t>Find set, B, of all departments </a:t>
            </a:r>
          </a:p>
          <a:p>
            <a:pPr lvl="1"/>
            <a:r>
              <a:rPr lang="en-US" altLang="en-US" sz="3200" smtClean="0"/>
              <a:t>Output </a:t>
            </a:r>
            <a:r>
              <a:rPr lang="en-US" altLang="en-US" sz="3200" i="1" smtClean="0"/>
              <a:t>p </a:t>
            </a:r>
            <a:r>
              <a:rPr lang="en-US" altLang="en-US" sz="3200" smtClean="0"/>
              <a:t>if A </a:t>
            </a:r>
            <a:r>
              <a:rPr lang="en-US" altLang="en-US" sz="3200" smtClean="0">
                <a:sym typeface="Symbol" panose="05050102010706020507" pitchFamily="18" charset="2"/>
              </a:rPr>
              <a:t> B, or, equivalently, if B–A is empty</a:t>
            </a:r>
            <a:endParaRPr lang="en-US" altLang="en-US" sz="3200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89307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54E58B2-91E3-479F-87E1-1FFF72E9937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Division – SQL Solution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762000" y="1498600"/>
            <a:ext cx="759618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2400" dirty="0" smtClean="0">
                <a:latin typeface="Century Gothic" panose="020B0502020202020204" pitchFamily="34" charset="0"/>
              </a:rPr>
              <a:t>SELECT  </a:t>
            </a:r>
            <a:r>
              <a:rPr lang="en-US" altLang="en-US" sz="2400" dirty="0" err="1" smtClean="0">
                <a:solidFill>
                  <a:srgbClr val="660066"/>
                </a:solidFill>
              </a:rPr>
              <a:t>P.</a:t>
            </a:r>
            <a:r>
              <a:rPr lang="en-US" altLang="en-US" sz="2400" i="1" dirty="0" err="1" smtClean="0">
                <a:solidFill>
                  <a:srgbClr val="660066"/>
                </a:solidFill>
              </a:rPr>
              <a:t>Id</a:t>
            </a:r>
            <a:endParaRPr lang="en-US" altLang="en-US" sz="2400" i="1" dirty="0" smtClean="0">
              <a:solidFill>
                <a:srgbClr val="660066"/>
              </a:solidFill>
            </a:endParaRPr>
          </a:p>
          <a:p>
            <a:pPr>
              <a:defRPr/>
            </a:pPr>
            <a:r>
              <a:rPr lang="en-US" altLang="en-US" sz="2400" dirty="0" smtClean="0">
                <a:latin typeface="Century Gothic" panose="020B0502020202020204" pitchFamily="34" charset="0"/>
              </a:rPr>
              <a:t>FROM  </a:t>
            </a:r>
            <a:r>
              <a:rPr lang="en-US" altLang="en-US" sz="2400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2400" dirty="0" smtClean="0">
                <a:solidFill>
                  <a:srgbClr val="660066"/>
                </a:solidFill>
              </a:rPr>
              <a:t> P</a:t>
            </a:r>
          </a:p>
          <a:p>
            <a:pPr>
              <a:defRPr/>
            </a:pPr>
            <a:r>
              <a:rPr lang="en-US" altLang="en-US" sz="2400" dirty="0" smtClean="0">
                <a:latin typeface="Century Gothic" panose="020B0502020202020204" pitchFamily="34" charset="0"/>
              </a:rPr>
              <a:t>WHERE </a:t>
            </a:r>
            <a:r>
              <a:rPr lang="en-US" altLang="en-US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NOT EXISTS</a:t>
            </a:r>
          </a:p>
          <a:p>
            <a:pPr>
              <a:defRPr/>
            </a:pPr>
            <a:r>
              <a:rPr lang="en-US" altLang="en-US" sz="2400" dirty="0" smtClean="0">
                <a:latin typeface="Century Gothic" panose="020B0502020202020204" pitchFamily="34" charset="0"/>
              </a:rPr>
              <a:t>    (</a:t>
            </a:r>
            <a:r>
              <a:rPr lang="en-US" altLang="en-US" sz="2400" dirty="0" smtClean="0">
                <a:solidFill>
                  <a:srgbClr val="008000"/>
                </a:solidFill>
                <a:latin typeface="Century Gothic" panose="020B0502020202020204" pitchFamily="34" charset="0"/>
              </a:rPr>
              <a:t>SELECT</a:t>
            </a:r>
            <a:r>
              <a:rPr lang="en-US" altLang="en-US" sz="2400" dirty="0" smtClean="0">
                <a:solidFill>
                  <a:srgbClr val="008000"/>
                </a:solidFill>
              </a:rPr>
              <a:t>  </a:t>
            </a:r>
            <a:r>
              <a:rPr lang="en-US" altLang="en-US" sz="2400" dirty="0" err="1" smtClean="0">
                <a:solidFill>
                  <a:srgbClr val="008000"/>
                </a:solidFill>
              </a:rPr>
              <a:t>D.</a:t>
            </a:r>
            <a:r>
              <a:rPr lang="en-US" altLang="en-US" sz="2400" i="1" dirty="0" err="1" smtClean="0">
                <a:solidFill>
                  <a:srgbClr val="008000"/>
                </a:solidFill>
              </a:rPr>
              <a:t>DeptId</a:t>
            </a:r>
            <a:r>
              <a:rPr lang="en-US" altLang="en-US" sz="2400" dirty="0" smtClean="0">
                <a:solidFill>
                  <a:srgbClr val="008000"/>
                </a:solidFill>
              </a:rPr>
              <a:t>            </a:t>
            </a:r>
            <a:r>
              <a:rPr lang="en-US" altLang="en-US" sz="2400" dirty="0" smtClean="0"/>
              <a:t>-- </a:t>
            </a:r>
            <a:r>
              <a:rPr lang="en-US" altLang="en-US" sz="2400" i="1" dirty="0" smtClean="0"/>
              <a:t>set B of all </a:t>
            </a:r>
            <a:r>
              <a:rPr lang="en-US" altLang="en-US" sz="2400" i="1" dirty="0" err="1" smtClean="0"/>
              <a:t>dept</a:t>
            </a:r>
            <a:r>
              <a:rPr lang="en-US" altLang="en-US" sz="2400" i="1" dirty="0" smtClean="0"/>
              <a:t> Ids</a:t>
            </a:r>
          </a:p>
          <a:p>
            <a:pPr>
              <a:defRPr/>
            </a:pPr>
            <a:r>
              <a:rPr lang="en-US" altLang="en-US" sz="2400" dirty="0" smtClean="0">
                <a:solidFill>
                  <a:srgbClr val="008000"/>
                </a:solidFill>
              </a:rPr>
              <a:t>      </a:t>
            </a:r>
            <a:r>
              <a:rPr lang="en-US" altLang="en-US" sz="2400" dirty="0" smtClean="0">
                <a:solidFill>
                  <a:srgbClr val="008000"/>
                </a:solidFill>
                <a:latin typeface="Century Gothic" panose="020B0502020202020204" pitchFamily="34" charset="0"/>
              </a:rPr>
              <a:t>FROM  </a:t>
            </a:r>
            <a:r>
              <a:rPr lang="en-US" altLang="en-US" sz="24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Department</a:t>
            </a:r>
            <a:r>
              <a:rPr lang="en-US" altLang="en-US" sz="2400" dirty="0" smtClean="0">
                <a:solidFill>
                  <a:srgbClr val="008000"/>
                </a:solidFill>
              </a:rPr>
              <a:t> D</a:t>
            </a:r>
          </a:p>
          <a:p>
            <a:pPr>
              <a:defRPr/>
            </a:pPr>
            <a:r>
              <a:rPr lang="en-US" altLang="en-US" sz="2400" dirty="0" smtClean="0"/>
              <a:t>            </a:t>
            </a:r>
            <a:r>
              <a:rPr lang="en-US" altLang="en-US" sz="2400" b="1" dirty="0" smtClean="0">
                <a:solidFill>
                  <a:srgbClr val="990033"/>
                </a:solidFill>
                <a:latin typeface="Century Gothic" panose="020B0502020202020204" pitchFamily="34" charset="0"/>
              </a:rPr>
              <a:t>EXCEPT</a:t>
            </a:r>
          </a:p>
          <a:p>
            <a:pPr>
              <a:defRPr/>
            </a:pPr>
            <a:r>
              <a:rPr lang="en-US" altLang="en-US" sz="2400" dirty="0" smtClean="0">
                <a:latin typeface="Century Gothic" panose="020B0502020202020204" pitchFamily="34" charset="0"/>
              </a:rPr>
              <a:t>     </a:t>
            </a:r>
            <a:r>
              <a:rPr lang="en-US" altLang="en-US" sz="24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SELECT</a:t>
            </a:r>
            <a:r>
              <a:rPr lang="en-US" altLang="en-US" sz="2400" dirty="0" smtClean="0">
                <a:solidFill>
                  <a:schemeClr val="accent2"/>
                </a:solidFill>
              </a:rPr>
              <a:t>  </a:t>
            </a:r>
            <a:r>
              <a:rPr lang="en-US" altLang="en-US" sz="2400" dirty="0" err="1" smtClean="0">
                <a:solidFill>
                  <a:schemeClr val="accent2"/>
                </a:solidFill>
              </a:rPr>
              <a:t>C.</a:t>
            </a:r>
            <a:r>
              <a:rPr lang="en-US" altLang="en-US" sz="2400" i="1" dirty="0" err="1" smtClean="0">
                <a:solidFill>
                  <a:schemeClr val="accent2"/>
                </a:solidFill>
              </a:rPr>
              <a:t>DeptId</a:t>
            </a:r>
            <a:r>
              <a:rPr lang="en-US" altLang="en-US" sz="2400" dirty="0" smtClean="0"/>
              <a:t>             -- </a:t>
            </a:r>
            <a:r>
              <a:rPr lang="en-US" altLang="en-US" sz="2400" i="1" dirty="0" smtClean="0"/>
              <a:t>set A of </a:t>
            </a:r>
            <a:r>
              <a:rPr lang="en-US" altLang="en-US" sz="2400" i="1" dirty="0" err="1" smtClean="0"/>
              <a:t>dept</a:t>
            </a:r>
            <a:r>
              <a:rPr lang="en-US" altLang="en-US" sz="2400" i="1" dirty="0" smtClean="0"/>
              <a:t> Ids of </a:t>
            </a:r>
            <a:r>
              <a:rPr lang="en-US" altLang="en-US" sz="2400" i="1" dirty="0" err="1" smtClean="0"/>
              <a:t>depts</a:t>
            </a:r>
            <a:r>
              <a:rPr lang="en-US" altLang="en-US" sz="2400" i="1" dirty="0" smtClean="0"/>
              <a:t> in </a:t>
            </a:r>
          </a:p>
          <a:p>
            <a:pPr>
              <a:defRPr/>
            </a:pPr>
            <a:r>
              <a:rPr lang="en-US" altLang="en-US" sz="2400" i="1" dirty="0" smtClean="0"/>
              <a:t>                                                 -- which P taught a course</a:t>
            </a:r>
            <a:r>
              <a:rPr lang="en-US" altLang="en-US" sz="2400" dirty="0" smtClean="0"/>
              <a:t> </a:t>
            </a:r>
          </a:p>
          <a:p>
            <a:pPr>
              <a:defRPr/>
            </a:pPr>
            <a:r>
              <a:rPr lang="en-US" altLang="en-US" sz="2400" dirty="0" smtClean="0"/>
              <a:t>      </a:t>
            </a:r>
            <a:r>
              <a:rPr lang="en-US" altLang="en-US" sz="24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FROM</a:t>
            </a:r>
            <a:r>
              <a:rPr lang="en-US" altLang="en-US" sz="2400" dirty="0" smtClean="0">
                <a:solidFill>
                  <a:schemeClr val="accent2"/>
                </a:solidFill>
              </a:rPr>
              <a:t>  </a:t>
            </a:r>
            <a:r>
              <a:rPr lang="en-US" altLang="en-US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400" dirty="0" smtClean="0">
                <a:solidFill>
                  <a:schemeClr val="accent2"/>
                </a:solidFill>
              </a:rPr>
              <a:t> T, </a:t>
            </a:r>
            <a:r>
              <a:rPr lang="en-US" altLang="en-US" sz="24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Course</a:t>
            </a:r>
            <a:r>
              <a:rPr lang="en-US" altLang="en-US" sz="2400" dirty="0" smtClean="0">
                <a:solidFill>
                  <a:schemeClr val="accent2"/>
                </a:solidFill>
              </a:rPr>
              <a:t> C</a:t>
            </a:r>
          </a:p>
          <a:p>
            <a:pPr>
              <a:defRPr/>
            </a:pPr>
            <a:r>
              <a:rPr lang="en-US" altLang="en-US" sz="2400" dirty="0" smtClean="0">
                <a:solidFill>
                  <a:schemeClr val="accent2"/>
                </a:solidFill>
              </a:rPr>
              <a:t>      </a:t>
            </a:r>
            <a:r>
              <a:rPr lang="en-US" altLang="en-US" sz="24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WHERE </a:t>
            </a:r>
            <a:r>
              <a:rPr lang="en-US" altLang="en-US" sz="2400" dirty="0" smtClean="0">
                <a:solidFill>
                  <a:schemeClr val="accent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accent2"/>
                </a:solidFill>
              </a:rPr>
              <a:t>T.</a:t>
            </a:r>
            <a:r>
              <a:rPr lang="en-US" altLang="en-US" sz="2400" i="1" dirty="0" err="1" smtClean="0">
                <a:solidFill>
                  <a:schemeClr val="accent2"/>
                </a:solidFill>
              </a:rPr>
              <a:t>ProfId</a:t>
            </a:r>
            <a:r>
              <a:rPr lang="en-US" altLang="en-US" sz="2400" dirty="0" smtClean="0">
                <a:solidFill>
                  <a:schemeClr val="accent2"/>
                </a:solidFill>
              </a:rPr>
              <a:t>=</a:t>
            </a:r>
            <a:r>
              <a:rPr lang="en-US" altLang="en-US" sz="2400" dirty="0" err="1" smtClean="0">
                <a:solidFill>
                  <a:srgbClr val="660066"/>
                </a:solidFill>
              </a:rPr>
              <a:t>P.</a:t>
            </a:r>
            <a:r>
              <a:rPr lang="en-US" altLang="en-US" sz="2400" i="1" dirty="0" err="1" smtClean="0">
                <a:solidFill>
                  <a:srgbClr val="660066"/>
                </a:solidFill>
              </a:rPr>
              <a:t>Id</a:t>
            </a:r>
            <a:r>
              <a:rPr lang="en-US" altLang="en-US" sz="2400" dirty="0" smtClean="0">
                <a:solidFill>
                  <a:schemeClr val="accent2"/>
                </a:solidFill>
              </a:rPr>
              <a:t>      </a:t>
            </a:r>
            <a:r>
              <a:rPr lang="en-US" altLang="en-US" sz="2400" dirty="0" smtClean="0">
                <a:solidFill>
                  <a:schemeClr val="tx2"/>
                </a:solidFill>
              </a:rPr>
              <a:t>-- </a:t>
            </a:r>
            <a:r>
              <a:rPr lang="en-US" altLang="en-US" sz="2400" i="1" dirty="0" smtClean="0">
                <a:solidFill>
                  <a:schemeClr val="tx2"/>
                </a:solidFill>
              </a:rPr>
              <a:t>global variable</a:t>
            </a:r>
          </a:p>
          <a:p>
            <a:pPr>
              <a:defRPr/>
            </a:pPr>
            <a:r>
              <a:rPr lang="en-US" altLang="en-US" sz="2400" dirty="0" smtClean="0">
                <a:solidFill>
                  <a:schemeClr val="accent2"/>
                </a:solidFill>
              </a:rPr>
              <a:t>                </a:t>
            </a:r>
            <a:r>
              <a:rPr lang="en-US" altLang="en-US" sz="24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AND </a:t>
            </a:r>
            <a:r>
              <a:rPr lang="en-US" altLang="en-US" sz="2400" dirty="0" smtClean="0">
                <a:solidFill>
                  <a:schemeClr val="accent2"/>
                </a:solidFill>
              </a:rPr>
              <a:t> </a:t>
            </a:r>
            <a:r>
              <a:rPr lang="en-US" altLang="en-US" sz="2400" dirty="0" err="1" smtClean="0">
                <a:solidFill>
                  <a:schemeClr val="accent2"/>
                </a:solidFill>
              </a:rPr>
              <a:t>T.</a:t>
            </a:r>
            <a:r>
              <a:rPr lang="en-US" altLang="en-US" sz="2400" i="1" dirty="0" err="1" smtClean="0">
                <a:solidFill>
                  <a:schemeClr val="accent2"/>
                </a:solidFill>
              </a:rPr>
              <a:t>CrsCode</a:t>
            </a:r>
            <a:r>
              <a:rPr lang="en-US" altLang="en-US" sz="2400" dirty="0" smtClean="0">
                <a:solidFill>
                  <a:schemeClr val="accent2"/>
                </a:solidFill>
              </a:rPr>
              <a:t>=</a:t>
            </a:r>
            <a:r>
              <a:rPr lang="en-US" altLang="en-US" sz="2400" dirty="0" err="1" smtClean="0">
                <a:solidFill>
                  <a:schemeClr val="accent2"/>
                </a:solidFill>
              </a:rPr>
              <a:t>C.</a:t>
            </a:r>
            <a:r>
              <a:rPr lang="en-US" altLang="en-US" sz="2400" i="1" dirty="0" err="1" smtClean="0">
                <a:solidFill>
                  <a:schemeClr val="accent2"/>
                </a:solidFill>
              </a:rPr>
              <a:t>CrsCode</a:t>
            </a:r>
            <a:r>
              <a:rPr lang="en-US" altLang="en-US" sz="2400" dirty="0" smtClean="0"/>
              <a:t>) </a:t>
            </a:r>
          </a:p>
          <a:p>
            <a:pPr>
              <a:defRPr/>
            </a:pPr>
            <a:endParaRPr lang="en-US" altLang="en-US" sz="2400" dirty="0" smtClean="0"/>
          </a:p>
        </p:txBody>
      </p:sp>
      <p:sp>
        <p:nvSpPr>
          <p:cNvPr id="47109" name="Text Box 14"/>
          <p:cNvSpPr txBox="1">
            <a:spLocks noChangeArrowheads="1"/>
          </p:cNvSpPr>
          <p:nvPr/>
        </p:nvSpPr>
        <p:spPr bwMode="auto">
          <a:xfrm>
            <a:off x="720725" y="6019800"/>
            <a:ext cx="7361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ym typeface="Symbol" panose="05050102010706020507" pitchFamily="18" charset="2"/>
              </a:rPr>
              <a:t>     </a:t>
            </a:r>
            <a:r>
              <a:rPr lang="en-US" altLang="en-US" sz="2400" baseline="-25000">
                <a:sym typeface="Symbol" panose="05050102010706020507" pitchFamily="18" charset="2"/>
              </a:rPr>
              <a:t>ProfId,DeptId</a:t>
            </a:r>
            <a:r>
              <a:rPr lang="en-US" altLang="en-US" sz="2400">
                <a:sym typeface="Symbol" panose="05050102010706020507" pitchFamily="18" charset="2"/>
              </a:rPr>
              <a:t>(Teaching       Course)  /  </a:t>
            </a:r>
            <a:r>
              <a:rPr lang="en-US" altLang="en-US" sz="2400" baseline="-25000">
                <a:sym typeface="Symbol" panose="05050102010706020507" pitchFamily="18" charset="2"/>
              </a:rPr>
              <a:t>DeptId</a:t>
            </a:r>
            <a:r>
              <a:rPr lang="en-US" altLang="en-US" sz="2400">
                <a:sym typeface="Symbol" panose="05050102010706020507" pitchFamily="18" charset="2"/>
              </a:rPr>
              <a:t>(Department)</a:t>
            </a:r>
            <a:endParaRPr lang="en-US" altLang="en-US" sz="2400"/>
          </a:p>
        </p:txBody>
      </p:sp>
      <p:grpSp>
        <p:nvGrpSpPr>
          <p:cNvPr id="47110" name="Group 15"/>
          <p:cNvGrpSpPr>
            <a:grpSpLocks/>
          </p:cNvGrpSpPr>
          <p:nvPr/>
        </p:nvGrpSpPr>
        <p:grpSpPr bwMode="auto">
          <a:xfrm>
            <a:off x="3844925" y="6172200"/>
            <a:ext cx="304800" cy="152400"/>
            <a:chOff x="2352" y="2064"/>
            <a:chExt cx="288" cy="96"/>
          </a:xfrm>
        </p:grpSpPr>
        <p:sp>
          <p:nvSpPr>
            <p:cNvPr id="47111" name="AutoShape 16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/>
            </a:p>
          </p:txBody>
        </p:sp>
        <p:sp>
          <p:nvSpPr>
            <p:cNvPr id="47112" name="AutoShape 17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3104505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E1E44B-7866-47C6-9C56-130869A1A50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Aggregates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8600" cy="2362200"/>
          </a:xfrm>
        </p:spPr>
        <p:txBody>
          <a:bodyPr/>
          <a:lstStyle/>
          <a:p>
            <a:r>
              <a:rPr lang="en-US" altLang="en-US" sz="2800" smtClean="0"/>
              <a:t>Functions that operate on sets:</a:t>
            </a:r>
          </a:p>
          <a:p>
            <a:pPr lvl="1"/>
            <a:r>
              <a:rPr lang="en-US" altLang="en-US" sz="2400" smtClean="0">
                <a:latin typeface="Century Gothic" panose="020B0502020202020204" pitchFamily="34" charset="0"/>
              </a:rPr>
              <a:t>COUNT, SUM, AVG, MAX, MIN</a:t>
            </a:r>
            <a:endParaRPr lang="en-US" altLang="en-US" sz="2400" smtClean="0"/>
          </a:p>
          <a:p>
            <a:r>
              <a:rPr lang="en-US" altLang="en-US" sz="2800" smtClean="0"/>
              <a:t>Produce numbers (not tables)</a:t>
            </a:r>
          </a:p>
          <a:p>
            <a:r>
              <a:rPr lang="en-US" altLang="en-US" sz="2800" smtClean="0"/>
              <a:t>Not part of relational algebra (but not hard to add)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685800" y="4800600"/>
            <a:ext cx="35242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3200" smtClean="0">
                <a:latin typeface="Century Gothic" panose="020B0502020202020204" pitchFamily="34" charset="0"/>
              </a:rPr>
              <a:t>SELECT </a:t>
            </a:r>
            <a:r>
              <a:rPr lang="en-US" altLang="en-US" sz="3200" smtClean="0">
                <a:solidFill>
                  <a:srgbClr val="990033"/>
                </a:solidFill>
                <a:latin typeface="Century Gothic" panose="020B0502020202020204" pitchFamily="34" charset="0"/>
              </a:rPr>
              <a:t>COUNT</a:t>
            </a:r>
            <a:r>
              <a:rPr lang="en-US" altLang="en-US" sz="3200" smtClean="0">
                <a:latin typeface="Century Gothic" panose="020B0502020202020204" pitchFamily="34" charset="0"/>
              </a:rPr>
              <a:t>(*)</a:t>
            </a:r>
          </a:p>
          <a:p>
            <a:pPr>
              <a:defRPr/>
            </a:pPr>
            <a:r>
              <a:rPr lang="en-US" altLang="en-US" sz="3200" smtClean="0">
                <a:latin typeface="Century Gothic" panose="020B0502020202020204" pitchFamily="34" charset="0"/>
              </a:rPr>
              <a:t>FROM  </a:t>
            </a:r>
            <a:r>
              <a:rPr lang="en-US" altLang="en-US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3200" smtClean="0"/>
              <a:t> P</a:t>
            </a:r>
            <a:endParaRPr lang="en-US" altLang="en-US" sz="3200" smtClean="0">
              <a:latin typeface="Century Gothic" panose="020B0502020202020204" pitchFamily="34" charset="0"/>
            </a:endParaRP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4937125" y="4813300"/>
            <a:ext cx="39798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>
                <a:latin typeface="Century Gothic" pitchFamily="34" charset="0"/>
              </a:rPr>
              <a:t>SELECT </a:t>
            </a:r>
            <a:r>
              <a:rPr lang="en-US" sz="3200">
                <a:solidFill>
                  <a:srgbClr val="990033"/>
                </a:solidFill>
                <a:latin typeface="Century Gothic" pitchFamily="34" charset="0"/>
              </a:rPr>
              <a:t>MAX</a:t>
            </a:r>
            <a:r>
              <a:rPr lang="en-US" sz="3200"/>
              <a:t> (</a:t>
            </a:r>
            <a:r>
              <a:rPr lang="en-US" sz="3200" i="1"/>
              <a:t>Salary</a:t>
            </a:r>
            <a:r>
              <a:rPr lang="en-US" sz="3200"/>
              <a:t>)</a:t>
            </a:r>
          </a:p>
          <a:p>
            <a:pPr>
              <a:defRPr/>
            </a:pPr>
            <a:r>
              <a:rPr lang="en-US" sz="3200">
                <a:latin typeface="Century Gothic" pitchFamily="34" charset="0"/>
              </a:rPr>
              <a:t>FROM</a:t>
            </a:r>
            <a:r>
              <a:rPr lang="en-US" sz="3200"/>
              <a:t>  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Employee</a:t>
            </a:r>
            <a:r>
              <a:rPr lang="en-US" sz="3200"/>
              <a:t> E</a:t>
            </a:r>
          </a:p>
        </p:txBody>
      </p:sp>
    </p:spTree>
    <p:extLst>
      <p:ext uri="{BB962C8B-B14F-4D97-AF65-F5344CB8AC3E}">
        <p14:creationId xmlns:p14="http://schemas.microsoft.com/office/powerpoint/2010/main" val="2125274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B5571FC-0358-4C93-9677-B13A9A422CA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772400" cy="1143000"/>
          </a:xfrm>
        </p:spPr>
        <p:txBody>
          <a:bodyPr/>
          <a:lstStyle/>
          <a:p>
            <a:r>
              <a:rPr lang="en-US" altLang="en-US" smtClean="0"/>
              <a:t>Aggregates (cont’d)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447800" y="2259013"/>
            <a:ext cx="4675188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2800" smtClean="0">
                <a:latin typeface="Century Gothic" panose="020B0502020202020204" pitchFamily="34" charset="0"/>
              </a:rPr>
              <a:t>SELECT COUNT (</a:t>
            </a:r>
            <a:r>
              <a:rPr lang="en-US" altLang="en-US" sz="2800" smtClean="0"/>
              <a:t>T.</a:t>
            </a:r>
            <a:r>
              <a:rPr lang="en-US" altLang="en-US" sz="2800" i="1" smtClean="0"/>
              <a:t>CrsCode</a:t>
            </a:r>
            <a:r>
              <a:rPr lang="en-US" altLang="en-US" sz="2800" smtClean="0">
                <a:latin typeface="Century Gothic" panose="020B0502020202020204" pitchFamily="34" charset="0"/>
              </a:rPr>
              <a:t>)</a:t>
            </a:r>
          </a:p>
          <a:p>
            <a:pPr>
              <a:defRPr/>
            </a:pPr>
            <a:r>
              <a:rPr lang="en-US" altLang="en-US" sz="2800" smtClean="0">
                <a:latin typeface="Century Gothic" panose="020B0502020202020204" pitchFamily="34" charset="0"/>
              </a:rPr>
              <a:t>FROM </a:t>
            </a:r>
            <a:r>
              <a:rPr lang="en-US" alt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800" smtClean="0"/>
              <a:t> T</a:t>
            </a:r>
          </a:p>
          <a:p>
            <a:pPr>
              <a:defRPr/>
            </a:pPr>
            <a:r>
              <a:rPr lang="en-US" altLang="en-US" sz="2800" smtClean="0">
                <a:latin typeface="Century Gothic" panose="020B0502020202020204" pitchFamily="34" charset="0"/>
              </a:rPr>
              <a:t>WHERE  </a:t>
            </a:r>
            <a:r>
              <a:rPr lang="en-US" altLang="en-US" sz="2800" smtClean="0"/>
              <a:t>T.</a:t>
            </a:r>
            <a:r>
              <a:rPr lang="en-US" altLang="en-US" sz="2800" i="1" smtClean="0"/>
              <a:t>Semester</a:t>
            </a:r>
            <a:r>
              <a:rPr lang="en-US" altLang="en-US" sz="2800" smtClean="0"/>
              <a:t> = ‘S2000’</a:t>
            </a:r>
            <a:endParaRPr lang="en-US" altLang="en-US" sz="2800" smtClean="0">
              <a:latin typeface="Century Gothic" panose="020B0502020202020204" pitchFamily="34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447800" y="4849813"/>
            <a:ext cx="617855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2800" smtClean="0">
                <a:latin typeface="Century Gothic" panose="020B0502020202020204" pitchFamily="34" charset="0"/>
              </a:rPr>
              <a:t>SELECT COUNT (DISTINCT </a:t>
            </a:r>
            <a:r>
              <a:rPr lang="en-US" altLang="en-US" sz="2800" smtClean="0"/>
              <a:t>T.</a:t>
            </a:r>
            <a:r>
              <a:rPr lang="en-US" altLang="en-US" sz="2800" i="1" smtClean="0"/>
              <a:t>CrsCode</a:t>
            </a:r>
            <a:r>
              <a:rPr lang="en-US" altLang="en-US" sz="2800" smtClean="0">
                <a:latin typeface="Century Gothic" panose="020B0502020202020204" pitchFamily="34" charset="0"/>
              </a:rPr>
              <a:t>)</a:t>
            </a:r>
          </a:p>
          <a:p>
            <a:pPr>
              <a:defRPr/>
            </a:pPr>
            <a:r>
              <a:rPr lang="en-US" altLang="en-US" sz="2800" smtClean="0">
                <a:latin typeface="Century Gothic" panose="020B0502020202020204" pitchFamily="34" charset="0"/>
              </a:rPr>
              <a:t>FROM </a:t>
            </a:r>
            <a:r>
              <a:rPr lang="en-US" alt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800" smtClean="0"/>
              <a:t> T</a:t>
            </a:r>
          </a:p>
          <a:p>
            <a:pPr>
              <a:defRPr/>
            </a:pPr>
            <a:r>
              <a:rPr lang="en-US" altLang="en-US" sz="2800" smtClean="0">
                <a:latin typeface="Century Gothic" panose="020B0502020202020204" pitchFamily="34" charset="0"/>
              </a:rPr>
              <a:t>WHERE  </a:t>
            </a:r>
            <a:r>
              <a:rPr lang="en-US" altLang="en-US" sz="2800" smtClean="0"/>
              <a:t>T.</a:t>
            </a:r>
            <a:r>
              <a:rPr lang="en-US" altLang="en-US" sz="2800" i="1" smtClean="0"/>
              <a:t>Semester</a:t>
            </a:r>
            <a:r>
              <a:rPr lang="en-US" altLang="en-US" sz="2800" smtClean="0"/>
              <a:t> = ‘S2000’</a:t>
            </a:r>
            <a:endParaRPr lang="en-US" altLang="en-US" sz="2800" smtClean="0">
              <a:latin typeface="Century Gothic" panose="020B0502020202020204" pitchFamily="34" charset="0"/>
            </a:endParaRPr>
          </a:p>
        </p:txBody>
      </p:sp>
      <p:sp>
        <p:nvSpPr>
          <p:cNvPr id="49158" name="Text Box 5"/>
          <p:cNvSpPr txBox="1">
            <a:spLocks noChangeArrowheads="1"/>
          </p:cNvSpPr>
          <p:nvPr/>
        </p:nvSpPr>
        <p:spPr bwMode="auto">
          <a:xfrm>
            <a:off x="762000" y="1600200"/>
            <a:ext cx="75565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Count the number of courses taught in S2000</a:t>
            </a:r>
          </a:p>
        </p:txBody>
      </p:sp>
      <p:sp>
        <p:nvSpPr>
          <p:cNvPr id="49159" name="Text Box 6"/>
          <p:cNvSpPr txBox="1">
            <a:spLocks noChangeArrowheads="1"/>
          </p:cNvSpPr>
          <p:nvPr/>
        </p:nvSpPr>
        <p:spPr bwMode="auto">
          <a:xfrm>
            <a:off x="838200" y="3733800"/>
            <a:ext cx="66325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But if multiple sections of same course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are taught, use:</a:t>
            </a:r>
          </a:p>
        </p:txBody>
      </p:sp>
    </p:spTree>
    <p:extLst>
      <p:ext uri="{BB962C8B-B14F-4D97-AF65-F5344CB8AC3E}">
        <p14:creationId xmlns:p14="http://schemas.microsoft.com/office/powerpoint/2010/main" val="16498548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DADC96-3DC7-4FC2-8B3C-2564C21C728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/>
              <a:t>Grouping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458200" cy="5410200"/>
          </a:xfrm>
        </p:spPr>
        <p:txBody>
          <a:bodyPr/>
          <a:lstStyle/>
          <a:p>
            <a:pPr>
              <a:defRPr/>
            </a:pPr>
            <a:r>
              <a:rPr lang="en-US" altLang="en-US" smtClean="0"/>
              <a:t>But how do we compute the number of courses taught in S2000 </a:t>
            </a:r>
            <a:r>
              <a:rPr lang="en-US" altLang="en-US" i="1" smtClean="0"/>
              <a:t>per professor</a:t>
            </a:r>
            <a:r>
              <a:rPr lang="en-US" altLang="en-US" smtClean="0"/>
              <a:t>?</a:t>
            </a:r>
          </a:p>
          <a:p>
            <a:pPr lvl="1">
              <a:defRPr/>
            </a:pPr>
            <a:r>
              <a:rPr lang="en-US" altLang="en-US" smtClean="0"/>
              <a:t>Strategy 1:  Fire off a separate query for </a:t>
            </a:r>
            <a:r>
              <a:rPr lang="en-US" altLang="en-US" u="sng" smtClean="0"/>
              <a:t>each</a:t>
            </a:r>
            <a:r>
              <a:rPr lang="en-US" altLang="en-US" smtClean="0"/>
              <a:t> professor: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000" smtClean="0">
                <a:latin typeface="Century Gothic" panose="020B0502020202020204" pitchFamily="34" charset="0"/>
              </a:rPr>
              <a:t>			SELECT   COUNT(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CrsCode</a:t>
            </a:r>
            <a:r>
              <a:rPr lang="en-US" altLang="en-US" sz="2000" smtClean="0">
                <a:latin typeface="Century Gothic" panose="020B0502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000" smtClean="0">
                <a:latin typeface="Century Gothic" panose="020B0502020202020204" pitchFamily="34" charset="0"/>
              </a:rPr>
              <a:t>			FROM    </a:t>
            </a:r>
            <a:r>
              <a:rPr lang="en-US" alt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000" smtClean="0"/>
              <a:t> T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000" smtClean="0">
                <a:latin typeface="Century Gothic" panose="020B0502020202020204" pitchFamily="34" charset="0"/>
              </a:rPr>
              <a:t>			WHERE  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Semester</a:t>
            </a:r>
            <a:r>
              <a:rPr lang="en-US" altLang="en-US" sz="2000" smtClean="0"/>
              <a:t> = ‘S2000’ </a:t>
            </a:r>
            <a:r>
              <a:rPr lang="en-US" altLang="en-US" sz="1800" smtClean="0"/>
              <a:t>AND</a:t>
            </a:r>
            <a:r>
              <a:rPr lang="en-US" altLang="en-US" sz="2000" smtClean="0"/>
              <a:t> T.</a:t>
            </a:r>
            <a:r>
              <a:rPr lang="en-US" altLang="en-US" sz="2000" i="1" smtClean="0"/>
              <a:t>ProfId</a:t>
            </a:r>
            <a:r>
              <a:rPr lang="en-US" altLang="en-US" sz="2000" smtClean="0"/>
              <a:t> = 123456789</a:t>
            </a:r>
          </a:p>
          <a:p>
            <a:pPr lvl="2">
              <a:spcBef>
                <a:spcPct val="0"/>
              </a:spcBef>
              <a:defRPr/>
            </a:pPr>
            <a:r>
              <a:rPr lang="en-US" altLang="en-US" sz="2000" smtClean="0"/>
              <a:t>Cumbersome</a:t>
            </a:r>
          </a:p>
          <a:p>
            <a:pPr lvl="2">
              <a:spcBef>
                <a:spcPct val="0"/>
              </a:spcBef>
              <a:defRPr/>
            </a:pPr>
            <a:r>
              <a:rPr lang="en-US" altLang="en-US" sz="2000" smtClean="0"/>
              <a:t>What if the number of professors changes?  Add another query?</a:t>
            </a:r>
          </a:p>
          <a:p>
            <a:pPr lvl="1">
              <a:spcBef>
                <a:spcPct val="0"/>
              </a:spcBef>
              <a:defRPr/>
            </a:pPr>
            <a:r>
              <a:rPr lang="en-US" altLang="en-US" smtClean="0"/>
              <a:t>Strategy 2:  define a special </a:t>
            </a:r>
            <a:r>
              <a:rPr lang="en-US" altLang="en-US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grouping operator</a:t>
            </a:r>
            <a:r>
              <a:rPr lang="en-US" altLang="en-US" smtClean="0"/>
              <a:t>: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2000" smtClean="0">
                <a:latin typeface="Century Gothic" panose="020B0502020202020204" pitchFamily="34" charset="0"/>
              </a:rPr>
              <a:t>			SELECT     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ProfId</a:t>
            </a:r>
            <a:r>
              <a:rPr lang="en-US" altLang="en-US" sz="2000" smtClean="0">
                <a:latin typeface="Century Gothic" panose="020B0502020202020204" pitchFamily="34" charset="0"/>
              </a:rPr>
              <a:t>,  COUNT(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CrsCode</a:t>
            </a:r>
            <a:r>
              <a:rPr lang="en-US" altLang="en-US" sz="2000" smtClean="0">
                <a:latin typeface="Century Gothic" panose="020B0502020202020204" pitchFamily="34" charset="0"/>
              </a:rPr>
              <a:t>)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000" smtClean="0">
                <a:latin typeface="Century Gothic" panose="020B0502020202020204" pitchFamily="34" charset="0"/>
              </a:rPr>
              <a:t>			FROM       </a:t>
            </a:r>
            <a:r>
              <a:rPr lang="en-US" altLang="en-US" sz="20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000" smtClean="0"/>
              <a:t>  T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000" smtClean="0">
                <a:latin typeface="Century Gothic" panose="020B0502020202020204" pitchFamily="34" charset="0"/>
              </a:rPr>
              <a:t>			WHERE      </a:t>
            </a:r>
            <a:r>
              <a:rPr lang="en-US" altLang="en-US" sz="2000" smtClean="0"/>
              <a:t>T.</a:t>
            </a:r>
            <a:r>
              <a:rPr lang="en-US" altLang="en-US" sz="2000" i="1" smtClean="0"/>
              <a:t>Semester</a:t>
            </a:r>
            <a:r>
              <a:rPr lang="en-US" altLang="en-US" sz="2000" smtClean="0"/>
              <a:t> = ‘S2000’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2000" smtClean="0"/>
              <a:t>			</a:t>
            </a:r>
            <a:r>
              <a:rPr lang="en-US" altLang="en-US" sz="1800" smtClean="0">
                <a:solidFill>
                  <a:srgbClr val="990033"/>
                </a:solidFill>
              </a:rPr>
              <a:t>GROUP BY</a:t>
            </a:r>
            <a:r>
              <a:rPr lang="en-US" altLang="en-US" sz="2000" smtClean="0"/>
              <a:t>  </a:t>
            </a:r>
            <a:r>
              <a:rPr lang="en-US" altLang="en-US" sz="2000" smtClean="0">
                <a:solidFill>
                  <a:srgbClr val="008000"/>
                </a:solidFill>
              </a:rPr>
              <a:t>T.</a:t>
            </a:r>
            <a:r>
              <a:rPr lang="en-US" altLang="en-US" sz="2000" i="1" smtClean="0">
                <a:solidFill>
                  <a:srgbClr val="008000"/>
                </a:solidFill>
              </a:rPr>
              <a:t>ProfId</a:t>
            </a:r>
            <a:endParaRPr lang="en-US" altLang="en-US" i="1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8957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953EED-C8DA-4229-9FA7-12AA7ADF762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5105400" cy="838200"/>
          </a:xfrm>
        </p:spPr>
        <p:txBody>
          <a:bodyPr/>
          <a:lstStyle/>
          <a:p>
            <a:r>
              <a:rPr lang="en-US" altLang="en-US" sz="4000" smtClean="0">
                <a:latin typeface="Century Gothic" panose="020B0502020202020204" pitchFamily="34" charset="0"/>
              </a:rPr>
              <a:t>GROUP</a:t>
            </a:r>
            <a:r>
              <a:rPr lang="en-US" altLang="en-US" smtClean="0">
                <a:latin typeface="Century Gothic" panose="020B0502020202020204" pitchFamily="34" charset="0"/>
              </a:rPr>
              <a:t> </a:t>
            </a:r>
            <a:r>
              <a:rPr lang="en-US" altLang="en-US" sz="4000" smtClean="0">
                <a:latin typeface="Century Gothic" panose="020B0502020202020204" pitchFamily="34" charset="0"/>
              </a:rPr>
              <a:t>BY</a:t>
            </a:r>
            <a:endParaRPr lang="en-US" altLang="en-US" sz="4000" smtClean="0"/>
          </a:p>
        </p:txBody>
      </p:sp>
      <p:pic>
        <p:nvPicPr>
          <p:cNvPr id="51204" name="Picture 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76350"/>
            <a:ext cx="8153400" cy="496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2214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1E161CC-89AA-450F-8AC0-2A44CF7AE58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>
                <a:latin typeface="Century Gothic" panose="020B0502020202020204" pitchFamily="34" charset="0"/>
              </a:rPr>
              <a:t>GROUP BY</a:t>
            </a:r>
            <a:r>
              <a:rPr lang="en-US" altLang="en-US" smtClean="0"/>
              <a:t> - Example</a:t>
            </a:r>
          </a:p>
        </p:txBody>
      </p:sp>
      <p:sp>
        <p:nvSpPr>
          <p:cNvPr id="52228" name="Line 3"/>
          <p:cNvSpPr>
            <a:spLocks noChangeShapeType="1"/>
          </p:cNvSpPr>
          <p:nvPr/>
        </p:nvSpPr>
        <p:spPr bwMode="auto">
          <a:xfrm>
            <a:off x="838200" y="20574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29" name="Line 4"/>
          <p:cNvSpPr>
            <a:spLocks noChangeShapeType="1"/>
          </p:cNvSpPr>
          <p:nvPr/>
        </p:nvSpPr>
        <p:spPr bwMode="auto">
          <a:xfrm>
            <a:off x="838200" y="2057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0" name="Line 5"/>
          <p:cNvSpPr>
            <a:spLocks noChangeShapeType="1"/>
          </p:cNvSpPr>
          <p:nvPr/>
        </p:nvSpPr>
        <p:spPr bwMode="auto">
          <a:xfrm>
            <a:off x="838200" y="5181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1" name="Line 6"/>
          <p:cNvSpPr>
            <a:spLocks noChangeShapeType="1"/>
          </p:cNvSpPr>
          <p:nvPr/>
        </p:nvSpPr>
        <p:spPr bwMode="auto">
          <a:xfrm>
            <a:off x="838200" y="4419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2" name="Line 7"/>
          <p:cNvSpPr>
            <a:spLocks noChangeShapeType="1"/>
          </p:cNvSpPr>
          <p:nvPr/>
        </p:nvSpPr>
        <p:spPr bwMode="auto">
          <a:xfrm>
            <a:off x="838200" y="3048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Line 8"/>
          <p:cNvSpPr>
            <a:spLocks noChangeShapeType="1"/>
          </p:cNvSpPr>
          <p:nvPr/>
        </p:nvSpPr>
        <p:spPr bwMode="auto">
          <a:xfrm>
            <a:off x="838200" y="2514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Line 9"/>
          <p:cNvSpPr>
            <a:spLocks noChangeShapeType="1"/>
          </p:cNvSpPr>
          <p:nvPr/>
        </p:nvSpPr>
        <p:spPr bwMode="auto">
          <a:xfrm>
            <a:off x="2133600" y="20574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Line 10"/>
          <p:cNvSpPr>
            <a:spLocks noChangeShapeType="1"/>
          </p:cNvSpPr>
          <p:nvPr/>
        </p:nvSpPr>
        <p:spPr bwMode="auto">
          <a:xfrm>
            <a:off x="3200400" y="26670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Line 11"/>
          <p:cNvSpPr>
            <a:spLocks noChangeShapeType="1"/>
          </p:cNvSpPr>
          <p:nvPr/>
        </p:nvSpPr>
        <p:spPr bwMode="auto">
          <a:xfrm>
            <a:off x="3200400" y="29718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7" name="Line 12"/>
          <p:cNvSpPr>
            <a:spLocks noChangeShapeType="1"/>
          </p:cNvSpPr>
          <p:nvPr/>
        </p:nvSpPr>
        <p:spPr bwMode="auto">
          <a:xfrm>
            <a:off x="3200400" y="3276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8" name="Line 13"/>
          <p:cNvSpPr>
            <a:spLocks noChangeShapeType="1"/>
          </p:cNvSpPr>
          <p:nvPr/>
        </p:nvSpPr>
        <p:spPr bwMode="auto">
          <a:xfrm>
            <a:off x="3200400" y="3581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39" name="Line 14"/>
          <p:cNvSpPr>
            <a:spLocks noChangeShapeType="1"/>
          </p:cNvSpPr>
          <p:nvPr/>
        </p:nvSpPr>
        <p:spPr bwMode="auto">
          <a:xfrm>
            <a:off x="3200400" y="3886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0" name="Line 15"/>
          <p:cNvSpPr>
            <a:spLocks noChangeShapeType="1"/>
          </p:cNvSpPr>
          <p:nvPr/>
        </p:nvSpPr>
        <p:spPr bwMode="auto">
          <a:xfrm>
            <a:off x="3200400" y="2667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1" name="Line 16"/>
          <p:cNvSpPr>
            <a:spLocks noChangeShapeType="1"/>
          </p:cNvSpPr>
          <p:nvPr/>
        </p:nvSpPr>
        <p:spPr bwMode="auto">
          <a:xfrm>
            <a:off x="4495800" y="2667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2" name="Line 17"/>
          <p:cNvSpPr>
            <a:spLocks noChangeShapeType="1"/>
          </p:cNvSpPr>
          <p:nvPr/>
        </p:nvSpPr>
        <p:spPr bwMode="auto">
          <a:xfrm>
            <a:off x="1905000" y="2286000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3" name="Line 18"/>
          <p:cNvSpPr>
            <a:spLocks noChangeShapeType="1"/>
          </p:cNvSpPr>
          <p:nvPr/>
        </p:nvSpPr>
        <p:spPr bwMode="auto">
          <a:xfrm>
            <a:off x="1905000" y="28194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4" name="Line 19"/>
          <p:cNvSpPr>
            <a:spLocks noChangeShapeType="1"/>
          </p:cNvSpPr>
          <p:nvPr/>
        </p:nvSpPr>
        <p:spPr bwMode="auto">
          <a:xfrm flipV="1">
            <a:off x="1905000" y="3733800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245" name="Line 20"/>
          <p:cNvSpPr>
            <a:spLocks noChangeShapeType="1"/>
          </p:cNvSpPr>
          <p:nvPr/>
        </p:nvSpPr>
        <p:spPr bwMode="auto">
          <a:xfrm flipV="1">
            <a:off x="1905000" y="34290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1981200" y="5334000"/>
            <a:ext cx="61404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Century Gothic" pitchFamily="34" charset="0"/>
              </a:rPr>
              <a:t>SELECT </a:t>
            </a:r>
            <a:r>
              <a:rPr lang="en-US" sz="2400"/>
              <a:t>T.</a:t>
            </a:r>
            <a:r>
              <a:rPr lang="en-US" sz="2400" i="1"/>
              <a:t>StudId</a:t>
            </a:r>
            <a:r>
              <a:rPr lang="en-US" sz="2400">
                <a:latin typeface="Century Gothic" pitchFamily="34" charset="0"/>
              </a:rPr>
              <a:t>, AVG(</a:t>
            </a:r>
            <a:r>
              <a:rPr lang="en-US" sz="2400"/>
              <a:t>T.</a:t>
            </a:r>
            <a:r>
              <a:rPr lang="en-US" sz="2400" i="1"/>
              <a:t>Grade</a:t>
            </a:r>
            <a:r>
              <a:rPr lang="en-US" sz="2400">
                <a:latin typeface="Century Gothic" pitchFamily="34" charset="0"/>
              </a:rPr>
              <a:t>), COUNT (*)</a:t>
            </a:r>
          </a:p>
          <a:p>
            <a:pPr>
              <a:defRPr/>
            </a:pPr>
            <a:r>
              <a:rPr lang="en-US" sz="2400">
                <a:latin typeface="Century Gothic" pitchFamily="34" charset="0"/>
              </a:rPr>
              <a:t>FROM 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sz="2400">
                <a:latin typeface="Century Gothic" pitchFamily="34" charset="0"/>
              </a:rPr>
              <a:t> </a:t>
            </a:r>
            <a:r>
              <a:rPr lang="en-US" sz="2400"/>
              <a:t>T</a:t>
            </a:r>
          </a:p>
          <a:p>
            <a:pPr>
              <a:defRPr/>
            </a:pPr>
            <a:r>
              <a:rPr lang="en-US" sz="2400">
                <a:latin typeface="Century Gothic" pitchFamily="34" charset="0"/>
              </a:rPr>
              <a:t>GROUP BY </a:t>
            </a:r>
            <a:r>
              <a:rPr lang="en-US" sz="2400"/>
              <a:t>T.</a:t>
            </a:r>
            <a:r>
              <a:rPr lang="en-US" sz="2400" i="1"/>
              <a:t>StudId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609600" y="1571625"/>
            <a:ext cx="1644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</a:p>
        </p:txBody>
      </p:sp>
      <p:sp>
        <p:nvSpPr>
          <p:cNvPr id="52248" name="Text Box 23"/>
          <p:cNvSpPr txBox="1">
            <a:spLocks noChangeArrowheads="1"/>
          </p:cNvSpPr>
          <p:nvPr/>
        </p:nvSpPr>
        <p:spPr bwMode="auto">
          <a:xfrm>
            <a:off x="4860925" y="2276475"/>
            <a:ext cx="32543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/>
              <a:t>Attributes</a:t>
            </a:r>
            <a:r>
              <a:rPr lang="en-US" altLang="en-US" sz="2800"/>
              <a:t>: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   –student’s </a:t>
            </a:r>
            <a:r>
              <a:rPr lang="en-US" altLang="en-US" sz="2800" i="1"/>
              <a:t>Id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   –avg grade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   –number of courses</a:t>
            </a:r>
            <a:endParaRPr lang="en-US" altLang="en-US"/>
          </a:p>
        </p:txBody>
      </p:sp>
      <p:sp>
        <p:nvSpPr>
          <p:cNvPr id="52249" name="Text Box 24"/>
          <p:cNvSpPr txBox="1">
            <a:spLocks noChangeArrowheads="1"/>
          </p:cNvSpPr>
          <p:nvPr/>
        </p:nvSpPr>
        <p:spPr bwMode="auto">
          <a:xfrm>
            <a:off x="3124200" y="3200400"/>
            <a:ext cx="13906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1234  3.3  4</a:t>
            </a:r>
          </a:p>
        </p:txBody>
      </p:sp>
      <p:sp>
        <p:nvSpPr>
          <p:cNvPr id="52250" name="Text Box 25"/>
          <p:cNvSpPr txBox="1">
            <a:spLocks noChangeArrowheads="1"/>
          </p:cNvSpPr>
          <p:nvPr/>
        </p:nvSpPr>
        <p:spPr bwMode="auto">
          <a:xfrm>
            <a:off x="822325" y="3138488"/>
            <a:ext cx="692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1234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1234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1234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000"/>
              <a:t>1234</a:t>
            </a:r>
          </a:p>
        </p:txBody>
      </p:sp>
      <p:sp>
        <p:nvSpPr>
          <p:cNvPr id="52251" name="Line 26"/>
          <p:cNvSpPr>
            <a:spLocks noChangeShapeType="1"/>
          </p:cNvSpPr>
          <p:nvPr/>
        </p:nvSpPr>
        <p:spPr bwMode="auto">
          <a:xfrm>
            <a:off x="3810000" y="2667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2" name="Line 36"/>
          <p:cNvSpPr>
            <a:spLocks noChangeShapeType="1"/>
          </p:cNvSpPr>
          <p:nvPr/>
        </p:nvSpPr>
        <p:spPr bwMode="auto">
          <a:xfrm>
            <a:off x="4267200" y="26670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3" name="Line 38"/>
          <p:cNvSpPr>
            <a:spLocks noChangeShapeType="1"/>
          </p:cNvSpPr>
          <p:nvPr/>
        </p:nvSpPr>
        <p:spPr bwMode="auto">
          <a:xfrm>
            <a:off x="1447800" y="2057400"/>
            <a:ext cx="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54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6F5C85-551B-4699-8137-B693287CE5B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Query Sublanguage of SQL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895600"/>
            <a:ext cx="8382000" cy="3581400"/>
          </a:xfrm>
        </p:spPr>
        <p:txBody>
          <a:bodyPr/>
          <a:lstStyle/>
          <a:p>
            <a:pPr>
              <a:defRPr/>
            </a:pPr>
            <a:r>
              <a:rPr lang="en-US" altLang="en-US" sz="2800" i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Tuple variable </a:t>
            </a:r>
            <a:r>
              <a:rPr lang="en-US" altLang="en-US" sz="2800" smtClean="0"/>
              <a:t> C ranges over rows of </a:t>
            </a:r>
            <a:r>
              <a:rPr lang="en-US" alt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Course</a:t>
            </a:r>
            <a:r>
              <a:rPr lang="en-US" altLang="en-US" sz="2800" smtClean="0"/>
              <a:t>.</a:t>
            </a:r>
          </a:p>
          <a:p>
            <a:pPr>
              <a:defRPr/>
            </a:pPr>
            <a:r>
              <a:rPr lang="en-US" altLang="en-US" sz="2800" smtClean="0"/>
              <a:t>Evaluation strategy:</a:t>
            </a:r>
          </a:p>
          <a:p>
            <a:pPr lvl="1"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FROM</a:t>
            </a:r>
            <a:r>
              <a:rPr lang="en-US" altLang="en-US" sz="2400" smtClean="0"/>
              <a:t> clause produces Cartesian product of listed tables</a:t>
            </a:r>
          </a:p>
          <a:p>
            <a:pPr lvl="1"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WHERE</a:t>
            </a:r>
            <a:r>
              <a:rPr lang="en-US" altLang="en-US" sz="2400" smtClean="0"/>
              <a:t> clause assigns rows to C in sequence and produces table containing only rows satisfying condition</a:t>
            </a:r>
          </a:p>
          <a:p>
            <a:pPr lvl="1"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SELECT</a:t>
            </a:r>
            <a:r>
              <a:rPr lang="en-US" altLang="en-US" sz="2400" smtClean="0"/>
              <a:t> clause retains listed columns</a:t>
            </a:r>
          </a:p>
          <a:p>
            <a:pPr>
              <a:defRPr/>
            </a:pPr>
            <a:r>
              <a:rPr lang="en-US" altLang="en-US" sz="2800" smtClean="0"/>
              <a:t>Equivalent to:  </a:t>
            </a:r>
            <a:r>
              <a:rPr lang="en-US" altLang="en-US" sz="2800" smtClean="0">
                <a:sym typeface="Symbol" panose="05050102010706020507" pitchFamily="18" charset="2"/>
              </a:rPr>
              <a:t></a:t>
            </a:r>
            <a:r>
              <a:rPr lang="en-US" altLang="en-US" sz="2800" i="1" baseline="-25000" smtClean="0">
                <a:sym typeface="Symbol" panose="05050102010706020507" pitchFamily="18" charset="2"/>
              </a:rPr>
              <a:t>CrsName</a:t>
            </a:r>
            <a:r>
              <a:rPr lang="en-US" altLang="en-US" sz="2800" smtClean="0">
                <a:sym typeface="Symbol" panose="05050102010706020507" pitchFamily="18" charset="2"/>
              </a:rPr>
              <a:t></a:t>
            </a:r>
            <a:r>
              <a:rPr lang="en-US" altLang="en-US" sz="2800" i="1" baseline="-25000" smtClean="0">
                <a:sym typeface="Symbol" panose="05050102010706020507" pitchFamily="18" charset="2"/>
              </a:rPr>
              <a:t>DeptId</a:t>
            </a:r>
            <a:r>
              <a:rPr lang="en-US" altLang="en-US" sz="2800" baseline="-25000" smtClean="0">
                <a:sym typeface="Symbol" panose="05050102010706020507" pitchFamily="18" charset="2"/>
              </a:rPr>
              <a:t>=‘CS’</a:t>
            </a:r>
            <a:r>
              <a:rPr lang="en-US" altLang="en-US" sz="2800" smtClean="0">
                <a:sym typeface="Symbol" panose="05050102010706020507" pitchFamily="18" charset="2"/>
              </a:rPr>
              <a:t>(</a:t>
            </a:r>
            <a:r>
              <a:rPr lang="en-US" alt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Course</a:t>
            </a:r>
            <a:r>
              <a:rPr lang="en-US" altLang="en-US" sz="2800" smtClean="0">
                <a:sym typeface="Symbol" panose="05050102010706020507" pitchFamily="18" charset="2"/>
              </a:rPr>
              <a:t>)</a:t>
            </a:r>
            <a:endParaRPr lang="en-US" altLang="en-US" sz="2800" smtClean="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2209800" y="1219200"/>
            <a:ext cx="4459288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3200" smtClean="0">
                <a:latin typeface="Century Gothic" panose="020B0502020202020204" pitchFamily="34" charset="0"/>
              </a:rPr>
              <a:t>SELECT  </a:t>
            </a:r>
            <a:r>
              <a:rPr lang="en-US" altLang="en-US" sz="3200" smtClean="0"/>
              <a:t>C.</a:t>
            </a:r>
            <a:r>
              <a:rPr lang="en-US" altLang="en-US" sz="3200" i="1" smtClean="0"/>
              <a:t>CrsName</a:t>
            </a:r>
            <a:endParaRPr lang="en-US" altLang="en-US" sz="3200" i="1" smtClean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US" altLang="en-US" sz="3200" smtClean="0">
                <a:latin typeface="Century Gothic" panose="020B0502020202020204" pitchFamily="34" charset="0"/>
              </a:rPr>
              <a:t>FROM  </a:t>
            </a:r>
            <a:r>
              <a:rPr lang="en-US" altLang="en-US" sz="32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Course</a:t>
            </a:r>
            <a:r>
              <a:rPr lang="en-US" altLang="en-US" sz="3200" smtClean="0"/>
              <a:t> C</a:t>
            </a:r>
          </a:p>
          <a:p>
            <a:pPr>
              <a:defRPr/>
            </a:pPr>
            <a:r>
              <a:rPr lang="en-US" altLang="en-US" sz="3200" smtClean="0">
                <a:latin typeface="Century Gothic" panose="020B0502020202020204" pitchFamily="34" charset="0"/>
              </a:rPr>
              <a:t>WHERE  </a:t>
            </a:r>
            <a:r>
              <a:rPr lang="en-US" altLang="en-US" sz="3200" smtClean="0"/>
              <a:t>C.</a:t>
            </a:r>
            <a:r>
              <a:rPr lang="en-US" altLang="en-US" sz="3200" i="1" smtClean="0"/>
              <a:t>DeptId</a:t>
            </a:r>
            <a:r>
              <a:rPr lang="en-US" altLang="en-US" sz="3200" smtClean="0"/>
              <a:t> = ‘CS’</a:t>
            </a:r>
            <a:endParaRPr lang="en-US" altLang="en-US" sz="320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322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D6D1D6-4E8C-4CE3-B3A8-0AAF6A6A04E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>
                <a:latin typeface="Century Gothic" panose="020B0502020202020204" pitchFamily="34" charset="0"/>
              </a:rPr>
              <a:t>HAVING</a:t>
            </a:r>
            <a:r>
              <a:rPr lang="en-US" altLang="en-US" smtClean="0"/>
              <a:t> Clause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Eliminates unwanted groups (analogous to</a:t>
            </a:r>
            <a:r>
              <a:rPr lang="en-US" altLang="en-US" sz="2800" smtClean="0">
                <a:latin typeface="Century Gothic" panose="020B0502020202020204" pitchFamily="34" charset="0"/>
              </a:rPr>
              <a:t> WHERE </a:t>
            </a:r>
            <a:r>
              <a:rPr lang="en-US" altLang="en-US" sz="2800" smtClean="0"/>
              <a:t>clause, but works on groups instead of individual tuples</a:t>
            </a:r>
            <a:r>
              <a:rPr lang="en-US" altLang="en-US" sz="2800" smtClean="0">
                <a:latin typeface="Century Gothic" panose="020B0502020202020204" pitchFamily="34" charset="0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en-US" sz="2800" smtClean="0">
                <a:latin typeface="Century Gothic" panose="020B0502020202020204" pitchFamily="34" charset="0"/>
              </a:rPr>
              <a:t>HAVING </a:t>
            </a:r>
            <a:r>
              <a:rPr lang="en-US" altLang="en-US" sz="2800" smtClean="0"/>
              <a:t>condition is constructed from attributes of </a:t>
            </a:r>
            <a:r>
              <a:rPr lang="en-US" altLang="en-US" sz="2800" smtClean="0">
                <a:latin typeface="Century Gothic" panose="020B0502020202020204" pitchFamily="34" charset="0"/>
              </a:rPr>
              <a:t>GROUP BY</a:t>
            </a:r>
            <a:r>
              <a:rPr lang="en-US" altLang="en-US" sz="2800" smtClean="0"/>
              <a:t> list and aggregates on attributes not in that list</a:t>
            </a:r>
            <a:endParaRPr lang="en-US" altLang="en-US" sz="2800" smtClean="0">
              <a:latin typeface="Century Gothic" panose="020B0502020202020204" pitchFamily="34" charset="0"/>
            </a:endParaRP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371600" y="3581400"/>
            <a:ext cx="527208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SELECT  </a:t>
            </a:r>
            <a:r>
              <a:rPr lang="en-US" altLang="en-US" sz="2400" smtClean="0"/>
              <a:t>T.</a:t>
            </a:r>
            <a:r>
              <a:rPr lang="en-US" altLang="en-US" sz="2400" i="1" smtClean="0"/>
              <a:t>StudId</a:t>
            </a:r>
            <a:r>
              <a:rPr lang="en-US" altLang="en-US" sz="2400" smtClean="0">
                <a:latin typeface="Century Gothic" panose="020B0502020202020204" pitchFamily="34" charset="0"/>
              </a:rPr>
              <a:t>, </a:t>
            </a:r>
          </a:p>
          <a:p>
            <a:pPr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              AVG</a:t>
            </a:r>
            <a:r>
              <a:rPr lang="en-US" altLang="en-US" sz="2400" smtClean="0"/>
              <a:t>(T.</a:t>
            </a:r>
            <a:r>
              <a:rPr lang="en-US" altLang="en-US" sz="2400" i="1" smtClean="0"/>
              <a:t>Grade</a:t>
            </a:r>
            <a:r>
              <a:rPr lang="en-US" altLang="en-US" sz="2400" smtClean="0"/>
              <a:t>) </a:t>
            </a:r>
            <a:r>
              <a:rPr lang="en-US" altLang="en-US" sz="2400" smtClean="0">
                <a:latin typeface="Century Gothic" panose="020B0502020202020204" pitchFamily="34" charset="0"/>
              </a:rPr>
              <a:t> AS  </a:t>
            </a:r>
            <a:r>
              <a:rPr lang="en-US" altLang="en-US" sz="2400" i="1" smtClean="0"/>
              <a:t>CumGpa</a:t>
            </a:r>
            <a:r>
              <a:rPr lang="en-US" altLang="en-US" sz="2400" smtClean="0"/>
              <a:t>, </a:t>
            </a:r>
            <a:endParaRPr lang="en-US" altLang="en-US" sz="2400" smtClean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              COUNT (*)  AS  </a:t>
            </a:r>
            <a:r>
              <a:rPr lang="en-US" altLang="en-US" sz="2400" i="1" smtClean="0"/>
              <a:t>NumCrs</a:t>
            </a:r>
            <a:endParaRPr lang="en-US" altLang="en-US" sz="2400" i="1" smtClean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FROM   </a:t>
            </a:r>
            <a:r>
              <a:rPr lang="en-US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 </a:t>
            </a:r>
            <a:r>
              <a:rPr lang="en-US" altLang="en-US" sz="2400" smtClean="0"/>
              <a:t> T</a:t>
            </a:r>
            <a:endParaRPr lang="en-US" altLang="en-US" sz="2400" smtClean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WHERE   </a:t>
            </a:r>
            <a:r>
              <a:rPr lang="en-US" altLang="en-US" sz="2400" smtClean="0"/>
              <a:t>T.</a:t>
            </a:r>
            <a:r>
              <a:rPr lang="en-US" altLang="en-US" sz="2400" i="1" smtClean="0"/>
              <a:t>CrsCode </a:t>
            </a:r>
            <a:r>
              <a:rPr lang="en-US" altLang="en-US" sz="2400" smtClean="0">
                <a:latin typeface="Century Gothic" panose="020B0502020202020204" pitchFamily="34" charset="0"/>
              </a:rPr>
              <a:t> LIKE  </a:t>
            </a:r>
            <a:r>
              <a:rPr lang="en-US" altLang="en-US" sz="2400" smtClean="0"/>
              <a:t>‘CS%’</a:t>
            </a:r>
            <a:endParaRPr lang="en-US" altLang="en-US" sz="2400" smtClean="0">
              <a:latin typeface="Century Gothic" panose="020B0502020202020204" pitchFamily="34" charset="0"/>
            </a:endParaRPr>
          </a:p>
          <a:p>
            <a:pPr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GROUP BY  </a:t>
            </a:r>
            <a:r>
              <a:rPr lang="en-US" altLang="en-US" sz="2400" smtClean="0"/>
              <a:t>T.</a:t>
            </a:r>
            <a:r>
              <a:rPr lang="en-US" altLang="en-US" sz="2400" i="1" smtClean="0"/>
              <a:t>StudId</a:t>
            </a:r>
          </a:p>
          <a:p>
            <a:pPr>
              <a:defRPr/>
            </a:pPr>
            <a:r>
              <a:rPr lang="en-US" altLang="en-US" sz="2400" smtClean="0">
                <a:solidFill>
                  <a:srgbClr val="990033"/>
                </a:solidFill>
                <a:latin typeface="Century Gothic" panose="020B0502020202020204" pitchFamily="34" charset="0"/>
              </a:rPr>
              <a:t>HAVING</a:t>
            </a:r>
            <a:r>
              <a:rPr lang="en-US" altLang="en-US" sz="2400" smtClean="0">
                <a:latin typeface="Century Gothic" panose="020B0502020202020204" pitchFamily="34" charset="0"/>
              </a:rPr>
              <a:t>  AVG </a:t>
            </a:r>
            <a:r>
              <a:rPr lang="en-US" altLang="en-US" sz="2400" smtClean="0"/>
              <a:t>(T.</a:t>
            </a:r>
            <a:r>
              <a:rPr lang="en-US" altLang="en-US" sz="2400" i="1" smtClean="0"/>
              <a:t>Grade</a:t>
            </a:r>
            <a:r>
              <a:rPr lang="en-US" altLang="en-US" sz="2400" smtClean="0"/>
              <a:t>) &gt; 3.5</a:t>
            </a:r>
          </a:p>
        </p:txBody>
      </p:sp>
    </p:spTree>
    <p:extLst>
      <p:ext uri="{BB962C8B-B14F-4D97-AF65-F5344CB8AC3E}">
        <p14:creationId xmlns:p14="http://schemas.microsoft.com/office/powerpoint/2010/main" val="1590592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203EE8-A58C-4CCB-9854-856FA0D73CA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altLang="en-US" sz="3600" smtClean="0"/>
              <a:t>Evaluation of GroupBy with Having</a:t>
            </a:r>
          </a:p>
        </p:txBody>
      </p:sp>
      <p:pic>
        <p:nvPicPr>
          <p:cNvPr id="54276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063" y="1066800"/>
            <a:ext cx="6637337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6124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C628AE1-52F6-4E78-8A36-4BBE0393F31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n-US" altLang="en-US" smtClean="0"/>
              <a:t>Example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6962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Output the name and address of all seniors on the Dean’s List</a:t>
            </a:r>
          </a:p>
        </p:txBody>
      </p:sp>
      <p:sp>
        <p:nvSpPr>
          <p:cNvPr id="71684" name="Text Box 4"/>
          <p:cNvSpPr txBox="1">
            <a:spLocks noChangeArrowheads="1"/>
          </p:cNvSpPr>
          <p:nvPr/>
        </p:nvSpPr>
        <p:spPr bwMode="auto">
          <a:xfrm>
            <a:off x="533400" y="2743200"/>
            <a:ext cx="7783513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SELECT</a:t>
            </a:r>
            <a:r>
              <a:rPr lang="en-US" altLang="en-US" sz="2400" smtClean="0"/>
              <a:t>  S.</a:t>
            </a:r>
            <a:r>
              <a:rPr lang="en-US" altLang="en-US" sz="2400" i="1" smtClean="0"/>
              <a:t>Id</a:t>
            </a:r>
            <a:r>
              <a:rPr lang="en-US" altLang="en-US" sz="2400" smtClean="0"/>
              <a:t>, S.</a:t>
            </a:r>
            <a:r>
              <a:rPr lang="en-US" altLang="en-US" sz="2400" i="1" smtClean="0"/>
              <a:t>Name</a:t>
            </a:r>
          </a:p>
          <a:p>
            <a:pPr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FROM</a:t>
            </a:r>
            <a:r>
              <a:rPr lang="en-US" altLang="en-US" sz="2400" smtClean="0"/>
              <a:t>    </a:t>
            </a:r>
            <a:r>
              <a:rPr lang="en-US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Student</a:t>
            </a:r>
            <a:r>
              <a:rPr lang="en-US" altLang="en-US" sz="2400" smtClean="0"/>
              <a:t> S, </a:t>
            </a:r>
            <a:r>
              <a:rPr lang="en-US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altLang="en-US" sz="2400" smtClean="0"/>
              <a:t> T</a:t>
            </a:r>
          </a:p>
          <a:p>
            <a:pPr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WHERE</a:t>
            </a:r>
            <a:r>
              <a:rPr lang="en-US" altLang="en-US" sz="2400" smtClean="0"/>
              <a:t>  S.</a:t>
            </a:r>
            <a:r>
              <a:rPr lang="en-US" altLang="en-US" sz="2400" i="1" smtClean="0"/>
              <a:t>Id</a:t>
            </a:r>
            <a:r>
              <a:rPr lang="en-US" altLang="en-US" sz="2400" smtClean="0"/>
              <a:t> = T.</a:t>
            </a:r>
            <a:r>
              <a:rPr lang="en-US" altLang="en-US" sz="2400" i="1" smtClean="0"/>
              <a:t>StudId</a:t>
            </a:r>
            <a:r>
              <a:rPr lang="en-US" altLang="en-US" sz="2400" smtClean="0"/>
              <a:t>  </a:t>
            </a:r>
            <a:r>
              <a:rPr lang="en-US" altLang="en-US" sz="2400" smtClean="0">
                <a:latin typeface="Century Gothic" panose="020B0502020202020204" pitchFamily="34" charset="0"/>
              </a:rPr>
              <a:t>AND</a:t>
            </a:r>
            <a:r>
              <a:rPr lang="en-US" altLang="en-US" sz="2400" smtClean="0"/>
              <a:t>  S.</a:t>
            </a:r>
            <a:r>
              <a:rPr lang="en-US" altLang="en-US" sz="2400" i="1" smtClean="0"/>
              <a:t>Status</a:t>
            </a:r>
            <a:r>
              <a:rPr lang="en-US" altLang="en-US" sz="2400" smtClean="0"/>
              <a:t> = ‘senior’</a:t>
            </a:r>
          </a:p>
          <a:p>
            <a:pPr>
              <a:defRPr/>
            </a:pPr>
            <a:endParaRPr lang="en-US" altLang="en-US" sz="2400" smtClean="0"/>
          </a:p>
          <a:p>
            <a:pPr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GROUP BY </a:t>
            </a:r>
          </a:p>
          <a:p>
            <a:pPr>
              <a:defRPr/>
            </a:pPr>
            <a:endParaRPr lang="en-US" altLang="en-US" sz="2400" smtClean="0">
              <a:latin typeface="Century Gothic" panose="020B0502020202020204" pitchFamily="34" charset="0"/>
            </a:endParaRPr>
          </a:p>
          <a:p>
            <a:pPr>
              <a:defRPr/>
            </a:pPr>
            <a:endParaRPr lang="en-US" altLang="en-US" sz="2400" smtClean="0">
              <a:latin typeface="Century Gothic" panose="020B0502020202020204" pitchFamily="34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HAVING AVG</a:t>
            </a:r>
            <a:r>
              <a:rPr lang="en-US" altLang="en-US" sz="2400" smtClean="0"/>
              <a:t> (T.</a:t>
            </a:r>
            <a:r>
              <a:rPr lang="en-US" altLang="en-US" sz="2400" i="1" smtClean="0"/>
              <a:t>Grade</a:t>
            </a:r>
            <a:r>
              <a:rPr lang="en-US" altLang="en-US" sz="2400" smtClean="0"/>
              <a:t>) &gt; 3.5  </a:t>
            </a:r>
            <a:r>
              <a:rPr lang="en-US" altLang="en-US" sz="2400" smtClean="0">
                <a:latin typeface="Century Gothic" panose="020B0502020202020204" pitchFamily="34" charset="0"/>
              </a:rPr>
              <a:t>AND  SUM</a:t>
            </a:r>
            <a:r>
              <a:rPr lang="en-US" altLang="en-US" sz="2400" smtClean="0"/>
              <a:t> (T.</a:t>
            </a:r>
            <a:r>
              <a:rPr lang="en-US" altLang="en-US" sz="2400" i="1" smtClean="0"/>
              <a:t>Credit</a:t>
            </a:r>
            <a:r>
              <a:rPr lang="en-US" altLang="en-US" sz="2400" smtClean="0"/>
              <a:t>) &gt; 90</a:t>
            </a:r>
          </a:p>
        </p:txBody>
      </p:sp>
      <p:sp>
        <p:nvSpPr>
          <p:cNvPr id="55302" name="Text Box 5"/>
          <p:cNvSpPr txBox="1">
            <a:spLocks noChangeArrowheads="1"/>
          </p:cNvSpPr>
          <p:nvPr/>
        </p:nvSpPr>
        <p:spPr bwMode="auto">
          <a:xfrm>
            <a:off x="2454275" y="4002088"/>
            <a:ext cx="30384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S.</a:t>
            </a:r>
            <a:r>
              <a:rPr lang="en-US" altLang="en-US" sz="2400" i="1"/>
              <a:t>Id</a:t>
            </a:r>
            <a:r>
              <a:rPr lang="en-US" altLang="en-US" sz="2400"/>
              <a:t>                 -- </a:t>
            </a:r>
            <a:r>
              <a:rPr lang="en-US" altLang="en-US" sz="2400" i="1"/>
              <a:t>wrong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S.</a:t>
            </a:r>
            <a:r>
              <a:rPr lang="en-US" altLang="en-US" sz="2400" i="1"/>
              <a:t>Id</a:t>
            </a:r>
            <a:r>
              <a:rPr lang="en-US" altLang="en-US" sz="2400"/>
              <a:t>, S.</a:t>
            </a:r>
            <a:r>
              <a:rPr lang="en-US" altLang="en-US" sz="2400" i="1"/>
              <a:t>Name</a:t>
            </a:r>
            <a:r>
              <a:rPr lang="en-US" altLang="en-US" sz="2400"/>
              <a:t>   -- </a:t>
            </a:r>
            <a:r>
              <a:rPr lang="en-US" altLang="en-US" sz="2400" i="1"/>
              <a:t>right</a:t>
            </a:r>
          </a:p>
        </p:txBody>
      </p:sp>
      <p:sp>
        <p:nvSpPr>
          <p:cNvPr id="55303" name="Line 6"/>
          <p:cNvSpPr>
            <a:spLocks noChangeShapeType="1"/>
          </p:cNvSpPr>
          <p:nvPr/>
        </p:nvSpPr>
        <p:spPr bwMode="auto">
          <a:xfrm flipV="1">
            <a:off x="2225675" y="4230688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Line 7"/>
          <p:cNvSpPr>
            <a:spLocks noChangeShapeType="1"/>
          </p:cNvSpPr>
          <p:nvPr/>
        </p:nvSpPr>
        <p:spPr bwMode="auto">
          <a:xfrm>
            <a:off x="2225675" y="4459288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305" name="AutoShape 10"/>
          <p:cNvSpPr>
            <a:spLocks noChangeArrowheads="1"/>
          </p:cNvSpPr>
          <p:nvPr/>
        </p:nvSpPr>
        <p:spPr bwMode="auto">
          <a:xfrm>
            <a:off x="6172200" y="4038600"/>
            <a:ext cx="2819400" cy="1219200"/>
          </a:xfrm>
          <a:prstGeom prst="wedgeRoundRectCallout">
            <a:avLst>
              <a:gd name="adj1" fmla="val -75731"/>
              <a:gd name="adj2" fmla="val -27213"/>
              <a:gd name="adj3" fmla="val 16667"/>
            </a:avLst>
          </a:prstGeom>
          <a:noFill/>
          <a:ln w="9525">
            <a:solidFill>
              <a:srgbClr val="990033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600" i="1"/>
              <a:t>Every attribute that occurs in </a:t>
            </a:r>
            <a:r>
              <a:rPr lang="en-US" altLang="en-US" sz="1600">
                <a:latin typeface="Comic Sans MS" panose="030F0702030302020204" pitchFamily="66" charset="0"/>
              </a:rPr>
              <a:t>SELECT</a:t>
            </a:r>
            <a:r>
              <a:rPr lang="en-US" altLang="en-US" sz="1600" i="1"/>
              <a:t> clause must also occur in </a:t>
            </a:r>
            <a:r>
              <a:rPr lang="en-US" altLang="en-US" sz="1600">
                <a:latin typeface="Comic Sans MS" panose="030F0702030302020204" pitchFamily="66" charset="0"/>
              </a:rPr>
              <a:t>GROUP BY</a:t>
            </a:r>
            <a:r>
              <a:rPr lang="en-US" altLang="en-US" sz="1600" i="1"/>
              <a:t>  or it must be an aggregate. </a:t>
            </a:r>
            <a:r>
              <a:rPr lang="en-US" altLang="en-US" sz="1600"/>
              <a:t>S</a:t>
            </a:r>
            <a:r>
              <a:rPr lang="en-US" altLang="en-US" sz="1600" i="1"/>
              <a:t>.Name does not.</a:t>
            </a:r>
          </a:p>
        </p:txBody>
      </p:sp>
    </p:spTree>
    <p:extLst>
      <p:ext uri="{BB962C8B-B14F-4D97-AF65-F5344CB8AC3E}">
        <p14:creationId xmlns:p14="http://schemas.microsoft.com/office/powerpoint/2010/main" val="2461847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1F858BA-5613-4A4F-8402-34D801FAAC6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altLang="en-US" sz="4000" smtClean="0"/>
              <a:t>Aggregates: Proper and Improper Usage</a:t>
            </a:r>
          </a:p>
        </p:txBody>
      </p:sp>
      <p:sp>
        <p:nvSpPr>
          <p:cNvPr id="56324" name="Text Box 3"/>
          <p:cNvSpPr txBox="1">
            <a:spLocks noChangeArrowheads="1"/>
          </p:cNvSpPr>
          <p:nvPr/>
        </p:nvSpPr>
        <p:spPr bwMode="auto">
          <a:xfrm>
            <a:off x="990600" y="1828800"/>
            <a:ext cx="7024688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entury Gothic" panose="020B0502020202020204" pitchFamily="34" charset="0"/>
              </a:rPr>
              <a:t>SELECT COUNT </a:t>
            </a:r>
            <a:r>
              <a:rPr lang="en-US" altLang="en-US" sz="2800"/>
              <a:t>(T.</a:t>
            </a:r>
            <a:r>
              <a:rPr lang="en-US" altLang="en-US" sz="2800" i="1"/>
              <a:t>CrsCode</a:t>
            </a:r>
            <a:r>
              <a:rPr lang="en-US" altLang="en-US" sz="2800"/>
              <a:t>), T. </a:t>
            </a:r>
            <a:r>
              <a:rPr lang="en-US" altLang="en-US" sz="2800" i="1"/>
              <a:t>ProfId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entury Gothic" panose="020B0502020202020204" pitchFamily="34" charset="0"/>
              </a:rPr>
              <a:t>                  – </a:t>
            </a:r>
            <a:r>
              <a:rPr lang="en-US" altLang="en-US" sz="2800" i="1"/>
              <a:t>makes no sense (in the absence of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/>
              <a:t>                       </a:t>
            </a:r>
            <a:r>
              <a:rPr lang="en-US" altLang="en-US" sz="2400">
                <a:latin typeface="Century Gothic" panose="020B0502020202020204" pitchFamily="34" charset="0"/>
              </a:rPr>
              <a:t>GROUP BY</a:t>
            </a:r>
            <a:r>
              <a:rPr lang="en-US" altLang="en-US" sz="2800" i="1">
                <a:latin typeface="Century Gothic" panose="020B0502020202020204" pitchFamily="34" charset="0"/>
              </a:rPr>
              <a:t> </a:t>
            </a:r>
            <a:r>
              <a:rPr lang="en-US" altLang="en-US" sz="2800" i="1"/>
              <a:t>clause)</a:t>
            </a:r>
            <a:endParaRPr lang="en-US" altLang="en-US" sz="2800" i="1">
              <a:latin typeface="Century Gothic" panose="020B0502020202020204" pitchFamily="34" charset="0"/>
            </a:endParaRPr>
          </a:p>
        </p:txBody>
      </p:sp>
      <p:sp>
        <p:nvSpPr>
          <p:cNvPr id="56325" name="Text Box 4"/>
          <p:cNvSpPr txBox="1">
            <a:spLocks noChangeArrowheads="1"/>
          </p:cNvSpPr>
          <p:nvPr/>
        </p:nvSpPr>
        <p:spPr bwMode="auto">
          <a:xfrm>
            <a:off x="1066800" y="3429000"/>
            <a:ext cx="57737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entury Gothic" panose="020B0502020202020204" pitchFamily="34" charset="0"/>
              </a:rPr>
              <a:t>SELECT COUNT </a:t>
            </a:r>
            <a:r>
              <a:rPr lang="en-US" altLang="en-US" sz="2800"/>
              <a:t>(*)</a:t>
            </a:r>
            <a:r>
              <a:rPr lang="en-US" altLang="en-US" sz="2800">
                <a:latin typeface="Century Gothic" panose="020B0502020202020204" pitchFamily="34" charset="0"/>
              </a:rPr>
              <a:t>, AVG </a:t>
            </a:r>
            <a:r>
              <a:rPr lang="en-US" altLang="en-US" sz="2800"/>
              <a:t>(T.</a:t>
            </a:r>
            <a:r>
              <a:rPr lang="en-US" altLang="en-US" sz="2800" i="1"/>
              <a:t>Grade</a:t>
            </a:r>
            <a:r>
              <a:rPr lang="en-US" altLang="en-US" sz="280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entury Gothic" panose="020B0502020202020204" pitchFamily="34" charset="0"/>
              </a:rPr>
              <a:t>                   – </a:t>
            </a:r>
            <a:r>
              <a:rPr lang="en-US" altLang="en-US" sz="2800" i="1"/>
              <a:t>but this is OK</a:t>
            </a:r>
            <a:endParaRPr lang="en-US" altLang="en-US" sz="2800" i="1">
              <a:latin typeface="Century Gothic" panose="020B0502020202020204" pitchFamily="34" charset="0"/>
            </a:endParaRP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066800" y="4800600"/>
            <a:ext cx="7754938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entury Gothic" panose="020B0502020202020204" pitchFamily="34" charset="0"/>
              </a:rPr>
              <a:t>WHERE  </a:t>
            </a:r>
            <a:r>
              <a:rPr lang="en-US" altLang="en-US" sz="2800"/>
              <a:t>T.</a:t>
            </a:r>
            <a:r>
              <a:rPr lang="en-US" altLang="en-US" sz="2800" i="1"/>
              <a:t>Grade</a:t>
            </a:r>
            <a:r>
              <a:rPr lang="en-US" altLang="en-US" sz="2800">
                <a:latin typeface="Century Gothic" panose="020B0502020202020204" pitchFamily="34" charset="0"/>
              </a:rPr>
              <a:t> &gt; COUNT (SELECT ….)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entury Gothic" panose="020B0502020202020204" pitchFamily="34" charset="0"/>
              </a:rPr>
              <a:t>                   – </a:t>
            </a:r>
            <a:r>
              <a:rPr lang="en-US" altLang="en-US" sz="2800" i="1"/>
              <a:t>aggregate cannot be applied to result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i="1"/>
              <a:t>                         of  </a:t>
            </a:r>
            <a:r>
              <a:rPr lang="en-US" altLang="en-US" sz="2400">
                <a:latin typeface="Century Gothic" panose="020B0502020202020204" pitchFamily="34" charset="0"/>
              </a:rPr>
              <a:t>SELECT</a:t>
            </a:r>
            <a:r>
              <a:rPr lang="en-US" altLang="en-US" sz="2800" i="1"/>
              <a:t> statement</a:t>
            </a:r>
            <a:endParaRPr lang="en-US" altLang="en-US" sz="2800" i="1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453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E111C5-8745-4D5B-B986-FED631A0E0F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altLang="en-US" smtClean="0">
                <a:latin typeface="Century Gothic" panose="020B0502020202020204" pitchFamily="34" charset="0"/>
              </a:rPr>
              <a:t>ORDER BY</a:t>
            </a:r>
            <a:r>
              <a:rPr lang="en-US" altLang="en-US" smtClean="0"/>
              <a:t> Clause</a:t>
            </a:r>
          </a:p>
        </p:txBody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1143000"/>
          </a:xfrm>
        </p:spPr>
        <p:txBody>
          <a:bodyPr/>
          <a:lstStyle/>
          <a:p>
            <a:r>
              <a:rPr lang="en-US" altLang="en-US" smtClean="0"/>
              <a:t>Causes rows to be output in a specified order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914400" y="2209800"/>
            <a:ext cx="674370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2800" smtClean="0">
                <a:latin typeface="Century Gothic" panose="020B0502020202020204" pitchFamily="34" charset="0"/>
              </a:rPr>
              <a:t>SELECT  </a:t>
            </a:r>
            <a:r>
              <a:rPr lang="en-US" altLang="en-US" sz="2800" smtClean="0"/>
              <a:t>T.</a:t>
            </a:r>
            <a:r>
              <a:rPr lang="en-US" altLang="en-US" sz="2800" i="1" smtClean="0"/>
              <a:t>StudId</a:t>
            </a:r>
            <a:r>
              <a:rPr lang="en-US" altLang="en-US" sz="2800" smtClean="0">
                <a:latin typeface="Century Gothic" panose="020B0502020202020204" pitchFamily="34" charset="0"/>
              </a:rPr>
              <a:t>, COUNT (*) AS </a:t>
            </a:r>
            <a:r>
              <a:rPr lang="en-US" altLang="en-US" sz="2800" i="1" smtClean="0"/>
              <a:t>NumCrs</a:t>
            </a:r>
            <a:r>
              <a:rPr lang="en-US" altLang="en-US" sz="2800" smtClean="0"/>
              <a:t>,</a:t>
            </a:r>
            <a:r>
              <a:rPr lang="en-US" altLang="en-US" sz="2800" smtClean="0">
                <a:latin typeface="Century Gothic" panose="020B0502020202020204" pitchFamily="34" charset="0"/>
              </a:rPr>
              <a:t> </a:t>
            </a:r>
          </a:p>
          <a:p>
            <a:pPr>
              <a:defRPr/>
            </a:pPr>
            <a:r>
              <a:rPr lang="en-US" altLang="en-US" sz="2800" smtClean="0">
                <a:latin typeface="Century Gothic" panose="020B0502020202020204" pitchFamily="34" charset="0"/>
              </a:rPr>
              <a:t>              AVG</a:t>
            </a:r>
            <a:r>
              <a:rPr lang="en-US" altLang="en-US" sz="2800" smtClean="0"/>
              <a:t>(T.</a:t>
            </a:r>
            <a:r>
              <a:rPr lang="en-US" altLang="en-US" sz="2800" i="1" smtClean="0"/>
              <a:t>Grade</a:t>
            </a:r>
            <a:r>
              <a:rPr lang="en-US" altLang="en-US" sz="2800" smtClean="0"/>
              <a:t>)</a:t>
            </a:r>
            <a:r>
              <a:rPr lang="en-US" altLang="en-US" sz="2800" smtClean="0">
                <a:latin typeface="Century Gothic" panose="020B0502020202020204" pitchFamily="34" charset="0"/>
              </a:rPr>
              <a:t> AS </a:t>
            </a:r>
            <a:r>
              <a:rPr lang="en-US" altLang="en-US" sz="2800" i="1" smtClean="0"/>
              <a:t>CumGpa</a:t>
            </a:r>
          </a:p>
          <a:p>
            <a:pPr>
              <a:defRPr/>
            </a:pPr>
            <a:r>
              <a:rPr lang="en-US" altLang="en-US" sz="2800" smtClean="0">
                <a:latin typeface="Century Gothic" panose="020B0502020202020204" pitchFamily="34" charset="0"/>
              </a:rPr>
              <a:t>FROM   </a:t>
            </a:r>
            <a:r>
              <a:rPr lang="en-US" altLang="en-US" sz="2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Transcript</a:t>
            </a:r>
            <a:r>
              <a:rPr lang="en-US" altLang="en-US" sz="2800" smtClean="0"/>
              <a:t> T</a:t>
            </a:r>
          </a:p>
          <a:p>
            <a:pPr>
              <a:defRPr/>
            </a:pPr>
            <a:r>
              <a:rPr lang="en-US" altLang="en-US" sz="2800" smtClean="0">
                <a:latin typeface="Century Gothic" panose="020B0502020202020204" pitchFamily="34" charset="0"/>
              </a:rPr>
              <a:t>WHERE  </a:t>
            </a:r>
            <a:r>
              <a:rPr lang="en-US" altLang="en-US" sz="2800" smtClean="0"/>
              <a:t>T.</a:t>
            </a:r>
            <a:r>
              <a:rPr lang="en-US" altLang="en-US" sz="2800" i="1" smtClean="0"/>
              <a:t>CrsCode</a:t>
            </a:r>
            <a:r>
              <a:rPr lang="en-US" altLang="en-US" sz="2800" smtClean="0">
                <a:latin typeface="Century Gothic" panose="020B0502020202020204" pitchFamily="34" charset="0"/>
              </a:rPr>
              <a:t> LIKE </a:t>
            </a:r>
            <a:r>
              <a:rPr lang="en-US" altLang="en-US" sz="2800" smtClean="0"/>
              <a:t>‘CS%’</a:t>
            </a:r>
          </a:p>
          <a:p>
            <a:pPr>
              <a:defRPr/>
            </a:pPr>
            <a:r>
              <a:rPr lang="en-US" altLang="en-US" sz="2800" smtClean="0">
                <a:latin typeface="Century Gothic" panose="020B0502020202020204" pitchFamily="34" charset="0"/>
              </a:rPr>
              <a:t>GROUP BY  </a:t>
            </a:r>
            <a:r>
              <a:rPr lang="en-US" altLang="en-US" sz="2800" smtClean="0"/>
              <a:t>T.</a:t>
            </a:r>
            <a:r>
              <a:rPr lang="en-US" altLang="en-US" sz="2800" i="1" smtClean="0"/>
              <a:t>StudId</a:t>
            </a:r>
          </a:p>
          <a:p>
            <a:pPr>
              <a:defRPr/>
            </a:pPr>
            <a:r>
              <a:rPr lang="en-US" altLang="en-US" sz="2800" smtClean="0">
                <a:latin typeface="Century Gothic" panose="020B0502020202020204" pitchFamily="34" charset="0"/>
              </a:rPr>
              <a:t>HAVING  AVG </a:t>
            </a:r>
            <a:r>
              <a:rPr lang="en-US" altLang="en-US" sz="2800" smtClean="0"/>
              <a:t>(T.</a:t>
            </a:r>
            <a:r>
              <a:rPr lang="en-US" altLang="en-US" sz="2800" i="1" smtClean="0"/>
              <a:t>Grade</a:t>
            </a:r>
            <a:r>
              <a:rPr lang="en-US" altLang="en-US" sz="2800" smtClean="0"/>
              <a:t>) &gt; 3.5</a:t>
            </a:r>
          </a:p>
          <a:p>
            <a:pPr>
              <a:defRPr/>
            </a:pPr>
            <a:r>
              <a:rPr lang="en-US" altLang="en-US" sz="2800" smtClean="0">
                <a:solidFill>
                  <a:srgbClr val="990033"/>
                </a:solidFill>
                <a:latin typeface="Century Gothic" panose="020B0502020202020204" pitchFamily="34" charset="0"/>
              </a:rPr>
              <a:t>ORDER BY</a:t>
            </a:r>
            <a:r>
              <a:rPr lang="en-US" altLang="en-US" sz="2800" smtClean="0">
                <a:latin typeface="Century Gothic" panose="020B0502020202020204" pitchFamily="34" charset="0"/>
              </a:rPr>
              <a:t>  </a:t>
            </a:r>
            <a:r>
              <a:rPr lang="en-US" altLang="en-US" sz="2800" smtClean="0">
                <a:solidFill>
                  <a:srgbClr val="008000"/>
                </a:solidFill>
                <a:latin typeface="Century Gothic" panose="020B0502020202020204" pitchFamily="34" charset="0"/>
              </a:rPr>
              <a:t>DESC</a:t>
            </a:r>
            <a:r>
              <a:rPr lang="en-US" altLang="en-US" sz="2800" smtClean="0">
                <a:latin typeface="Century Gothic" panose="020B0502020202020204" pitchFamily="34" charset="0"/>
              </a:rPr>
              <a:t>  </a:t>
            </a:r>
            <a:r>
              <a:rPr lang="en-US" altLang="en-US" sz="2800" i="1" smtClean="0"/>
              <a:t>CumGpa</a:t>
            </a:r>
            <a:r>
              <a:rPr lang="en-US" altLang="en-US" sz="2800" smtClean="0"/>
              <a:t>,  </a:t>
            </a:r>
            <a:r>
              <a:rPr lang="en-US" altLang="en-US" sz="2800" smtClean="0">
                <a:solidFill>
                  <a:srgbClr val="008000"/>
                </a:solidFill>
                <a:latin typeface="Century Gothic" panose="020B0502020202020204" pitchFamily="34" charset="0"/>
              </a:rPr>
              <a:t>ASC</a:t>
            </a:r>
            <a:r>
              <a:rPr lang="en-US" altLang="en-US" sz="2800" smtClean="0"/>
              <a:t> </a:t>
            </a:r>
            <a:r>
              <a:rPr lang="en-US" altLang="en-US" sz="2800" i="1" smtClean="0"/>
              <a:t>StudId</a:t>
            </a:r>
            <a:endParaRPr lang="en-US" altLang="en-US" sz="3200" i="1" smtClean="0"/>
          </a:p>
        </p:txBody>
      </p:sp>
      <p:sp>
        <p:nvSpPr>
          <p:cNvPr id="57350" name="AutoShape 5"/>
          <p:cNvSpPr>
            <a:spLocks noChangeArrowheads="1"/>
          </p:cNvSpPr>
          <p:nvPr/>
        </p:nvSpPr>
        <p:spPr bwMode="auto">
          <a:xfrm>
            <a:off x="1524000" y="5791200"/>
            <a:ext cx="1371600" cy="381000"/>
          </a:xfrm>
          <a:prstGeom prst="wedgeRoundRectCallout">
            <a:avLst>
              <a:gd name="adj1" fmla="val 98611"/>
              <a:gd name="adj2" fmla="val -188750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chemeClr val="accent2"/>
                </a:solidFill>
              </a:rPr>
              <a:t>Descending</a:t>
            </a:r>
            <a:endParaRPr lang="en-US" altLang="en-US" sz="1400" i="1"/>
          </a:p>
        </p:txBody>
      </p:sp>
      <p:sp>
        <p:nvSpPr>
          <p:cNvPr id="57351" name="AutoShape 6"/>
          <p:cNvSpPr>
            <a:spLocks noChangeArrowheads="1"/>
          </p:cNvSpPr>
          <p:nvPr/>
        </p:nvSpPr>
        <p:spPr bwMode="auto">
          <a:xfrm>
            <a:off x="6477000" y="5867400"/>
            <a:ext cx="1371600" cy="381000"/>
          </a:xfrm>
          <a:prstGeom prst="wedgeRoundRectCallout">
            <a:avLst>
              <a:gd name="adj1" fmla="val -83681"/>
              <a:gd name="adj2" fmla="val -210000"/>
              <a:gd name="adj3" fmla="val 16667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400" i="1">
                <a:solidFill>
                  <a:schemeClr val="accent2"/>
                </a:solidFill>
              </a:rPr>
              <a:t>Ascending</a:t>
            </a:r>
            <a:endParaRPr lang="en-US" altLang="en-US" sz="1400" i="1"/>
          </a:p>
        </p:txBody>
      </p:sp>
    </p:spTree>
    <p:extLst>
      <p:ext uri="{BB962C8B-B14F-4D97-AF65-F5344CB8AC3E}">
        <p14:creationId xmlns:p14="http://schemas.microsoft.com/office/powerpoint/2010/main" val="6244162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578F8CF-D644-4064-9367-A9FA3BD2B16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altLang="en-US" sz="3200" smtClean="0"/>
              <a:t>Query Evaluation with </a:t>
            </a:r>
            <a:r>
              <a:rPr lang="en-US" altLang="en-US" sz="3200" smtClean="0">
                <a:latin typeface="Century Gothic" panose="020B0502020202020204" pitchFamily="34" charset="0"/>
              </a:rPr>
              <a:t>GROUP BY</a:t>
            </a:r>
            <a:r>
              <a:rPr lang="en-US" altLang="en-US" sz="3200" smtClean="0"/>
              <a:t>, </a:t>
            </a:r>
            <a:r>
              <a:rPr lang="en-US" altLang="en-US" sz="3200" smtClean="0">
                <a:latin typeface="Century Gothic" panose="020B0502020202020204" pitchFamily="34" charset="0"/>
              </a:rPr>
              <a:t>HAVING</a:t>
            </a:r>
            <a:r>
              <a:rPr lang="en-US" altLang="en-US" sz="3200" smtClean="0"/>
              <a:t>, </a:t>
            </a:r>
            <a:r>
              <a:rPr lang="en-US" altLang="en-US" sz="3200" smtClean="0">
                <a:latin typeface="Century Gothic" panose="020B0502020202020204" pitchFamily="34" charset="0"/>
              </a:rPr>
              <a:t>ORDER</a:t>
            </a:r>
            <a:r>
              <a:rPr lang="en-US" altLang="en-US" sz="3200" smtClean="0"/>
              <a:t> </a:t>
            </a:r>
            <a:r>
              <a:rPr lang="en-US" altLang="en-US" sz="3200" smtClean="0">
                <a:latin typeface="Century Gothic" panose="020B0502020202020204" pitchFamily="34" charset="0"/>
              </a:rPr>
              <a:t>BY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9248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1"/>
            </a:pPr>
            <a:r>
              <a:rPr lang="en-US" altLang="en-US" sz="2400" smtClean="0"/>
              <a:t>Evaluate </a:t>
            </a:r>
            <a:r>
              <a:rPr lang="en-US" altLang="en-US" sz="2400" smtClean="0">
                <a:latin typeface="Century Gothic" panose="020B0502020202020204" pitchFamily="34" charset="0"/>
              </a:rPr>
              <a:t>FROM</a:t>
            </a:r>
            <a:r>
              <a:rPr lang="en-US" altLang="en-US" sz="2400" smtClean="0"/>
              <a:t>: produces Cartesian product, A, of tables in </a:t>
            </a:r>
            <a:r>
              <a:rPr lang="en-US" altLang="en-US" sz="2400" smtClean="0">
                <a:latin typeface="Century Gothic" panose="020B0502020202020204" pitchFamily="34" charset="0"/>
              </a:rPr>
              <a:t>FROM</a:t>
            </a:r>
            <a:r>
              <a:rPr lang="en-US" altLang="en-US" sz="2400" smtClean="0"/>
              <a:t> list</a:t>
            </a:r>
          </a:p>
          <a:p>
            <a:pPr>
              <a:lnSpc>
                <a:spcPct val="90000"/>
              </a:lnSpc>
              <a:buFontTx/>
              <a:buChar char="2"/>
            </a:pPr>
            <a:r>
              <a:rPr lang="en-US" altLang="en-US" sz="2400" smtClean="0"/>
              <a:t>Evaluate </a:t>
            </a:r>
            <a:r>
              <a:rPr lang="en-US" altLang="en-US" sz="2400" smtClean="0">
                <a:latin typeface="Century Gothic" panose="020B0502020202020204" pitchFamily="34" charset="0"/>
              </a:rPr>
              <a:t>WHERE</a:t>
            </a:r>
            <a:r>
              <a:rPr lang="en-US" altLang="en-US" sz="2400" smtClean="0"/>
              <a:t>: produces table, B, consisting  of rows of A that satisfy </a:t>
            </a:r>
            <a:r>
              <a:rPr lang="en-US" altLang="en-US" sz="2400" smtClean="0">
                <a:latin typeface="Century Gothic" panose="020B0502020202020204" pitchFamily="34" charset="0"/>
              </a:rPr>
              <a:t>WHERE</a:t>
            </a:r>
            <a:r>
              <a:rPr lang="en-US" altLang="en-US" sz="2400" smtClean="0"/>
              <a:t> condition</a:t>
            </a:r>
          </a:p>
          <a:p>
            <a:pPr>
              <a:lnSpc>
                <a:spcPct val="90000"/>
              </a:lnSpc>
              <a:buFontTx/>
              <a:buChar char="3"/>
            </a:pPr>
            <a:r>
              <a:rPr lang="en-US" altLang="en-US" sz="2400" smtClean="0"/>
              <a:t>Evaluate </a:t>
            </a:r>
            <a:r>
              <a:rPr lang="en-US" altLang="en-US" sz="2400" smtClean="0">
                <a:latin typeface="Century Gothic" panose="020B0502020202020204" pitchFamily="34" charset="0"/>
              </a:rPr>
              <a:t>GROUP BY</a:t>
            </a:r>
            <a:r>
              <a:rPr lang="en-US" altLang="en-US" sz="2400" smtClean="0"/>
              <a:t>: partitions B into groups that agree on attribute values in </a:t>
            </a:r>
            <a:r>
              <a:rPr lang="en-US" altLang="en-US" sz="2400" smtClean="0">
                <a:latin typeface="Century Gothic" panose="020B0502020202020204" pitchFamily="34" charset="0"/>
              </a:rPr>
              <a:t>GROUP BY</a:t>
            </a:r>
            <a:r>
              <a:rPr lang="en-US" altLang="en-US" sz="2400" smtClean="0"/>
              <a:t> list</a:t>
            </a:r>
          </a:p>
          <a:p>
            <a:pPr>
              <a:lnSpc>
                <a:spcPct val="90000"/>
              </a:lnSpc>
              <a:buFontTx/>
              <a:buChar char="4"/>
            </a:pPr>
            <a:r>
              <a:rPr lang="en-US" altLang="en-US" sz="2400" smtClean="0"/>
              <a:t>Evaluate </a:t>
            </a:r>
            <a:r>
              <a:rPr lang="en-US" altLang="en-US" sz="2400" smtClean="0">
                <a:latin typeface="Century Gothic" panose="020B0502020202020204" pitchFamily="34" charset="0"/>
              </a:rPr>
              <a:t>HAVING</a:t>
            </a:r>
            <a:r>
              <a:rPr lang="en-US" altLang="en-US" sz="2400" smtClean="0"/>
              <a:t>: eliminates groups in B that do not satisfy </a:t>
            </a:r>
            <a:r>
              <a:rPr lang="en-US" altLang="en-US" sz="2400" smtClean="0">
                <a:latin typeface="Century Gothic" panose="020B0502020202020204" pitchFamily="34" charset="0"/>
              </a:rPr>
              <a:t>HAVING</a:t>
            </a:r>
            <a:r>
              <a:rPr lang="en-US" altLang="en-US" sz="2400" smtClean="0"/>
              <a:t> condition</a:t>
            </a:r>
          </a:p>
          <a:p>
            <a:pPr>
              <a:lnSpc>
                <a:spcPct val="90000"/>
              </a:lnSpc>
              <a:buFontTx/>
              <a:buChar char="5"/>
            </a:pPr>
            <a:r>
              <a:rPr lang="en-US" altLang="en-US" sz="2400" smtClean="0"/>
              <a:t>Evaluate </a:t>
            </a:r>
            <a:r>
              <a:rPr lang="en-US" altLang="en-US" sz="2400" smtClean="0">
                <a:latin typeface="Century Gothic" panose="020B0502020202020204" pitchFamily="34" charset="0"/>
              </a:rPr>
              <a:t>SELECT</a:t>
            </a:r>
            <a:r>
              <a:rPr lang="en-US" altLang="en-US" sz="2400" smtClean="0"/>
              <a:t>: produces table C containing a row for each group. Attributes in </a:t>
            </a:r>
            <a:r>
              <a:rPr lang="en-US" altLang="en-US" sz="2400" smtClean="0">
                <a:latin typeface="Century Gothic" panose="020B0502020202020204" pitchFamily="34" charset="0"/>
              </a:rPr>
              <a:t>SELECT</a:t>
            </a:r>
            <a:r>
              <a:rPr lang="en-US" altLang="en-US" sz="2400" smtClean="0"/>
              <a:t> list limited to those in </a:t>
            </a:r>
            <a:r>
              <a:rPr lang="en-US" altLang="en-US" sz="2400" smtClean="0">
                <a:latin typeface="Century Gothic" panose="020B0502020202020204" pitchFamily="34" charset="0"/>
              </a:rPr>
              <a:t>GROUP BY</a:t>
            </a:r>
            <a:r>
              <a:rPr lang="en-US" altLang="en-US" sz="2400" smtClean="0"/>
              <a:t> list and aggregates over group</a:t>
            </a:r>
          </a:p>
          <a:p>
            <a:pPr>
              <a:lnSpc>
                <a:spcPct val="90000"/>
              </a:lnSpc>
              <a:buFontTx/>
              <a:buChar char="6"/>
            </a:pPr>
            <a:r>
              <a:rPr lang="en-US" altLang="en-US" sz="2400" smtClean="0">
                <a:solidFill>
                  <a:schemeClr val="accent2"/>
                </a:solidFill>
              </a:rPr>
              <a:t>Evaluate </a:t>
            </a:r>
            <a:r>
              <a:rPr lang="en-US" altLang="en-US" sz="2400" smtClean="0">
                <a:solidFill>
                  <a:schemeClr val="accent2"/>
                </a:solidFill>
                <a:latin typeface="Century Gothic" panose="020B0502020202020204" pitchFamily="34" charset="0"/>
              </a:rPr>
              <a:t>ORDER BY</a:t>
            </a:r>
            <a:r>
              <a:rPr lang="en-US" altLang="en-US" sz="2400" smtClean="0">
                <a:solidFill>
                  <a:schemeClr val="accent2"/>
                </a:solidFill>
              </a:rPr>
              <a:t>: orders rows of C</a:t>
            </a:r>
            <a:endParaRPr lang="en-US" altLang="en-US" sz="2800" smtClean="0">
              <a:solidFill>
                <a:schemeClr val="accent2"/>
              </a:solidFill>
            </a:endParaRPr>
          </a:p>
        </p:txBody>
      </p:sp>
      <p:sp>
        <p:nvSpPr>
          <p:cNvPr id="58373" name="AutoShape 4"/>
          <p:cNvSpPr>
            <a:spLocks/>
          </p:cNvSpPr>
          <p:nvPr/>
        </p:nvSpPr>
        <p:spPr bwMode="auto">
          <a:xfrm>
            <a:off x="533400" y="1447800"/>
            <a:ext cx="304800" cy="3810000"/>
          </a:xfrm>
          <a:prstGeom prst="leftBrace">
            <a:avLst>
              <a:gd name="adj1" fmla="val 104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58374" name="Text Box 5"/>
          <p:cNvSpPr txBox="1">
            <a:spLocks noChangeArrowheads="1"/>
          </p:cNvSpPr>
          <p:nvPr/>
        </p:nvSpPr>
        <p:spPr bwMode="auto">
          <a:xfrm rot="-5400000">
            <a:off x="-612775" y="3203575"/>
            <a:ext cx="1987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/>
              <a:t>A s   b e f o r e</a:t>
            </a:r>
          </a:p>
        </p:txBody>
      </p:sp>
    </p:spTree>
    <p:extLst>
      <p:ext uri="{BB962C8B-B14F-4D97-AF65-F5344CB8AC3E}">
        <p14:creationId xmlns:p14="http://schemas.microsoft.com/office/powerpoint/2010/main" val="437994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B46FDA-C132-45AD-B81D-337A9BBEB42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altLang="en-US" smtClean="0"/>
              <a:t>Join Queries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362200"/>
            <a:ext cx="7772400" cy="2971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smtClean="0"/>
              <a:t>List CS courses taught in S2000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Tuple variables clarify meaning.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Join condition “C.</a:t>
            </a:r>
            <a:r>
              <a:rPr lang="en-US" altLang="en-US" sz="2800" i="1" smtClean="0"/>
              <a:t>CrsCode</a:t>
            </a:r>
            <a:r>
              <a:rPr lang="en-US" altLang="en-US" sz="2800" smtClean="0"/>
              <a:t>=T.</a:t>
            </a:r>
            <a:r>
              <a:rPr lang="en-US" altLang="en-US" sz="2800" i="1" smtClean="0"/>
              <a:t>CrsCode</a:t>
            </a:r>
            <a:r>
              <a:rPr lang="en-US" altLang="en-US" sz="2800" smtClean="0"/>
              <a:t>”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 relates facts to each other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Selection condition “ T.</a:t>
            </a:r>
            <a:r>
              <a:rPr lang="en-US" altLang="en-US" sz="2800" i="1" smtClean="0"/>
              <a:t>Semester</a:t>
            </a:r>
            <a:r>
              <a:rPr lang="en-US" altLang="en-US" sz="2800" smtClean="0"/>
              <a:t>=‘S2000’ ” </a:t>
            </a:r>
          </a:p>
          <a:p>
            <a:pPr lvl="1">
              <a:lnSpc>
                <a:spcPct val="80000"/>
              </a:lnSpc>
            </a:pPr>
            <a:r>
              <a:rPr lang="en-US" altLang="en-US" sz="2400" smtClean="0"/>
              <a:t> eliminates irrelevant rows</a:t>
            </a:r>
          </a:p>
          <a:p>
            <a:pPr>
              <a:lnSpc>
                <a:spcPct val="80000"/>
              </a:lnSpc>
            </a:pPr>
            <a:r>
              <a:rPr lang="en-US" altLang="en-US" sz="2800" smtClean="0"/>
              <a:t>Equivalent (using natural join) to:</a:t>
            </a:r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1889125" y="1057275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800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609600" y="990600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SELECT </a:t>
            </a:r>
            <a:r>
              <a:rPr lang="en-US" altLang="en-US" sz="2400" smtClean="0"/>
              <a:t> C.</a:t>
            </a:r>
            <a:r>
              <a:rPr lang="en-US" altLang="en-US" sz="2400" i="1" smtClean="0"/>
              <a:t>CrsName</a:t>
            </a:r>
          </a:p>
          <a:p>
            <a:pPr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FROM</a:t>
            </a:r>
            <a:r>
              <a:rPr lang="en-US" altLang="en-US" sz="2400" smtClean="0"/>
              <a:t>  </a:t>
            </a:r>
            <a:r>
              <a:rPr lang="en-US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Course</a:t>
            </a:r>
            <a:r>
              <a:rPr lang="en-US" altLang="en-US" sz="2400" smtClean="0"/>
              <a:t> C, </a:t>
            </a:r>
            <a:r>
              <a:rPr lang="en-US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400" smtClean="0"/>
              <a:t> T</a:t>
            </a:r>
          </a:p>
          <a:p>
            <a:pPr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WHERE </a:t>
            </a:r>
            <a:r>
              <a:rPr lang="en-US" altLang="en-US" sz="2400" smtClean="0"/>
              <a:t> C.</a:t>
            </a:r>
            <a:r>
              <a:rPr lang="en-US" altLang="en-US" sz="2400" i="1" smtClean="0"/>
              <a:t>CrsCode</a:t>
            </a:r>
            <a:r>
              <a:rPr lang="en-US" altLang="en-US" sz="2400" smtClean="0"/>
              <a:t>=T.</a:t>
            </a:r>
            <a:r>
              <a:rPr lang="en-US" altLang="en-US" sz="2400" i="1" smtClean="0"/>
              <a:t>CrsCode</a:t>
            </a:r>
            <a:r>
              <a:rPr lang="en-US" altLang="en-US" sz="2400" smtClean="0"/>
              <a:t> </a:t>
            </a:r>
            <a:r>
              <a:rPr lang="en-US" altLang="en-US" sz="2400" smtClean="0">
                <a:latin typeface="Century Gothic" panose="020B0502020202020204" pitchFamily="34" charset="0"/>
              </a:rPr>
              <a:t>AND </a:t>
            </a:r>
            <a:r>
              <a:rPr lang="en-US" altLang="en-US" sz="2400" smtClean="0"/>
              <a:t>T.</a:t>
            </a:r>
            <a:r>
              <a:rPr lang="en-US" altLang="en-US" sz="2400" i="1" smtClean="0"/>
              <a:t>Semester</a:t>
            </a:r>
            <a:r>
              <a:rPr lang="en-US" altLang="en-US" sz="2400" smtClean="0"/>
              <a:t>=‘S2000’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990600" y="5334000"/>
            <a:ext cx="24145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2800" i="1" smtClean="0">
                <a:sym typeface="Symbol" panose="05050102010706020507" pitchFamily="18" charset="2"/>
              </a:rPr>
              <a:t></a:t>
            </a:r>
            <a:r>
              <a:rPr lang="en-US" altLang="en-US" sz="2800" i="1" baseline="-25000" smtClean="0">
                <a:sym typeface="Symbol" panose="05050102010706020507" pitchFamily="18" charset="2"/>
              </a:rPr>
              <a:t>CrsName</a:t>
            </a:r>
            <a:r>
              <a:rPr lang="en-US" altLang="en-US" sz="2800" smtClean="0">
                <a:sym typeface="Symbol" panose="05050102010706020507" pitchFamily="18" charset="2"/>
              </a:rPr>
              <a:t>(</a:t>
            </a:r>
            <a:r>
              <a:rPr lang="en-US" altLang="en-US" sz="28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Course</a:t>
            </a:r>
            <a:endParaRPr lang="en-US" altLang="en-US" sz="280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4191000" y="5334000"/>
            <a:ext cx="4037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1">
                <a:sym typeface="Symbol" pitchFamily="18" charset="2"/>
              </a:rPr>
              <a:t></a:t>
            </a:r>
            <a:r>
              <a:rPr lang="en-US" sz="2800" i="1" baseline="-25000">
                <a:sym typeface="Symbol" pitchFamily="18" charset="2"/>
              </a:rPr>
              <a:t>Semester=‘</a:t>
            </a:r>
            <a:r>
              <a:rPr lang="en-US" sz="2800" baseline="-25000">
                <a:sym typeface="Symbol" pitchFamily="18" charset="2"/>
              </a:rPr>
              <a:t>S2000’</a:t>
            </a:r>
            <a:r>
              <a:rPr lang="en-US" sz="2800" i="1" baseline="-25000">
                <a:sym typeface="Symbol" pitchFamily="18" charset="2"/>
              </a:rPr>
              <a:t> </a:t>
            </a:r>
            <a:r>
              <a:rPr lang="en-US" sz="2800">
                <a:sym typeface="Symbol" pitchFamily="18" charset="2"/>
              </a:rPr>
              <a:t>(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sz="2800"/>
              <a:t>) )</a:t>
            </a:r>
          </a:p>
        </p:txBody>
      </p:sp>
      <p:sp>
        <p:nvSpPr>
          <p:cNvPr id="33810" name="Text Box 18"/>
          <p:cNvSpPr txBox="1">
            <a:spLocks noChangeArrowheads="1"/>
          </p:cNvSpPr>
          <p:nvPr/>
        </p:nvSpPr>
        <p:spPr bwMode="auto">
          <a:xfrm>
            <a:off x="898525" y="5851525"/>
            <a:ext cx="6838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i="1">
                <a:sym typeface="Symbol" pitchFamily="18" charset="2"/>
              </a:rPr>
              <a:t></a:t>
            </a:r>
            <a:r>
              <a:rPr lang="en-US" sz="2800" i="1" baseline="-25000">
                <a:sym typeface="Symbol" pitchFamily="18" charset="2"/>
              </a:rPr>
              <a:t>CrsName </a:t>
            </a:r>
            <a:r>
              <a:rPr lang="en-US" sz="2800" i="1">
                <a:sym typeface="Symbol" pitchFamily="18" charset="2"/>
              </a:rPr>
              <a:t>(</a:t>
            </a:r>
            <a:r>
              <a:rPr lang="en-US" sz="2800" i="1" baseline="-25000">
                <a:sym typeface="Symbol" pitchFamily="18" charset="2"/>
              </a:rPr>
              <a:t>Sem=‘</a:t>
            </a:r>
            <a:r>
              <a:rPr lang="en-US" sz="2800" baseline="-25000">
                <a:sym typeface="Symbol" pitchFamily="18" charset="2"/>
              </a:rPr>
              <a:t>S2000’</a:t>
            </a:r>
            <a:r>
              <a:rPr lang="en-US" sz="2800" i="1" baseline="-25000">
                <a:sym typeface="Symbol" pitchFamily="18" charset="2"/>
              </a:rPr>
              <a:t> </a:t>
            </a:r>
            <a:r>
              <a:rPr lang="en-US" sz="2800">
                <a:sym typeface="Symbol" pitchFamily="18" charset="2"/>
              </a:rPr>
              <a:t>(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Course</a:t>
            </a:r>
            <a:r>
              <a:rPr lang="en-US" sz="2800" i="1">
                <a:sym typeface="Symbol" pitchFamily="18" charset="2"/>
              </a:rPr>
              <a:t>           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Teaching</a:t>
            </a:r>
            <a:r>
              <a:rPr lang="en-US" sz="2800">
                <a:sym typeface="Symbol" pitchFamily="18" charset="2"/>
              </a:rPr>
              <a:t>) )</a:t>
            </a:r>
          </a:p>
        </p:txBody>
      </p:sp>
      <p:grpSp>
        <p:nvGrpSpPr>
          <p:cNvPr id="34826" name="Group 21"/>
          <p:cNvGrpSpPr>
            <a:grpSpLocks/>
          </p:cNvGrpSpPr>
          <p:nvPr/>
        </p:nvGrpSpPr>
        <p:grpSpPr bwMode="auto">
          <a:xfrm>
            <a:off x="5257800" y="6019800"/>
            <a:ext cx="457200" cy="152400"/>
            <a:chOff x="2352" y="2064"/>
            <a:chExt cx="288" cy="96"/>
          </a:xfrm>
        </p:grpSpPr>
        <p:sp>
          <p:nvSpPr>
            <p:cNvPr id="34830" name="AutoShape 22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/>
            </a:p>
          </p:txBody>
        </p:sp>
        <p:sp>
          <p:nvSpPr>
            <p:cNvPr id="34831" name="AutoShape 23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/>
            </a:p>
          </p:txBody>
        </p:sp>
      </p:grpSp>
      <p:grpSp>
        <p:nvGrpSpPr>
          <p:cNvPr id="34827" name="Group 24"/>
          <p:cNvGrpSpPr>
            <a:grpSpLocks/>
          </p:cNvGrpSpPr>
          <p:nvPr/>
        </p:nvGrpSpPr>
        <p:grpSpPr bwMode="auto">
          <a:xfrm>
            <a:off x="3657600" y="5562600"/>
            <a:ext cx="457200" cy="152400"/>
            <a:chOff x="2352" y="2064"/>
            <a:chExt cx="288" cy="96"/>
          </a:xfrm>
        </p:grpSpPr>
        <p:sp>
          <p:nvSpPr>
            <p:cNvPr id="34828" name="AutoShape 25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/>
            </a:p>
          </p:txBody>
        </p:sp>
        <p:sp>
          <p:nvSpPr>
            <p:cNvPr id="34829" name="AutoShape 26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1232597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D28C007-B3D7-4997-BF91-D349B61B70C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3600" smtClean="0"/>
              <a:t>Correspondence Between SQL and Relational Algebra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81000" y="1651000"/>
            <a:ext cx="80121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SELECT</a:t>
            </a:r>
            <a:r>
              <a:rPr lang="en-US" altLang="en-US" sz="2400" smtClean="0"/>
              <a:t>   C.</a:t>
            </a:r>
            <a:r>
              <a:rPr lang="en-US" altLang="en-US" sz="2400" i="1" smtClean="0"/>
              <a:t>CrsName</a:t>
            </a:r>
          </a:p>
          <a:p>
            <a:pPr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FROM</a:t>
            </a:r>
            <a:r>
              <a:rPr lang="en-US" altLang="en-US" sz="2400" smtClean="0"/>
              <a:t>   </a:t>
            </a:r>
            <a:r>
              <a:rPr lang="en-US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Course</a:t>
            </a:r>
            <a:r>
              <a:rPr lang="en-US" altLang="en-US" sz="2400" smtClean="0"/>
              <a:t> C, </a:t>
            </a:r>
            <a:r>
              <a:rPr lang="en-US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400" smtClean="0"/>
              <a:t> T</a:t>
            </a:r>
          </a:p>
          <a:p>
            <a:pPr>
              <a:defRPr/>
            </a:pPr>
            <a:r>
              <a:rPr lang="en-US" altLang="en-US" sz="2400" smtClean="0">
                <a:latin typeface="Century Gothic" panose="020B0502020202020204" pitchFamily="34" charset="0"/>
              </a:rPr>
              <a:t>WHERE</a:t>
            </a:r>
            <a:r>
              <a:rPr lang="en-US" altLang="en-US" sz="2400" smtClean="0"/>
              <a:t>   C.</a:t>
            </a:r>
            <a:r>
              <a:rPr lang="en-US" altLang="en-US" sz="2400" i="1" smtClean="0"/>
              <a:t>CrsCode </a:t>
            </a:r>
            <a:r>
              <a:rPr lang="en-US" altLang="en-US" sz="2400" smtClean="0"/>
              <a:t>= T.</a:t>
            </a:r>
            <a:r>
              <a:rPr lang="en-US" altLang="en-US" sz="2400" i="1" smtClean="0"/>
              <a:t>CrsCode</a:t>
            </a:r>
            <a:r>
              <a:rPr lang="en-US" altLang="en-US" sz="2400" smtClean="0"/>
              <a:t>  </a:t>
            </a:r>
            <a:r>
              <a:rPr lang="en-US" altLang="en-US" smtClean="0">
                <a:latin typeface="Century Gothic" panose="020B0502020202020204" pitchFamily="34" charset="0"/>
              </a:rPr>
              <a:t>AND</a:t>
            </a:r>
            <a:r>
              <a:rPr lang="en-US" altLang="en-US" sz="2400" smtClean="0">
                <a:latin typeface="Century Gothic" panose="020B0502020202020204" pitchFamily="34" charset="0"/>
              </a:rPr>
              <a:t>  </a:t>
            </a:r>
            <a:r>
              <a:rPr lang="en-US" altLang="en-US" sz="2400" smtClean="0"/>
              <a:t>T.</a:t>
            </a:r>
            <a:r>
              <a:rPr lang="en-US" altLang="en-US" sz="2400" i="1" smtClean="0"/>
              <a:t>Semester </a:t>
            </a:r>
            <a:r>
              <a:rPr lang="en-US" altLang="en-US" sz="2400" smtClean="0"/>
              <a:t>= ‘S2000’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81000" y="2971800"/>
            <a:ext cx="28860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Also equivalent to: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1219200" y="3429000"/>
            <a:ext cx="6754813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2800" i="1" smtClean="0">
                <a:sym typeface="Symbol" panose="05050102010706020507" pitchFamily="18" charset="2"/>
              </a:rPr>
              <a:t></a:t>
            </a:r>
            <a:r>
              <a:rPr lang="en-US" altLang="en-US" sz="2800" i="1" baseline="-25000" smtClean="0">
                <a:sym typeface="Symbol" panose="05050102010706020507" pitchFamily="18" charset="2"/>
              </a:rPr>
              <a:t>CrsName </a:t>
            </a:r>
            <a:r>
              <a:rPr lang="en-US" altLang="en-US" sz="2800" i="1" smtClean="0">
                <a:sym typeface="Symbol" panose="05050102010706020507" pitchFamily="18" charset="2"/>
              </a:rPr>
              <a:t></a:t>
            </a:r>
            <a:r>
              <a:rPr lang="en-US" altLang="en-US" sz="2400" i="1" baseline="-25000" smtClean="0">
                <a:sym typeface="Symbol" panose="05050102010706020507" pitchFamily="18" charset="2"/>
              </a:rPr>
              <a:t>C_</a:t>
            </a:r>
            <a:r>
              <a:rPr lang="en-US" altLang="en-US" sz="2800" i="1" baseline="-25000" smtClean="0">
                <a:sym typeface="Symbol" panose="05050102010706020507" pitchFamily="18" charset="2"/>
              </a:rPr>
              <a:t>CrsCode=T_CrsCode AND Semester=‘</a:t>
            </a:r>
            <a:r>
              <a:rPr lang="en-US" altLang="en-US" sz="2800" baseline="-25000" smtClean="0">
                <a:sym typeface="Symbol" panose="05050102010706020507" pitchFamily="18" charset="2"/>
              </a:rPr>
              <a:t>S2000’</a:t>
            </a:r>
            <a:endParaRPr lang="en-US" altLang="en-US" sz="2400" smtClean="0">
              <a:sym typeface="Symbol" panose="05050102010706020507" pitchFamily="18" charset="2"/>
            </a:endParaRPr>
          </a:p>
          <a:p>
            <a:pPr>
              <a:defRPr/>
            </a:pPr>
            <a:r>
              <a:rPr lang="en-US" altLang="en-US" sz="2400" i="1" smtClean="0"/>
              <a:t>       </a:t>
            </a:r>
            <a:r>
              <a:rPr lang="en-US" altLang="en-US" sz="2400" smtClean="0">
                <a:sym typeface="Symbol" panose="05050102010706020507" pitchFamily="18" charset="2"/>
              </a:rPr>
              <a:t>(</a:t>
            </a:r>
            <a:r>
              <a:rPr lang="en-US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Course</a:t>
            </a:r>
            <a:r>
              <a:rPr lang="en-US" altLang="en-US" sz="2400" smtClean="0"/>
              <a:t> [</a:t>
            </a:r>
            <a:r>
              <a:rPr lang="en-US" altLang="en-US" sz="2400" i="1" smtClean="0"/>
              <a:t>C_CrsCode, DeptId, CrsName, Desc</a:t>
            </a:r>
            <a:r>
              <a:rPr lang="en-US" altLang="en-US" sz="2800" smtClean="0"/>
              <a:t>]</a:t>
            </a:r>
            <a:r>
              <a:rPr lang="en-US" altLang="en-US" sz="2800" i="1" smtClean="0"/>
              <a:t> </a:t>
            </a:r>
          </a:p>
          <a:p>
            <a:pPr>
              <a:defRPr/>
            </a:pPr>
            <a:r>
              <a:rPr lang="en-US" altLang="en-US" sz="2800" i="1" smtClean="0"/>
              <a:t>            </a:t>
            </a:r>
            <a:r>
              <a:rPr lang="en-US" altLang="en-US" sz="2400" smtClean="0">
                <a:sym typeface="Symbol" panose="05050102010706020507" pitchFamily="18" charset="2"/>
              </a:rPr>
              <a:t></a:t>
            </a:r>
            <a:r>
              <a:rPr lang="en-US" altLang="en-US" sz="2400" i="1" smtClean="0">
                <a:sym typeface="Symbol" panose="05050102010706020507" pitchFamily="18" charset="2"/>
              </a:rPr>
              <a:t>  </a:t>
            </a:r>
            <a:r>
              <a:rPr lang="en-US" altLang="en-US" sz="2400" smtClean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Teaching</a:t>
            </a:r>
            <a:r>
              <a:rPr lang="en-US" altLang="en-US" sz="2800" smtClean="0"/>
              <a:t> [</a:t>
            </a:r>
            <a:r>
              <a:rPr lang="en-US" altLang="en-US" sz="2400" i="1" smtClean="0"/>
              <a:t>ProfId, T_CrsCode, Semester</a:t>
            </a:r>
            <a:r>
              <a:rPr lang="en-US" altLang="en-US" sz="2800" smtClean="0"/>
              <a:t>])</a:t>
            </a:r>
          </a:p>
        </p:txBody>
      </p:sp>
      <p:sp>
        <p:nvSpPr>
          <p:cNvPr id="35847" name="Text Box 8"/>
          <p:cNvSpPr txBox="1">
            <a:spLocks noChangeArrowheads="1"/>
          </p:cNvSpPr>
          <p:nvPr/>
        </p:nvSpPr>
        <p:spPr bwMode="auto">
          <a:xfrm>
            <a:off x="381000" y="5029200"/>
            <a:ext cx="76581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2800"/>
              <a:t> </a:t>
            </a:r>
            <a:r>
              <a:rPr lang="en-US" altLang="en-US" sz="2400"/>
              <a:t>This is the simplest evaluation algorithm for </a:t>
            </a:r>
            <a:r>
              <a:rPr lang="en-US" altLang="en-US" sz="2400">
                <a:latin typeface="Century Gothic" panose="020B0502020202020204" pitchFamily="34" charset="0"/>
              </a:rPr>
              <a:t>SELECT</a:t>
            </a:r>
            <a:r>
              <a:rPr lang="en-US" altLang="en-US" sz="2400"/>
              <a:t>.</a:t>
            </a:r>
          </a:p>
          <a:p>
            <a:pPr>
              <a:spcBef>
                <a:spcPct val="0"/>
              </a:spcBef>
            </a:pPr>
            <a:r>
              <a:rPr lang="en-US" altLang="en-US" sz="2400"/>
              <a:t> Relational algebra expressions are procedural.</a:t>
            </a:r>
          </a:p>
          <a:p>
            <a:pPr lvl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en-US" altLang="en-US" sz="2000"/>
              <a:t> Which of the two equivalent expressions is more easily evaluated?</a:t>
            </a:r>
          </a:p>
        </p:txBody>
      </p:sp>
    </p:spTree>
    <p:extLst>
      <p:ext uri="{BB962C8B-B14F-4D97-AF65-F5344CB8AC3E}">
        <p14:creationId xmlns:p14="http://schemas.microsoft.com/office/powerpoint/2010/main" val="3492138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A58ECB-B564-4F8C-9111-6CED0755650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/>
          <a:lstStyle/>
          <a:p>
            <a:r>
              <a:rPr lang="en-US" altLang="en-US" smtClean="0"/>
              <a:t>Self-join Queries</a:t>
            </a:r>
          </a:p>
        </p:txBody>
      </p:sp>
      <p:sp>
        <p:nvSpPr>
          <p:cNvPr id="36868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8001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Find Ids of all professors who taught at least two courses in the same semester: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371600" y="2362200"/>
            <a:ext cx="48879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>
                <a:latin typeface="Century Gothic" pitchFamily="34" charset="0"/>
              </a:rPr>
              <a:t>SELECT</a:t>
            </a:r>
            <a:r>
              <a:rPr lang="en-US" sz="2400"/>
              <a:t>  T1.</a:t>
            </a:r>
            <a:r>
              <a:rPr lang="en-US" sz="2400" i="1"/>
              <a:t>ProfId</a:t>
            </a:r>
          </a:p>
          <a:p>
            <a:pPr>
              <a:defRPr/>
            </a:pPr>
            <a:r>
              <a:rPr lang="en-US" sz="2400">
                <a:latin typeface="Century Gothic" pitchFamily="34" charset="0"/>
              </a:rPr>
              <a:t>FROM  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sz="2400"/>
              <a:t> T1, 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sz="2400"/>
              <a:t> T2</a:t>
            </a:r>
          </a:p>
          <a:p>
            <a:pPr>
              <a:defRPr/>
            </a:pPr>
            <a:r>
              <a:rPr lang="en-US" sz="2400">
                <a:latin typeface="Century Gothic" pitchFamily="34" charset="0"/>
              </a:rPr>
              <a:t>WHERE</a:t>
            </a:r>
            <a:r>
              <a:rPr lang="en-US" sz="2400"/>
              <a:t>  T1.</a:t>
            </a:r>
            <a:r>
              <a:rPr lang="en-US" sz="2400" i="1"/>
              <a:t>ProfId</a:t>
            </a:r>
            <a:r>
              <a:rPr lang="en-US" sz="2400"/>
              <a:t> = T2.</a:t>
            </a:r>
            <a:r>
              <a:rPr lang="en-US" sz="2400" i="1"/>
              <a:t>ProfId</a:t>
            </a:r>
            <a:r>
              <a:rPr lang="en-US" sz="2400"/>
              <a:t> </a:t>
            </a:r>
          </a:p>
          <a:p>
            <a:pPr>
              <a:defRPr/>
            </a:pPr>
            <a:r>
              <a:rPr lang="en-US" sz="2400"/>
              <a:t>     </a:t>
            </a:r>
            <a:r>
              <a:rPr lang="en-US" sz="2400">
                <a:latin typeface="Century Gothic" pitchFamily="34" charset="0"/>
              </a:rPr>
              <a:t>AND  </a:t>
            </a:r>
            <a:r>
              <a:rPr lang="en-US" sz="2400"/>
              <a:t>T1.</a:t>
            </a:r>
            <a:r>
              <a:rPr lang="en-US" sz="2400" i="1"/>
              <a:t>Semester</a:t>
            </a:r>
            <a:r>
              <a:rPr lang="en-US" sz="2400"/>
              <a:t> = T2.</a:t>
            </a:r>
            <a:r>
              <a:rPr lang="en-US" sz="2400" i="1"/>
              <a:t>Semester</a:t>
            </a:r>
            <a:r>
              <a:rPr lang="en-US" sz="2400"/>
              <a:t> </a:t>
            </a:r>
          </a:p>
          <a:p>
            <a:pPr>
              <a:defRPr/>
            </a:pPr>
            <a:r>
              <a:rPr lang="en-US" sz="2400"/>
              <a:t>     </a:t>
            </a:r>
            <a:r>
              <a:rPr lang="en-US" sz="2400">
                <a:latin typeface="Century Gothic" pitchFamily="34" charset="0"/>
              </a:rPr>
              <a:t>AND</a:t>
            </a:r>
            <a:r>
              <a:rPr lang="en-US" sz="2400"/>
              <a:t>  T1.</a:t>
            </a:r>
            <a:r>
              <a:rPr lang="en-US" sz="2400" i="1"/>
              <a:t>CrsCode</a:t>
            </a:r>
            <a:r>
              <a:rPr lang="en-US" sz="2400"/>
              <a:t> &lt;&gt; T2.</a:t>
            </a:r>
            <a:r>
              <a:rPr lang="en-US" sz="2400" i="1"/>
              <a:t>CrsCode</a:t>
            </a:r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609600" y="4419600"/>
            <a:ext cx="5411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i="1"/>
              <a:t>Tuple variables are essential in this query!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57163" y="5029200"/>
            <a:ext cx="86820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/>
              <a:t> Equivalent to:</a:t>
            </a:r>
          </a:p>
          <a:p>
            <a:pPr>
              <a:defRPr/>
            </a:pPr>
            <a:r>
              <a:rPr lang="en-US" sz="2800"/>
              <a:t> </a:t>
            </a:r>
            <a:r>
              <a:rPr lang="en-US" sz="2400" i="1">
                <a:sym typeface="Symbol" pitchFamily="18" charset="2"/>
              </a:rPr>
              <a:t></a:t>
            </a:r>
            <a:r>
              <a:rPr lang="en-US" sz="2400" i="1" baseline="-25000">
                <a:sym typeface="Symbol" pitchFamily="18" charset="2"/>
              </a:rPr>
              <a:t>ProfId 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 i="1">
                <a:sym typeface="Symbol" pitchFamily="18" charset="2"/>
              </a:rPr>
              <a:t></a:t>
            </a:r>
            <a:r>
              <a:rPr lang="en-US" sz="2400" i="1" baseline="-25000">
                <a:sym typeface="Symbol" pitchFamily="18" charset="2"/>
              </a:rPr>
              <a:t>T1.CrsCodeT2.CrsCode</a:t>
            </a:r>
            <a:r>
              <a:rPr lang="en-US" sz="2400">
                <a:sym typeface="Symbol" pitchFamily="18" charset="2"/>
              </a:rPr>
              <a:t>(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Teaching</a:t>
            </a:r>
            <a:r>
              <a:rPr lang="en-US" sz="2400">
                <a:sym typeface="Symbol" pitchFamily="18" charset="2"/>
              </a:rPr>
              <a:t>[</a:t>
            </a:r>
            <a:r>
              <a:rPr lang="en-US" sz="2400" i="1">
                <a:sym typeface="Symbol" pitchFamily="18" charset="2"/>
              </a:rPr>
              <a:t>ProfId, T1.CrsCode, Semester</a:t>
            </a:r>
            <a:r>
              <a:rPr lang="en-US" sz="2400">
                <a:sym typeface="Symbol" pitchFamily="18" charset="2"/>
              </a:rPr>
              <a:t>]</a:t>
            </a:r>
          </a:p>
          <a:p>
            <a:pPr>
              <a:defRPr/>
            </a:pPr>
            <a:r>
              <a:rPr lang="en-US" sz="2400" i="1">
                <a:sym typeface="Symbol" pitchFamily="18" charset="2"/>
              </a:rPr>
              <a:t>                                           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sym typeface="Symbol" pitchFamily="18" charset="2"/>
              </a:rPr>
              <a:t>Teaching</a:t>
            </a:r>
            <a:r>
              <a:rPr lang="en-US" sz="2400">
                <a:sym typeface="Symbol" pitchFamily="18" charset="2"/>
              </a:rPr>
              <a:t>[</a:t>
            </a:r>
            <a:r>
              <a:rPr lang="en-US" sz="2400" i="1">
                <a:sym typeface="Symbol" pitchFamily="18" charset="2"/>
              </a:rPr>
              <a:t>ProfId, T2.CrsCode, Semester</a:t>
            </a:r>
            <a:r>
              <a:rPr lang="en-US" sz="2400">
                <a:sym typeface="Symbol" pitchFamily="18" charset="2"/>
              </a:rPr>
              <a:t>]))</a:t>
            </a:r>
          </a:p>
        </p:txBody>
      </p:sp>
      <p:grpSp>
        <p:nvGrpSpPr>
          <p:cNvPr id="36872" name="Group 9"/>
          <p:cNvGrpSpPr>
            <a:grpSpLocks/>
          </p:cNvGrpSpPr>
          <p:nvPr/>
        </p:nvGrpSpPr>
        <p:grpSpPr bwMode="auto">
          <a:xfrm>
            <a:off x="2971800" y="6096000"/>
            <a:ext cx="457200" cy="152400"/>
            <a:chOff x="2352" y="2064"/>
            <a:chExt cx="288" cy="96"/>
          </a:xfrm>
        </p:grpSpPr>
        <p:sp>
          <p:nvSpPr>
            <p:cNvPr id="36873" name="AutoShape 10"/>
            <p:cNvSpPr>
              <a:spLocks noChangeArrowheads="1"/>
            </p:cNvSpPr>
            <p:nvPr/>
          </p:nvSpPr>
          <p:spPr bwMode="auto">
            <a:xfrm rot="5533107">
              <a:off x="2376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/>
            </a:p>
          </p:txBody>
        </p:sp>
        <p:sp>
          <p:nvSpPr>
            <p:cNvPr id="36874" name="AutoShape 11"/>
            <p:cNvSpPr>
              <a:spLocks noChangeArrowheads="1"/>
            </p:cNvSpPr>
            <p:nvPr/>
          </p:nvSpPr>
          <p:spPr bwMode="auto">
            <a:xfrm rot="-5266893">
              <a:off x="2520" y="2040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en-US" sz="1600"/>
            </a:p>
          </p:txBody>
        </p:sp>
      </p:grpSp>
    </p:spTree>
    <p:extLst>
      <p:ext uri="{BB962C8B-B14F-4D97-AF65-F5344CB8AC3E}">
        <p14:creationId xmlns:p14="http://schemas.microsoft.com/office/powerpoint/2010/main" val="1195114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13E476A-84C6-4AE7-9B64-95C6850E3A3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Duplicates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Duplicate rows not allowed in a relation</a:t>
            </a:r>
          </a:p>
          <a:p>
            <a:r>
              <a:rPr lang="en-US" altLang="en-US" smtClean="0"/>
              <a:t>However, duplicate elimination from query result is costly and not done by default; must be explicitly requested:</a:t>
            </a:r>
          </a:p>
          <a:p>
            <a:endParaRPr lang="en-US" altLang="en-US" smtClean="0"/>
          </a:p>
        </p:txBody>
      </p:sp>
      <p:sp>
        <p:nvSpPr>
          <p:cNvPr id="37893" name="Text Box 4"/>
          <p:cNvSpPr txBox="1">
            <a:spLocks noChangeArrowheads="1"/>
          </p:cNvSpPr>
          <p:nvPr/>
        </p:nvSpPr>
        <p:spPr bwMode="auto">
          <a:xfrm>
            <a:off x="1812925" y="4405313"/>
            <a:ext cx="35544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entury Gothic" panose="020B0502020202020204" pitchFamily="34" charset="0"/>
              </a:rPr>
              <a:t>SELECT </a:t>
            </a:r>
            <a:r>
              <a:rPr lang="en-US" altLang="en-US" sz="2800">
                <a:solidFill>
                  <a:schemeClr val="accent2"/>
                </a:solidFill>
                <a:latin typeface="Century Gothic" panose="020B0502020202020204" pitchFamily="34" charset="0"/>
              </a:rPr>
              <a:t>DISTINCT</a:t>
            </a:r>
            <a:r>
              <a:rPr lang="en-US" altLang="en-US" sz="2800">
                <a:latin typeface="Century Gothic" panose="020B0502020202020204" pitchFamily="34" charset="0"/>
              </a:rPr>
              <a:t> …..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entury Gothic" panose="020B0502020202020204" pitchFamily="34" charset="0"/>
              </a:rPr>
              <a:t>FROM …..</a:t>
            </a:r>
          </a:p>
        </p:txBody>
      </p:sp>
    </p:spTree>
    <p:extLst>
      <p:ext uri="{BB962C8B-B14F-4D97-AF65-F5344CB8AC3E}">
        <p14:creationId xmlns:p14="http://schemas.microsoft.com/office/powerpoint/2010/main" val="2967348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BA9D26E-62DD-40F9-BBF7-5C0FA9284BD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609600" y="1752600"/>
            <a:ext cx="78486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Equality and comparison operators apply to strings (based on lexical ordering)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4294967295"/>
          </p:nvPr>
        </p:nvSpPr>
        <p:spPr>
          <a:xfrm flipH="1">
            <a:off x="7391400" y="6248400"/>
            <a:ext cx="76200" cy="76200"/>
          </a:xfrm>
        </p:spPr>
        <p:txBody>
          <a:bodyPr>
            <a:normAutofit fontScale="25000" lnSpcReduction="20000"/>
          </a:bodyPr>
          <a:lstStyle/>
          <a:p>
            <a:endParaRPr lang="en-US" altLang="en-US" smtClean="0"/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1981200" y="2814638"/>
            <a:ext cx="33940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entury Gothic" panose="020B0502020202020204" pitchFamily="34" charset="0"/>
              </a:rPr>
              <a:t>WHERE </a:t>
            </a:r>
            <a:r>
              <a:rPr lang="en-US" altLang="en-US" sz="2800"/>
              <a:t>S.</a:t>
            </a:r>
            <a:r>
              <a:rPr lang="en-US" altLang="en-US" sz="2800" i="1"/>
              <a:t>Name</a:t>
            </a:r>
            <a:r>
              <a:rPr lang="en-US" altLang="en-US" sz="2800"/>
              <a:t> &lt; ‘P’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Use of Expressions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533400" y="3352800"/>
            <a:ext cx="6508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Concatenate operator applies to strings</a:t>
            </a:r>
            <a:endParaRPr lang="en-US" altLang="en-US" sz="2800"/>
          </a:p>
        </p:txBody>
      </p:sp>
      <p:sp>
        <p:nvSpPr>
          <p:cNvPr id="38920" name="Text Box 9"/>
          <p:cNvSpPr txBox="1">
            <a:spLocks noChangeArrowheads="1"/>
          </p:cNvSpPr>
          <p:nvPr/>
        </p:nvSpPr>
        <p:spPr bwMode="auto">
          <a:xfrm>
            <a:off x="2057400" y="3957638"/>
            <a:ext cx="59420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>
                <a:latin typeface="Century Gothic" panose="020B0502020202020204" pitchFamily="34" charset="0"/>
              </a:rPr>
              <a:t>WHERE</a:t>
            </a:r>
            <a:r>
              <a:rPr lang="en-US" altLang="en-US" sz="2800"/>
              <a:t> S.</a:t>
            </a:r>
            <a:r>
              <a:rPr lang="en-US" altLang="en-US" sz="2800" i="1"/>
              <a:t>Name</a:t>
            </a:r>
            <a:r>
              <a:rPr lang="en-US" altLang="en-US" sz="2800"/>
              <a:t> || ‘--’ || S.</a:t>
            </a:r>
            <a:r>
              <a:rPr lang="en-US" altLang="en-US" sz="2800" i="1"/>
              <a:t>Address</a:t>
            </a:r>
            <a:r>
              <a:rPr lang="en-US" altLang="en-US" sz="2800"/>
              <a:t> = ….</a:t>
            </a:r>
          </a:p>
        </p:txBody>
      </p:sp>
      <p:sp>
        <p:nvSpPr>
          <p:cNvPr id="38921" name="Text Box 10"/>
          <p:cNvSpPr txBox="1">
            <a:spLocks noChangeArrowheads="1"/>
          </p:cNvSpPr>
          <p:nvPr/>
        </p:nvSpPr>
        <p:spPr bwMode="auto">
          <a:xfrm>
            <a:off x="609600" y="4572000"/>
            <a:ext cx="7972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/>
              <a:t>Expressions can also be used in </a:t>
            </a:r>
            <a:r>
              <a:rPr lang="en-US" altLang="en-US">
                <a:latin typeface="Century Gothic" panose="020B0502020202020204" pitchFamily="34" charset="0"/>
              </a:rPr>
              <a:t>SELECT</a:t>
            </a:r>
            <a:r>
              <a:rPr lang="en-US" altLang="en-US"/>
              <a:t> clause</a:t>
            </a:r>
            <a:r>
              <a:rPr lang="en-US" altLang="en-US" sz="2800"/>
              <a:t>: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1676400" y="5181600"/>
            <a:ext cx="68754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>
                <a:latin typeface="Century Gothic" pitchFamily="34" charset="0"/>
              </a:rPr>
              <a:t>SELECT</a:t>
            </a:r>
            <a:r>
              <a:rPr lang="en-US" sz="2800"/>
              <a:t>  S.</a:t>
            </a:r>
            <a:r>
              <a:rPr lang="en-US" sz="2800" i="1"/>
              <a:t>Name</a:t>
            </a:r>
            <a:r>
              <a:rPr lang="en-US" sz="2800"/>
              <a:t> || ‘--’ || S.</a:t>
            </a:r>
            <a:r>
              <a:rPr lang="en-US" sz="2800" i="1"/>
              <a:t>Address</a:t>
            </a:r>
            <a:r>
              <a:rPr lang="en-US" sz="2800"/>
              <a:t> </a:t>
            </a:r>
            <a:r>
              <a:rPr lang="en-US" sz="2800">
                <a:latin typeface="Century Gothic" pitchFamily="34" charset="0"/>
              </a:rPr>
              <a:t>AS</a:t>
            </a:r>
            <a:r>
              <a:rPr lang="en-US" sz="2800"/>
              <a:t> </a:t>
            </a:r>
            <a:r>
              <a:rPr lang="en-US" sz="2800" i="1"/>
              <a:t>NmAdd</a:t>
            </a:r>
          </a:p>
          <a:p>
            <a:pPr>
              <a:defRPr/>
            </a:pPr>
            <a:r>
              <a:rPr lang="en-US" sz="2800">
                <a:latin typeface="Century Gothic" pitchFamily="34" charset="0"/>
              </a:rPr>
              <a:t>FROM</a:t>
            </a:r>
            <a:r>
              <a:rPr lang="en-US" sz="2800"/>
              <a:t>  </a:t>
            </a:r>
            <a:r>
              <a:rPr lang="en-US" sz="2800">
                <a:effectLst>
                  <a:outerShdw blurRad="38100" dist="38100" dir="2700000" algn="tl">
                    <a:srgbClr val="C0C0C0"/>
                  </a:outerShdw>
                </a:effectLst>
              </a:rPr>
              <a:t>Student</a:t>
            </a:r>
            <a:r>
              <a:rPr lang="en-US" sz="2800"/>
              <a:t> S</a:t>
            </a:r>
          </a:p>
        </p:txBody>
      </p:sp>
    </p:spTree>
    <p:extLst>
      <p:ext uri="{BB962C8B-B14F-4D97-AF65-F5344CB8AC3E}">
        <p14:creationId xmlns:p14="http://schemas.microsoft.com/office/powerpoint/2010/main" val="523731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3954B9-F86A-4CA2-AB2F-687AFCB48BE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altLang="en-US" smtClean="0"/>
              <a:t>Set Operators</a:t>
            </a: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34400" cy="1676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sz="2800" smtClean="0"/>
              <a:t>SQL provides </a:t>
            </a:r>
            <a:r>
              <a:rPr lang="en-US" altLang="en-US" sz="2800" smtClean="0">
                <a:latin typeface="Century Gothic" panose="020B0502020202020204" pitchFamily="34" charset="0"/>
              </a:rPr>
              <a:t>UNION, EXCEPT</a:t>
            </a:r>
            <a:r>
              <a:rPr lang="en-US" altLang="en-US" sz="2800" smtClean="0"/>
              <a:t> (set difference), and </a:t>
            </a:r>
            <a:r>
              <a:rPr lang="en-US" altLang="en-US" sz="2800" smtClean="0">
                <a:latin typeface="Century Gothic" panose="020B0502020202020204" pitchFamily="34" charset="0"/>
              </a:rPr>
              <a:t>INTERSECT </a:t>
            </a:r>
            <a:r>
              <a:rPr lang="en-US" altLang="en-US" sz="2800" smtClean="0"/>
              <a:t> for union compatible tables</a:t>
            </a:r>
          </a:p>
          <a:p>
            <a:pPr>
              <a:lnSpc>
                <a:spcPct val="90000"/>
              </a:lnSpc>
            </a:pPr>
            <a:r>
              <a:rPr lang="en-US" altLang="en-US" sz="2800" smtClean="0"/>
              <a:t>Example:  Find all professors in the CS Department and all professors that have taught CS courses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457200" y="3352800"/>
            <a:ext cx="8120063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2800" dirty="0" smtClean="0"/>
              <a:t>(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SELECT </a:t>
            </a:r>
            <a:r>
              <a:rPr lang="en-US" altLang="en-US" sz="2800" dirty="0" smtClean="0"/>
              <a:t>  </a:t>
            </a:r>
            <a:r>
              <a:rPr lang="en-US" altLang="en-US" sz="2800" dirty="0" err="1" smtClean="0"/>
              <a:t>P.</a:t>
            </a:r>
            <a:r>
              <a:rPr lang="en-US" altLang="en-US" sz="2800" i="1" dirty="0" err="1" smtClean="0"/>
              <a:t>Name</a:t>
            </a:r>
            <a:endParaRPr lang="en-US" altLang="en-US" sz="2800" i="1" dirty="0" smtClean="0"/>
          </a:p>
          <a:p>
            <a:pPr>
              <a:defRPr/>
            </a:pPr>
            <a:r>
              <a:rPr lang="en-US" altLang="en-US" sz="2800" dirty="0" smtClean="0">
                <a:latin typeface="Century Gothic" panose="020B0502020202020204" pitchFamily="34" charset="0"/>
              </a:rPr>
              <a:t> FROM</a:t>
            </a:r>
            <a:r>
              <a:rPr lang="en-US" altLang="en-US" sz="2800" dirty="0" smtClean="0"/>
              <a:t>  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2800" dirty="0" smtClean="0"/>
              <a:t> P,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800" dirty="0" smtClean="0"/>
              <a:t> T</a:t>
            </a:r>
          </a:p>
          <a:p>
            <a:pPr>
              <a:defRPr/>
            </a:pPr>
            <a:r>
              <a:rPr lang="en-US" altLang="en-US" sz="2800" dirty="0" smtClean="0">
                <a:latin typeface="Century Gothic" panose="020B0502020202020204" pitchFamily="34" charset="0"/>
              </a:rPr>
              <a:t> WHERE</a:t>
            </a:r>
            <a:r>
              <a:rPr lang="en-US" altLang="en-US" sz="2800" dirty="0" smtClean="0"/>
              <a:t>  </a:t>
            </a:r>
            <a:r>
              <a:rPr lang="en-US" altLang="en-US" sz="2800" dirty="0" err="1" smtClean="0"/>
              <a:t>P.</a:t>
            </a:r>
            <a:r>
              <a:rPr lang="en-US" altLang="en-US" sz="2800" i="1" dirty="0" err="1" smtClean="0"/>
              <a:t>Id</a:t>
            </a:r>
            <a:r>
              <a:rPr lang="en-US" altLang="en-US" sz="2800" dirty="0" smtClean="0"/>
              <a:t>=</a:t>
            </a:r>
            <a:r>
              <a:rPr lang="en-US" altLang="en-US" sz="2800" dirty="0" err="1" smtClean="0"/>
              <a:t>T.</a:t>
            </a:r>
            <a:r>
              <a:rPr lang="en-US" altLang="en-US" sz="2800" i="1" dirty="0" err="1" smtClean="0"/>
              <a:t>ProfId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AND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T.</a:t>
            </a:r>
            <a:r>
              <a:rPr lang="en-US" altLang="en-US" sz="2800" i="1" dirty="0" err="1" smtClean="0"/>
              <a:t>CrsCode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LIKE </a:t>
            </a:r>
            <a:r>
              <a:rPr lang="en-US" altLang="en-US" sz="2800" dirty="0" smtClean="0"/>
              <a:t>‘CS%’)</a:t>
            </a:r>
          </a:p>
          <a:p>
            <a:pPr>
              <a:defRPr/>
            </a:pPr>
            <a:r>
              <a:rPr lang="en-US" altLang="en-US" sz="2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UNION</a:t>
            </a:r>
          </a:p>
          <a:p>
            <a:pPr>
              <a:defRPr/>
            </a:pPr>
            <a:r>
              <a:rPr lang="en-US" altLang="en-US" sz="2800" dirty="0" smtClean="0">
                <a:latin typeface="Century Gothic" panose="020B0502020202020204" pitchFamily="34" charset="0"/>
              </a:rPr>
              <a:t>(SELECT 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P.</a:t>
            </a:r>
            <a:r>
              <a:rPr lang="en-US" altLang="en-US" sz="2800" i="1" dirty="0" err="1" smtClean="0"/>
              <a:t>Name</a:t>
            </a:r>
            <a:endParaRPr lang="en-US" altLang="en-US" sz="2800" i="1" dirty="0" smtClean="0"/>
          </a:p>
          <a:p>
            <a:pPr>
              <a:defRPr/>
            </a:pPr>
            <a:r>
              <a:rPr lang="en-US" altLang="en-US" sz="2800" dirty="0" smtClean="0">
                <a:latin typeface="Century Gothic" panose="020B0502020202020204" pitchFamily="34" charset="0"/>
              </a:rPr>
              <a:t> FROM 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Professor</a:t>
            </a:r>
            <a:r>
              <a:rPr lang="en-US" altLang="en-US" sz="2800" dirty="0" smtClean="0"/>
              <a:t> P</a:t>
            </a:r>
          </a:p>
          <a:p>
            <a:pPr>
              <a:defRPr/>
            </a:pPr>
            <a:r>
              <a:rPr lang="en-US" altLang="en-US" sz="2800" dirty="0" smtClean="0">
                <a:latin typeface="Century Gothic" panose="020B0502020202020204" pitchFamily="34" charset="0"/>
              </a:rPr>
              <a:t> WHERE</a:t>
            </a:r>
            <a:r>
              <a:rPr lang="en-US" altLang="en-US" sz="2800" dirty="0" smtClean="0"/>
              <a:t>  </a:t>
            </a:r>
            <a:r>
              <a:rPr lang="en-US" altLang="en-US" sz="2800" dirty="0" err="1" smtClean="0"/>
              <a:t>P.</a:t>
            </a:r>
            <a:r>
              <a:rPr lang="en-US" altLang="en-US" sz="2800" i="1" dirty="0" err="1" smtClean="0"/>
              <a:t>DeptId</a:t>
            </a:r>
            <a:r>
              <a:rPr lang="en-US" altLang="en-US" sz="2800" dirty="0" smtClean="0"/>
              <a:t> = ‘CS’)</a:t>
            </a:r>
          </a:p>
        </p:txBody>
      </p:sp>
    </p:spTree>
    <p:extLst>
      <p:ext uri="{BB962C8B-B14F-4D97-AF65-F5344CB8AC3E}">
        <p14:creationId xmlns:p14="http://schemas.microsoft.com/office/powerpoint/2010/main" val="124319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05C9E6D-8C92-421A-BF21-3F304F1E75D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r>
              <a:rPr lang="en-US" altLang="en-US" smtClean="0"/>
              <a:t>Nested Queries</a:t>
            </a:r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914400" y="1524000"/>
            <a:ext cx="66167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List all courses that were not taught in S2000</a:t>
            </a:r>
          </a:p>
        </p:txBody>
      </p:sp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066800" y="2176463"/>
            <a:ext cx="5800725" cy="265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altLang="en-US" sz="2800" dirty="0" smtClean="0">
                <a:latin typeface="Century Gothic" panose="020B0502020202020204" pitchFamily="34" charset="0"/>
              </a:rPr>
              <a:t>SELECT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C.</a:t>
            </a:r>
            <a:r>
              <a:rPr lang="en-US" altLang="en-US" sz="2800" i="1" dirty="0" err="1" smtClean="0"/>
              <a:t>CrsName</a:t>
            </a:r>
            <a:endParaRPr lang="en-US" altLang="en-US" sz="2800" i="1" dirty="0" smtClean="0"/>
          </a:p>
          <a:p>
            <a:pPr>
              <a:defRPr/>
            </a:pPr>
            <a:r>
              <a:rPr lang="en-US" altLang="en-US" sz="2800" dirty="0" smtClean="0">
                <a:latin typeface="Century Gothic" panose="020B0502020202020204" pitchFamily="34" charset="0"/>
              </a:rPr>
              <a:t>FROM</a:t>
            </a:r>
            <a:r>
              <a:rPr lang="en-US" altLang="en-US" sz="2800" dirty="0" smtClean="0"/>
              <a:t> </a:t>
            </a:r>
            <a:r>
              <a:rPr lang="en-US" altLang="en-US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Course</a:t>
            </a:r>
            <a:r>
              <a:rPr lang="en-US" altLang="en-US" sz="2800" dirty="0" smtClean="0"/>
              <a:t> C</a:t>
            </a:r>
          </a:p>
          <a:p>
            <a:pPr>
              <a:defRPr/>
            </a:pPr>
            <a:r>
              <a:rPr lang="en-US" altLang="en-US" sz="2800" dirty="0" smtClean="0">
                <a:latin typeface="Century Gothic" panose="020B0502020202020204" pitchFamily="34" charset="0"/>
              </a:rPr>
              <a:t>WHERE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C.</a:t>
            </a:r>
            <a:r>
              <a:rPr lang="en-US" altLang="en-US" sz="2800" i="1" dirty="0" err="1" smtClean="0"/>
              <a:t>CrsCode</a:t>
            </a:r>
            <a:r>
              <a:rPr lang="en-US" altLang="en-US" sz="2800" dirty="0" smtClean="0"/>
              <a:t>  </a:t>
            </a:r>
            <a:r>
              <a:rPr lang="en-US" altLang="en-US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NOT</a:t>
            </a:r>
            <a:r>
              <a:rPr lang="en-US" altLang="en-US" sz="2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IN</a:t>
            </a:r>
          </a:p>
          <a:p>
            <a:pPr>
              <a:defRPr/>
            </a:pPr>
            <a:r>
              <a:rPr lang="en-US" altLang="en-US" sz="2800" dirty="0" smtClean="0">
                <a:latin typeface="Century Gothic" panose="020B0502020202020204" pitchFamily="34" charset="0"/>
              </a:rPr>
              <a:t>      </a:t>
            </a:r>
            <a:r>
              <a:rPr lang="en-US" altLang="en-US" sz="28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(SELECT</a:t>
            </a:r>
            <a:r>
              <a:rPr lang="en-US" altLang="en-US" sz="2800" dirty="0" smtClean="0">
                <a:solidFill>
                  <a:schemeClr val="accent2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accent2"/>
                </a:solidFill>
              </a:rPr>
              <a:t>T.</a:t>
            </a:r>
            <a:r>
              <a:rPr lang="en-US" altLang="en-US" sz="2800" i="1" dirty="0" err="1" smtClean="0">
                <a:solidFill>
                  <a:schemeClr val="accent2"/>
                </a:solidFill>
              </a:rPr>
              <a:t>CrsCode</a:t>
            </a:r>
            <a:r>
              <a:rPr lang="en-US" altLang="en-US" sz="2800" dirty="0" smtClean="0">
                <a:solidFill>
                  <a:schemeClr val="accent2"/>
                </a:solidFill>
              </a:rPr>
              <a:t>      --</a:t>
            </a:r>
            <a:r>
              <a:rPr lang="en-US" altLang="en-US" sz="2800" i="1" dirty="0" err="1" smtClean="0">
                <a:solidFill>
                  <a:schemeClr val="accent2"/>
                </a:solidFill>
              </a:rPr>
              <a:t>subquery</a:t>
            </a:r>
            <a:endParaRPr lang="en-US" altLang="en-US" sz="2800" i="1" dirty="0" smtClean="0">
              <a:solidFill>
                <a:schemeClr val="accent2"/>
              </a:solidFill>
            </a:endParaRPr>
          </a:p>
          <a:p>
            <a:pPr>
              <a:defRPr/>
            </a:pPr>
            <a:r>
              <a:rPr lang="en-US" altLang="en-US" sz="2800" dirty="0" smtClean="0">
                <a:solidFill>
                  <a:schemeClr val="accent2"/>
                </a:solidFill>
              </a:rPr>
              <a:t>        </a:t>
            </a:r>
            <a:r>
              <a:rPr lang="en-US" altLang="en-US" sz="28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FROM</a:t>
            </a:r>
            <a:r>
              <a:rPr lang="en-US" altLang="en-US" sz="2800" dirty="0" smtClean="0">
                <a:solidFill>
                  <a:schemeClr val="accent2"/>
                </a:solidFill>
              </a:rPr>
              <a:t> </a:t>
            </a:r>
            <a:r>
              <a:rPr lang="en-US" altLang="en-US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Teaching</a:t>
            </a:r>
            <a:r>
              <a:rPr lang="en-US" altLang="en-US" sz="2800" dirty="0" smtClean="0">
                <a:solidFill>
                  <a:schemeClr val="accent2"/>
                </a:solidFill>
              </a:rPr>
              <a:t> T</a:t>
            </a:r>
          </a:p>
          <a:p>
            <a:pPr>
              <a:defRPr/>
            </a:pPr>
            <a:r>
              <a:rPr lang="en-US" altLang="en-US" sz="2800" dirty="0" smtClean="0">
                <a:solidFill>
                  <a:schemeClr val="accent2"/>
                </a:solidFill>
              </a:rPr>
              <a:t>        </a:t>
            </a:r>
            <a:r>
              <a:rPr lang="en-US" altLang="en-US" sz="2800" dirty="0" smtClean="0">
                <a:solidFill>
                  <a:schemeClr val="accent2"/>
                </a:solidFill>
                <a:latin typeface="Century Gothic" panose="020B0502020202020204" pitchFamily="34" charset="0"/>
              </a:rPr>
              <a:t>WHERE</a:t>
            </a:r>
            <a:r>
              <a:rPr lang="en-US" altLang="en-US" sz="2800" dirty="0" smtClean="0">
                <a:solidFill>
                  <a:schemeClr val="accent2"/>
                </a:solidFill>
              </a:rPr>
              <a:t> </a:t>
            </a:r>
            <a:r>
              <a:rPr lang="en-US" altLang="en-US" sz="2800" dirty="0" err="1" smtClean="0">
                <a:solidFill>
                  <a:schemeClr val="accent2"/>
                </a:solidFill>
              </a:rPr>
              <a:t>T.</a:t>
            </a:r>
            <a:r>
              <a:rPr lang="en-US" altLang="en-US" sz="2800" i="1" dirty="0" err="1" smtClean="0">
                <a:solidFill>
                  <a:schemeClr val="accent2"/>
                </a:solidFill>
              </a:rPr>
              <a:t>Sem</a:t>
            </a:r>
            <a:r>
              <a:rPr lang="en-US" altLang="en-US" sz="2800" dirty="0" smtClean="0">
                <a:solidFill>
                  <a:schemeClr val="accent2"/>
                </a:solidFill>
              </a:rPr>
              <a:t> = ‘S2000’)</a:t>
            </a:r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914400" y="5029200"/>
            <a:ext cx="75374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Evaluation strategy:  subquery evaluated once to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produces set of courses  taught in S2000.  Each row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/>
              <a:t>(as C) tested against this set.</a:t>
            </a:r>
          </a:p>
        </p:txBody>
      </p:sp>
    </p:spTree>
    <p:extLst>
      <p:ext uri="{BB962C8B-B14F-4D97-AF65-F5344CB8AC3E}">
        <p14:creationId xmlns:p14="http://schemas.microsoft.com/office/powerpoint/2010/main" val="2362555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1513</Words>
  <Application>Microsoft Office PowerPoint</Application>
  <PresentationFormat>On-screen Show (4:3)</PresentationFormat>
  <Paragraphs>265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Calibri</vt:lpstr>
      <vt:lpstr>Century Gothic</vt:lpstr>
      <vt:lpstr>Comic Sans MS</vt:lpstr>
      <vt:lpstr>Symbol</vt:lpstr>
      <vt:lpstr>Times New Roman</vt:lpstr>
      <vt:lpstr>Wingdings</vt:lpstr>
      <vt:lpstr>Office Theme</vt:lpstr>
      <vt:lpstr>Schema for Student Registration System</vt:lpstr>
      <vt:lpstr>Query Sublanguage of SQL</vt:lpstr>
      <vt:lpstr>Join Queries</vt:lpstr>
      <vt:lpstr>Correspondence Between SQL and Relational Algebra</vt:lpstr>
      <vt:lpstr>Self-join Queries</vt:lpstr>
      <vt:lpstr>Duplicates</vt:lpstr>
      <vt:lpstr>Use of Expressions</vt:lpstr>
      <vt:lpstr>Set Operators</vt:lpstr>
      <vt:lpstr>Nested Queries</vt:lpstr>
      <vt:lpstr>Correlated Nested Queries </vt:lpstr>
      <vt:lpstr>Correlated Nested Queries (con’t)</vt:lpstr>
      <vt:lpstr>Division in SQL</vt:lpstr>
      <vt:lpstr>Division in SQL</vt:lpstr>
      <vt:lpstr>Division – SQL Solution</vt:lpstr>
      <vt:lpstr>Aggregates</vt:lpstr>
      <vt:lpstr>Aggregates (cont’d)</vt:lpstr>
      <vt:lpstr>Grouping</vt:lpstr>
      <vt:lpstr>GROUP BY</vt:lpstr>
      <vt:lpstr>GROUP BY - Example</vt:lpstr>
      <vt:lpstr>HAVING Clause</vt:lpstr>
      <vt:lpstr>Evaluation of GroupBy with Having</vt:lpstr>
      <vt:lpstr>Example</vt:lpstr>
      <vt:lpstr>Aggregates: Proper and Improper Usage</vt:lpstr>
      <vt:lpstr>ORDER BY Clause</vt:lpstr>
      <vt:lpstr>Query Evaluation with GROUP BY, HAVING, ORDER BY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Schema for Student Registration System</dc:title>
  <dc:creator>Xiang Lian</dc:creator>
  <cp:lastModifiedBy>Xiang Lian</cp:lastModifiedBy>
  <cp:revision>1</cp:revision>
  <dcterms:created xsi:type="dcterms:W3CDTF">2006-08-16T00:00:00Z</dcterms:created>
  <dcterms:modified xsi:type="dcterms:W3CDTF">2016-02-10T20:35:28Z</dcterms:modified>
</cp:coreProperties>
</file>