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66"/>
  </p:notesMasterIdLst>
  <p:sldIdLst>
    <p:sldId id="257" r:id="rId4"/>
    <p:sldId id="259" r:id="rId5"/>
    <p:sldId id="260" r:id="rId6"/>
    <p:sldId id="340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90" r:id="rId20"/>
    <p:sldId id="391" r:id="rId21"/>
    <p:sldId id="392" r:id="rId22"/>
    <p:sldId id="393" r:id="rId23"/>
    <p:sldId id="394" r:id="rId24"/>
    <p:sldId id="395" r:id="rId25"/>
    <p:sldId id="398" r:id="rId26"/>
    <p:sldId id="399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1" r:id="rId38"/>
    <p:sldId id="413" r:id="rId39"/>
    <p:sldId id="412" r:id="rId40"/>
    <p:sldId id="414" r:id="rId41"/>
    <p:sldId id="415" r:id="rId42"/>
    <p:sldId id="416" r:id="rId43"/>
    <p:sldId id="336" r:id="rId44"/>
    <p:sldId id="363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  <p:sldId id="358" r:id="rId63"/>
    <p:sldId id="359" r:id="rId64"/>
    <p:sldId id="37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4D4"/>
    <a:srgbClr val="CDFFFF"/>
    <a:srgbClr val="FFC1FF"/>
    <a:srgbClr val="FFFF99"/>
    <a:srgbClr val="FFE5FF"/>
    <a:srgbClr val="FFD5D5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885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600" smtClean="0"/>
              <a:t>% -- 0 or more characters</a:t>
            </a:r>
          </a:p>
          <a:p>
            <a:r>
              <a:rPr lang="en-US" altLang="en-US" sz="1600" smtClean="0"/>
              <a:t>_  -- 1 single character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714C78-909D-406F-AB20-6D197563DDBE}" type="slidenum">
              <a:rPr lang="en-US" altLang="en-US" sz="1200">
                <a:solidFill>
                  <a:prstClr val="black"/>
                </a:solidFill>
              </a:rPr>
              <a:pPr/>
              <a:t>23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3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2463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8553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08267"/>
      </p:ext>
    </p:extLst>
  </p:cSld>
  <p:clrMapOvr>
    <a:masterClrMapping/>
  </p:clrMapOvr>
  <p:transition>
    <p:fad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4903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7539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0338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9723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7993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294422"/>
      </p:ext>
    </p:extLst>
  </p:cSld>
  <p:clrMapOvr>
    <a:masterClrMapping/>
  </p:clrMapOvr>
  <p:transition>
    <p:fade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1254"/>
      </p:ext>
    </p:extLst>
  </p:cSld>
  <p:clrMapOvr>
    <a:masterClrMapping/>
  </p:clrMapOvr>
  <p:transition>
    <p:fade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88226"/>
      </p:ext>
    </p:extLst>
  </p:cSld>
  <p:clrMapOvr>
    <a:masterClrMapping/>
  </p:clrMapOvr>
  <p:transition>
    <p:fade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034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1722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18F1E5D-17E5-4F3B-894B-463C86A9251E}" type="slidenum"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51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385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41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245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191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7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74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67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17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71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356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3" descr="bottomba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200"/>
            <a:ext cx="914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spc="-150" dirty="0">
          <a:ln w="3175">
            <a:noFill/>
          </a:ln>
          <a:solidFill>
            <a:srgbClr val="005825"/>
          </a:solidFill>
          <a:latin typeface="+mj-lt"/>
          <a:ea typeface="+mn-ea"/>
          <a:cs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1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Systems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Final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Projection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>
                <a:sym typeface="Symbol" panose="05050102010706020507" pitchFamily="18" charset="2"/>
              </a:rPr>
              <a:t></a:t>
            </a:r>
            <a:r>
              <a:rPr lang="en-GB" altLang="en-US" b="1" baseline="-14000" smtClean="0"/>
              <a:t>col1, . . . , coln</a:t>
            </a:r>
            <a:r>
              <a:rPr lang="en-GB" altLang="en-US" b="1" smtClean="0"/>
              <a:t>(R)</a:t>
            </a:r>
          </a:p>
          <a:p>
            <a:pPr lvl="1" eaLnBrk="1" hangingPunct="1"/>
            <a:r>
              <a:rPr lang="en-GB" altLang="en-US" b="1" smtClean="0"/>
              <a:t>Works on a single relation R and defines a relation that contains a vertical subset of R, extracting the values of specified attributes and eliminating duplicates.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44037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37DC6B-9AF5-46DC-BB8D-1FFD82B4852E}" type="slidenum">
              <a:rPr lang="en-GB" altLang="en-US" sz="1800">
                <a:solidFill>
                  <a:prstClr val="black"/>
                </a:solidFill>
              </a:rPr>
              <a:pPr/>
              <a:t>10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91871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Example - Projection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5538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Produce a list of salaries for all staff, showing only  staffNo, fName, lName, and salary details.</a:t>
            </a:r>
            <a:endParaRPr lang="en-GB" altLang="en-US" b="1" i="1" smtClean="0"/>
          </a:p>
          <a:p>
            <a:pPr lvl="1" eaLnBrk="1" hangingPunct="1">
              <a:lnSpc>
                <a:spcPct val="30000"/>
              </a:lnSpc>
            </a:pPr>
            <a:endParaRPr lang="en-GB" altLang="en-US" b="1" i="1" smtClean="0"/>
          </a:p>
          <a:p>
            <a:pPr lvl="1" eaLnBrk="1" hangingPunct="1">
              <a:buFontTx/>
              <a:buNone/>
            </a:pPr>
            <a:r>
              <a:rPr lang="en-GB" altLang="en-US" b="1" smtClean="0">
                <a:sym typeface="WP MultinationalA Roman" pitchFamily="18" charset="2"/>
              </a:rPr>
              <a:t>	</a:t>
            </a:r>
            <a:r>
              <a:rPr lang="en-GB" altLang="en-US" b="1" smtClean="0">
                <a:sym typeface="Symbol" panose="05050102010706020507" pitchFamily="18" charset="2"/>
              </a:rPr>
              <a:t></a:t>
            </a:r>
            <a:r>
              <a:rPr lang="en-GB" altLang="en-US" b="1" baseline="-14000" smtClean="0"/>
              <a:t>staffNo, fName, lName, salary</a:t>
            </a:r>
            <a:r>
              <a:rPr lang="en-GB" altLang="en-US" b="1" smtClean="0"/>
              <a:t>(Staff)</a:t>
            </a:r>
          </a:p>
        </p:txBody>
      </p:sp>
      <p:pic>
        <p:nvPicPr>
          <p:cNvPr id="172037" name="Picture 5" descr="DS3-Figure 04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284538"/>
            <a:ext cx="388937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45062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66000B-AA2C-41FF-BFCB-2FCD7FC716BC}" type="slidenum">
              <a:rPr lang="en-GB" altLang="en-US" sz="1800">
                <a:solidFill>
                  <a:prstClr val="black"/>
                </a:solidFill>
              </a:rPr>
              <a:pPr/>
              <a:t>11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406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/>
              <a:t>Union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68413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b="1" smtClean="0"/>
              <a:t>R </a:t>
            </a:r>
            <a:r>
              <a:rPr lang="en-GB" altLang="en-US" b="1" smtClean="0">
                <a:sym typeface="Symbol" panose="05050102010706020507" pitchFamily="18" charset="2"/>
              </a:rPr>
              <a:t></a:t>
            </a:r>
            <a:r>
              <a:rPr lang="en-GB" altLang="en-US" b="1" smtClean="0"/>
              <a:t> S</a:t>
            </a:r>
          </a:p>
          <a:p>
            <a:pPr lvl="1" eaLnBrk="1" hangingPunct="1"/>
            <a:r>
              <a:rPr lang="en-GB" altLang="en-US" b="1" smtClean="0"/>
              <a:t>Union of two relations R and S defines a relation that contains all the tuples of R, or S, or both R and S, duplicate tuples being eliminated. </a:t>
            </a:r>
          </a:p>
          <a:p>
            <a:pPr lvl="1" eaLnBrk="1" hangingPunct="1"/>
            <a:r>
              <a:rPr lang="en-GB" altLang="en-US" b="1" smtClean="0"/>
              <a:t>R and S must be union-compatible.</a:t>
            </a:r>
          </a:p>
          <a:p>
            <a:pPr lvl="1" eaLnBrk="1" hangingPunct="1">
              <a:buFontTx/>
              <a:buNone/>
            </a:pPr>
            <a:endParaRPr lang="en-GB" altLang="en-US" b="1" smtClean="0"/>
          </a:p>
          <a:p>
            <a:pPr eaLnBrk="1" hangingPunct="1"/>
            <a:r>
              <a:rPr lang="en-GB" altLang="en-US" b="1" smtClean="0"/>
              <a:t>If R and S have </a:t>
            </a:r>
            <a:r>
              <a:rPr lang="en-GB" altLang="en-US" b="1" i="1" smtClean="0"/>
              <a:t>I</a:t>
            </a:r>
            <a:r>
              <a:rPr lang="en-GB" altLang="en-US" b="1" smtClean="0"/>
              <a:t> and </a:t>
            </a:r>
            <a:r>
              <a:rPr lang="en-GB" altLang="en-US" b="1" i="1" smtClean="0"/>
              <a:t>J</a:t>
            </a:r>
            <a:r>
              <a:rPr lang="en-GB" altLang="en-US" b="1" smtClean="0"/>
              <a:t> tuples, respectively, union is obtained by concatenating them into one relation with a maximum of (</a:t>
            </a:r>
            <a:r>
              <a:rPr lang="en-GB" altLang="en-US" b="1" i="1" smtClean="0"/>
              <a:t>I</a:t>
            </a:r>
            <a:r>
              <a:rPr lang="en-GB" altLang="en-US" b="1" smtClean="0"/>
              <a:t> + </a:t>
            </a:r>
            <a:r>
              <a:rPr lang="en-GB" altLang="en-US" b="1" i="1" smtClean="0"/>
              <a:t>J</a:t>
            </a:r>
            <a:r>
              <a:rPr lang="en-GB" altLang="en-US" b="1" smtClean="0"/>
              <a:t>) tuples.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46085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B1FC69-538D-49FC-9376-258DEB428209}" type="slidenum">
              <a:rPr lang="en-GB" altLang="en-US" sz="1800">
                <a:solidFill>
                  <a:prstClr val="black"/>
                </a:solidFill>
              </a:rPr>
              <a:pPr/>
              <a:t>12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2393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050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Intersection</a:t>
            </a:r>
          </a:p>
        </p:txBody>
      </p:sp>
      <p:sp>
        <p:nvSpPr>
          <p:cNvPr id="191491" name="Rectangle 2051"/>
          <p:cNvSpPr>
            <a:spLocks noGrp="1" noChangeArrowheads="1"/>
          </p:cNvSpPr>
          <p:nvPr>
            <p:ph idx="1"/>
          </p:nvPr>
        </p:nvSpPr>
        <p:spPr>
          <a:xfrm>
            <a:off x="533400" y="1341438"/>
            <a:ext cx="7727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</a:t>
            </a:r>
            <a:r>
              <a:rPr lang="en-GB" altLang="en-US" b="1" noProof="1" smtClean="0">
                <a:sym typeface="Symbol" panose="05050102010706020507" pitchFamily="18" charset="2"/>
              </a:rPr>
              <a:t></a:t>
            </a:r>
            <a:r>
              <a:rPr lang="en-GB" altLang="en-US" b="1" smtClean="0"/>
              <a:t> S</a:t>
            </a:r>
          </a:p>
          <a:p>
            <a:pPr lvl="1" eaLnBrk="1" hangingPunct="1"/>
            <a:r>
              <a:rPr lang="en-GB" altLang="en-US" b="1" smtClean="0"/>
              <a:t>Defines a relation consisting of the set of all tuples that are in both R and S. </a:t>
            </a:r>
          </a:p>
          <a:p>
            <a:pPr lvl="1" eaLnBrk="1" hangingPunct="1"/>
            <a:r>
              <a:rPr lang="en-GB" altLang="en-US" b="1" smtClean="0"/>
              <a:t>R and S must be union-compatible.</a:t>
            </a:r>
          </a:p>
          <a:p>
            <a:pPr lvl="1" eaLnBrk="1" hangingPunct="1"/>
            <a:endParaRPr lang="en-GB" altLang="en-US" b="1" smtClean="0"/>
          </a:p>
          <a:p>
            <a:pPr algn="just" eaLnBrk="1" hangingPunct="1"/>
            <a:r>
              <a:rPr lang="en-GB" altLang="en-US" b="1" smtClean="0"/>
              <a:t>Expressed using basic operations:</a:t>
            </a:r>
            <a:endParaRPr lang="en-GB" altLang="en-US" smtClean="0">
              <a:latin typeface="Times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GB" altLang="en-US" b="1" i="1" noProof="1" smtClean="0"/>
              <a:t>	</a:t>
            </a:r>
            <a:r>
              <a:rPr lang="en-GB" altLang="en-US" b="1" noProof="1" smtClean="0"/>
              <a:t>R </a:t>
            </a:r>
            <a:r>
              <a:rPr lang="en-GB" altLang="en-US" b="1" noProof="1" smtClean="0">
                <a:sym typeface="Symbol" panose="05050102010706020507" pitchFamily="18" charset="2"/>
              </a:rPr>
              <a:t></a:t>
            </a:r>
            <a:r>
              <a:rPr lang="en-GB" altLang="en-US" b="1" noProof="1" smtClean="0"/>
              <a:t> S = R – (R – S)</a:t>
            </a:r>
            <a:endParaRPr lang="en-GB" altLang="en-US" b="1" smtClean="0"/>
          </a:p>
        </p:txBody>
      </p:sp>
      <p:sp>
        <p:nvSpPr>
          <p:cNvPr id="50180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50181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F0380B-D0D0-4453-AB39-11266357B3C3}" type="slidenum">
              <a:rPr lang="en-GB" altLang="en-US" sz="1800">
                <a:solidFill>
                  <a:prstClr val="black"/>
                </a:solidFill>
              </a:rPr>
              <a:pPr/>
              <a:t>13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9556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Cartesian product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X S	</a:t>
            </a:r>
          </a:p>
          <a:p>
            <a:pPr lvl="1" eaLnBrk="1" hangingPunct="1"/>
            <a:r>
              <a:rPr lang="en-GB" altLang="en-US" b="1" smtClean="0"/>
              <a:t>Defines a relation that is the concatenation of every tuple of relation R with every tuple of relation S.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52229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A68989-7A7C-4017-A6AA-3E25B80F61EB}" type="slidenum">
              <a:rPr lang="en-GB" altLang="en-US" sz="1800">
                <a:solidFill>
                  <a:prstClr val="black"/>
                </a:solidFill>
              </a:rPr>
              <a:pPr/>
              <a:t>14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335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Set Difference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8413"/>
            <a:ext cx="8229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– S</a:t>
            </a:r>
          </a:p>
          <a:p>
            <a:pPr lvl="1" eaLnBrk="1" hangingPunct="1"/>
            <a:r>
              <a:rPr lang="en-GB" altLang="en-US" b="1" smtClean="0"/>
              <a:t>Defines a relation consisting of the tuples that are in relation R, but not in S. </a:t>
            </a:r>
          </a:p>
          <a:p>
            <a:pPr lvl="1" eaLnBrk="1" hangingPunct="1"/>
            <a:r>
              <a:rPr lang="en-GB" altLang="en-US" b="1" smtClean="0"/>
              <a:t>R and S must be union-compatible.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48133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9F2223-37B5-44FE-B706-4ED410F3B0E1}" type="slidenum">
              <a:rPr lang="en-GB" altLang="en-US" sz="1800">
                <a:solidFill>
                  <a:prstClr val="black"/>
                </a:solidFill>
              </a:rPr>
              <a:pPr/>
              <a:t>15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0772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 eaLnBrk="1" hangingPunct="1">
              <a:defRPr/>
            </a:pPr>
            <a:r>
              <a:rPr lang="en-GB" b="1"/>
              <a:t>Theta join (</a:t>
            </a:r>
            <a:r>
              <a:rPr lang="en-GB" b="1">
                <a:sym typeface="Symbol" pitchFamily="18" charset="2"/>
              </a:rPr>
              <a:t></a:t>
            </a:r>
            <a:r>
              <a:rPr lang="en-GB" b="1"/>
              <a:t>-join)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7727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R       </a:t>
            </a:r>
            <a:r>
              <a:rPr lang="en-GB" altLang="en-US" b="1" baseline="-20000" smtClean="0"/>
              <a:t>F</a:t>
            </a:r>
            <a:r>
              <a:rPr lang="en-GB" altLang="en-US" b="1" smtClean="0"/>
              <a:t>S	</a:t>
            </a:r>
          </a:p>
          <a:p>
            <a:pPr lvl="1" eaLnBrk="1" hangingPunct="1"/>
            <a:r>
              <a:rPr lang="en-GB" altLang="en-US" b="1" smtClean="0"/>
              <a:t>Defines a relation that contains tuples satisfying the predicate F from the Cartesian product of R and S. </a:t>
            </a:r>
          </a:p>
          <a:p>
            <a:pPr lvl="1" eaLnBrk="1" hangingPunct="1"/>
            <a:r>
              <a:rPr lang="en-GB" altLang="en-US" b="1" smtClean="0"/>
              <a:t>The predicate F is of the form R.a</a:t>
            </a:r>
            <a:r>
              <a:rPr lang="en-GB" altLang="en-US" b="1" baseline="-20000" smtClean="0"/>
              <a:t>i</a:t>
            </a:r>
            <a:r>
              <a:rPr lang="en-GB" altLang="en-US" b="1" smtClean="0"/>
              <a:t> </a:t>
            </a:r>
            <a:r>
              <a:rPr lang="en-GB" altLang="en-US" b="1" smtClean="0">
                <a:sym typeface="Symbol" panose="05050102010706020507" pitchFamily="18" charset="2"/>
              </a:rPr>
              <a:t></a:t>
            </a:r>
            <a:r>
              <a:rPr lang="en-GB" altLang="en-US" b="1" smtClean="0"/>
              <a:t> S.b</a:t>
            </a:r>
            <a:r>
              <a:rPr lang="en-GB" altLang="en-US" b="1" baseline="-20000" smtClean="0"/>
              <a:t>i</a:t>
            </a:r>
            <a:r>
              <a:rPr lang="en-GB" altLang="en-US" b="1" smtClean="0"/>
              <a:t> where </a:t>
            </a:r>
            <a:r>
              <a:rPr lang="en-GB" altLang="en-US" b="1" smtClean="0">
                <a:sym typeface="Symbol" panose="05050102010706020507" pitchFamily="18" charset="2"/>
              </a:rPr>
              <a:t></a:t>
            </a:r>
            <a:r>
              <a:rPr lang="en-GB" altLang="en-US" b="1" smtClean="0"/>
              <a:t> may be one of the comparison operators (&lt;, </a:t>
            </a:r>
            <a:r>
              <a:rPr lang="en-GB" altLang="en-US" b="1" smtClean="0">
                <a:sym typeface="Symbol" panose="05050102010706020507" pitchFamily="18" charset="2"/>
              </a:rPr>
              <a:t></a:t>
            </a:r>
            <a:r>
              <a:rPr lang="en-GB" altLang="en-US" b="1" smtClean="0"/>
              <a:t>, &gt;, </a:t>
            </a:r>
            <a:r>
              <a:rPr lang="en-GB" altLang="en-US" b="1" smtClean="0">
                <a:sym typeface="Symbol" panose="05050102010706020507" pitchFamily="18" charset="2"/>
              </a:rPr>
              <a:t></a:t>
            </a:r>
            <a:r>
              <a:rPr lang="en-GB" altLang="en-US" b="1" smtClean="0"/>
              <a:t>, =, </a:t>
            </a:r>
            <a:r>
              <a:rPr lang="en-GB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GB" altLang="en-US" b="1" smtClean="0"/>
              <a:t>).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1524000" y="1484313"/>
            <a:ext cx="304800" cy="244475"/>
            <a:chOff x="2448" y="9360"/>
            <a:chExt cx="288" cy="144"/>
          </a:xfrm>
        </p:grpSpPr>
        <p:sp>
          <p:nvSpPr>
            <p:cNvPr id="57351" name="Line 5"/>
            <p:cNvSpPr>
              <a:spLocks noChangeShapeType="1"/>
            </p:cNvSpPr>
            <p:nvPr/>
          </p:nvSpPr>
          <p:spPr bwMode="auto">
            <a:xfrm>
              <a:off x="2448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352" name="Line 6"/>
            <p:cNvSpPr>
              <a:spLocks noChangeShapeType="1"/>
            </p:cNvSpPr>
            <p:nvPr/>
          </p:nvSpPr>
          <p:spPr bwMode="auto">
            <a:xfrm>
              <a:off x="2736" y="936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353" name="Line 7"/>
            <p:cNvSpPr>
              <a:spLocks noChangeShapeType="1"/>
            </p:cNvSpPr>
            <p:nvPr/>
          </p:nvSpPr>
          <p:spPr bwMode="auto">
            <a:xfrm flipV="1"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354" name="Line 8"/>
            <p:cNvSpPr>
              <a:spLocks noChangeShapeType="1"/>
            </p:cNvSpPr>
            <p:nvPr/>
          </p:nvSpPr>
          <p:spPr bwMode="auto">
            <a:xfrm>
              <a:off x="2448" y="9360"/>
              <a:ext cx="28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57350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D31AA5-BD6B-431C-8014-C970D8EB01E1}" type="slidenum">
              <a:rPr lang="en-GB" altLang="en-US" sz="1800">
                <a:solidFill>
                  <a:prstClr val="black"/>
                </a:solidFill>
              </a:rPr>
              <a:pPr/>
              <a:t>16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714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Chapters 6-8 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clauses in 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in lecture slides and reading materials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71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/>
          <a:lstStyle/>
          <a:p>
            <a:pPr algn="just" eaLnBrk="1" hangingPunct="1">
              <a:defRPr/>
            </a:pPr>
            <a:r>
              <a:rPr sz="4000" b="1"/>
              <a:t>SELECT Statement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353425" cy="4572000"/>
          </a:xfrm>
        </p:spPr>
        <p:txBody>
          <a:bodyPr/>
          <a:lstStyle/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FROM	Specifies table(s) to be used.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WHERE	Filters rows.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GROUP BY	Forms groups of rows with same</a:t>
            </a:r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	column value.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HAVING	Filters groups subject to some</a:t>
            </a:r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	condition.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SELECT	Specifies which columns are to</a:t>
            </a:r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	appear in output.</a:t>
            </a:r>
          </a:p>
          <a:p>
            <a:pPr algn="just" eaLnBrk="1" hangingPunct="1">
              <a:buFont typeface="Monotype Sorts"/>
              <a:buNone/>
            </a:pPr>
            <a:r>
              <a:rPr lang="en-US" altLang="en-US" b="1" smtClean="0"/>
              <a:t>ORDER BY 	Specifies the order of the output.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b="0" smtClean="0">
                <a:solidFill>
                  <a:srgbClr val="000000"/>
                </a:solidFill>
              </a:rPr>
              <a:t>Pearson Education © 2014</a:t>
            </a:r>
          </a:p>
        </p:txBody>
      </p:sp>
      <p:sp>
        <p:nvSpPr>
          <p:cNvPr id="51205" name="Slide Number Placeholder 3"/>
          <p:cNvSpPr txBox="1">
            <a:spLocks/>
          </p:cNvSpPr>
          <p:nvPr/>
        </p:nvSpPr>
        <p:spPr bwMode="auto">
          <a:xfrm>
            <a:off x="8532813" y="6310313"/>
            <a:ext cx="611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7F91FC2-BC37-40A7-B1E3-63D8CF103B91}" type="slidenum">
              <a:rPr lang="en-GB" altLang="en-US" sz="18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10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6F5C85-551B-4699-8137-B693287CE5BE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Query Sublanguage of SQL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8382000" cy="3581400"/>
          </a:xfrm>
        </p:spPr>
        <p:txBody>
          <a:bodyPr/>
          <a:lstStyle/>
          <a:p>
            <a:pPr>
              <a:defRPr/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Tuple variable </a:t>
            </a:r>
            <a:r>
              <a:rPr lang="en-US" altLang="en-US" sz="2800" smtClean="0"/>
              <a:t> C ranges over rows of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800" smtClean="0"/>
              <a:t>.</a:t>
            </a:r>
          </a:p>
          <a:p>
            <a:pPr>
              <a:defRPr/>
            </a:pPr>
            <a:r>
              <a:rPr lang="en-US" altLang="en-US" sz="2800" smtClean="0"/>
              <a:t>Evaluation strategy: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clause produces Cartesian product of listed tables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 clause assigns rows to C in sequence and produces table containing only rows satisfying condition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 clause retains listed columns</a:t>
            </a:r>
          </a:p>
          <a:p>
            <a:pPr>
              <a:defRPr/>
            </a:pPr>
            <a:r>
              <a:rPr lang="en-US" altLang="en-US" sz="2800" smtClean="0"/>
              <a:t>Equivalent to:  </a:t>
            </a:r>
            <a:r>
              <a:rPr lang="en-US" altLang="en-US" sz="2800" smtClean="0"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CrsName</a:t>
            </a:r>
            <a:r>
              <a:rPr lang="en-US" altLang="en-US" sz="2800" smtClean="0">
                <a:sym typeface="Symbol" panose="05050102010706020507" pitchFamily="18" charset="2"/>
              </a:rPr>
              <a:t>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DeptId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=‘CS’</a:t>
            </a:r>
            <a:r>
              <a:rPr lang="en-US" altLang="en-US" sz="2800" smtClean="0">
                <a:sym typeface="Symbol" panose="05050102010706020507" pitchFamily="18" charset="2"/>
              </a:rPr>
              <a:t>(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r>
              <a:rPr lang="en-US" altLang="en-US" sz="2800" smtClean="0">
                <a:sym typeface="Symbol" panose="05050102010706020507" pitchFamily="18" charset="2"/>
              </a:rPr>
              <a:t>)</a:t>
            </a:r>
            <a:endParaRPr lang="en-US" altLang="en-US" sz="280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44592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  </a:t>
            </a:r>
            <a:r>
              <a:rPr lang="en-US" altLang="en-US" sz="3200" smtClean="0">
                <a:solidFill>
                  <a:prstClr val="black"/>
                </a:solidFill>
              </a:rPr>
              <a:t>C.</a:t>
            </a:r>
            <a:r>
              <a:rPr lang="en-US" altLang="en-US" sz="3200" i="1" smtClean="0">
                <a:solidFill>
                  <a:prstClr val="black"/>
                </a:solidFill>
              </a:rPr>
              <a:t>CrsName</a:t>
            </a:r>
            <a:endParaRPr lang="en-US" altLang="en-US" sz="3200" i="1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3200" smtClean="0">
                <a:solidFill>
                  <a:prstClr val="black"/>
                </a:solidFill>
                <a:latin typeface="Century Gothic" panose="020B0502020202020204" pitchFamily="34" charset="0"/>
              </a:rPr>
              <a:t>FROM  </a:t>
            </a:r>
            <a:r>
              <a:rPr lang="en-US" altLang="en-US" sz="32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3200" smtClean="0">
                <a:solidFill>
                  <a:prstClr val="black"/>
                </a:solidFill>
              </a:rPr>
              <a:t> C</a:t>
            </a:r>
          </a:p>
          <a:p>
            <a:pPr>
              <a:defRPr/>
            </a:pPr>
            <a:r>
              <a:rPr lang="en-US" altLang="en-US" sz="3200" smtClean="0">
                <a:solidFill>
                  <a:prstClr val="black"/>
                </a:solidFill>
                <a:latin typeface="Century Gothic" panose="020B0502020202020204" pitchFamily="34" charset="0"/>
              </a:rPr>
              <a:t>WHERE  </a:t>
            </a:r>
            <a:r>
              <a:rPr lang="en-US" altLang="en-US" sz="3200" smtClean="0">
                <a:solidFill>
                  <a:prstClr val="black"/>
                </a:solidFill>
              </a:rPr>
              <a:t>C.</a:t>
            </a:r>
            <a:r>
              <a:rPr lang="en-US" altLang="en-US" sz="3200" i="1" smtClean="0">
                <a:solidFill>
                  <a:prstClr val="black"/>
                </a:solidFill>
              </a:rPr>
              <a:t>DeptId</a:t>
            </a:r>
            <a:r>
              <a:rPr lang="en-US" altLang="en-US" sz="3200" smtClean="0">
                <a:solidFill>
                  <a:prstClr val="black"/>
                </a:solidFill>
              </a:rPr>
              <a:t> = ‘CS’</a:t>
            </a:r>
            <a:endParaRPr lang="en-US" altLang="en-US" sz="320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3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5, 6-8, 14-15, and 22 in your textbook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B46FDA-C132-45AD-B81D-337A9BBEB42F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Join Queries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List CS courses taught in S2000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Tuple variables clarify meaning.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Join condition “C.</a:t>
            </a:r>
            <a:r>
              <a:rPr lang="en-US" altLang="en-US" sz="2800" i="1" smtClean="0"/>
              <a:t>CrsCode</a:t>
            </a:r>
            <a:r>
              <a:rPr lang="en-US" altLang="en-US" sz="2800" smtClean="0"/>
              <a:t>=T.</a:t>
            </a:r>
            <a:r>
              <a:rPr lang="en-US" altLang="en-US" sz="2800" i="1" smtClean="0"/>
              <a:t>CrsCode</a:t>
            </a:r>
            <a:r>
              <a:rPr lang="en-US" altLang="en-US" sz="2800" smtClean="0"/>
              <a:t>”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relates facts to each other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Selection condition “ T.</a:t>
            </a:r>
            <a:r>
              <a:rPr lang="en-US" altLang="en-US" sz="2800" i="1" smtClean="0"/>
              <a:t>Semester</a:t>
            </a:r>
            <a:r>
              <a:rPr lang="en-US" altLang="en-US" sz="2800" smtClean="0"/>
              <a:t>=‘S2000’ ”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eliminates irrelevant rows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Equivalent (using natural join) to: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889125" y="1057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prstClr val="black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 </a:t>
            </a:r>
            <a:r>
              <a:rPr lang="en-US" altLang="en-US" sz="2400" smtClean="0">
                <a:solidFill>
                  <a:prstClr val="black"/>
                </a:solidFill>
              </a:rPr>
              <a:t> C.</a:t>
            </a:r>
            <a:r>
              <a:rPr lang="en-US" altLang="en-US" sz="2400" i="1" smtClean="0">
                <a:solidFill>
                  <a:prstClr val="black"/>
                </a:solidFill>
              </a:rPr>
              <a:t>CrsName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FROM</a:t>
            </a:r>
            <a:r>
              <a:rPr lang="en-US" altLang="en-US" sz="2400" smtClean="0">
                <a:solidFill>
                  <a:prstClr val="black"/>
                </a:solidFill>
              </a:rPr>
              <a:t> 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smtClean="0">
                <a:solidFill>
                  <a:prstClr val="black"/>
                </a:solidFill>
              </a:rPr>
              <a:t> C,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smtClean="0">
                <a:solidFill>
                  <a:prstClr val="black"/>
                </a:solidFill>
              </a:rPr>
              <a:t> T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WHERE </a:t>
            </a:r>
            <a:r>
              <a:rPr lang="en-US" altLang="en-US" sz="2400" smtClean="0">
                <a:solidFill>
                  <a:prstClr val="black"/>
                </a:solidFill>
              </a:rPr>
              <a:t> C.</a:t>
            </a:r>
            <a:r>
              <a:rPr lang="en-US" altLang="en-US" sz="2400" i="1" smtClean="0">
                <a:solidFill>
                  <a:prstClr val="black"/>
                </a:solidFill>
              </a:rPr>
              <a:t>CrsCode</a:t>
            </a:r>
            <a:r>
              <a:rPr lang="en-US" altLang="en-US" sz="2400" smtClean="0">
                <a:solidFill>
                  <a:prstClr val="black"/>
                </a:solidFill>
              </a:rPr>
              <a:t>=T.</a:t>
            </a:r>
            <a:r>
              <a:rPr lang="en-US" altLang="en-US" sz="2400" i="1" smtClean="0">
                <a:solidFill>
                  <a:prstClr val="black"/>
                </a:solidFill>
              </a:rPr>
              <a:t>CrsCode</a:t>
            </a:r>
            <a:r>
              <a:rPr lang="en-US" altLang="en-US" sz="2400" smtClean="0">
                <a:solidFill>
                  <a:prstClr val="black"/>
                </a:solidFill>
              </a:rPr>
              <a:t> </a:t>
            </a: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AND </a:t>
            </a:r>
            <a:r>
              <a:rPr lang="en-US" altLang="en-US" sz="2400" smtClean="0">
                <a:solidFill>
                  <a:prstClr val="black"/>
                </a:solidFill>
              </a:rPr>
              <a:t>T.</a:t>
            </a:r>
            <a:r>
              <a:rPr lang="en-US" altLang="en-US" sz="2400" i="1" smtClean="0">
                <a:solidFill>
                  <a:prstClr val="black"/>
                </a:solidFill>
              </a:rPr>
              <a:t>Semester</a:t>
            </a:r>
            <a:r>
              <a:rPr lang="en-US" altLang="en-US" sz="2400" smtClean="0">
                <a:solidFill>
                  <a:prstClr val="black"/>
                </a:solidFill>
              </a:rPr>
              <a:t>=‘S2000’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90600" y="5334000"/>
            <a:ext cx="2414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i="1" smtClean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CrsName</a:t>
            </a:r>
            <a:r>
              <a:rPr lang="en-US" altLang="en-US" sz="2800" smtClean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endParaRPr lang="en-US" altLang="en-US" sz="280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191000" y="5334000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Semester=‘</a:t>
            </a:r>
            <a:r>
              <a:rPr lang="en-US" sz="2800" baseline="-25000">
                <a:solidFill>
                  <a:prstClr val="black"/>
                </a:solidFill>
                <a:sym typeface="Symbol" pitchFamily="18" charset="2"/>
              </a:rPr>
              <a:t>S2000’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sz="28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>
                <a:solidFill>
                  <a:prstClr val="black"/>
                </a:solidFill>
              </a:rPr>
              <a:t>) )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898525" y="5851525"/>
            <a:ext cx="683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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CrsName </a:t>
            </a: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(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Sem=‘</a:t>
            </a:r>
            <a:r>
              <a:rPr lang="en-US" sz="2800" baseline="-25000">
                <a:solidFill>
                  <a:prstClr val="black"/>
                </a:solidFill>
                <a:sym typeface="Symbol" pitchFamily="18" charset="2"/>
              </a:rPr>
              <a:t>S2000’</a:t>
            </a:r>
            <a:r>
              <a:rPr lang="en-US" sz="2800" i="1" baseline="-250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sz="28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Course</a:t>
            </a:r>
            <a:r>
              <a:rPr lang="en-US" sz="2800" i="1">
                <a:solidFill>
                  <a:prstClr val="black"/>
                </a:solidFill>
                <a:sym typeface="Symbol" pitchFamily="18" charset="2"/>
              </a:rPr>
              <a:t>           </a:t>
            </a:r>
            <a:r>
              <a:rPr lang="en-US" sz="28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800">
                <a:solidFill>
                  <a:prstClr val="black"/>
                </a:solidFill>
                <a:sym typeface="Symbol" pitchFamily="18" charset="2"/>
              </a:rPr>
              <a:t>) )</a:t>
            </a:r>
          </a:p>
        </p:txBody>
      </p:sp>
      <p:grpSp>
        <p:nvGrpSpPr>
          <p:cNvPr id="34826" name="Group 21"/>
          <p:cNvGrpSpPr>
            <a:grpSpLocks/>
          </p:cNvGrpSpPr>
          <p:nvPr/>
        </p:nvGrpSpPr>
        <p:grpSpPr bwMode="auto">
          <a:xfrm>
            <a:off x="5257800" y="6019800"/>
            <a:ext cx="457200" cy="152400"/>
            <a:chOff x="2352" y="2064"/>
            <a:chExt cx="288" cy="96"/>
          </a:xfrm>
        </p:grpSpPr>
        <p:sp>
          <p:nvSpPr>
            <p:cNvPr id="34830" name="AutoShape 22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4831" name="AutoShape 23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</p:grpSp>
      <p:grpSp>
        <p:nvGrpSpPr>
          <p:cNvPr id="34827" name="Group 24"/>
          <p:cNvGrpSpPr>
            <a:grpSpLocks/>
          </p:cNvGrpSpPr>
          <p:nvPr/>
        </p:nvGrpSpPr>
        <p:grpSpPr bwMode="auto">
          <a:xfrm>
            <a:off x="3657600" y="5562600"/>
            <a:ext cx="457200" cy="152400"/>
            <a:chOff x="2352" y="2064"/>
            <a:chExt cx="288" cy="96"/>
          </a:xfrm>
        </p:grpSpPr>
        <p:sp>
          <p:nvSpPr>
            <p:cNvPr id="34828" name="AutoShape 25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4829" name="AutoShape 26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50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28C007-B3D7-4997-BF91-D349B61B70C7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smtClean="0"/>
              <a:t>Correspondence Between SQL and Relational Algebra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1651000"/>
            <a:ext cx="8012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 sz="2400" smtClean="0">
                <a:solidFill>
                  <a:prstClr val="black"/>
                </a:solidFill>
              </a:rPr>
              <a:t>   C.</a:t>
            </a:r>
            <a:r>
              <a:rPr lang="en-US" altLang="en-US" sz="2400" i="1" smtClean="0">
                <a:solidFill>
                  <a:prstClr val="black"/>
                </a:solidFill>
              </a:rPr>
              <a:t>CrsName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FROM</a:t>
            </a:r>
            <a:r>
              <a:rPr lang="en-US" altLang="en-US" sz="2400" smtClean="0">
                <a:solidFill>
                  <a:prstClr val="black"/>
                </a:solidFill>
              </a:rPr>
              <a:t>  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smtClean="0">
                <a:solidFill>
                  <a:prstClr val="black"/>
                </a:solidFill>
              </a:rPr>
              <a:t> C,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smtClean="0">
                <a:solidFill>
                  <a:prstClr val="black"/>
                </a:solidFill>
              </a:rPr>
              <a:t> T</a:t>
            </a:r>
          </a:p>
          <a:p>
            <a:pPr>
              <a:defRPr/>
            </a:pP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WHERE</a:t>
            </a:r>
            <a:r>
              <a:rPr lang="en-US" altLang="en-US" sz="2400" smtClean="0">
                <a:solidFill>
                  <a:prstClr val="black"/>
                </a:solidFill>
              </a:rPr>
              <a:t>   C.</a:t>
            </a:r>
            <a:r>
              <a:rPr lang="en-US" altLang="en-US" sz="2400" i="1" smtClean="0">
                <a:solidFill>
                  <a:prstClr val="black"/>
                </a:solidFill>
              </a:rPr>
              <a:t>CrsCode </a:t>
            </a:r>
            <a:r>
              <a:rPr lang="en-US" altLang="en-US" sz="2400" smtClean="0">
                <a:solidFill>
                  <a:prstClr val="black"/>
                </a:solidFill>
              </a:rPr>
              <a:t>= T.</a:t>
            </a:r>
            <a:r>
              <a:rPr lang="en-US" altLang="en-US" sz="2400" i="1" smtClean="0">
                <a:solidFill>
                  <a:prstClr val="black"/>
                </a:solidFill>
              </a:rPr>
              <a:t>CrsCode</a:t>
            </a:r>
            <a:r>
              <a:rPr lang="en-US" altLang="en-US" sz="2400" smtClean="0">
                <a:solidFill>
                  <a:prstClr val="black"/>
                </a:solidFill>
              </a:rPr>
              <a:t>  </a:t>
            </a:r>
            <a:r>
              <a:rPr lang="en-US" altLang="en-US" smtClean="0">
                <a:solidFill>
                  <a:prstClr val="black"/>
                </a:solidFill>
                <a:latin typeface="Century Gothic" panose="020B0502020202020204" pitchFamily="34" charset="0"/>
              </a:rPr>
              <a:t>AND</a:t>
            </a:r>
            <a:r>
              <a:rPr lang="en-US" altLang="en-US" sz="2400" smtClean="0">
                <a:solidFill>
                  <a:prstClr val="black"/>
                </a:solidFill>
                <a:latin typeface="Century Gothic" panose="020B0502020202020204" pitchFamily="34" charset="0"/>
              </a:rPr>
              <a:t>  </a:t>
            </a:r>
            <a:r>
              <a:rPr lang="en-US" altLang="en-US" sz="2400" smtClean="0">
                <a:solidFill>
                  <a:prstClr val="black"/>
                </a:solidFill>
              </a:rPr>
              <a:t>T.</a:t>
            </a:r>
            <a:r>
              <a:rPr lang="en-US" altLang="en-US" sz="2400" i="1" smtClean="0">
                <a:solidFill>
                  <a:prstClr val="black"/>
                </a:solidFill>
              </a:rPr>
              <a:t>Semester </a:t>
            </a:r>
            <a:r>
              <a:rPr lang="en-US" altLang="en-US" sz="2400" smtClean="0">
                <a:solidFill>
                  <a:prstClr val="black"/>
                </a:solidFill>
              </a:rPr>
              <a:t>= ‘S2000’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2971800"/>
            <a:ext cx="288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</a:rPr>
              <a:t>Also equivalent to: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219200" y="3429000"/>
            <a:ext cx="67548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i="1" smtClean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CrsName </a:t>
            </a:r>
            <a:r>
              <a:rPr lang="en-US" altLang="en-US" sz="2800" i="1" smtClean="0">
                <a:solidFill>
                  <a:prstClr val="black"/>
                </a:solidFill>
                <a:sym typeface="Symbol" panose="05050102010706020507" pitchFamily="18" charset="2"/>
              </a:rPr>
              <a:t></a:t>
            </a:r>
            <a:r>
              <a:rPr lang="en-US" altLang="en-US" sz="24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C_</a:t>
            </a:r>
            <a:r>
              <a:rPr lang="en-US" altLang="en-US" sz="2800" i="1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CrsCode=T_CrsCode AND Semester=‘</a:t>
            </a:r>
            <a:r>
              <a:rPr lang="en-US" altLang="en-US" sz="2800" baseline="-25000" smtClean="0">
                <a:solidFill>
                  <a:prstClr val="black"/>
                </a:solidFill>
                <a:sym typeface="Symbol" panose="05050102010706020507" pitchFamily="18" charset="2"/>
              </a:rPr>
              <a:t>S2000’</a:t>
            </a:r>
            <a:endParaRPr lang="en-US" altLang="en-US" sz="2400" smtClean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 sz="2400" i="1" smtClean="0">
                <a:solidFill>
                  <a:prstClr val="black"/>
                </a:solidFill>
              </a:rPr>
              <a:t>       </a:t>
            </a:r>
            <a:r>
              <a:rPr lang="en-US" altLang="en-US" sz="2400" smtClean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r>
              <a:rPr lang="en-US" altLang="en-US" sz="2400" smtClean="0">
                <a:solidFill>
                  <a:prstClr val="black"/>
                </a:solidFill>
              </a:rPr>
              <a:t> [</a:t>
            </a:r>
            <a:r>
              <a:rPr lang="en-US" altLang="en-US" sz="2400" i="1" smtClean="0">
                <a:solidFill>
                  <a:prstClr val="black"/>
                </a:solidFill>
              </a:rPr>
              <a:t>C_CrsCode, DeptId, CrsName, Desc</a:t>
            </a:r>
            <a:r>
              <a:rPr lang="en-US" altLang="en-US" sz="2800" smtClean="0">
                <a:solidFill>
                  <a:prstClr val="black"/>
                </a:solidFill>
              </a:rPr>
              <a:t>]</a:t>
            </a:r>
            <a:r>
              <a:rPr lang="en-US" altLang="en-US" sz="2800" i="1" smtClean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altLang="en-US" sz="2800" i="1" smtClean="0">
                <a:solidFill>
                  <a:prstClr val="black"/>
                </a:solidFill>
              </a:rPr>
              <a:t>            </a:t>
            </a:r>
            <a:r>
              <a:rPr lang="en-US" altLang="en-US" sz="2400" smtClean="0">
                <a:solidFill>
                  <a:prstClr val="black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400" i="1" smtClean="0">
                <a:solidFill>
                  <a:prstClr val="black"/>
                </a:solidFill>
                <a:sym typeface="Symbol" panose="05050102010706020507" pitchFamily="18" charset="2"/>
              </a:rPr>
              <a:t>  </a:t>
            </a:r>
            <a:r>
              <a:rPr lang="en-US" altLang="en-US" sz="240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Teaching</a:t>
            </a:r>
            <a:r>
              <a:rPr lang="en-US" altLang="en-US" sz="2800" smtClean="0">
                <a:solidFill>
                  <a:prstClr val="black"/>
                </a:solidFill>
              </a:rPr>
              <a:t> [</a:t>
            </a:r>
            <a:r>
              <a:rPr lang="en-US" altLang="en-US" sz="2400" i="1" smtClean="0">
                <a:solidFill>
                  <a:prstClr val="black"/>
                </a:solidFill>
              </a:rPr>
              <a:t>ProfId, T_CrsCode, Semester</a:t>
            </a:r>
            <a:r>
              <a:rPr lang="en-US" altLang="en-US" sz="2800" smtClean="0">
                <a:solidFill>
                  <a:prstClr val="black"/>
                </a:solidFill>
              </a:rPr>
              <a:t>])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1000" y="5029200"/>
            <a:ext cx="76581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>
                <a:solidFill>
                  <a:prstClr val="black"/>
                </a:solidFill>
              </a:rPr>
              <a:t> </a:t>
            </a:r>
            <a:r>
              <a:rPr lang="en-US" altLang="en-US" sz="2400">
                <a:solidFill>
                  <a:prstClr val="black"/>
                </a:solidFill>
              </a:rPr>
              <a:t>This is the simplest evaluation algorithm for </a:t>
            </a:r>
            <a:r>
              <a:rPr lang="en-US" altLang="en-US" sz="2400">
                <a:solidFill>
                  <a:prstClr val="black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 sz="2400">
                <a:solidFill>
                  <a:prstClr val="black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prstClr val="black"/>
                </a:solidFill>
              </a:rPr>
              <a:t> Relational algebra expressions are procedural.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prstClr val="black"/>
                </a:solidFill>
              </a:rPr>
              <a:t> Which of the two equivalent expressions is more easily evaluated?</a:t>
            </a:r>
          </a:p>
        </p:txBody>
      </p:sp>
    </p:spTree>
    <p:extLst>
      <p:ext uri="{BB962C8B-B14F-4D97-AF65-F5344CB8AC3E}">
        <p14:creationId xmlns:p14="http://schemas.microsoft.com/office/powerpoint/2010/main" val="3288597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A58ECB-B564-4F8C-9111-6CED07556500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altLang="en-US" smtClean="0"/>
              <a:t>Self-join Queries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prstClr val="black"/>
                </a:solidFill>
              </a:rPr>
              <a:t>Find Ids of all professors who taught at least two courses in the same semester: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71600" y="2362200"/>
            <a:ext cx="48879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SELECT</a:t>
            </a:r>
            <a:r>
              <a:rPr lang="en-US" sz="2400">
                <a:solidFill>
                  <a:prstClr val="black"/>
                </a:solidFill>
              </a:rPr>
              <a:t>  T1.</a:t>
            </a:r>
            <a:r>
              <a:rPr lang="en-US" sz="2400" i="1">
                <a:solidFill>
                  <a:prstClr val="black"/>
                </a:solidFill>
              </a:rPr>
              <a:t>ProfId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FROM  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>
                <a:solidFill>
                  <a:prstClr val="black"/>
                </a:solidFill>
              </a:rPr>
              <a:t> T1, 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>
                <a:solidFill>
                  <a:prstClr val="black"/>
                </a:solidFill>
              </a:rPr>
              <a:t> T2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WHERE</a:t>
            </a:r>
            <a:r>
              <a:rPr lang="en-US" sz="2400">
                <a:solidFill>
                  <a:prstClr val="black"/>
                </a:solidFill>
              </a:rPr>
              <a:t>  T1.</a:t>
            </a:r>
            <a:r>
              <a:rPr lang="en-US" sz="2400" i="1">
                <a:solidFill>
                  <a:prstClr val="black"/>
                </a:solidFill>
              </a:rPr>
              <a:t>ProfId</a:t>
            </a:r>
            <a:r>
              <a:rPr lang="en-US" sz="2400">
                <a:solidFill>
                  <a:prstClr val="black"/>
                </a:solidFill>
              </a:rPr>
              <a:t> = T2.</a:t>
            </a:r>
            <a:r>
              <a:rPr lang="en-US" sz="2400" i="1">
                <a:solidFill>
                  <a:prstClr val="black"/>
                </a:solidFill>
              </a:rPr>
              <a:t>ProfId</a:t>
            </a:r>
            <a:r>
              <a:rPr lang="en-US" sz="240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</a:rPr>
              <a:t>     </a:t>
            </a: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AND  </a:t>
            </a:r>
            <a:r>
              <a:rPr lang="en-US" sz="2400">
                <a:solidFill>
                  <a:prstClr val="black"/>
                </a:solidFill>
              </a:rPr>
              <a:t>T1.</a:t>
            </a:r>
            <a:r>
              <a:rPr lang="en-US" sz="2400" i="1">
                <a:solidFill>
                  <a:prstClr val="black"/>
                </a:solidFill>
              </a:rPr>
              <a:t>Semester</a:t>
            </a:r>
            <a:r>
              <a:rPr lang="en-US" sz="2400">
                <a:solidFill>
                  <a:prstClr val="black"/>
                </a:solidFill>
              </a:rPr>
              <a:t> = T2.</a:t>
            </a:r>
            <a:r>
              <a:rPr lang="en-US" sz="2400" i="1">
                <a:solidFill>
                  <a:prstClr val="black"/>
                </a:solidFill>
              </a:rPr>
              <a:t>Semester</a:t>
            </a:r>
            <a:r>
              <a:rPr lang="en-US" sz="240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prstClr val="black"/>
                </a:solidFill>
              </a:rPr>
              <a:t>     </a:t>
            </a:r>
            <a:r>
              <a:rPr lang="en-US" sz="2400">
                <a:solidFill>
                  <a:prstClr val="black"/>
                </a:solidFill>
                <a:latin typeface="Century Gothic" pitchFamily="34" charset="0"/>
              </a:rPr>
              <a:t>AND</a:t>
            </a:r>
            <a:r>
              <a:rPr lang="en-US" sz="2400">
                <a:solidFill>
                  <a:prstClr val="black"/>
                </a:solidFill>
              </a:rPr>
              <a:t>  T1.</a:t>
            </a:r>
            <a:r>
              <a:rPr lang="en-US" sz="2400" i="1">
                <a:solidFill>
                  <a:prstClr val="black"/>
                </a:solidFill>
              </a:rPr>
              <a:t>CrsCode</a:t>
            </a:r>
            <a:r>
              <a:rPr lang="en-US" sz="2400">
                <a:solidFill>
                  <a:prstClr val="black"/>
                </a:solidFill>
              </a:rPr>
              <a:t> &lt;&gt; T2.</a:t>
            </a:r>
            <a:r>
              <a:rPr lang="en-US" sz="2400" i="1">
                <a:solidFill>
                  <a:prstClr val="black"/>
                </a:solidFill>
              </a:rPr>
              <a:t>CrsCode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609600" y="4419600"/>
            <a:ext cx="541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prstClr val="black"/>
                </a:solidFill>
              </a:rPr>
              <a:t>Tuple variables are essential in this query!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7163" y="5029200"/>
            <a:ext cx="8682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prstClr val="black"/>
                </a:solidFill>
              </a:rPr>
              <a:t> Equivalent to:</a:t>
            </a:r>
          </a:p>
          <a:p>
            <a:pPr>
              <a:defRPr/>
            </a:pPr>
            <a:r>
              <a:rPr lang="en-US" sz="2800">
                <a:solidFill>
                  <a:prstClr val="black"/>
                </a:solidFill>
              </a:rPr>
              <a:t> 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</a:t>
            </a:r>
            <a:r>
              <a:rPr lang="en-US" sz="2400" i="1" baseline="-25000">
                <a:solidFill>
                  <a:prstClr val="black"/>
                </a:solidFill>
                <a:sym typeface="Symbol" pitchFamily="18" charset="2"/>
              </a:rPr>
              <a:t>ProfId 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n-US" sz="2400" i="1" baseline="-25000">
                <a:solidFill>
                  <a:prstClr val="black"/>
                </a:solidFill>
                <a:sym typeface="Symbol" pitchFamily="18" charset="2"/>
              </a:rPr>
              <a:t>T1.CrsCodeT2.CrsCode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(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ProfId, T1.CrsCode, Semester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]</a:t>
            </a:r>
          </a:p>
          <a:p>
            <a:pPr>
              <a:defRPr/>
            </a:pP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                                           </a:t>
            </a:r>
            <a:r>
              <a:rPr lang="en-US" sz="240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prstClr val="black"/>
                </a:solidFill>
                <a:sym typeface="Symbol" pitchFamily="18" charset="2"/>
              </a:rPr>
              <a:t>ProfId, T2.CrsCode, Semester</a:t>
            </a:r>
            <a:r>
              <a:rPr lang="en-US" sz="2400">
                <a:solidFill>
                  <a:prstClr val="black"/>
                </a:solidFill>
                <a:sym typeface="Symbol" pitchFamily="18" charset="2"/>
              </a:rPr>
              <a:t>]))</a:t>
            </a:r>
          </a:p>
        </p:txBody>
      </p:sp>
      <p:grpSp>
        <p:nvGrpSpPr>
          <p:cNvPr id="36872" name="Group 9"/>
          <p:cNvGrpSpPr>
            <a:grpSpLocks/>
          </p:cNvGrpSpPr>
          <p:nvPr/>
        </p:nvGrpSpPr>
        <p:grpSpPr bwMode="auto">
          <a:xfrm>
            <a:off x="2590800" y="6051550"/>
            <a:ext cx="457200" cy="152400"/>
            <a:chOff x="2352" y="2064"/>
            <a:chExt cx="288" cy="96"/>
          </a:xfrm>
        </p:grpSpPr>
        <p:sp>
          <p:nvSpPr>
            <p:cNvPr id="36873" name="AutoShape 1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36874" name="AutoShape 1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790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3954B9-F86A-4CA2-AB2F-687AFCB48BE5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anose="020B0502020202020204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anose="020B0502020202020204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</a:rPr>
              <a:t>(</a:t>
            </a: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SELECT </a:t>
            </a:r>
            <a:r>
              <a:rPr lang="en-US" altLang="en-US" sz="2800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Name</a:t>
            </a:r>
            <a:endParaRPr lang="en-US" altLang="en-US" sz="2800" i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FROM</a:t>
            </a:r>
            <a:r>
              <a:rPr lang="en-US" altLang="en-US" sz="2800" dirty="0" smtClean="0">
                <a:solidFill>
                  <a:prstClr val="black"/>
                </a:solidFill>
              </a:rPr>
              <a:t>   </a:t>
            </a:r>
            <a:r>
              <a:rPr lang="en-US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 dirty="0" smtClean="0">
                <a:solidFill>
                  <a:prstClr val="black"/>
                </a:solidFill>
              </a:rPr>
              <a:t> P, </a:t>
            </a:r>
            <a:r>
              <a:rPr lang="en-US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dirty="0" smtClean="0">
                <a:solidFill>
                  <a:prstClr val="black"/>
                </a:solidFill>
              </a:rPr>
              <a:t> T</a:t>
            </a: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WHERE</a:t>
            </a:r>
            <a:r>
              <a:rPr lang="en-US" altLang="en-US" sz="2800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Id</a:t>
            </a:r>
            <a:r>
              <a:rPr lang="en-US" altLang="en-US" sz="2800" dirty="0" smtClean="0">
                <a:solidFill>
                  <a:prstClr val="black"/>
                </a:solidFill>
              </a:rPr>
              <a:t>=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T.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ProfId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AND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T.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CrsCode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LIKE </a:t>
            </a:r>
            <a:r>
              <a:rPr lang="en-US" altLang="en-US" sz="2800" dirty="0" smtClean="0">
                <a:solidFill>
                  <a:prstClr val="black"/>
                </a:solidFill>
              </a:rPr>
              <a:t>‘CS%’)</a:t>
            </a:r>
          </a:p>
          <a:p>
            <a:pPr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UNION</a:t>
            </a: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(SELECT 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Name</a:t>
            </a:r>
            <a:endParaRPr lang="en-US" altLang="en-US" sz="2800" i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FROM </a:t>
            </a: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 dirty="0" smtClean="0">
                <a:solidFill>
                  <a:prstClr val="black"/>
                </a:solidFill>
              </a:rPr>
              <a:t> P</a:t>
            </a:r>
          </a:p>
          <a:p>
            <a:pPr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WHERE</a:t>
            </a:r>
            <a:r>
              <a:rPr lang="en-US" altLang="en-US" sz="2800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P.</a:t>
            </a:r>
            <a:r>
              <a:rPr lang="en-US" altLang="en-US" sz="2800" i="1" dirty="0" err="1" smtClean="0">
                <a:solidFill>
                  <a:prstClr val="black"/>
                </a:solidFill>
              </a:rPr>
              <a:t>DeptId</a:t>
            </a:r>
            <a:r>
              <a:rPr lang="en-US" altLang="en-US" sz="2800" dirty="0" smtClean="0">
                <a:solidFill>
                  <a:prstClr val="black"/>
                </a:solidFill>
              </a:rPr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485196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Chapters 14-15 Normalization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Redundancy in the schema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Update, deletion, insertion anomalies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decomposition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theory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 closure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45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A1D-70EC-45CB-A724-935182EB149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Redundancy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Dependencies between attributes cause redundancy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Ex.  All addresses in the same town have the same zip code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48323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prstClr val="black"/>
                </a:solidFill>
              </a:rPr>
              <a:t>SSN</a:t>
            </a:r>
            <a:r>
              <a:rPr lang="en-US" altLang="en-US" sz="2400">
                <a:solidFill>
                  <a:prstClr val="black"/>
                </a:solidFill>
              </a:rPr>
              <a:t>     </a:t>
            </a:r>
            <a:r>
              <a:rPr lang="en-US" altLang="en-US" sz="2400" i="1">
                <a:solidFill>
                  <a:prstClr val="black"/>
                </a:solidFill>
              </a:rPr>
              <a:t>Name</a:t>
            </a:r>
            <a:r>
              <a:rPr lang="en-US" altLang="en-US" sz="2400">
                <a:solidFill>
                  <a:prstClr val="black"/>
                </a:solidFill>
              </a:rPr>
              <a:t>     </a:t>
            </a:r>
            <a:r>
              <a:rPr lang="en-US" altLang="en-US" sz="2400" i="1">
                <a:solidFill>
                  <a:prstClr val="black"/>
                </a:solidFill>
              </a:rPr>
              <a:t>Town</a:t>
            </a:r>
            <a:r>
              <a:rPr lang="en-US" altLang="en-US" sz="2400">
                <a:solidFill>
                  <a:prstClr val="black"/>
                </a:solidFill>
              </a:rPr>
              <a:t>                  </a:t>
            </a:r>
            <a:r>
              <a:rPr lang="en-US" altLang="en-US" sz="2400" i="1">
                <a:solidFill>
                  <a:prstClr val="black"/>
                </a:solidFill>
              </a:rPr>
              <a:t>Zip</a:t>
            </a:r>
            <a:endParaRPr lang="en-US" altLang="en-US" sz="2400">
              <a:solidFill>
                <a:prstClr val="black"/>
              </a:solidFill>
            </a:endParaRPr>
          </a:p>
          <a:p>
            <a:r>
              <a:rPr lang="en-US" altLang="en-US" sz="2400">
                <a:solidFill>
                  <a:prstClr val="black"/>
                </a:solidFill>
              </a:rPr>
              <a:t>1234     Joe       Stony Brook     11790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4321     Mary    Stony Brook     11790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5454     Tom     Stony Brook     11790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             ………………….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95400" y="4419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2954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295400" y="4038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3163888" y="4422775"/>
            <a:ext cx="3286125" cy="1325563"/>
          </a:xfrm>
          <a:custGeom>
            <a:avLst/>
            <a:gdLst>
              <a:gd name="T0" fmla="*/ 1993 w 2070"/>
              <a:gd name="T1" fmla="*/ 249 h 835"/>
              <a:gd name="T2" fmla="*/ 1957 w 2070"/>
              <a:gd name="T3" fmla="*/ 131 h 835"/>
              <a:gd name="T4" fmla="*/ 1893 w 2070"/>
              <a:gd name="T5" fmla="*/ 112 h 835"/>
              <a:gd name="T6" fmla="*/ 1856 w 2070"/>
              <a:gd name="T7" fmla="*/ 48 h 835"/>
              <a:gd name="T8" fmla="*/ 1774 w 2070"/>
              <a:gd name="T9" fmla="*/ 21 h 835"/>
              <a:gd name="T10" fmla="*/ 1536 w 2070"/>
              <a:gd name="T11" fmla="*/ 30 h 835"/>
              <a:gd name="T12" fmla="*/ 1271 w 2070"/>
              <a:gd name="T13" fmla="*/ 39 h 835"/>
              <a:gd name="T14" fmla="*/ 1106 w 2070"/>
              <a:gd name="T15" fmla="*/ 67 h 835"/>
              <a:gd name="T16" fmla="*/ 896 w 2070"/>
              <a:gd name="T17" fmla="*/ 39 h 835"/>
              <a:gd name="T18" fmla="*/ 256 w 2070"/>
              <a:gd name="T19" fmla="*/ 30 h 835"/>
              <a:gd name="T20" fmla="*/ 46 w 2070"/>
              <a:gd name="T21" fmla="*/ 94 h 835"/>
              <a:gd name="T22" fmla="*/ 0 w 2070"/>
              <a:gd name="T23" fmla="*/ 195 h 835"/>
              <a:gd name="T24" fmla="*/ 18 w 2070"/>
              <a:gd name="T25" fmla="*/ 460 h 835"/>
              <a:gd name="T26" fmla="*/ 220 w 2070"/>
              <a:gd name="T27" fmla="*/ 743 h 835"/>
              <a:gd name="T28" fmla="*/ 320 w 2070"/>
              <a:gd name="T29" fmla="*/ 771 h 835"/>
              <a:gd name="T30" fmla="*/ 494 w 2070"/>
              <a:gd name="T31" fmla="*/ 816 h 835"/>
              <a:gd name="T32" fmla="*/ 1445 w 2070"/>
              <a:gd name="T33" fmla="*/ 789 h 835"/>
              <a:gd name="T34" fmla="*/ 1792 w 2070"/>
              <a:gd name="T35" fmla="*/ 725 h 835"/>
              <a:gd name="T36" fmla="*/ 1893 w 2070"/>
              <a:gd name="T37" fmla="*/ 697 h 835"/>
              <a:gd name="T38" fmla="*/ 1948 w 2070"/>
              <a:gd name="T39" fmla="*/ 679 h 835"/>
              <a:gd name="T40" fmla="*/ 1966 w 2070"/>
              <a:gd name="T41" fmla="*/ 652 h 835"/>
              <a:gd name="T42" fmla="*/ 2012 w 2070"/>
              <a:gd name="T43" fmla="*/ 606 h 835"/>
              <a:gd name="T44" fmla="*/ 2030 w 2070"/>
              <a:gd name="T45" fmla="*/ 551 h 835"/>
              <a:gd name="T46" fmla="*/ 2039 w 2070"/>
              <a:gd name="T47" fmla="*/ 524 h 835"/>
              <a:gd name="T48" fmla="*/ 1993 w 2070"/>
              <a:gd name="T49" fmla="*/ 249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70" h="835">
                <a:moveTo>
                  <a:pt x="1993" y="249"/>
                </a:moveTo>
                <a:cubicBezTo>
                  <a:pt x="1983" y="220"/>
                  <a:pt x="1977" y="151"/>
                  <a:pt x="1957" y="131"/>
                </a:cubicBezTo>
                <a:cubicBezTo>
                  <a:pt x="1933" y="107"/>
                  <a:pt x="1919" y="134"/>
                  <a:pt x="1893" y="112"/>
                </a:cubicBezTo>
                <a:cubicBezTo>
                  <a:pt x="1863" y="87"/>
                  <a:pt x="1889" y="62"/>
                  <a:pt x="1856" y="48"/>
                </a:cubicBezTo>
                <a:cubicBezTo>
                  <a:pt x="1822" y="33"/>
                  <a:pt x="1812" y="27"/>
                  <a:pt x="1774" y="21"/>
                </a:cubicBezTo>
                <a:cubicBezTo>
                  <a:pt x="1705" y="10"/>
                  <a:pt x="1605" y="38"/>
                  <a:pt x="1536" y="30"/>
                </a:cubicBezTo>
                <a:cubicBezTo>
                  <a:pt x="1451" y="33"/>
                  <a:pt x="1356" y="32"/>
                  <a:pt x="1271" y="39"/>
                </a:cubicBezTo>
                <a:cubicBezTo>
                  <a:pt x="1222" y="43"/>
                  <a:pt x="1154" y="59"/>
                  <a:pt x="1106" y="67"/>
                </a:cubicBezTo>
                <a:cubicBezTo>
                  <a:pt x="1031" y="80"/>
                  <a:pt x="971" y="31"/>
                  <a:pt x="896" y="39"/>
                </a:cubicBezTo>
                <a:cubicBezTo>
                  <a:pt x="695" y="30"/>
                  <a:pt x="468" y="0"/>
                  <a:pt x="256" y="30"/>
                </a:cubicBezTo>
                <a:cubicBezTo>
                  <a:pt x="185" y="53"/>
                  <a:pt x="118" y="75"/>
                  <a:pt x="46" y="94"/>
                </a:cubicBezTo>
                <a:cubicBezTo>
                  <a:pt x="0" y="162"/>
                  <a:pt x="13" y="127"/>
                  <a:pt x="0" y="195"/>
                </a:cubicBezTo>
                <a:cubicBezTo>
                  <a:pt x="2" y="245"/>
                  <a:pt x="4" y="387"/>
                  <a:pt x="18" y="460"/>
                </a:cubicBezTo>
                <a:cubicBezTo>
                  <a:pt x="40" y="578"/>
                  <a:pt x="122" y="679"/>
                  <a:pt x="220" y="743"/>
                </a:cubicBezTo>
                <a:cubicBezTo>
                  <a:pt x="240" y="756"/>
                  <a:pt x="296" y="765"/>
                  <a:pt x="320" y="771"/>
                </a:cubicBezTo>
                <a:cubicBezTo>
                  <a:pt x="378" y="786"/>
                  <a:pt x="435" y="804"/>
                  <a:pt x="494" y="816"/>
                </a:cubicBezTo>
                <a:cubicBezTo>
                  <a:pt x="917" y="811"/>
                  <a:pt x="1116" y="835"/>
                  <a:pt x="1445" y="789"/>
                </a:cubicBezTo>
                <a:cubicBezTo>
                  <a:pt x="1563" y="772"/>
                  <a:pt x="1676" y="750"/>
                  <a:pt x="1792" y="725"/>
                </a:cubicBezTo>
                <a:cubicBezTo>
                  <a:pt x="1828" y="717"/>
                  <a:pt x="1857" y="708"/>
                  <a:pt x="1893" y="697"/>
                </a:cubicBezTo>
                <a:cubicBezTo>
                  <a:pt x="1911" y="691"/>
                  <a:pt x="1948" y="679"/>
                  <a:pt x="1948" y="679"/>
                </a:cubicBezTo>
                <a:cubicBezTo>
                  <a:pt x="1954" y="670"/>
                  <a:pt x="1959" y="660"/>
                  <a:pt x="1966" y="652"/>
                </a:cubicBezTo>
                <a:cubicBezTo>
                  <a:pt x="1980" y="636"/>
                  <a:pt x="2012" y="606"/>
                  <a:pt x="2012" y="606"/>
                </a:cubicBezTo>
                <a:cubicBezTo>
                  <a:pt x="2018" y="588"/>
                  <a:pt x="2024" y="569"/>
                  <a:pt x="2030" y="551"/>
                </a:cubicBezTo>
                <a:cubicBezTo>
                  <a:pt x="2033" y="542"/>
                  <a:pt x="2039" y="524"/>
                  <a:pt x="2039" y="524"/>
                </a:cubicBezTo>
                <a:cubicBezTo>
                  <a:pt x="2034" y="393"/>
                  <a:pt x="2070" y="326"/>
                  <a:pt x="1993" y="249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7315200" y="4343400"/>
            <a:ext cx="1447800" cy="457200"/>
          </a:xfrm>
          <a:prstGeom prst="wedgeRoundRectCallout">
            <a:avLst>
              <a:gd name="adj1" fmla="val -106690"/>
              <a:gd name="adj2" fmla="val 75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i="1">
                <a:solidFill>
                  <a:prstClr val="black"/>
                </a:solidFill>
              </a:rPr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2518259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07DF-9513-43B4-BF2E-8C5D342F698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Anomalies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Redundancy leads to anomalies: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Update anomaly</a:t>
            </a:r>
            <a:r>
              <a:rPr lang="en-US" altLang="en-US"/>
              <a:t>: A change in </a:t>
            </a:r>
            <a:r>
              <a:rPr lang="en-US" altLang="en-US" i="1"/>
              <a:t>Address</a:t>
            </a:r>
            <a:r>
              <a:rPr lang="en-US" altLang="en-US"/>
              <a:t> must be made in several places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Deletion anomaly</a:t>
            </a:r>
            <a:r>
              <a:rPr lang="en-US" altLang="en-US"/>
              <a:t>: Suppose a person gives up all hobbies.  Do we: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Set Hobby attribute to null?  </a:t>
            </a:r>
            <a:r>
              <a:rPr lang="en-US" altLang="en-US" u="sng"/>
              <a:t>No</a:t>
            </a:r>
            <a:r>
              <a:rPr lang="en-US" altLang="en-US"/>
              <a:t>,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Delete the entire row?  </a:t>
            </a:r>
            <a:r>
              <a:rPr lang="en-US" altLang="en-US" u="sng"/>
              <a:t>No</a:t>
            </a:r>
            <a:r>
              <a:rPr lang="en-US" altLang="en-US"/>
              <a:t>, since we lose other information in the row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Insertion anomaly</a:t>
            </a:r>
            <a:r>
              <a:rPr lang="en-US" altLang="en-US"/>
              <a:t>: </a:t>
            </a:r>
            <a:r>
              <a:rPr lang="en-US" altLang="en-US" i="1"/>
              <a:t>Hobby</a:t>
            </a:r>
            <a:r>
              <a:rPr lang="en-US" altLang="en-US"/>
              <a:t> value must be supplied for any inserted row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</p:txBody>
      </p:sp>
    </p:spTree>
    <p:extLst>
      <p:ext uri="{BB962C8B-B14F-4D97-AF65-F5344CB8AC3E}">
        <p14:creationId xmlns:p14="http://schemas.microsoft.com/office/powerpoint/2010/main" val="256937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092F-A837-4560-B9CC-FAA6EFB3690E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Decomposition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Solution</a:t>
            </a:r>
            <a:r>
              <a:rPr lang="en-US" altLang="en-US"/>
              <a:t>: use two relations to store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Person</a:t>
            </a:r>
            <a:r>
              <a:rPr lang="en-US" altLang="en-US"/>
              <a:t>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Person1</a:t>
            </a:r>
            <a:r>
              <a:rPr lang="en-US" altLang="en-US" sz="3200"/>
              <a:t> (</a:t>
            </a:r>
            <a:r>
              <a:rPr lang="en-US" altLang="en-US" sz="3200" i="1"/>
              <a:t>SSN, Name, Address</a:t>
            </a:r>
            <a:r>
              <a:rPr lang="en-US" altLang="en-US" sz="32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Hobbies</a:t>
            </a:r>
            <a:r>
              <a:rPr lang="en-US" altLang="en-US" sz="3200"/>
              <a:t> (</a:t>
            </a:r>
            <a:r>
              <a:rPr lang="en-US" altLang="en-US" sz="3200" i="1"/>
              <a:t>SSN, Hobby</a:t>
            </a:r>
            <a:r>
              <a:rPr lang="en-US" altLang="en-US" sz="32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decomposition is more general: people without hobbies can now be described 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 update anomalies: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Name and address stored once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hobby  can  be separately supplied or deleted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942204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2C7-0164-44CF-98DE-9B73A294D76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Functional Dependencies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z="2800" b="1"/>
              <a:t>Definition: </a:t>
            </a:r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dependency</a:t>
            </a:r>
            <a:r>
              <a:rPr lang="en-US" altLang="en-US" sz="2800"/>
              <a:t> (FD) on a relation schema </a:t>
            </a:r>
            <a:r>
              <a:rPr lang="en-US" altLang="en-US" sz="2800" b="1"/>
              <a:t>R</a:t>
            </a:r>
            <a:r>
              <a:rPr lang="en-US" altLang="en-US" sz="2800"/>
              <a:t> is a </a:t>
            </a:r>
            <a:r>
              <a:rPr lang="en-US" altLang="en-US" sz="2800" u="sng"/>
              <a:t>constraint</a:t>
            </a:r>
            <a:r>
              <a:rPr lang="en-US" altLang="en-US" sz="2800"/>
              <a:t> of the form </a:t>
            </a:r>
          </a:p>
          <a:p>
            <a:pPr>
              <a:buFontTx/>
              <a:buNone/>
            </a:pP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</a:t>
            </a:r>
            <a:r>
              <a:rPr lang="en-US" altLang="en-US" sz="2800" b="1">
                <a:sym typeface="Symbol" pitchFamily="18" charset="2"/>
              </a:rPr>
              <a:t>, </a:t>
            </a: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Y </a:t>
            </a:r>
            <a:r>
              <a:rPr lang="en-US" altLang="en-US" sz="2800">
                <a:sym typeface="Symbol" pitchFamily="18" charset="2"/>
              </a:rPr>
              <a:t>are subsets of attributes of </a:t>
            </a:r>
            <a:r>
              <a:rPr lang="en-US" altLang="en-US" sz="2800" b="1">
                <a:sym typeface="Symbol" pitchFamily="18" charset="2"/>
              </a:rPr>
              <a:t>R.</a:t>
            </a:r>
          </a:p>
          <a:p>
            <a:r>
              <a:rPr lang="en-US" altLang="en-US" sz="2800" b="1">
                <a:sym typeface="Symbol" pitchFamily="18" charset="2"/>
              </a:rPr>
              <a:t>Definition</a:t>
            </a:r>
            <a:r>
              <a:rPr lang="en-US" altLang="en-US" sz="2800">
                <a:sym typeface="Symbol" pitchFamily="18" charset="2"/>
              </a:rPr>
              <a:t>: An FD </a:t>
            </a: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 </a:t>
            </a:r>
            <a:r>
              <a:rPr lang="en-US" altLang="en-US" sz="2800">
                <a:sym typeface="Symbol" pitchFamily="18" charset="2"/>
              </a:rPr>
              <a:t>is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satisfied</a:t>
            </a:r>
            <a:r>
              <a:rPr lang="en-US" altLang="en-US" sz="2800">
                <a:sym typeface="Symbol" pitchFamily="18" charset="2"/>
              </a:rPr>
              <a:t> in an instance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of 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if for </a:t>
            </a:r>
            <a:r>
              <a:rPr lang="en-US" altLang="en-US" sz="2800" u="sng">
                <a:sym typeface="Symbol" pitchFamily="18" charset="2"/>
              </a:rPr>
              <a:t>every</a:t>
            </a:r>
            <a:r>
              <a:rPr lang="en-US" altLang="en-US" sz="2800">
                <a:sym typeface="Symbol" pitchFamily="18" charset="2"/>
              </a:rPr>
              <a:t> pair of tuples,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s:  if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</a:t>
            </a:r>
            <a:r>
              <a:rPr lang="en-US" altLang="en-US" sz="2800">
                <a:sym typeface="Symbol" pitchFamily="18" charset="2"/>
              </a:rPr>
              <a:t> agree on all attributes in </a:t>
            </a:r>
            <a:r>
              <a:rPr lang="en-US" altLang="en-US" sz="2800" i="1">
                <a:sym typeface="Symbol" pitchFamily="18" charset="2"/>
              </a:rPr>
              <a:t>X </a:t>
            </a:r>
            <a:r>
              <a:rPr lang="en-US" altLang="en-US" sz="2800">
                <a:sym typeface="Symbol" pitchFamily="18" charset="2"/>
              </a:rPr>
              <a:t>then they must agree on all attributes in </a:t>
            </a:r>
            <a:r>
              <a:rPr lang="en-US" altLang="en-US" sz="2800" i="1">
                <a:sym typeface="Symbol" pitchFamily="18" charset="2"/>
              </a:rPr>
              <a:t>Y</a:t>
            </a:r>
            <a:endParaRPr lang="en-US" altLang="en-US" sz="28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Key constraint is a special kind of functional dependency:  all attributes of relation occur on the right-hand side of the FD:</a:t>
            </a:r>
          </a:p>
          <a:p>
            <a:pPr lvl="2"/>
            <a:r>
              <a:rPr lang="en-US" altLang="en-US" sz="2000" i="1"/>
              <a:t>SSN </a:t>
            </a:r>
            <a:r>
              <a:rPr lang="en-US" altLang="en-US" sz="2000" i="1">
                <a:sym typeface="Symbol" pitchFamily="18" charset="2"/>
              </a:rPr>
              <a:t> SSN, Name, Address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9180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8F70-C33E-40B9-8B18-5A6FF82818A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Armstrong’s Axioms for FDs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the </a:t>
            </a:r>
            <a:r>
              <a:rPr lang="en-US" altLang="en-US" i="1"/>
              <a:t>syntactic</a:t>
            </a:r>
            <a:r>
              <a:rPr lang="en-US" altLang="en-US"/>
              <a:t> way of computing/testing the various properties of FDs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Reflexivity</a:t>
            </a:r>
            <a:r>
              <a:rPr lang="en-US" altLang="en-US"/>
              <a:t>:  If </a:t>
            </a:r>
            <a:r>
              <a:rPr lang="en-US" altLang="en-US" i="1"/>
              <a:t>Y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 i="1">
                <a:sym typeface="Symbol" pitchFamily="18" charset="2"/>
              </a:rPr>
              <a:t> X</a:t>
            </a:r>
            <a:r>
              <a:rPr lang="en-US" altLang="en-US">
                <a:sym typeface="Symbol" pitchFamily="18" charset="2"/>
              </a:rPr>
              <a:t> then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(trivial FD)</a:t>
            </a:r>
          </a:p>
          <a:p>
            <a:pPr lvl="1">
              <a:lnSpc>
                <a:spcPct val="90000"/>
              </a:lnSpc>
            </a:pPr>
            <a:r>
              <a:rPr lang="en-US" altLang="en-US" i="1">
                <a:sym typeface="Symbol" pitchFamily="18" charset="2"/>
              </a:rPr>
              <a:t>Name, Address</a:t>
            </a:r>
            <a:r>
              <a:rPr lang="en-US" altLang="en-US">
                <a:sym typeface="Symbol" pitchFamily="18" charset="2"/>
              </a:rPr>
              <a:t> </a:t>
            </a:r>
            <a:r>
              <a:rPr lang="en-US" altLang="en-US" i="1">
                <a:sym typeface="Symbol" pitchFamily="18" charset="2"/>
              </a:rPr>
              <a:t> Name</a:t>
            </a: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Augmentation</a:t>
            </a:r>
            <a:r>
              <a:rPr lang="en-US" altLang="en-US">
                <a:sym typeface="Symbol" pitchFamily="18" charset="2"/>
              </a:rPr>
              <a:t>: 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 X Z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YZ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18" charset="2"/>
              </a:rPr>
              <a:t>If </a:t>
            </a:r>
            <a:r>
              <a:rPr lang="en-US" altLang="en-US" i="1">
                <a:sym typeface="Symbol" pitchFamily="18" charset="2"/>
              </a:rPr>
              <a:t>Town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Town, Name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Zip, Name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Transitivity</a:t>
            </a:r>
            <a:r>
              <a:rPr lang="en-US" altLang="en-US">
                <a:sym typeface="Symbol" pitchFamily="18" charset="2"/>
              </a:rPr>
              <a:t>: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i="1">
                <a:sym typeface="Symbol" pitchFamily="18" charset="2"/>
              </a:rPr>
              <a:t>Y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 </a:t>
            </a:r>
            <a:r>
              <a:rPr lang="en-US" altLang="en-US">
                <a:sym typeface="Symbol" pitchFamily="18" charset="2"/>
              </a:rPr>
              <a:t>then 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69697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 &amp; SQL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Normalization theory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attribute closure, lossless decomposition, dependency preserving</a:t>
            </a:r>
          </a:p>
          <a:p>
            <a:pPr lvl="2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organization &amp; indexing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Heap file, sorted file, (un)clustered index, 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-tree</a:t>
            </a:r>
          </a:p>
          <a:p>
            <a:pPr lvl="2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Transaction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Precedence graph, conflict serializable, serial schedule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1933-08BE-4300-BD87-005AD169B90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</a:t>
            </a:r>
            <a:r>
              <a:rPr lang="en-US" altLang="en-US" i="1"/>
              <a:t>F</a:t>
            </a:r>
            <a:r>
              <a:rPr lang="en-US" altLang="en-US" i="1" baseline="30000"/>
              <a:t>+</a:t>
            </a:r>
            <a:endParaRPr lang="en-US" altLang="en-US"/>
          </a:p>
        </p:txBody>
      </p:sp>
      <p:sp>
        <p:nvSpPr>
          <p:cNvPr id="57347" name="Text Box 1027"/>
          <p:cNvSpPr txBox="1">
            <a:spLocks noChangeArrowheads="1"/>
          </p:cNvSpPr>
          <p:nvPr/>
        </p:nvSpPr>
        <p:spPr bwMode="auto">
          <a:xfrm>
            <a:off x="228600" y="1981200"/>
            <a:ext cx="8612188" cy="26574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prstClr val="black"/>
                </a:solidFill>
              </a:rPr>
              <a:t>    </a:t>
            </a:r>
            <a:r>
              <a:rPr lang="en-US" altLang="en-US" sz="2400" b="1" i="1">
                <a:solidFill>
                  <a:prstClr val="black"/>
                </a:solidFill>
              </a:rPr>
              <a:t>F</a:t>
            </a:r>
          </a:p>
          <a:p>
            <a:endParaRPr lang="en-US" altLang="en-US" sz="2400" i="1">
              <a:solidFill>
                <a:prstClr val="black"/>
              </a:solidFill>
            </a:endParaRPr>
          </a:p>
          <a:p>
            <a:r>
              <a:rPr lang="en-US" altLang="en-US" sz="2400" i="1">
                <a:solidFill>
                  <a:prstClr val="black"/>
                </a:solidFill>
              </a:rPr>
              <a:t>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</a:rPr>
              <a:t>  C</a:t>
            </a:r>
          </a:p>
          <a:p>
            <a:r>
              <a:rPr lang="en-US" altLang="en-US" sz="2400" i="1">
                <a:solidFill>
                  <a:prstClr val="black"/>
                </a:solidFill>
              </a:rPr>
              <a:t>                                   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        </a:t>
            </a:r>
            <a:endParaRPr lang="en-US" altLang="en-US" sz="2400" i="1">
              <a:solidFill>
                <a:prstClr val="black"/>
              </a:solidFill>
            </a:endParaRPr>
          </a:p>
          <a:p>
            <a:r>
              <a:rPr lang="en-US" altLang="en-US" sz="2400" i="1">
                <a:solidFill>
                  <a:prstClr val="black"/>
                </a:solidFill>
              </a:rPr>
              <a:t>A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D  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BD                           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BCDE      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CDE</a:t>
            </a:r>
          </a:p>
          <a:p>
            <a:endParaRPr lang="en-US" altLang="en-US" sz="2400" i="1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D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E           BCD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BCDE</a:t>
            </a:r>
          </a:p>
        </p:txBody>
      </p:sp>
      <p:sp>
        <p:nvSpPr>
          <p:cNvPr id="57349" name="Line 1029"/>
          <p:cNvSpPr>
            <a:spLocks noChangeShapeType="1"/>
          </p:cNvSpPr>
          <p:nvPr/>
        </p:nvSpPr>
        <p:spPr bwMode="auto">
          <a:xfrm>
            <a:off x="12954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50" name="Line 1030"/>
          <p:cNvSpPr>
            <a:spLocks noChangeShapeType="1"/>
          </p:cNvSpPr>
          <p:nvPr/>
        </p:nvSpPr>
        <p:spPr bwMode="auto">
          <a:xfrm>
            <a:off x="3048000" y="2971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51" name="Line 1031"/>
          <p:cNvSpPr>
            <a:spLocks noChangeShapeType="1"/>
          </p:cNvSpPr>
          <p:nvPr/>
        </p:nvSpPr>
        <p:spPr bwMode="auto">
          <a:xfrm flipV="1">
            <a:off x="29718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4876800" y="3276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V="1">
            <a:off x="48006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7010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>
            <a:off x="5334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16002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 flipH="1">
            <a:off x="1219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67" name="Text Box 1047"/>
          <p:cNvSpPr txBox="1">
            <a:spLocks noChangeArrowheads="1"/>
          </p:cNvSpPr>
          <p:nvPr/>
        </p:nvSpPr>
        <p:spPr bwMode="auto">
          <a:xfrm>
            <a:off x="1143000" y="49530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prstClr val="black"/>
                </a:solidFill>
              </a:rPr>
              <a:t>Thus, </a:t>
            </a:r>
            <a:r>
              <a:rPr lang="en-US" altLang="en-US" sz="2400" i="1">
                <a:solidFill>
                  <a:prstClr val="black"/>
                </a:solidFill>
              </a:rPr>
              <a:t>AB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BD, AB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BCD, AB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BCDE,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and 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AB </a:t>
            </a:r>
            <a:r>
              <a:rPr lang="en-US" altLang="en-US" sz="2400" b="1" i="1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CDE </a:t>
            </a:r>
          </a:p>
          <a:p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are all elements of </a:t>
            </a:r>
            <a:r>
              <a:rPr lang="en-US" altLang="en-US" sz="2400" b="1" i="1">
                <a:solidFill>
                  <a:srgbClr val="1F497D"/>
                </a:solidFill>
              </a:rPr>
              <a:t>F</a:t>
            </a:r>
            <a:r>
              <a:rPr lang="en-US" altLang="en-US" sz="2400" i="1" baseline="30000">
                <a:solidFill>
                  <a:srgbClr val="1F497D"/>
                </a:solidFill>
              </a:rPr>
              <a:t>+</a:t>
            </a:r>
          </a:p>
        </p:txBody>
      </p:sp>
      <p:sp>
        <p:nvSpPr>
          <p:cNvPr id="57368" name="Text Box 1048"/>
          <p:cNvSpPr txBox="1">
            <a:spLocks noChangeArrowheads="1"/>
          </p:cNvSpPr>
          <p:nvPr/>
        </p:nvSpPr>
        <p:spPr bwMode="auto">
          <a:xfrm>
            <a:off x="2574925" y="306228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union</a:t>
            </a:r>
          </a:p>
        </p:txBody>
      </p:sp>
      <p:sp>
        <p:nvSpPr>
          <p:cNvPr id="57369" name="Text Box 1049"/>
          <p:cNvSpPr txBox="1">
            <a:spLocks noChangeArrowheads="1"/>
          </p:cNvSpPr>
          <p:nvPr/>
        </p:nvSpPr>
        <p:spPr bwMode="auto">
          <a:xfrm>
            <a:off x="1219200" y="32766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aug</a:t>
            </a:r>
            <a:endParaRPr lang="en-US" altLang="en-US" sz="3200" i="1">
              <a:solidFill>
                <a:prstClr val="black"/>
              </a:solidFill>
            </a:endParaRPr>
          </a:p>
        </p:txBody>
      </p:sp>
      <p:sp>
        <p:nvSpPr>
          <p:cNvPr id="57370" name="Text Box 1050"/>
          <p:cNvSpPr txBox="1">
            <a:spLocks noChangeArrowheads="1"/>
          </p:cNvSpPr>
          <p:nvPr/>
        </p:nvSpPr>
        <p:spPr bwMode="auto">
          <a:xfrm>
            <a:off x="4556125" y="344328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trans</a:t>
            </a:r>
          </a:p>
        </p:txBody>
      </p:sp>
      <p:sp>
        <p:nvSpPr>
          <p:cNvPr id="57371" name="Text Box 1051"/>
          <p:cNvSpPr txBox="1">
            <a:spLocks noChangeArrowheads="1"/>
          </p:cNvSpPr>
          <p:nvPr/>
        </p:nvSpPr>
        <p:spPr bwMode="auto">
          <a:xfrm>
            <a:off x="1203325" y="40528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aug</a:t>
            </a:r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H="1">
            <a:off x="38862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374" name="Text Box 1054"/>
          <p:cNvSpPr txBox="1">
            <a:spLocks noChangeArrowheads="1"/>
          </p:cNvSpPr>
          <p:nvPr/>
        </p:nvSpPr>
        <p:spPr bwMode="auto">
          <a:xfrm>
            <a:off x="6629400" y="31242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prstClr val="black"/>
                </a:solidFill>
              </a:rPr>
              <a:t>decomp</a:t>
            </a:r>
          </a:p>
        </p:txBody>
      </p:sp>
    </p:spTree>
    <p:extLst>
      <p:ext uri="{BB962C8B-B14F-4D97-AF65-F5344CB8AC3E}">
        <p14:creationId xmlns:p14="http://schemas.microsoft.com/office/powerpoint/2010/main" val="1868761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D34-F5AB-402E-BE63-77C27551E73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altLang="en-US" sz="3600"/>
              <a:t>Computation of Attribute Closure  </a:t>
            </a:r>
            <a:r>
              <a:rPr lang="en-US" altLang="en-US" sz="3600" i="1"/>
              <a:t>X</a:t>
            </a:r>
            <a:r>
              <a:rPr lang="en-US" altLang="en-US" sz="3600" i="1" baseline="30000"/>
              <a:t>+</a:t>
            </a:r>
            <a:r>
              <a:rPr lang="en-US" altLang="en-US" sz="3600" b="1" i="1" baseline="-25000"/>
              <a:t>F</a:t>
            </a:r>
            <a:endParaRPr lang="en-US" altLang="en-US" sz="36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057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>
                <a:solidFill>
                  <a:prstClr val="black"/>
                </a:solidFill>
              </a:rPr>
              <a:t>closure := X;               // since </a:t>
            </a:r>
            <a:r>
              <a:rPr lang="en-US" altLang="en-US" sz="3200">
                <a:solidFill>
                  <a:prstClr val="black"/>
                </a:solidFill>
              </a:rPr>
              <a:t> </a:t>
            </a:r>
            <a:r>
              <a:rPr lang="en-US" altLang="en-US" sz="3200" i="1">
                <a:solidFill>
                  <a:prstClr val="black"/>
                </a:solidFill>
              </a:rPr>
              <a:t>X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</a:t>
            </a:r>
            <a:r>
              <a:rPr lang="en-US" altLang="en-US" sz="3200" i="1">
                <a:solidFill>
                  <a:prstClr val="black"/>
                </a:solidFill>
              </a:rPr>
              <a:t>X</a:t>
            </a:r>
            <a:r>
              <a:rPr lang="en-US" altLang="en-US" sz="3200" i="1" baseline="30000">
                <a:solidFill>
                  <a:prstClr val="black"/>
                </a:solidFill>
              </a:rPr>
              <a:t>+</a:t>
            </a:r>
            <a:r>
              <a:rPr lang="en-US" altLang="en-US" sz="3200" b="1" i="1" baseline="-25000">
                <a:solidFill>
                  <a:prstClr val="black"/>
                </a:solidFill>
              </a:rPr>
              <a:t>F</a:t>
            </a:r>
            <a:endParaRPr lang="en-US" altLang="en-US" sz="3200" b="1">
              <a:solidFill>
                <a:prstClr val="black"/>
              </a:solidFill>
            </a:endParaRPr>
          </a:p>
          <a:p>
            <a:r>
              <a:rPr lang="en-US" altLang="en-US" sz="3200" b="1">
                <a:solidFill>
                  <a:prstClr val="black"/>
                </a:solidFill>
              </a:rPr>
              <a:t>repeat</a:t>
            </a:r>
            <a:endParaRPr lang="en-US" altLang="en-US" sz="3200">
              <a:solidFill>
                <a:prstClr val="black"/>
              </a:solidFill>
            </a:endParaRPr>
          </a:p>
          <a:p>
            <a:r>
              <a:rPr lang="en-US" altLang="en-US" sz="3200">
                <a:solidFill>
                  <a:prstClr val="black"/>
                </a:solidFill>
              </a:rPr>
              <a:t>   </a:t>
            </a:r>
            <a:r>
              <a:rPr lang="en-US" altLang="en-US" sz="3200" i="1">
                <a:solidFill>
                  <a:prstClr val="black"/>
                </a:solidFill>
              </a:rPr>
              <a:t>old := closure;</a:t>
            </a:r>
            <a:endParaRPr lang="en-US" altLang="en-US" sz="3200">
              <a:solidFill>
                <a:prstClr val="black"/>
              </a:solidFill>
            </a:endParaRPr>
          </a:p>
          <a:p>
            <a:r>
              <a:rPr lang="en-US" altLang="en-US" sz="3200">
                <a:solidFill>
                  <a:prstClr val="black"/>
                </a:solidFill>
              </a:rPr>
              <a:t>   </a:t>
            </a:r>
            <a:r>
              <a:rPr lang="en-US" altLang="en-US" sz="3200" b="1">
                <a:solidFill>
                  <a:prstClr val="black"/>
                </a:solidFill>
              </a:rPr>
              <a:t>if</a:t>
            </a:r>
            <a:r>
              <a:rPr lang="en-US" altLang="en-US" sz="3200">
                <a:solidFill>
                  <a:prstClr val="black"/>
                </a:solidFill>
              </a:rPr>
              <a:t> there is an FD  </a:t>
            </a:r>
            <a:r>
              <a:rPr lang="en-US" altLang="en-US" sz="3200" i="1">
                <a:solidFill>
                  <a:prstClr val="black"/>
                </a:solidFill>
              </a:rPr>
              <a:t>Z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V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in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 b="1" i="1">
                <a:solidFill>
                  <a:prstClr val="black"/>
                </a:solidFill>
                <a:sym typeface="Symbol" pitchFamily="18" charset="2"/>
              </a:rPr>
              <a:t>F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such that  </a:t>
            </a:r>
          </a:p>
          <a:p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            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Z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closure </a:t>
            </a:r>
            <a:r>
              <a:rPr lang="en-US" altLang="en-US" sz="3200" b="1">
                <a:solidFill>
                  <a:prstClr val="black"/>
                </a:solidFill>
                <a:sym typeface="Symbol" pitchFamily="18" charset="2"/>
              </a:rPr>
              <a:t>and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V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closure</a:t>
            </a:r>
            <a:endParaRPr lang="en-US" altLang="en-US" sz="3200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      </a:t>
            </a:r>
            <a:r>
              <a:rPr lang="en-US" altLang="en-US" sz="3200" b="1">
                <a:solidFill>
                  <a:prstClr val="black"/>
                </a:solidFill>
                <a:sym typeface="Symbol" pitchFamily="18" charset="2"/>
              </a:rPr>
              <a:t>then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closure := closure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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 V</a:t>
            </a:r>
            <a:endParaRPr lang="en-US" altLang="en-US" sz="3200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3200" b="1">
                <a:solidFill>
                  <a:prstClr val="black"/>
                </a:solidFill>
                <a:sym typeface="Symbol" pitchFamily="18" charset="2"/>
              </a:rPr>
              <a:t>until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old = closure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</a:t>
            </a:r>
          </a:p>
          <a:p>
            <a:endParaRPr lang="en-US" altLang="en-US">
              <a:solidFill>
                <a:prstClr val="black"/>
              </a:solidFill>
              <a:sym typeface="Symbol" pitchFamily="18" charset="2"/>
            </a:endParaRPr>
          </a:p>
          <a:p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–  If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T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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closure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then 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X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3200" i="1">
                <a:solidFill>
                  <a:prstClr val="black"/>
                </a:solidFill>
                <a:sym typeface="Symbol" pitchFamily="18" charset="2"/>
              </a:rPr>
              <a:t> T </a:t>
            </a:r>
            <a:r>
              <a:rPr lang="en-US" altLang="en-US" sz="3200">
                <a:solidFill>
                  <a:prstClr val="black"/>
                </a:solidFill>
                <a:sym typeface="Symbol" pitchFamily="18" charset="2"/>
              </a:rPr>
              <a:t> is entailed by </a:t>
            </a:r>
            <a:r>
              <a:rPr lang="en-US" altLang="en-US" sz="3200" b="1" i="1">
                <a:solidFill>
                  <a:prstClr val="black"/>
                </a:solidFill>
                <a:sym typeface="Symbol" pitchFamily="18" charset="2"/>
              </a:rPr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638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73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ACB8-7C00-42B7-B798-CEA0927B6D3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altLang="en-US" sz="3600"/>
              <a:t>Example: Computation of Attribute Closure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4876800" y="2590800"/>
            <a:ext cx="2709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prstClr val="black"/>
                </a:solidFill>
              </a:rPr>
              <a:t>   AB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C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(a)         </a:t>
            </a: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A  D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(b)</a:t>
            </a: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D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E  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(c)</a:t>
            </a:r>
          </a:p>
          <a:p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   AC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</a:t>
            </a:r>
            <a:r>
              <a:rPr lang="en-US" altLang="en-US" sz="2400" i="1">
                <a:solidFill>
                  <a:prstClr val="black"/>
                </a:solidFill>
                <a:sym typeface="Symbol" pitchFamily="18" charset="2"/>
              </a:rPr>
              <a:t> B    </a:t>
            </a:r>
            <a:r>
              <a:rPr lang="en-US" altLang="en-US" sz="2400">
                <a:solidFill>
                  <a:prstClr val="black"/>
                </a:solidFill>
                <a:sym typeface="Symbol" pitchFamily="18" charset="2"/>
              </a:rPr>
              <a:t>(d)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14400" y="2057400"/>
            <a:ext cx="760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prstClr val="black"/>
                </a:solidFill>
              </a:rPr>
              <a:t>Problem</a:t>
            </a:r>
            <a:r>
              <a:rPr lang="en-US" altLang="en-US" sz="2800">
                <a:solidFill>
                  <a:prstClr val="black"/>
                </a:solidFill>
              </a:rPr>
              <a:t>: Compute the attribute closure of </a:t>
            </a:r>
            <a:r>
              <a:rPr lang="en-US" altLang="en-US" sz="2800" i="1">
                <a:solidFill>
                  <a:prstClr val="black"/>
                </a:solidFill>
              </a:rPr>
              <a:t>AB</a:t>
            </a:r>
            <a:r>
              <a:rPr lang="en-US" altLang="en-US" sz="2800">
                <a:solidFill>
                  <a:prstClr val="black"/>
                </a:solidFill>
              </a:rPr>
              <a:t> with </a:t>
            </a:r>
          </a:p>
          <a:p>
            <a:r>
              <a:rPr lang="en-US" altLang="en-US" sz="2800">
                <a:solidFill>
                  <a:prstClr val="black"/>
                </a:solidFill>
              </a:rPr>
              <a:t>respect to the set of FDs </a:t>
            </a:r>
            <a:r>
              <a:rPr lang="en-US" altLang="en-US" sz="2800" i="1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667000" y="4572000"/>
            <a:ext cx="38846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prstClr val="black"/>
                </a:solidFill>
              </a:rPr>
              <a:t>Initially </a:t>
            </a:r>
            <a:r>
              <a:rPr lang="en-US" altLang="en-US" sz="2400" i="1">
                <a:solidFill>
                  <a:prstClr val="black"/>
                </a:solidFill>
              </a:rPr>
              <a:t>closure = {AB}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Using (a) </a:t>
            </a:r>
            <a:r>
              <a:rPr lang="en-US" altLang="en-US" sz="2400" i="1">
                <a:solidFill>
                  <a:prstClr val="black"/>
                </a:solidFill>
              </a:rPr>
              <a:t>closure = {ABC}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Using (b) </a:t>
            </a:r>
            <a:r>
              <a:rPr lang="en-US" altLang="en-US" sz="2400" i="1">
                <a:solidFill>
                  <a:prstClr val="black"/>
                </a:solidFill>
              </a:rPr>
              <a:t>closure = {ABCD}</a:t>
            </a:r>
          </a:p>
          <a:p>
            <a:r>
              <a:rPr lang="en-US" altLang="en-US" sz="2400">
                <a:solidFill>
                  <a:prstClr val="black"/>
                </a:solidFill>
              </a:rPr>
              <a:t>Using (c) </a:t>
            </a:r>
            <a:r>
              <a:rPr lang="en-US" altLang="en-US" sz="2400" i="1">
                <a:solidFill>
                  <a:prstClr val="black"/>
                </a:solidFill>
              </a:rPr>
              <a:t>closure = {ABCDE}</a:t>
            </a:r>
          </a:p>
          <a:p>
            <a:endParaRPr lang="en-US" altLang="en-US" i="1">
              <a:solidFill>
                <a:prstClr val="black"/>
              </a:solidFill>
            </a:endParaRPr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898525" y="4029075"/>
            <a:ext cx="154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prstClr val="black"/>
                </a:solidFill>
              </a:rPr>
              <a:t>Solution</a:t>
            </a:r>
            <a:r>
              <a:rPr lang="en-US" altLang="en-US" sz="2800">
                <a:solidFill>
                  <a:prstClr val="black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07151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Transaction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properties of transactions in the database system?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serial schedule?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conflict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construct a precedence graph?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whether or not a schedule is conflict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schedule is conflict serializable, then how to find an equivalent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 schedule?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sz="4000" b="1"/>
              <a:t>Properties of Transactions </a:t>
            </a:r>
            <a:endParaRPr sz="400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196975"/>
            <a:ext cx="8077200" cy="4481513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tabLst>
                <a:tab pos="1905000" algn="l"/>
                <a:tab pos="2286000" algn="l"/>
              </a:tabLst>
            </a:pPr>
            <a:r>
              <a:rPr lang="en-US" altLang="en-US" sz="2800" b="1" smtClean="0"/>
              <a:t>Four basic </a:t>
            </a:r>
            <a:r>
              <a:rPr lang="en-US" altLang="en-US" sz="2800" b="1" i="1" smtClean="0"/>
              <a:t>(ACID)</a:t>
            </a:r>
            <a:r>
              <a:rPr lang="en-US" altLang="en-US" sz="2800" b="1" smtClean="0"/>
              <a:t> properties that define a transaction are:</a:t>
            </a:r>
          </a:p>
          <a:p>
            <a:pPr marL="0" indent="0" algn="just" eaLnBrk="1" hangingPunct="1">
              <a:lnSpc>
                <a:spcPct val="40000"/>
              </a:lnSpc>
              <a:tabLst>
                <a:tab pos="1905000" algn="l"/>
                <a:tab pos="2286000" algn="l"/>
              </a:tabLst>
            </a:pPr>
            <a:endParaRPr lang="en-US" altLang="en-US" sz="2800" b="1" smtClean="0"/>
          </a:p>
          <a:p>
            <a:pPr marL="0" indent="0" algn="just" eaLnBrk="1" hangingPunct="1">
              <a:buFont typeface="Monotype Sorts" pitchFamily="2" charset="2"/>
              <a:buNone/>
              <a:tabLst>
                <a:tab pos="1905000" algn="l"/>
                <a:tab pos="2286000" algn="l"/>
              </a:tabLst>
            </a:pPr>
            <a:r>
              <a:rPr lang="en-US" altLang="en-US" sz="2800" b="1" u="sng" smtClean="0"/>
              <a:t>Atomicity</a:t>
            </a:r>
            <a:r>
              <a:rPr lang="en-US" altLang="en-US" sz="2800" b="1" smtClean="0"/>
              <a:t> 	‘All or nothing’ property. </a:t>
            </a:r>
          </a:p>
          <a:p>
            <a:pPr marL="0" indent="0" algn="just" eaLnBrk="1" hangingPunct="1">
              <a:buFont typeface="Monotype Sorts" pitchFamily="2" charset="2"/>
              <a:buNone/>
              <a:tabLst>
                <a:tab pos="1905000" algn="l"/>
                <a:tab pos="2286000" algn="l"/>
              </a:tabLst>
            </a:pPr>
            <a:r>
              <a:rPr lang="en-US" altLang="en-US" sz="2800" b="1" u="sng" smtClean="0"/>
              <a:t>Consistency</a:t>
            </a:r>
            <a:r>
              <a:rPr lang="en-US" altLang="en-US" sz="2800" b="1" smtClean="0"/>
              <a:t>	Must transform database from one consistent state to another.</a:t>
            </a:r>
          </a:p>
          <a:p>
            <a:pPr marL="0" indent="0" algn="just" eaLnBrk="1" hangingPunct="1">
              <a:buFont typeface="Monotype Sorts" pitchFamily="2" charset="2"/>
              <a:buNone/>
              <a:tabLst>
                <a:tab pos="1905000" algn="l"/>
                <a:tab pos="2286000" algn="l"/>
              </a:tabLst>
            </a:pPr>
            <a:r>
              <a:rPr lang="en-US" altLang="en-US" sz="2800" b="1" u="sng" smtClean="0"/>
              <a:t>Isolation</a:t>
            </a:r>
            <a:r>
              <a:rPr lang="en-US" altLang="en-US" sz="2800" b="1" smtClean="0"/>
              <a:t> 	Partial effects of incomplete transactions should not be visible to other transactions.</a:t>
            </a:r>
          </a:p>
          <a:p>
            <a:pPr marL="0" indent="0" algn="just" eaLnBrk="1" hangingPunct="1">
              <a:buFont typeface="Monotype Sorts" pitchFamily="2" charset="2"/>
              <a:buNone/>
              <a:tabLst>
                <a:tab pos="1905000" algn="l"/>
                <a:tab pos="2286000" algn="l"/>
              </a:tabLst>
            </a:pPr>
            <a:r>
              <a:rPr lang="en-US" altLang="en-US" sz="2800" b="1" u="sng" smtClean="0"/>
              <a:t>Durability</a:t>
            </a:r>
            <a:r>
              <a:rPr lang="en-US" altLang="en-US" sz="2800" b="1" smtClean="0"/>
              <a:t>	Effects of a committed transaction are permanent and must not be lost because of later failure.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38917" name="Slide Number Placeholder 3"/>
          <p:cNvSpPr txBox="1">
            <a:spLocks/>
          </p:cNvSpPr>
          <p:nvPr/>
        </p:nvSpPr>
        <p:spPr bwMode="auto">
          <a:xfrm>
            <a:off x="8542338" y="6310313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53393C-D5CC-474E-91BC-5B5B22414A78}" type="slidenum">
              <a:rPr lang="en-GB" altLang="en-US" sz="1800"/>
              <a:pPr/>
              <a:t>34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9087406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sz="4000" b="1"/>
              <a:t>Serializability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125538"/>
            <a:ext cx="8077200" cy="4687887"/>
          </a:xfrm>
        </p:spPr>
        <p:txBody>
          <a:bodyPr>
            <a:normAutofit lnSpcReduction="10000"/>
          </a:bodyPr>
          <a:lstStyle/>
          <a:p>
            <a:pPr lvl="1" algn="just" eaLnBrk="1" hangingPunct="1">
              <a:buFontTx/>
              <a:buNone/>
            </a:pPr>
            <a:r>
              <a:rPr lang="en-US" altLang="en-US" b="1" u="sng" smtClean="0"/>
              <a:t>Schedule</a:t>
            </a:r>
            <a:endParaRPr lang="en-US" altLang="en-US" b="1" smtClean="0"/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Sequence of reads/writes by set of concurrent transactions. </a:t>
            </a:r>
          </a:p>
          <a:p>
            <a:pPr algn="just" eaLnBrk="1" hangingPunct="1">
              <a:lnSpc>
                <a:spcPct val="0"/>
              </a:lnSpc>
              <a:buFont typeface="Monotype Sorts" pitchFamily="2" charset="2"/>
              <a:buNone/>
            </a:pPr>
            <a:endParaRPr lang="en-US" altLang="en-US" sz="2800" b="1" smtClean="0"/>
          </a:p>
          <a:p>
            <a:pPr lvl="1" algn="just" eaLnBrk="1" hangingPunct="1">
              <a:buFontTx/>
              <a:buNone/>
            </a:pPr>
            <a:r>
              <a:rPr lang="en-US" altLang="en-US" b="1" u="sng" smtClean="0"/>
              <a:t>Serial Schedule</a:t>
            </a:r>
            <a:endParaRPr lang="en-US" altLang="en-US" b="1" smtClean="0"/>
          </a:p>
          <a:p>
            <a:pPr lvl="1" algn="just" eaLnBrk="1" hangingPunct="1">
              <a:buFontTx/>
              <a:buNone/>
            </a:pPr>
            <a:r>
              <a:rPr lang="en-US" altLang="en-US" b="1" smtClean="0"/>
              <a:t>	Schedule where operations of each transaction are executed consecutively without any interleaved operations from other transactions. </a:t>
            </a:r>
          </a:p>
          <a:p>
            <a:pPr algn="just" eaLnBrk="1" hangingPunct="1">
              <a:lnSpc>
                <a:spcPct val="20000"/>
              </a:lnSpc>
              <a:buFont typeface="Monotype Sorts" pitchFamily="2" charset="2"/>
              <a:buNone/>
            </a:pPr>
            <a:endParaRPr lang="en-US" altLang="en-US" b="1" smtClean="0"/>
          </a:p>
          <a:p>
            <a:pPr algn="just" eaLnBrk="1" hangingPunct="1">
              <a:buFontTx/>
              <a:buChar char="•"/>
            </a:pPr>
            <a:r>
              <a:rPr lang="en-US" altLang="en-US" b="1" smtClean="0"/>
              <a:t>No guarantee that results of all serial executions of a given set of transactions will be identical.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0181" name="Slide Number Placeholder 3"/>
          <p:cNvSpPr txBox="1">
            <a:spLocks/>
          </p:cNvSpPr>
          <p:nvPr/>
        </p:nvSpPr>
        <p:spPr bwMode="auto">
          <a:xfrm>
            <a:off x="8542338" y="6310313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E7E233-6E79-4CEF-BE69-1FAF77335BB5}" type="slidenum">
              <a:rPr lang="en-GB" altLang="en-US" sz="1800"/>
              <a:pPr/>
              <a:t>35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89295622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4000" b="1" dirty="0"/>
              <a:t>Example of </a:t>
            </a:r>
            <a:r>
              <a:rPr sz="4000" b="1" dirty="0" smtClean="0"/>
              <a:t>Conflict </a:t>
            </a:r>
            <a:r>
              <a:rPr sz="4000" b="1" dirty="0" err="1" smtClean="0"/>
              <a:t>Serializability</a:t>
            </a:r>
            <a:endParaRPr sz="4000" dirty="0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3253" name="Slide Number Placeholder 3"/>
          <p:cNvSpPr txBox="1">
            <a:spLocks/>
          </p:cNvSpPr>
          <p:nvPr/>
        </p:nvSpPr>
        <p:spPr bwMode="auto">
          <a:xfrm>
            <a:off x="8542338" y="6310313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0EDB5B-F998-472D-92D8-3F3C706232F0}" type="slidenum">
              <a:rPr lang="en-GB" altLang="en-US" sz="1800"/>
              <a:pPr/>
              <a:t>36</a:t>
            </a:fld>
            <a:endParaRPr lang="en-GB" altLang="en-US" sz="1800"/>
          </a:p>
        </p:txBody>
      </p:sp>
      <p:pic>
        <p:nvPicPr>
          <p:cNvPr id="6" name="Picture 4" descr="DS3-Figure 19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84225"/>
            <a:ext cx="6019800" cy="532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7230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sz="4000" b="1"/>
              <a:t>Precedence Graph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531813" y="1125538"/>
            <a:ext cx="8001000" cy="4487862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b="1" smtClean="0"/>
              <a:t>Create:</a:t>
            </a:r>
          </a:p>
          <a:p>
            <a:pPr lvl="1" algn="just" eaLnBrk="1" hangingPunct="1"/>
            <a:r>
              <a:rPr lang="en-US" altLang="en-US" b="1" smtClean="0"/>
              <a:t>node for each transaction;</a:t>
            </a:r>
          </a:p>
          <a:p>
            <a:pPr lvl="1" algn="just" eaLnBrk="1" hangingPunct="1"/>
            <a:r>
              <a:rPr lang="en-US" altLang="en-US" b="1" smtClean="0"/>
              <a:t>a directed edge T</a:t>
            </a:r>
            <a:r>
              <a:rPr lang="en-US" altLang="en-US" b="1" baseline="-25000" smtClean="0"/>
              <a:t>i</a:t>
            </a:r>
            <a:r>
              <a:rPr lang="en-US" altLang="en-US" b="1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</a:t>
            </a:r>
            <a:r>
              <a:rPr lang="en-US" altLang="en-US" b="1" smtClean="0"/>
              <a:t> T</a:t>
            </a:r>
            <a:r>
              <a:rPr lang="en-US" altLang="en-US" b="1" baseline="-25000" smtClean="0"/>
              <a:t>j</a:t>
            </a:r>
            <a:r>
              <a:rPr lang="en-US" altLang="en-US" b="1" smtClean="0"/>
              <a:t>, if T</a:t>
            </a:r>
            <a:r>
              <a:rPr lang="en-US" altLang="en-US" b="1" baseline="-25000" smtClean="0"/>
              <a:t>j</a:t>
            </a:r>
            <a:r>
              <a:rPr lang="en-US" altLang="en-US" b="1" smtClean="0"/>
              <a:t> reads the value of an item written by T</a:t>
            </a:r>
            <a:r>
              <a:rPr lang="en-US" altLang="en-US" b="1" baseline="-25000" smtClean="0"/>
              <a:t>i</a:t>
            </a:r>
            <a:r>
              <a:rPr lang="en-US" altLang="en-US" b="1" smtClean="0"/>
              <a:t>;</a:t>
            </a:r>
          </a:p>
          <a:p>
            <a:pPr lvl="1" algn="just" eaLnBrk="1" hangingPunct="1"/>
            <a:r>
              <a:rPr lang="en-US" altLang="en-US" b="1" smtClean="0"/>
              <a:t>a directed edge T</a:t>
            </a:r>
            <a:r>
              <a:rPr lang="en-US" altLang="en-US" b="1" baseline="-25000" smtClean="0"/>
              <a:t>i</a:t>
            </a:r>
            <a:r>
              <a:rPr lang="en-US" altLang="en-US" b="1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</a:t>
            </a:r>
            <a:r>
              <a:rPr lang="en-US" altLang="en-US" b="1" smtClean="0"/>
              <a:t> T</a:t>
            </a:r>
            <a:r>
              <a:rPr lang="en-US" altLang="en-US" b="1" baseline="-25000" smtClean="0"/>
              <a:t>j</a:t>
            </a:r>
            <a:r>
              <a:rPr lang="en-US" altLang="en-US" b="1" smtClean="0"/>
              <a:t>, if T</a:t>
            </a:r>
            <a:r>
              <a:rPr lang="en-US" altLang="en-US" b="1" baseline="-25000" smtClean="0"/>
              <a:t>j</a:t>
            </a:r>
            <a:r>
              <a:rPr lang="en-US" altLang="en-US" b="1" smtClean="0"/>
              <a:t> writes a value into an item after it has been read by T</a:t>
            </a:r>
            <a:r>
              <a:rPr lang="en-US" altLang="en-US" b="1" baseline="-25000" smtClean="0"/>
              <a:t>i</a:t>
            </a:r>
            <a:r>
              <a:rPr lang="en-US" altLang="en-US" b="1" smtClean="0"/>
              <a:t>. </a:t>
            </a:r>
          </a:p>
          <a:p>
            <a:pPr lvl="1" algn="just" eaLnBrk="1" hangingPunct="1"/>
            <a:r>
              <a:rPr lang="en-US" altLang="en-US" b="1" smtClean="0"/>
              <a:t>a directed edge T</a:t>
            </a:r>
            <a:r>
              <a:rPr lang="en-US" altLang="en-US" b="1" baseline="-25000" smtClean="0"/>
              <a:t>i</a:t>
            </a:r>
            <a:r>
              <a:rPr lang="en-US" altLang="en-US" b="1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</a:t>
            </a:r>
            <a:r>
              <a:rPr lang="en-US" altLang="en-US" b="1" smtClean="0"/>
              <a:t> T</a:t>
            </a:r>
            <a:r>
              <a:rPr lang="en-US" altLang="en-US" b="1" baseline="-25000" smtClean="0"/>
              <a:t>j</a:t>
            </a:r>
            <a:r>
              <a:rPr lang="en-US" altLang="en-US" b="1" smtClean="0"/>
              <a:t>, if T</a:t>
            </a:r>
            <a:r>
              <a:rPr lang="en-US" altLang="en-US" b="1" baseline="-25000" smtClean="0"/>
              <a:t>j</a:t>
            </a:r>
            <a:r>
              <a:rPr lang="en-US" altLang="en-US" b="1" smtClean="0"/>
              <a:t> writes a value into an item after it has been written by T</a:t>
            </a:r>
            <a:r>
              <a:rPr lang="en-US" altLang="en-US" b="1" baseline="-25000" smtClean="0"/>
              <a:t>i</a:t>
            </a:r>
            <a:r>
              <a:rPr lang="en-US" altLang="en-US" b="1" smtClean="0"/>
              <a:t>. </a:t>
            </a:r>
          </a:p>
          <a:p>
            <a:pPr algn="just" eaLnBrk="1" hangingPunct="1"/>
            <a:r>
              <a:rPr lang="en-US" altLang="en-US" b="1" smtClean="0"/>
              <a:t>If precedence graph contains cycle schedule is not conflict serializable.</a:t>
            </a:r>
            <a:endParaRPr lang="en-US" altLang="en-US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5301" name="Slide Number Placeholder 3"/>
          <p:cNvSpPr txBox="1">
            <a:spLocks/>
          </p:cNvSpPr>
          <p:nvPr/>
        </p:nvSpPr>
        <p:spPr bwMode="auto">
          <a:xfrm>
            <a:off x="8542338" y="6310313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36AC7E-C633-40A2-B110-DB61FD19F5FE}" type="slidenum">
              <a:rPr lang="en-GB" altLang="en-US" sz="1800"/>
              <a:pPr/>
              <a:t>37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435693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498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3600" b="1"/>
              <a:t>Example - Non-conflict serializable schedule</a:t>
            </a:r>
            <a:endParaRPr sz="36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211388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67268" name="Picture 4" descr="DS3-Figure 19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97591"/>
            <a:ext cx="5704847" cy="505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69" name="Picture 5" descr="DS3-Figure 19-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95" y="2438400"/>
            <a:ext cx="3573405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/>
              <a:t>Pearson Education © 2014</a:t>
            </a:r>
          </a:p>
        </p:txBody>
      </p:sp>
      <p:sp>
        <p:nvSpPr>
          <p:cNvPr id="57351" name="Slide Number Placeholder 3"/>
          <p:cNvSpPr txBox="1">
            <a:spLocks/>
          </p:cNvSpPr>
          <p:nvPr/>
        </p:nvSpPr>
        <p:spPr bwMode="auto">
          <a:xfrm>
            <a:off x="8542338" y="6310313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4F9821-E462-4C35-809E-6CA0C4147409}" type="slidenum">
              <a:rPr lang="en-GB" altLang="en-US" sz="1800"/>
              <a:pPr/>
              <a:t>38</a:t>
            </a:fld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9140585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Whether a Schedule is Conflict Serializable?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a precedence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precedence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has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cycle, then the schedule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serializable; otherwise, the schedule is conflict serializable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6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Time, Location, and Event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lvl="1" algn="just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5:55pm ~ 8:25pm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11 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Wednesday)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Place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ENGR 1.290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(classroom)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Closed-book exam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263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5F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40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4000" b="1" dirty="0"/>
              <a:t>Example of </a:t>
            </a:r>
            <a:r>
              <a:rPr lang="en-US" sz="4000" b="1" dirty="0" smtClean="0"/>
              <a:t>Equivalent Serial Schedule</a:t>
            </a:r>
            <a:endParaRPr sz="4000" dirty="0"/>
          </a:p>
        </p:txBody>
      </p:sp>
      <p:pic>
        <p:nvPicPr>
          <p:cNvPr id="263172" name="Picture 4" descr="DS3-Figure 19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3124200" y="6507162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53253" name="Slide Number Placeholder 3"/>
          <p:cNvSpPr txBox="1">
            <a:spLocks/>
          </p:cNvSpPr>
          <p:nvPr/>
        </p:nvSpPr>
        <p:spPr bwMode="auto">
          <a:xfrm>
            <a:off x="8542338" y="6310313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0EDB5B-F998-472D-92D8-3F3C706232F0}" type="slidenum">
              <a:rPr lang="en-GB" altLang="en-US" sz="1800">
                <a:solidFill>
                  <a:prstClr val="black"/>
                </a:solidFill>
              </a:rPr>
              <a:pPr/>
              <a:t>40</a:t>
            </a:fld>
            <a:endParaRPr lang="en-GB" altLang="en-US" sz="18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6562" y="914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schedule is conflict serializable, we can find an equivalent serial schedule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0561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F 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Organization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Heap file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Sorted file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file containing index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 vs.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Dense index vs sparse index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 indices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 index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Organization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clustered and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indices?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accessing data files and indices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 index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handle insertion?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leaf node is full, split nodes, re-distribute tuples, promote the index entry to the index node</a:t>
            </a: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BEA388-0218-4015-97C1-DCFF99FB36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Heap Files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Rows appended to end of file as they are inserted  </a:t>
            </a:r>
          </a:p>
          <a:p>
            <a:pPr lvl="1"/>
            <a:r>
              <a:rPr lang="en-US" altLang="en-US" smtClean="0"/>
              <a:t>Hence the file is unordered</a:t>
            </a:r>
          </a:p>
          <a:p>
            <a:r>
              <a:rPr lang="en-US" altLang="en-US" smtClean="0"/>
              <a:t>Deleted rows create gaps in file</a:t>
            </a:r>
          </a:p>
          <a:p>
            <a:pPr lvl="1"/>
            <a:r>
              <a:rPr lang="en-US" altLang="en-US" smtClean="0"/>
              <a:t>File must be periodically compacted to recover space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3717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374315-FF90-44A4-9ECB-4107D7CBE7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Transcript Stored as a Heap File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905000" y="1143000"/>
            <a:ext cx="5949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666666      MGT123    F1994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CS305        S1996    4.0         page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987654      CS305        F1995    2.0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717171      CS315        S1997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666666      EE101        S1998    3.0         page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765432      MAT123    S1996    2.0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515151      EE101        F1995    3.0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CS305        S1999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                             page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878787      MGT123    S1996    3.0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1905000" y="114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3246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>
            <a:off x="1905000" y="2743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1905000" y="2971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1905000" y="4495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3"/>
          <p:cNvSpPr>
            <a:spLocks noChangeShapeType="1"/>
          </p:cNvSpPr>
          <p:nvPr/>
        </p:nvSpPr>
        <p:spPr bwMode="auto">
          <a:xfrm>
            <a:off x="1905000" y="4800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4"/>
          <p:cNvSpPr>
            <a:spLocks noChangeShapeType="1"/>
          </p:cNvSpPr>
          <p:nvPr/>
        </p:nvSpPr>
        <p:spPr bwMode="auto">
          <a:xfrm>
            <a:off x="1905000" y="6400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5"/>
          <p:cNvSpPr>
            <a:spLocks noChangeShapeType="1"/>
          </p:cNvSpPr>
          <p:nvPr/>
        </p:nvSpPr>
        <p:spPr bwMode="auto">
          <a:xfrm>
            <a:off x="63246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6"/>
          <p:cNvSpPr>
            <a:spLocks noChangeShapeType="1"/>
          </p:cNvSpPr>
          <p:nvPr/>
        </p:nvSpPr>
        <p:spPr bwMode="auto">
          <a:xfrm>
            <a:off x="63246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19050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>
            <a:off x="1905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>
            <a:off x="19050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193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3A26E3-FD71-4787-B18F-B9085327A7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Sorted File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3886200"/>
          </a:xfrm>
        </p:spPr>
        <p:txBody>
          <a:bodyPr/>
          <a:lstStyle/>
          <a:p>
            <a:r>
              <a:rPr lang="en-US" altLang="en-US" sz="2400" smtClean="0"/>
              <a:t>Rows are sorted  based on some attribute(s)</a:t>
            </a:r>
          </a:p>
          <a:p>
            <a:pPr lvl="1"/>
            <a:r>
              <a:rPr lang="en-US" altLang="en-US" sz="2400" smtClean="0"/>
              <a:t>Access path is binary search</a:t>
            </a:r>
          </a:p>
          <a:p>
            <a:pPr lvl="1"/>
            <a:r>
              <a:rPr lang="en-US" altLang="en-US" sz="2400" smtClean="0"/>
              <a:t>Equality or range query based on that attribute has cost </a:t>
            </a:r>
            <a:r>
              <a:rPr lang="en-US" altLang="en-US" sz="2400" i="1" smtClean="0"/>
              <a:t>log</a:t>
            </a:r>
            <a:r>
              <a:rPr lang="en-US" altLang="en-US" sz="2400" i="1" baseline="-25000" smtClean="0"/>
              <a:t>2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to retrieve page containing first row</a:t>
            </a:r>
          </a:p>
          <a:p>
            <a:pPr lvl="1"/>
            <a:r>
              <a:rPr lang="en-US" altLang="en-US" sz="2400" smtClean="0"/>
              <a:t>Successive rows are in same (or successive) page(s) and cache hits are likely</a:t>
            </a:r>
          </a:p>
          <a:p>
            <a:pPr lvl="1"/>
            <a:r>
              <a:rPr lang="en-US" altLang="en-US" sz="2400" smtClean="0"/>
              <a:t>By storing all pages on the same track, seek time can be minimized</a:t>
            </a:r>
          </a:p>
          <a:p>
            <a:r>
              <a:rPr lang="en-US" altLang="en-US" sz="2400" smtClean="0"/>
              <a:t>Example – Transcript sorted on </a:t>
            </a:r>
            <a:r>
              <a:rPr lang="en-US" altLang="en-US" sz="2400" i="1" smtClean="0"/>
              <a:t>StudId</a:t>
            </a:r>
            <a:r>
              <a:rPr lang="en-US" altLang="en-US" sz="2400" smtClean="0"/>
              <a:t> 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SELECT</a:t>
            </a:r>
            <a:r>
              <a:rPr lang="en-US" altLang="en-US"/>
              <a:t>  T.</a:t>
            </a:r>
            <a:r>
              <a:rPr lang="en-US" altLang="en-US" i="1"/>
              <a:t>Course</a:t>
            </a:r>
            <a:r>
              <a:rPr lang="en-US" altLang="en-US"/>
              <a:t>, T.</a:t>
            </a:r>
            <a:r>
              <a:rPr lang="en-US" altLang="en-US" i="1"/>
              <a:t>Grade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FROM</a:t>
            </a:r>
            <a:r>
              <a:rPr lang="en-US" altLang="en-US"/>
              <a:t> 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T                             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WHERE</a:t>
            </a:r>
            <a:r>
              <a:rPr lang="en-US" altLang="en-US"/>
              <a:t>  T.</a:t>
            </a:r>
            <a:r>
              <a:rPr lang="en-US" altLang="en-US" i="1"/>
              <a:t>StudId</a:t>
            </a:r>
            <a:r>
              <a:rPr lang="en-US" altLang="en-US"/>
              <a:t> = 123456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48200" y="4953000"/>
            <a:ext cx="42592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SELECT </a:t>
            </a:r>
            <a:r>
              <a:rPr lang="en-US" altLang="en-US"/>
              <a:t> T.</a:t>
            </a:r>
            <a:r>
              <a:rPr lang="en-US" altLang="en-US" i="1"/>
              <a:t>Course</a:t>
            </a:r>
            <a:r>
              <a:rPr lang="en-US" altLang="en-US"/>
              <a:t>, T.</a:t>
            </a:r>
            <a:r>
              <a:rPr lang="en-US" altLang="en-US" i="1"/>
              <a:t>Grade</a:t>
            </a:r>
            <a:endParaRPr lang="en-US" altLang="en-US" i="1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FROM</a:t>
            </a:r>
            <a:r>
              <a:rPr lang="en-US" altLang="en-US"/>
              <a:t> 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/>
              <a:t> T</a:t>
            </a:r>
            <a:endParaRPr lang="en-US" altLang="en-US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WHERE </a:t>
            </a:r>
            <a:r>
              <a:rPr lang="en-US" altLang="en-US"/>
              <a:t>T.</a:t>
            </a:r>
            <a:r>
              <a:rPr lang="en-US" altLang="en-US" i="1"/>
              <a:t>StudId</a:t>
            </a:r>
            <a:r>
              <a:rPr lang="en-US" altLang="en-US"/>
              <a:t> </a:t>
            </a:r>
            <a:r>
              <a:rPr lang="en-US" altLang="en-US" sz="2000">
                <a:latin typeface="Century Gothic" panose="020B0502020202020204" pitchFamily="34" charset="0"/>
              </a:rPr>
              <a:t>BETWEEN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>
                <a:latin typeface="Century Gothic" panose="020B0502020202020204" pitchFamily="34" charset="0"/>
              </a:rPr>
              <a:t>                  </a:t>
            </a:r>
            <a:r>
              <a:rPr lang="en-US" altLang="en-US"/>
              <a:t>111111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  <a:r>
              <a:rPr lang="en-US" altLang="en-US" sz="2000">
                <a:latin typeface="Century Gothic" panose="020B0502020202020204" pitchFamily="34" charset="0"/>
              </a:rPr>
              <a:t>AND</a:t>
            </a:r>
            <a:r>
              <a:rPr lang="en-US" altLang="en-US">
                <a:latin typeface="Century Gothic" panose="020B0502020202020204" pitchFamily="34" charset="0"/>
              </a:rPr>
              <a:t> </a:t>
            </a:r>
            <a:r>
              <a:rPr lang="en-US" altLang="en-US"/>
              <a:t>199999</a:t>
            </a:r>
          </a:p>
        </p:txBody>
      </p:sp>
    </p:spTree>
    <p:extLst>
      <p:ext uri="{BB962C8B-B14F-4D97-AF65-F5344CB8AC3E}">
        <p14:creationId xmlns:p14="http://schemas.microsoft.com/office/powerpoint/2010/main" val="36802613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90B7F1-35B8-4F59-AB4A-35BC7FAD6D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Transcript Stored as a Sorted File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905000" y="1143000"/>
            <a:ext cx="5949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111111      MGT123    F1994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111111      CS305        S1996    4.0         page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CS305        F1995    2.0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CS315        S1997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123456      EE101        S1998    3.0         page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232323      MAT123    S1996    2.0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EE101        F1995    3.0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234567      CS305        S1999    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                                                       page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313131      MGT123    S1996    3.0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1905000" y="114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6324600" y="114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905000" y="2667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905000" y="2971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905000" y="4495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905000" y="48006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905000" y="6400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63246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3246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905000" y="1219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19050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1905000" y="4800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423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1DC54C-8C3F-4DA4-B7A7-E0D8960E22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Index Structure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Contains: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Index entries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Can contain the data tuple itself (index and table are </a:t>
            </a:r>
            <a:r>
              <a:rPr lang="en-US" altLang="en-US" sz="2000" i="1" smtClean="0"/>
              <a:t>integrated</a:t>
            </a:r>
            <a:r>
              <a:rPr lang="en-US" altLang="en-US" sz="2000" smtClean="0"/>
              <a:t> in this case); or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Search key value and a pointer to a row having that value; table stored separately in this case – </a:t>
            </a:r>
            <a:r>
              <a:rPr lang="en-US" altLang="en-US" sz="2000" i="1" smtClean="0"/>
              <a:t>unintegrated</a:t>
            </a:r>
            <a:r>
              <a:rPr lang="en-US" altLang="en-US" sz="2000" smtClean="0"/>
              <a:t> index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Location mechanism</a:t>
            </a:r>
            <a:r>
              <a:rPr lang="en-US" altLang="en-US" sz="24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Algorithm + data structure for locating an index entry with a given search key value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Index entries are stored in accordance with the search key value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Entries with the same search key value are stored together (hash, B- tree)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Entries may be sorted on search key value (B-tree)</a:t>
            </a:r>
          </a:p>
        </p:txBody>
      </p:sp>
    </p:spTree>
    <p:extLst>
      <p:ext uri="{BB962C8B-B14F-4D97-AF65-F5344CB8AC3E}">
        <p14:creationId xmlns:p14="http://schemas.microsoft.com/office/powerpoint/2010/main" val="25588768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5D8EF8-6EC9-492B-96B5-AE64F35CB2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Index Structure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419600" y="2057400"/>
            <a:ext cx="3733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Location Mechanism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352800" y="3657600"/>
            <a:ext cx="5562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5334000" y="3733800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Index entries</a:t>
            </a:r>
          </a:p>
        </p:txBody>
      </p:sp>
      <p:sp>
        <p:nvSpPr>
          <p:cNvPr id="37895" name="Line 8"/>
          <p:cNvSpPr>
            <a:spLocks noChangeShapeType="1"/>
          </p:cNvSpPr>
          <p:nvPr/>
        </p:nvSpPr>
        <p:spPr bwMode="auto">
          <a:xfrm>
            <a:off x="3733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4114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>
            <a:off x="4495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8610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4724400" y="1219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1676400" y="1524000"/>
            <a:ext cx="1290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i="1"/>
              <a:t>Search key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i="1"/>
              <a:t>value</a:t>
            </a:r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>
            <a:off x="5029200" y="167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3124200" y="16002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18"/>
          <p:cNvSpPr txBox="1">
            <a:spLocks noChangeArrowheads="1"/>
          </p:cNvSpPr>
          <p:nvPr/>
        </p:nvSpPr>
        <p:spPr bwMode="auto">
          <a:xfrm>
            <a:off x="746125" y="2757488"/>
            <a:ext cx="2292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Location mechanism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facilitates finding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index entry for S</a:t>
            </a:r>
          </a:p>
        </p:txBody>
      </p:sp>
      <p:sp>
        <p:nvSpPr>
          <p:cNvPr id="37905" name="Line 19"/>
          <p:cNvSpPr>
            <a:spLocks noChangeShapeType="1"/>
          </p:cNvSpPr>
          <p:nvPr/>
        </p:nvSpPr>
        <p:spPr bwMode="auto">
          <a:xfrm>
            <a:off x="3505200" y="3200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4114800" y="3733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7907" name="Rectangle 22"/>
          <p:cNvSpPr>
            <a:spLocks noChangeArrowheads="1"/>
          </p:cNvSpPr>
          <p:nvPr/>
        </p:nvSpPr>
        <p:spPr bwMode="auto">
          <a:xfrm>
            <a:off x="4191000" y="50292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4191000" y="5029200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S, …….</a:t>
            </a: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609600" y="4586288"/>
            <a:ext cx="236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Once index entry is found, the row can be directly accessed</a:t>
            </a:r>
          </a:p>
        </p:txBody>
      </p:sp>
      <p:sp>
        <p:nvSpPr>
          <p:cNvPr id="37910" name="Line 25"/>
          <p:cNvSpPr>
            <a:spLocks noChangeShapeType="1"/>
          </p:cNvSpPr>
          <p:nvPr/>
        </p:nvSpPr>
        <p:spPr bwMode="auto">
          <a:xfrm>
            <a:off x="4267200" y="4191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6"/>
          <p:cNvSpPr>
            <a:spLocks noChangeShapeType="1"/>
          </p:cNvSpPr>
          <p:nvPr/>
        </p:nvSpPr>
        <p:spPr bwMode="auto">
          <a:xfrm>
            <a:off x="29718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55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08795A-CD6B-48D5-B584-2933071FE4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Storage Structure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Structure of file containing a table</a:t>
            </a:r>
          </a:p>
          <a:p>
            <a:pPr lvl="1"/>
            <a:r>
              <a:rPr lang="en-US" altLang="en-US" dirty="0" smtClean="0"/>
              <a:t>Heap file (no index, not integrated)</a:t>
            </a:r>
          </a:p>
          <a:p>
            <a:pPr lvl="1"/>
            <a:r>
              <a:rPr lang="en-US" altLang="en-US" dirty="0" smtClean="0"/>
              <a:t>Sorted file (no index, not integrated)</a:t>
            </a:r>
          </a:p>
          <a:p>
            <a:pPr lvl="1"/>
            <a:r>
              <a:rPr lang="en-US" altLang="en-US" dirty="0" smtClean="0"/>
              <a:t>Integrated file containing index and rows (index entries contain rows in this case)</a:t>
            </a:r>
          </a:p>
          <a:p>
            <a:pPr lvl="2"/>
            <a:r>
              <a:rPr lang="en-US" altLang="en-US" dirty="0" smtClean="0"/>
              <a:t>ISAM (Index-Sequential Access Method)</a:t>
            </a:r>
          </a:p>
          <a:p>
            <a:pPr lvl="3"/>
            <a:r>
              <a:rPr lang="en-US" altLang="en-US" dirty="0" smtClean="0"/>
              <a:t>Multilevel index</a:t>
            </a:r>
          </a:p>
          <a:p>
            <a:pPr lvl="2"/>
            <a:r>
              <a:rPr lang="en-US" altLang="en-US" dirty="0" smtClean="0"/>
              <a:t>B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 tree</a:t>
            </a:r>
          </a:p>
          <a:p>
            <a:pPr lvl="2"/>
            <a:r>
              <a:rPr lang="en-US" altLang="en-US" dirty="0" smtClean="0"/>
              <a:t>Hash</a:t>
            </a:r>
          </a:p>
        </p:txBody>
      </p:sp>
    </p:spTree>
    <p:extLst>
      <p:ext uri="{BB962C8B-B14F-4D97-AF65-F5344CB8AC3E}">
        <p14:creationId xmlns:p14="http://schemas.microsoft.com/office/powerpoint/2010/main" val="977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5.1 Relational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Algebra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Projection</a:t>
            </a:r>
          </a:p>
          <a:p>
            <a:pPr lvl="1"/>
            <a:r>
              <a:rPr lang="en-GB" altLang="en-US" dirty="0">
                <a:latin typeface="Times" panose="02020603050405020304" pitchFamily="18" charset="0"/>
              </a:rPr>
              <a:t>Cartesian </a:t>
            </a:r>
            <a:r>
              <a:rPr lang="en-GB" altLang="en-US" dirty="0" smtClean="0">
                <a:latin typeface="Times" panose="02020603050405020304" pitchFamily="18" charset="0"/>
              </a:rPr>
              <a:t>product</a:t>
            </a:r>
          </a:p>
          <a:p>
            <a:pPr lvl="1"/>
            <a:r>
              <a:rPr lang="en-GB" altLang="en-US" dirty="0" smtClean="0">
                <a:latin typeface="Times" panose="02020603050405020304" pitchFamily="18" charset="0"/>
              </a:rPr>
              <a:t>Union</a:t>
            </a:r>
          </a:p>
          <a:p>
            <a:pPr lvl="1"/>
            <a:r>
              <a:rPr lang="en-GB" altLang="en-US" dirty="0" smtClean="0">
                <a:latin typeface="Times" panose="02020603050405020304" pitchFamily="18" charset="0"/>
              </a:rPr>
              <a:t>Set Difference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592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5989C-7F29-4F50-976B-AC85A73EE4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Clustered Main Index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228600" y="2181225"/>
            <a:ext cx="29257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Storage structure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contains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and (main) index;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rows are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in index entries</a:t>
            </a:r>
          </a:p>
        </p:txBody>
      </p:sp>
      <p:pic>
        <p:nvPicPr>
          <p:cNvPr id="44037" name="Picture 4" descr="INDEXS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95488"/>
            <a:ext cx="57912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2001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37A085-C118-45E1-8FC6-260AFB7671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Clustered Secondary Index</a:t>
            </a:r>
          </a:p>
        </p:txBody>
      </p:sp>
      <p:pic>
        <p:nvPicPr>
          <p:cNvPr id="45060" name="Picture 4" descr="INDEX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300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4778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91D55D-FFAA-4B91-AA2F-9B27DCA14B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Unclustered Secondary Index</a:t>
            </a:r>
          </a:p>
        </p:txBody>
      </p:sp>
      <p:pic>
        <p:nvPicPr>
          <p:cNvPr id="47108" name="Picture 3" descr="UNCL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25500"/>
            <a:ext cx="6858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726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AFD41-526C-4489-8E7A-58C69EBBC7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mtClean="0"/>
              <a:t>Example – Cost of Range Search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Data file has 10,000 pages, 100 rows in search range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Page transfers </a:t>
            </a:r>
            <a:r>
              <a:rPr lang="en-US" altLang="en-US" sz="2800" u="sng" smtClean="0"/>
              <a:t>for table rows</a:t>
            </a:r>
            <a:r>
              <a:rPr lang="en-US" altLang="en-US" sz="2800" smtClean="0"/>
              <a:t> </a:t>
            </a:r>
            <a:r>
              <a:rPr lang="en-US" altLang="en-US" smtClean="0"/>
              <a:t>(assume 20 rows/page):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Heap:  10,000 (entire file must be scanned)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File sorted on search key: log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10000 + (5 or 6) </a:t>
            </a:r>
            <a:r>
              <a:rPr lang="en-US" altLang="en-US" sz="2400" smtClean="0">
                <a:sym typeface="Symbol" pitchFamily="-76" charset="2"/>
              </a:rPr>
              <a:t> 19</a:t>
            </a:r>
            <a:endParaRPr lang="en-US" altLang="en-US" sz="24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Unclustered index:  </a:t>
            </a:r>
            <a:r>
              <a:rPr lang="en-US" altLang="en-US" sz="2400" smtClean="0">
                <a:sym typeface="Symbol" pitchFamily="-76" charset="2"/>
              </a:rPr>
              <a:t></a:t>
            </a:r>
            <a:r>
              <a:rPr lang="en-US" altLang="en-US" sz="2400" smtClean="0"/>
              <a:t> 100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Clustered index:  5 or 6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Page transfers </a:t>
            </a:r>
            <a:r>
              <a:rPr lang="en-US" altLang="en-US" sz="2800" u="sng" smtClean="0"/>
              <a:t>for index entries</a:t>
            </a:r>
            <a:r>
              <a:rPr lang="en-US" altLang="en-US" sz="2800" smtClean="0"/>
              <a:t> </a:t>
            </a:r>
            <a:r>
              <a:rPr lang="en-US" altLang="en-US" smtClean="0"/>
              <a:t>(assume 200 entries/page)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Heap and sorted: 0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Unclustered secondary index:  1 or 2 (all index entries for the rows in the range must be read)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Clustered secondary index:  1 (only first entry must be read)</a:t>
            </a:r>
          </a:p>
        </p:txBody>
      </p:sp>
    </p:spTree>
    <p:extLst>
      <p:ext uri="{BB962C8B-B14F-4D97-AF65-F5344CB8AC3E}">
        <p14:creationId xmlns:p14="http://schemas.microsoft.com/office/powerpoint/2010/main" val="32373958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D02072-2997-47B8-9DC2-D20C45C901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Sparse vs. Dense Index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Dense index</a:t>
            </a:r>
            <a:r>
              <a:rPr lang="en-US" altLang="en-US" smtClean="0"/>
              <a:t>:  has index entry for each data record  </a:t>
            </a:r>
          </a:p>
          <a:p>
            <a:pPr lvl="1">
              <a:defRPr/>
            </a:pPr>
            <a:r>
              <a:rPr lang="en-US" altLang="en-US" smtClean="0"/>
              <a:t>Unclustered index </a:t>
            </a:r>
            <a:r>
              <a:rPr lang="en-US" altLang="en-US" i="1" smtClean="0"/>
              <a:t>must</a:t>
            </a:r>
            <a:r>
              <a:rPr lang="en-US" altLang="en-US" smtClean="0"/>
              <a:t> be dense</a:t>
            </a:r>
          </a:p>
          <a:p>
            <a:pPr lvl="1">
              <a:defRPr/>
            </a:pPr>
            <a:r>
              <a:rPr lang="en-US" altLang="en-US" smtClean="0"/>
              <a:t>Clustered index need not be dense</a:t>
            </a:r>
          </a:p>
          <a:p>
            <a:pPr>
              <a:defRPr/>
            </a:pP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Sparse index</a:t>
            </a:r>
            <a:r>
              <a:rPr lang="en-US" altLang="en-US" smtClean="0"/>
              <a:t>: has index entry for each page of data file</a:t>
            </a:r>
          </a:p>
        </p:txBody>
      </p:sp>
    </p:spTree>
    <p:extLst>
      <p:ext uri="{BB962C8B-B14F-4D97-AF65-F5344CB8AC3E}">
        <p14:creationId xmlns:p14="http://schemas.microsoft.com/office/powerpoint/2010/main" val="35206286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C4C2BD-C1EE-4DFC-9A7A-B7D8BF5AEC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Sparse Vs. Dense Index</a:t>
            </a:r>
          </a:p>
        </p:txBody>
      </p:sp>
      <p:pic>
        <p:nvPicPr>
          <p:cNvPr id="51204" name="Picture 3" descr="SPA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7575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28600" y="3783013"/>
            <a:ext cx="1430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Sparse,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clustered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index sorted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on Id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7010400" y="5354638"/>
            <a:ext cx="1430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Dense,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unclustered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index sorted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on Name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2743200" y="533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Data file sorted on Id</a:t>
            </a:r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2895600" y="1524000"/>
            <a:ext cx="303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Id</a:t>
            </a:r>
            <a:r>
              <a:rPr lang="en-US" altLang="en-US" sz="2400"/>
              <a:t>          </a:t>
            </a:r>
            <a:r>
              <a:rPr lang="en-US" altLang="en-US" sz="2400" i="1"/>
              <a:t>Name</a:t>
            </a:r>
            <a:r>
              <a:rPr lang="en-US" altLang="en-US" sz="2400"/>
              <a:t>       </a:t>
            </a:r>
            <a:r>
              <a:rPr lang="en-US" altLang="en-US" sz="2400" i="1"/>
              <a:t>Dept</a:t>
            </a:r>
          </a:p>
        </p:txBody>
      </p:sp>
    </p:spTree>
    <p:extLst>
      <p:ext uri="{BB962C8B-B14F-4D97-AF65-F5344CB8AC3E}">
        <p14:creationId xmlns:p14="http://schemas.microsoft.com/office/powerpoint/2010/main" val="27537405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A60BE-1025-45E6-AC1A-CC55B2B137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4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Two-Level Index</a:t>
            </a:r>
          </a:p>
        </p:txBody>
      </p:sp>
      <p:pic>
        <p:nvPicPr>
          <p:cNvPr id="55300" name="Picture 3" descr="MUL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295400"/>
            <a:ext cx="88582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85344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– </a:t>
            </a:r>
            <a:r>
              <a:rPr lang="en-US" altLang="en-US" sz="2000" i="1"/>
              <a:t>Separator level</a:t>
            </a:r>
            <a:r>
              <a:rPr lang="en-US" altLang="en-US" sz="2400" i="1"/>
              <a:t> </a:t>
            </a:r>
            <a:r>
              <a:rPr lang="en-US" altLang="en-US" sz="2000"/>
              <a:t> is a sparse index over pages of index entries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– Leaf level</a:t>
            </a:r>
            <a:r>
              <a:rPr lang="en-US" altLang="en-US" sz="2000"/>
              <a:t> contains index entries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– Cost of searching the separator level &lt;&lt; cost of searching index level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   since separator level is sparse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–  Cost or retrieving row once index entry is found is 0 (if integrated)  or 1 (if not)</a:t>
            </a:r>
          </a:p>
        </p:txBody>
      </p:sp>
    </p:spTree>
    <p:extLst>
      <p:ext uri="{BB962C8B-B14F-4D97-AF65-F5344CB8AC3E}">
        <p14:creationId xmlns:p14="http://schemas.microsoft.com/office/powerpoint/2010/main" val="6558811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464E83-8F59-4370-8DED-CCCD1744D2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4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Multilevel Index</a:t>
            </a:r>
          </a:p>
        </p:txBody>
      </p:sp>
      <p:pic>
        <p:nvPicPr>
          <p:cNvPr id="56324" name="Picture 3" descr="MULT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1066800"/>
            <a:ext cx="9112250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83899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– </a:t>
            </a:r>
            <a:r>
              <a:rPr lang="en-US" altLang="en-US" sz="2800"/>
              <a:t>Search cost = number of levels in tree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If </a:t>
            </a:r>
            <a:r>
              <a:rPr lang="en-US" altLang="en-US" sz="2800" i="1">
                <a:sym typeface="Symbol" pitchFamily="-76" charset="2"/>
              </a:rPr>
              <a:t></a:t>
            </a:r>
            <a:r>
              <a:rPr lang="en-US" altLang="en-US" sz="2800"/>
              <a:t> is the fanout of a separator page, cost is </a:t>
            </a:r>
            <a:r>
              <a:rPr lang="en-US" altLang="en-US" sz="2800" i="1"/>
              <a:t>log</a:t>
            </a:r>
            <a:r>
              <a:rPr lang="en-US" altLang="en-US" sz="2800" baseline="-25000">
                <a:sym typeface="Symbol" pitchFamily="-76" charset="2"/>
              </a:rPr>
              <a:t></a:t>
            </a:r>
            <a:r>
              <a:rPr lang="en-US" altLang="en-US" sz="2800" i="1" baseline="-25000"/>
              <a:t> </a:t>
            </a:r>
            <a:r>
              <a:rPr lang="en-US" altLang="en-US" sz="2800" i="1"/>
              <a:t>Q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– </a:t>
            </a:r>
            <a:r>
              <a:rPr lang="en-US" altLang="en-US" sz="2800"/>
              <a:t>Example: if </a:t>
            </a:r>
            <a:r>
              <a:rPr lang="en-US" altLang="en-US" sz="2800" i="1">
                <a:sym typeface="Symbol" pitchFamily="-76" charset="2"/>
              </a:rPr>
              <a:t></a:t>
            </a:r>
            <a:r>
              <a:rPr lang="en-US" altLang="en-US" sz="2800" i="1"/>
              <a:t> = </a:t>
            </a:r>
            <a:r>
              <a:rPr lang="en-US" altLang="en-US" sz="2800"/>
              <a:t>100 and </a:t>
            </a:r>
            <a:r>
              <a:rPr lang="en-US" altLang="en-US" sz="2800" i="1"/>
              <a:t>Q </a:t>
            </a:r>
            <a:r>
              <a:rPr lang="en-US" altLang="en-US" sz="2800"/>
              <a:t>= 10,000, cost = 3</a:t>
            </a: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 </a:t>
            </a:r>
            <a:r>
              <a:rPr lang="en-US" altLang="en-US" sz="2800"/>
              <a:t>(reduced to 2 if root is kept in main memory)</a:t>
            </a:r>
          </a:p>
        </p:txBody>
      </p:sp>
    </p:spTree>
    <p:extLst>
      <p:ext uri="{BB962C8B-B14F-4D97-AF65-F5344CB8AC3E}">
        <p14:creationId xmlns:p14="http://schemas.microsoft.com/office/powerpoint/2010/main" val="21142134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C64AF-6FFB-49FE-8441-56E4357C5E2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4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Index Sequential Access Method (ISAM)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96200" cy="32004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Generally an integrated storage structure</a:t>
            </a:r>
          </a:p>
          <a:p>
            <a:pPr lvl="1"/>
            <a:r>
              <a:rPr lang="en-US" altLang="en-US" smtClean="0"/>
              <a:t>Clustered, index entries contain rows</a:t>
            </a:r>
          </a:p>
          <a:p>
            <a:r>
              <a:rPr lang="en-US" altLang="en-US" smtClean="0"/>
              <a:t>Separator entry = (</a:t>
            </a:r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i="1" smtClean="0"/>
              <a:t>, p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); </a:t>
            </a:r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smtClean="0"/>
              <a:t>is a search key value;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is a pointer to a lower level page</a:t>
            </a:r>
          </a:p>
          <a:p>
            <a:r>
              <a:rPr lang="en-US" altLang="en-US" i="1" smtClean="0"/>
              <a:t>k</a:t>
            </a:r>
            <a:r>
              <a:rPr lang="en-US" altLang="en-US" i="1" baseline="-25000" smtClean="0"/>
              <a:t>i </a:t>
            </a:r>
            <a:r>
              <a:rPr lang="en-US" altLang="en-US" smtClean="0"/>
              <a:t>separates set of search key values in the two subtrees pointed at by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i-1</a:t>
            </a:r>
            <a:r>
              <a:rPr lang="en-US" altLang="en-US" smtClean="0"/>
              <a:t> and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i.</a:t>
            </a:r>
          </a:p>
        </p:txBody>
      </p:sp>
      <p:pic>
        <p:nvPicPr>
          <p:cNvPr id="57349" name="Picture 4" descr="ISAM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44975"/>
            <a:ext cx="66294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601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D71649-2F4D-4571-A2F0-31310DA442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4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B</a:t>
            </a:r>
            <a:r>
              <a:rPr lang="en-US" altLang="en-US" baseline="30000" smtClean="0"/>
              <a:t>+</a:t>
            </a:r>
            <a:r>
              <a:rPr lang="en-US" altLang="en-US" smtClean="0"/>
              <a:t> Tree Structure</a:t>
            </a:r>
          </a:p>
        </p:txBody>
      </p:sp>
      <p:pic>
        <p:nvPicPr>
          <p:cNvPr id="62468" name="Picture 3" descr="BTSC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140700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75453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Leaf level is a (sorted) linked list of index entries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– Sibling pointers support range searches in spite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allocation and deallocation of leaf pages (but leaf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pages might not be physically contiguous on disk)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3071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>
                <a:latin typeface="Times" pitchFamily="18" charset="0"/>
              </a:rPr>
              <a:t>Relational Algebra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15938" y="1125538"/>
            <a:ext cx="772795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20000"/>
          </a:bodyPr>
          <a:lstStyle/>
          <a:p>
            <a:pPr eaLnBrk="1" hangingPunct="1"/>
            <a:r>
              <a:rPr lang="en-GB" altLang="en-US" b="1" dirty="0" smtClean="0">
                <a:latin typeface="Times" panose="02020603050405020304" pitchFamily="18" charset="0"/>
              </a:rPr>
              <a:t>Five basic operations in relational algebra: Selection, Projection, Cartesian product, Union,  and Set Difference. </a:t>
            </a:r>
          </a:p>
          <a:p>
            <a:pPr eaLnBrk="1" hangingPunct="1"/>
            <a:endParaRPr lang="en-GB" altLang="en-US" b="1" dirty="0" smtClean="0">
              <a:latin typeface="Times" panose="02020603050405020304" pitchFamily="18" charset="0"/>
            </a:endParaRPr>
          </a:p>
          <a:p>
            <a:pPr eaLnBrk="1" hangingPunct="1"/>
            <a:r>
              <a:rPr lang="en-GB" altLang="en-US" b="1" dirty="0" smtClean="0">
                <a:latin typeface="Times" panose="02020603050405020304" pitchFamily="18" charset="0"/>
              </a:rPr>
              <a:t>These perform most of the data retrieval operations needed.</a:t>
            </a:r>
          </a:p>
          <a:p>
            <a:pPr eaLnBrk="1" hangingPunct="1"/>
            <a:endParaRPr lang="en-GB" altLang="en-US" b="1" dirty="0" smtClean="0">
              <a:latin typeface="Times" panose="02020603050405020304" pitchFamily="18" charset="0"/>
            </a:endParaRPr>
          </a:p>
          <a:p>
            <a:pPr eaLnBrk="1" hangingPunct="1"/>
            <a:r>
              <a:rPr lang="en-GB" altLang="en-US" b="1" dirty="0" smtClean="0">
                <a:latin typeface="Times" panose="02020603050405020304" pitchFamily="18" charset="0"/>
              </a:rPr>
              <a:t>Also have Join, Intersection, and Division operations, which can be expressed in terms of 5 basic operations.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37893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78DE90-8530-46FB-A782-65BFC6985CAB}" type="slidenum">
              <a:rPr lang="en-GB" altLang="en-US" sz="1800">
                <a:solidFill>
                  <a:prstClr val="black"/>
                </a:solidFill>
              </a:rPr>
              <a:pPr/>
              <a:t>6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2267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050AB3-B534-490E-BC58-79094471D4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Insertion and Deletion in B</a:t>
            </a:r>
            <a:r>
              <a:rPr lang="en-US" altLang="en-US" baseline="30000" smtClean="0"/>
              <a:t>+</a:t>
            </a:r>
            <a:r>
              <a:rPr lang="en-US" altLang="en-US" smtClean="0"/>
              <a:t> Tree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Structure of tree changes to handle row insertion and deletion – </a:t>
            </a:r>
            <a:r>
              <a:rPr lang="en-US" altLang="en-US" i="1" smtClean="0"/>
              <a:t>no</a:t>
            </a:r>
            <a:r>
              <a:rPr lang="en-US" altLang="en-US" smtClean="0"/>
              <a:t> overflow chains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Tree remains </a:t>
            </a:r>
            <a:r>
              <a:rPr lang="en-US" altLang="en-US" i="1" smtClean="0"/>
              <a:t>balanced</a:t>
            </a:r>
            <a:r>
              <a:rPr lang="en-US" altLang="en-US" smtClean="0"/>
              <a:t>:  all paths from root to index entries have same length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 guarantees that the number of separator entries in an index page is between </a:t>
            </a:r>
            <a:r>
              <a:rPr lang="en-US" altLang="en-US" i="1" smtClean="0">
                <a:sym typeface="Symbol" pitchFamily="-76" charset="2"/>
              </a:rPr>
              <a:t></a:t>
            </a:r>
            <a:r>
              <a:rPr lang="en-US" altLang="en-US" i="1" smtClean="0"/>
              <a:t>/2</a:t>
            </a:r>
            <a:r>
              <a:rPr lang="en-US" altLang="en-US" smtClean="0"/>
              <a:t> and </a:t>
            </a:r>
            <a:r>
              <a:rPr lang="en-US" altLang="en-US" i="1" smtClean="0">
                <a:sym typeface="Symbol" pitchFamily="-76" charset="2"/>
              </a:rPr>
              <a:t></a:t>
            </a:r>
            <a:r>
              <a:rPr lang="en-US" alt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Hence the maximum search cost is </a:t>
            </a:r>
            <a:r>
              <a:rPr lang="en-US" altLang="en-US" i="1" smtClean="0"/>
              <a:t>log</a:t>
            </a:r>
            <a:r>
              <a:rPr lang="en-US" altLang="en-US" i="1" baseline="-25000" smtClean="0">
                <a:sym typeface="Symbol" pitchFamily="-76" charset="2"/>
              </a:rPr>
              <a:t></a:t>
            </a:r>
            <a:r>
              <a:rPr lang="en-US" altLang="en-US" i="1" baseline="-25000" smtClean="0"/>
              <a:t>/2</a:t>
            </a:r>
            <a:r>
              <a:rPr lang="en-US" altLang="en-US" i="1" smtClean="0"/>
              <a:t>Q + </a:t>
            </a:r>
            <a:r>
              <a:rPr lang="en-US" altLang="en-US" smtClean="0"/>
              <a:t>1</a:t>
            </a:r>
            <a:r>
              <a:rPr lang="en-US" altLang="en-US" i="1" smtClean="0"/>
              <a:t> </a:t>
            </a:r>
            <a:r>
              <a:rPr lang="en-US" altLang="en-US" smtClean="0"/>
              <a:t>(with ISAM search cost depends on length of overflow chain)</a:t>
            </a:r>
          </a:p>
        </p:txBody>
      </p:sp>
    </p:spTree>
    <p:extLst>
      <p:ext uri="{BB962C8B-B14F-4D97-AF65-F5344CB8AC3E}">
        <p14:creationId xmlns:p14="http://schemas.microsoft.com/office/powerpoint/2010/main" val="14089107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3D156B-2736-4850-BD43-112472D6147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Handling Insertions (cont’d)</a:t>
            </a:r>
          </a:p>
        </p:txBody>
      </p:sp>
      <p:pic>
        <p:nvPicPr>
          <p:cNvPr id="65540" name="Picture 3" descr="BTR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97163"/>
            <a:ext cx="6248400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6956425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–</a:t>
            </a:r>
            <a:r>
              <a:rPr lang="en-US" altLang="en-US" sz="2800"/>
              <a:t> </a:t>
            </a:r>
            <a:r>
              <a:rPr lang="en-US" altLang="en-US" sz="2400"/>
              <a:t>Insert “vera”:  Since there is no room in leaf page: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1. Create new leaf page, 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2. Split index entries between B and C (but maintain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    sorted order)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     3. Add separator entry at parent level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1576131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Luck!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Q/A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/>
              <a:t>Relational Algebra Operations</a:t>
            </a:r>
          </a:p>
        </p:txBody>
      </p:sp>
      <p:pic>
        <p:nvPicPr>
          <p:cNvPr id="39939" name="Picture 2056" descr="C04NF01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196975"/>
            <a:ext cx="7488237" cy="4975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0" name="Text Box 205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39941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9DC816-8A57-4E0B-B62C-A1ECE90DDB72}" type="slidenum">
              <a:rPr lang="en-GB" altLang="en-US" sz="1800">
                <a:solidFill>
                  <a:prstClr val="black"/>
                </a:solidFill>
              </a:rPr>
              <a:pPr/>
              <a:t>7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12328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b="1"/>
              <a:t>Selection (or Restriction)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341438"/>
            <a:ext cx="8305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>
                <a:sym typeface="Symbol" panose="05050102010706020507" pitchFamily="18" charset="2"/>
              </a:rPr>
              <a:t></a:t>
            </a:r>
            <a:r>
              <a:rPr lang="en-GB" altLang="en-US" b="1" baseline="-14000" smtClean="0"/>
              <a:t>predicate</a:t>
            </a:r>
            <a:r>
              <a:rPr lang="en-GB" altLang="en-US" b="1" smtClean="0"/>
              <a:t> (R)</a:t>
            </a:r>
          </a:p>
          <a:p>
            <a:pPr lvl="1" eaLnBrk="1" hangingPunct="1"/>
            <a:r>
              <a:rPr lang="en-GB" altLang="en-US" b="1" smtClean="0"/>
              <a:t>Works on a single relation R and defines a relation that contains only those tuples (rows) of R that satisfy the specified condition (</a:t>
            </a:r>
            <a:r>
              <a:rPr lang="en-GB" altLang="en-US" b="1" i="1" smtClean="0"/>
              <a:t>predicate</a:t>
            </a:r>
            <a:r>
              <a:rPr lang="en-GB" altLang="en-US" b="1" smtClean="0"/>
              <a:t>).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41989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52E7C3-9F88-469F-977C-3F45A2E49CD0}" type="slidenum">
              <a:rPr lang="en-GB" altLang="en-US" sz="1800">
                <a:solidFill>
                  <a:prstClr val="black"/>
                </a:solidFill>
              </a:rPr>
              <a:pPr/>
              <a:t>8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84972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GB" b="1"/>
              <a:t>Example - Selection (or Restriction)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3058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altLang="en-US" b="1" smtClean="0"/>
              <a:t>List all staff with a salary greater than £10,000.</a:t>
            </a:r>
          </a:p>
          <a:p>
            <a:pPr lvl="1" eaLnBrk="1" hangingPunct="1">
              <a:lnSpc>
                <a:spcPct val="30000"/>
              </a:lnSpc>
            </a:pPr>
            <a:endParaRPr lang="en-GB" altLang="en-US" b="1" smtClean="0"/>
          </a:p>
          <a:p>
            <a:pPr lvl="1" eaLnBrk="1" hangingPunct="1">
              <a:buFontTx/>
              <a:buNone/>
            </a:pPr>
            <a:r>
              <a:rPr lang="en-GB" altLang="en-US" b="1" smtClean="0">
                <a:sym typeface="WP MultinationalA Roman" pitchFamily="18" charset="2"/>
              </a:rPr>
              <a:t>	</a:t>
            </a:r>
            <a:r>
              <a:rPr lang="en-GB" altLang="en-US" b="1" smtClean="0">
                <a:sym typeface="Symbol" panose="05050102010706020507" pitchFamily="18" charset="2"/>
              </a:rPr>
              <a:t></a:t>
            </a:r>
            <a:r>
              <a:rPr lang="en-GB" altLang="en-US" b="1" baseline="-25000" smtClean="0"/>
              <a:t>salary &gt; 10000</a:t>
            </a:r>
            <a:r>
              <a:rPr lang="en-GB" altLang="en-US" b="1" smtClean="0"/>
              <a:t> (Staff)</a:t>
            </a:r>
          </a:p>
        </p:txBody>
      </p:sp>
      <p:pic>
        <p:nvPicPr>
          <p:cNvPr id="171013" name="Picture 5" descr="DS3-Figure 04-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7620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1200">
                <a:solidFill>
                  <a:prstClr val="black"/>
                </a:solidFill>
              </a:rPr>
              <a:t>Pearson Education © 2014</a:t>
            </a:r>
          </a:p>
        </p:txBody>
      </p:sp>
      <p:sp>
        <p:nvSpPr>
          <p:cNvPr id="43014" name="Slide Number Placeholder 3"/>
          <p:cNvSpPr txBox="1">
            <a:spLocks/>
          </p:cNvSpPr>
          <p:nvPr/>
        </p:nvSpPr>
        <p:spPr bwMode="auto">
          <a:xfrm>
            <a:off x="8453438" y="6397625"/>
            <a:ext cx="690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581940-DE33-43F9-894F-E040908A0180}" type="slidenum">
              <a:rPr lang="en-GB" altLang="en-US" sz="1800">
                <a:solidFill>
                  <a:prstClr val="black"/>
                </a:solidFill>
              </a:rPr>
              <a:pPr/>
              <a:t>9</a:t>
            </a:fld>
            <a:endParaRPr lang="en-GB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540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2904</Words>
  <Application>Microsoft Office PowerPoint</Application>
  <PresentationFormat>On-screen Show (4:3)</PresentationFormat>
  <Paragraphs>535</Paragraphs>
  <Slides>62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62</vt:i4>
      </vt:variant>
    </vt:vector>
  </HeadingPairs>
  <TitlesOfParts>
    <vt:vector size="74" baseType="lpstr">
      <vt:lpstr>WP MultinationalA Roman</vt:lpstr>
      <vt:lpstr>Arial</vt:lpstr>
      <vt:lpstr>Calibri</vt:lpstr>
      <vt:lpstr>Century Gothic</vt:lpstr>
      <vt:lpstr>Monotype Sorts</vt:lpstr>
      <vt:lpstr>Symbol</vt:lpstr>
      <vt:lpstr>Times</vt:lpstr>
      <vt:lpstr>Times New Roman</vt:lpstr>
      <vt:lpstr>Wingdings</vt:lpstr>
      <vt:lpstr>Office Theme</vt:lpstr>
      <vt:lpstr>Theme1</vt:lpstr>
      <vt:lpstr>1_Office Theme</vt:lpstr>
      <vt:lpstr>CSCI 6315 Applied Database Systems  Review for Final Exam</vt:lpstr>
      <vt:lpstr>Review</vt:lpstr>
      <vt:lpstr>Review (cont'd)</vt:lpstr>
      <vt:lpstr>Time, Location, and Event</vt:lpstr>
      <vt:lpstr>Chapter 5.1 Relational Algebra</vt:lpstr>
      <vt:lpstr>Relational Algebra</vt:lpstr>
      <vt:lpstr>Relational Algebra Operations</vt:lpstr>
      <vt:lpstr>Selection (or Restriction)</vt:lpstr>
      <vt:lpstr>Example - Selection (or Restriction)</vt:lpstr>
      <vt:lpstr>Projection</vt:lpstr>
      <vt:lpstr>Example - Projection</vt:lpstr>
      <vt:lpstr>Union</vt:lpstr>
      <vt:lpstr>Intersection</vt:lpstr>
      <vt:lpstr>Cartesian product</vt:lpstr>
      <vt:lpstr>Set Difference</vt:lpstr>
      <vt:lpstr>Theta join (-join)</vt:lpstr>
      <vt:lpstr>Chapters 6-8 SQL</vt:lpstr>
      <vt:lpstr>SELECT Statement</vt:lpstr>
      <vt:lpstr>Query Sublanguage of SQL</vt:lpstr>
      <vt:lpstr>Join Queries</vt:lpstr>
      <vt:lpstr>Correspondence Between SQL and Relational Algebra</vt:lpstr>
      <vt:lpstr>Self-join Queries</vt:lpstr>
      <vt:lpstr>Set Operators</vt:lpstr>
      <vt:lpstr>Chapters 14-15 Normalization Theory</vt:lpstr>
      <vt:lpstr>Redundancy</vt:lpstr>
      <vt:lpstr>Anomalies</vt:lpstr>
      <vt:lpstr>Decomposition</vt:lpstr>
      <vt:lpstr>Functional Dependencies</vt:lpstr>
      <vt:lpstr>Armstrong’s Axioms for FDs</vt:lpstr>
      <vt:lpstr>Generating F+</vt:lpstr>
      <vt:lpstr>Computation of Attribute Closure  X+F</vt:lpstr>
      <vt:lpstr>Example: Computation of Attribute Closure</vt:lpstr>
      <vt:lpstr>Chapter 22 Transaction Management</vt:lpstr>
      <vt:lpstr>Properties of Transactions </vt:lpstr>
      <vt:lpstr>Serializability</vt:lpstr>
      <vt:lpstr>Example of Conflict Serializability</vt:lpstr>
      <vt:lpstr>Precedence Graph</vt:lpstr>
      <vt:lpstr>Example - Non-conflict serializable schedule</vt:lpstr>
      <vt:lpstr>How to Determine Whether a Schedule is Conflict Serializable?</vt:lpstr>
      <vt:lpstr>Example of Equivalent Serial Schedule</vt:lpstr>
      <vt:lpstr>Appendix F Physical Data Organization and Indexing</vt:lpstr>
      <vt:lpstr>Appendix F Physical Data Organization and Indexing (cont'd)</vt:lpstr>
      <vt:lpstr>Heap Files</vt:lpstr>
      <vt:lpstr>Transcript Stored as a Heap File</vt:lpstr>
      <vt:lpstr>Sorted File</vt:lpstr>
      <vt:lpstr>Transcript Stored as a Sorted File</vt:lpstr>
      <vt:lpstr>Index Structure</vt:lpstr>
      <vt:lpstr>Index Structure</vt:lpstr>
      <vt:lpstr>Storage Structure</vt:lpstr>
      <vt:lpstr>Clustered Main Index</vt:lpstr>
      <vt:lpstr>Clustered Secondary Index</vt:lpstr>
      <vt:lpstr>Unclustered Secondary Index</vt:lpstr>
      <vt:lpstr>Example – Cost of Range Search</vt:lpstr>
      <vt:lpstr>Sparse vs. Dense Index</vt:lpstr>
      <vt:lpstr>Sparse Vs. Dense Index</vt:lpstr>
      <vt:lpstr>Two-Level Index</vt:lpstr>
      <vt:lpstr>Multilevel Index</vt:lpstr>
      <vt:lpstr>Index Sequential Access Method (ISAM)</vt:lpstr>
      <vt:lpstr>B+ Tree Structure</vt:lpstr>
      <vt:lpstr>Insertion and Deletion in B+ Tree</vt:lpstr>
      <vt:lpstr>Handling Insertions (cont’d)</vt:lpstr>
      <vt:lpstr>Good Luck!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154</cp:revision>
  <dcterms:created xsi:type="dcterms:W3CDTF">2006-08-16T00:00:00Z</dcterms:created>
  <dcterms:modified xsi:type="dcterms:W3CDTF">2016-04-28T19:09:36Z</dcterms:modified>
</cp:coreProperties>
</file>